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79" r:id="rId2"/>
    <p:sldId id="343" r:id="rId3"/>
    <p:sldId id="281" r:id="rId4"/>
    <p:sldId id="282" r:id="rId5"/>
    <p:sldId id="283" r:id="rId6"/>
    <p:sldId id="284" r:id="rId7"/>
    <p:sldId id="285" r:id="rId8"/>
    <p:sldId id="286" r:id="rId9"/>
    <p:sldId id="342"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a Haverly" initials="CH" lastIdx="3" clrIdx="0"/>
  <p:cmAuthor id="1" name="Sarah  Bodby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45"/>
    <p:restoredTop sz="46679" autoAdjust="0"/>
  </p:normalViewPr>
  <p:slideViewPr>
    <p:cSldViewPr snapToGrid="0" snapToObjects="1">
      <p:cViewPr varScale="1">
        <p:scale>
          <a:sx n="40" d="100"/>
          <a:sy n="40" d="100"/>
        </p:scale>
        <p:origin x="2616"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2DF50D-21D7-7F4E-8017-195F3FC74AC2}" type="datetimeFigureOut">
              <a:rPr lang="en-US" smtClean="0"/>
              <a:pPr/>
              <a:t>9/11/19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EC0993-5D4C-D840-8BBD-4837800D5D2B}" type="slidenum">
              <a:rPr lang="en-US" smtClean="0"/>
              <a:pPr/>
              <a:t>‹#›</a:t>
            </a:fld>
            <a:endParaRPr lang="en-US"/>
          </a:p>
        </p:txBody>
      </p:sp>
    </p:spTree>
    <p:extLst>
      <p:ext uri="{BB962C8B-B14F-4D97-AF65-F5344CB8AC3E}">
        <p14:creationId xmlns:p14="http://schemas.microsoft.com/office/powerpoint/2010/main" val="42224868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48E9A-9C9B-F845-9A60-0AEE82910B40}" type="datetimeFigureOut">
              <a:rPr lang="en-US" smtClean="0"/>
              <a:pPr/>
              <a:t>9/11/19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6B7EDE-1D34-AF43-A72F-F106018D4F39}" type="slidenum">
              <a:rPr lang="en-US" smtClean="0"/>
              <a:pPr/>
              <a:t>‹#›</a:t>
            </a:fld>
            <a:endParaRPr lang="en-US"/>
          </a:p>
        </p:txBody>
      </p:sp>
    </p:spTree>
    <p:extLst>
      <p:ext uri="{BB962C8B-B14F-4D97-AF65-F5344CB8AC3E}">
        <p14:creationId xmlns:p14="http://schemas.microsoft.com/office/powerpoint/2010/main" val="2922836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1</a:t>
            </a:fld>
            <a:endParaRPr lang="en-US"/>
          </a:p>
        </p:txBody>
      </p:sp>
    </p:spTree>
    <p:extLst>
      <p:ext uri="{BB962C8B-B14F-4D97-AF65-F5344CB8AC3E}">
        <p14:creationId xmlns:p14="http://schemas.microsoft.com/office/powerpoint/2010/main" val="293991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Use the instructional model to show students where they are in the course of the unit.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2 of the 3.4 GL Observing Plants Mass Change Part 2 PPT.</a:t>
            </a:r>
            <a:r>
              <a:rPr lang="en-US" dirty="0">
                <a:effectLst/>
              </a:rPr>
              <a:t> </a:t>
            </a:r>
            <a:endParaRPr lang="en-US" dirty="0"/>
          </a:p>
        </p:txBody>
      </p:sp>
      <p:sp>
        <p:nvSpPr>
          <p:cNvPr id="4" name="Slide Number Placeholder 3"/>
          <p:cNvSpPr>
            <a:spLocks noGrp="1"/>
          </p:cNvSpPr>
          <p:nvPr>
            <p:ph type="sldNum" sz="quarter" idx="5"/>
          </p:nvPr>
        </p:nvSpPr>
        <p:spPr/>
        <p:txBody>
          <a:bodyPr/>
          <a:lstStyle/>
          <a:p>
            <a:fld id="{946B7EDE-1D34-AF43-A72F-F106018D4F39}" type="slidenum">
              <a:rPr lang="en-US" smtClean="0"/>
              <a:pPr/>
              <a:t>2</a:t>
            </a:fld>
            <a:endParaRPr lang="en-US"/>
          </a:p>
        </p:txBody>
      </p:sp>
    </p:spTree>
    <p:extLst>
      <p:ext uri="{BB962C8B-B14F-4D97-AF65-F5344CB8AC3E}">
        <p14:creationId xmlns:p14="http://schemas.microsoft.com/office/powerpoint/2010/main" val="3710230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Mass the dry plants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Remind students about when they harvested their radish plants in Lesson 3.2. </a:t>
            </a:r>
          </a:p>
          <a:p>
            <a:pPr lvl="0"/>
            <a:r>
              <a:rPr lang="en-US" sz="1200" kern="1200" dirty="0">
                <a:solidFill>
                  <a:schemeClr val="tx1"/>
                </a:solidFill>
                <a:effectLst/>
                <a:latin typeface="+mn-lt"/>
                <a:ea typeface="+mn-ea"/>
                <a:cs typeface="+mn-cs"/>
              </a:rPr>
              <a:t>Assure that students have their completed worksheets in front of them from Pre 0.2GL and 3.2.</a:t>
            </a:r>
          </a:p>
          <a:p>
            <a:pPr lvl="0"/>
            <a:r>
              <a:rPr lang="en-US" sz="1200" kern="1200" dirty="0">
                <a:solidFill>
                  <a:schemeClr val="tx1"/>
                </a:solidFill>
                <a:effectLst/>
                <a:latin typeface="+mn-lt"/>
                <a:ea typeface="+mn-ea"/>
                <a:cs typeface="+mn-cs"/>
              </a:rPr>
              <a:t>Pass out the worksheet for today.</a:t>
            </a:r>
          </a:p>
          <a:p>
            <a:pPr lvl="0"/>
            <a:r>
              <a:rPr lang="en-US" sz="1200" kern="1200" dirty="0">
                <a:solidFill>
                  <a:schemeClr val="tx1"/>
                </a:solidFill>
                <a:effectLst/>
                <a:latin typeface="+mn-lt"/>
                <a:ea typeface="+mn-ea"/>
                <a:cs typeface="+mn-cs"/>
              </a:rPr>
              <a:t>Show slide 3 of the 3.4GL Observing Plants’ Mass Changes, Part 2 PPT.</a:t>
            </a:r>
          </a:p>
          <a:p>
            <a:pPr lvl="0"/>
            <a:r>
              <a:rPr lang="en-US" sz="1200" kern="1200" dirty="0">
                <a:solidFill>
                  <a:schemeClr val="tx1"/>
                </a:solidFill>
                <a:effectLst/>
                <a:latin typeface="+mn-lt"/>
                <a:ea typeface="+mn-ea"/>
                <a:cs typeface="+mn-cs"/>
              </a:rPr>
              <a:t>Remind students to tare their scales with their containers before measuring the dry mass of their radish plants (and optional dried gel).</a:t>
            </a:r>
          </a:p>
          <a:p>
            <a:pPr lvl="1"/>
            <a:r>
              <a:rPr lang="en-US" sz="1200" kern="1200" dirty="0">
                <a:solidFill>
                  <a:schemeClr val="tx1"/>
                </a:solidFill>
                <a:effectLst/>
                <a:latin typeface="+mn-lt"/>
                <a:ea typeface="+mn-ea"/>
                <a:cs typeface="+mn-cs"/>
              </a:rPr>
              <a:t>Note: If hydrated plants were less than 0.75 grams, the dried plants (only 7% mass remaining) may not register on the scale. Options for this scenario. 1) Use the student estimates of the dry plant mass (7%) in the table and continue, or 2) Have students collectively mass their plants in groups, and modify their tables to account for mass changes in their 4 plants (remembering to sum the 4 seed masses, 4 hydrated/desiccated gel masses, etc.)</a:t>
            </a:r>
          </a:p>
          <a:p>
            <a:pPr lvl="0"/>
            <a:r>
              <a:rPr lang="en-US" sz="1200" kern="1200" dirty="0">
                <a:solidFill>
                  <a:schemeClr val="tx1"/>
                </a:solidFill>
                <a:effectLst/>
                <a:latin typeface="+mn-lt"/>
                <a:ea typeface="+mn-ea"/>
                <a:cs typeface="+mn-cs"/>
              </a:rPr>
              <a:t>Have students record their data on their worksheets and follow the rest of the instructions on the worksheet to fill in their data table.</a:t>
            </a:r>
          </a:p>
          <a:p>
            <a:pPr lvl="0"/>
            <a:r>
              <a:rPr lang="en-US" sz="1200" kern="1200" dirty="0">
                <a:solidFill>
                  <a:schemeClr val="tx1"/>
                </a:solidFill>
                <a:effectLst/>
                <a:latin typeface="+mn-lt"/>
                <a:ea typeface="+mn-ea"/>
                <a:cs typeface="+mn-cs"/>
              </a:rPr>
              <a:t>Remember that the radish seeds and the solids in the Ionic Grow mixture have tiny masses—less than 0.01 grams. Students should have recorded these masses as “&lt;0.01g.” When doing calculations in this activity with this number, they should treat it as a zero. </a:t>
            </a:r>
          </a:p>
          <a:p>
            <a:pPr lvl="0"/>
            <a:r>
              <a:rPr lang="en-US" sz="1200" kern="1200" dirty="0">
                <a:solidFill>
                  <a:schemeClr val="tx1"/>
                </a:solidFill>
                <a:effectLst/>
                <a:latin typeface="+mn-lt"/>
                <a:ea typeface="+mn-ea"/>
                <a:cs typeface="+mn-cs"/>
              </a:rPr>
              <a:t>Encourage students to compare their actual dry mass with the estimated dry mass they calculated in Activity 3.2.</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t>3</a:t>
            </a:fld>
            <a:endParaRPr lang="en-US"/>
          </a:p>
        </p:txBody>
      </p:sp>
    </p:spTree>
    <p:extLst>
      <p:ext uri="{BB962C8B-B14F-4D97-AF65-F5344CB8AC3E}">
        <p14:creationId xmlns:p14="http://schemas.microsoft.com/office/powerpoint/2010/main" val="266123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compare data between groups and look for patterns.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select a recorder to input their group’s results on the 3.4GL Observing Plants’ Mass Changes Class Results 11 x 17 Poster. Lead a discussion to help students compare results across groups and identify patterns in the data.</a:t>
            </a:r>
          </a:p>
          <a:p>
            <a:pPr lvl="0"/>
            <a:r>
              <a:rPr lang="en-US" sz="1200" kern="1200" dirty="0">
                <a:solidFill>
                  <a:schemeClr val="tx1"/>
                </a:solidFill>
                <a:effectLst/>
                <a:latin typeface="+mn-lt"/>
                <a:ea typeface="+mn-ea"/>
                <a:cs typeface="+mn-cs"/>
              </a:rPr>
              <a:t>Use Slide 4 of the PPT to guide students through data recording.</a:t>
            </a:r>
          </a:p>
          <a:p>
            <a:pPr lvl="0"/>
            <a:r>
              <a:rPr lang="en-US" sz="1200" kern="1200" dirty="0">
                <a:solidFill>
                  <a:schemeClr val="tx1"/>
                </a:solidFill>
                <a:effectLst/>
                <a:latin typeface="+mn-lt"/>
                <a:ea typeface="+mn-ea"/>
                <a:cs typeface="+mn-cs"/>
              </a:rPr>
              <a:t>Have students compare the dry mass change of the plant with the dry mass change of the gel. </a:t>
            </a:r>
          </a:p>
          <a:p>
            <a:pPr lvl="0"/>
            <a:r>
              <a:rPr lang="en-US" sz="1200" kern="1200" dirty="0">
                <a:solidFill>
                  <a:schemeClr val="tx1"/>
                </a:solidFill>
                <a:effectLst/>
                <a:latin typeface="+mn-lt"/>
                <a:ea typeface="+mn-ea"/>
                <a:cs typeface="+mn-cs"/>
              </a:rPr>
              <a:t>Show students slide 5 of the PPT. Have students discuss whether the patterns they observe in the class data match with their predictions.</a:t>
            </a:r>
          </a:p>
          <a:p>
            <a:r>
              <a:rPr lang="en-US" sz="1200" kern="1200" dirty="0">
                <a:solidFill>
                  <a:schemeClr val="tx1"/>
                </a:solidFill>
                <a:effectLst/>
                <a:latin typeface="+mn-lt"/>
                <a:ea typeface="+mn-ea"/>
                <a:cs typeface="+mn-cs"/>
              </a:rPr>
              <a:t>Discuss any outliers or unexplained data points.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4</a:t>
            </a:fld>
            <a:endParaRPr lang="en-US"/>
          </a:p>
        </p:txBody>
      </p:sp>
    </p:spTree>
    <p:extLst>
      <p:ext uri="{BB962C8B-B14F-4D97-AF65-F5344CB8AC3E}">
        <p14:creationId xmlns:p14="http://schemas.microsoft.com/office/powerpoint/2010/main" val="1251641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compare data between groups and look for patterns.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Have students select a recorder to input their group’s results on the 3.4GL Observing Plants’ Mass Changes Class Results 11 x 17 Poster. Lead a discussion to help students compare results across groups and identify patterns in the data.</a:t>
            </a:r>
          </a:p>
          <a:p>
            <a:pPr lvl="0"/>
            <a:r>
              <a:rPr lang="en-US" sz="1200" kern="1200" dirty="0">
                <a:solidFill>
                  <a:schemeClr val="tx1"/>
                </a:solidFill>
                <a:effectLst/>
                <a:latin typeface="+mn-lt"/>
                <a:ea typeface="+mn-ea"/>
                <a:cs typeface="+mn-cs"/>
              </a:rPr>
              <a:t>Use Slide 4 of the PPT to guide students through data recording.</a:t>
            </a:r>
          </a:p>
          <a:p>
            <a:pPr lvl="0"/>
            <a:r>
              <a:rPr lang="en-US" sz="1200" kern="1200" dirty="0">
                <a:solidFill>
                  <a:schemeClr val="tx1"/>
                </a:solidFill>
                <a:effectLst/>
                <a:latin typeface="+mn-lt"/>
                <a:ea typeface="+mn-ea"/>
                <a:cs typeface="+mn-cs"/>
              </a:rPr>
              <a:t>Have students compare the dry mass change of the plant with the dry mass change of the gel. </a:t>
            </a:r>
          </a:p>
          <a:p>
            <a:pPr lvl="0"/>
            <a:r>
              <a:rPr lang="en-US" sz="1200" kern="1200" dirty="0">
                <a:solidFill>
                  <a:schemeClr val="tx1"/>
                </a:solidFill>
                <a:effectLst/>
                <a:latin typeface="+mn-lt"/>
                <a:ea typeface="+mn-ea"/>
                <a:cs typeface="+mn-cs"/>
              </a:rPr>
              <a:t>Show students slide 5 of the PPT. Have students discuss whether the patterns they observe in the class data match with their predictions.</a:t>
            </a:r>
          </a:p>
          <a:p>
            <a:r>
              <a:rPr lang="en-US" sz="1200" kern="1200" dirty="0">
                <a:solidFill>
                  <a:schemeClr val="tx1"/>
                </a:solidFill>
                <a:effectLst/>
                <a:latin typeface="+mn-lt"/>
                <a:ea typeface="+mn-ea"/>
                <a:cs typeface="+mn-cs"/>
              </a:rPr>
              <a:t>Discuss any outliers or unexplained data points.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5</a:t>
            </a:fld>
            <a:endParaRPr lang="en-US"/>
          </a:p>
        </p:txBody>
      </p:sp>
    </p:spTree>
    <p:extLst>
      <p:ext uri="{BB962C8B-B14F-4D97-AF65-F5344CB8AC3E}">
        <p14:creationId xmlns:p14="http://schemas.microsoft.com/office/powerpoint/2010/main" val="3627085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compare their class’s data with data from another class to identify patterns.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students slide 6 from the PPT and ask them to compare their results to Ms. Hoyt’s class results (displayed as data from individual plants).</a:t>
            </a:r>
          </a:p>
          <a:p>
            <a:pPr lvl="0"/>
            <a:r>
              <a:rPr lang="en-US" sz="1200" kern="1200" dirty="0">
                <a:solidFill>
                  <a:schemeClr val="tx1"/>
                </a:solidFill>
                <a:effectLst/>
                <a:latin typeface="+mn-lt"/>
                <a:ea typeface="+mn-ea"/>
                <a:cs typeface="+mn-cs"/>
              </a:rPr>
              <a:t>Ask students if they recognize similar patterns from their own data. Use the poster to compare. What similarities or differences do they notice? What patterns do they see?</a:t>
            </a:r>
          </a:p>
          <a:p>
            <a:pPr lvl="0"/>
            <a:r>
              <a:rPr lang="en-US" sz="1200" kern="1200" dirty="0">
                <a:solidFill>
                  <a:schemeClr val="tx1"/>
                </a:solidFill>
                <a:effectLst/>
                <a:latin typeface="+mn-lt"/>
                <a:ea typeface="+mn-ea"/>
                <a:cs typeface="+mn-cs"/>
              </a:rPr>
              <a:t>Probe student thinking with questions such as, </a:t>
            </a:r>
            <a:r>
              <a:rPr lang="en-US" sz="1200" i="1" kern="1200" dirty="0">
                <a:solidFill>
                  <a:schemeClr val="tx1"/>
                </a:solidFill>
                <a:effectLst/>
                <a:latin typeface="+mn-lt"/>
                <a:ea typeface="+mn-ea"/>
                <a:cs typeface="+mn-cs"/>
              </a:rPr>
              <a:t>Where did this mass come from? Did the mass come from the gel? What evidence do we have to build our conclusions?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7 to discuss the idea that they know from this investigation that the majority of the mass of the plant did not come from the gel, so the mass must come either from air or from water. An unknown question is, does water or air make up the mass of the dried plants? Students may have some ideas about where this mass came from. Tell students that you will discuss where this mass came from later in this lesson.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6</a:t>
            </a:fld>
            <a:endParaRPr lang="en-US"/>
          </a:p>
        </p:txBody>
      </p:sp>
    </p:spTree>
    <p:extLst>
      <p:ext uri="{BB962C8B-B14F-4D97-AF65-F5344CB8AC3E}">
        <p14:creationId xmlns:p14="http://schemas.microsoft.com/office/powerpoint/2010/main" val="17818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 Have students compare their class’s data with data from another class to identify patterns.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students slide 6 from the PPT and ask them to compare their results to Ms. Hoyt’s class results (displayed as data from individual plants).</a:t>
            </a:r>
          </a:p>
          <a:p>
            <a:pPr marL="171450" lvl="0" indent="-171450">
              <a:buFont typeface="Arial"/>
              <a:buChar char="•"/>
            </a:pPr>
            <a:r>
              <a:rPr lang="en-US" sz="1200" kern="1200" dirty="0">
                <a:solidFill>
                  <a:schemeClr val="tx1"/>
                </a:solidFill>
                <a:effectLst/>
                <a:latin typeface="+mn-lt"/>
                <a:ea typeface="+mn-ea"/>
                <a:cs typeface="+mn-cs"/>
              </a:rPr>
              <a:t>Ask students if they recognize similar patterns from their own data. Use the poster to compare. What similarities or differences do they notice? What patterns do they see?</a:t>
            </a:r>
          </a:p>
          <a:p>
            <a:pPr marL="171450" lvl="0" indent="-171450">
              <a:buFont typeface="Arial"/>
              <a:buChar char="•"/>
            </a:pPr>
            <a:r>
              <a:rPr lang="en-US" sz="1200" kern="1200" dirty="0">
                <a:solidFill>
                  <a:schemeClr val="tx1"/>
                </a:solidFill>
                <a:effectLst/>
                <a:latin typeface="+mn-lt"/>
                <a:ea typeface="+mn-ea"/>
                <a:cs typeface="+mn-cs"/>
              </a:rPr>
              <a:t>Probe student thinking with questions such as, </a:t>
            </a:r>
            <a:r>
              <a:rPr lang="en-US" sz="1200" i="1" kern="1200" dirty="0">
                <a:solidFill>
                  <a:schemeClr val="tx1"/>
                </a:solidFill>
                <a:effectLst/>
                <a:latin typeface="+mn-lt"/>
                <a:ea typeface="+mn-ea"/>
                <a:cs typeface="+mn-cs"/>
              </a:rPr>
              <a:t>Where did this mass come from? Did the mass come from the  gel? What evidence do we have to build our conclusions?</a:t>
            </a:r>
            <a:endParaRPr lang="en-US" sz="1200" kern="1200" dirty="0">
              <a:solidFill>
                <a:schemeClr val="tx1"/>
              </a:solidFill>
              <a:effectLst/>
              <a:latin typeface="+mn-lt"/>
              <a:ea typeface="+mn-ea"/>
              <a:cs typeface="+mn-cs"/>
            </a:endParaRPr>
          </a:p>
          <a:p>
            <a:pPr marL="171450" indent="-171450">
              <a:buFont typeface="Arial"/>
              <a:buChar char="•"/>
            </a:pPr>
            <a:r>
              <a:rPr lang="en-US" sz="1200" kern="1200" dirty="0">
                <a:solidFill>
                  <a:schemeClr val="tx1"/>
                </a:solidFill>
                <a:effectLst/>
                <a:latin typeface="+mn-lt"/>
                <a:ea typeface="+mn-ea"/>
                <a:cs typeface="+mn-cs"/>
              </a:rPr>
              <a:t>Use slide 7 to discuss the idea that they know from this investigation that the majority of the mass of the plant did not come from the gel, so the mass must come either from air or from water. An unknown question is, does water or air make up the mass of the dried plants? Students may have some ideas about where this mass came from. Tell students that you will discuss where this mass came from later in this lesson.</a:t>
            </a:r>
            <a:r>
              <a:rPr lang="en-US" dirty="0">
                <a:effectLst/>
              </a:rPr>
              <a:t> </a:t>
            </a:r>
            <a:endParaRPr lang="en-US" dirty="0"/>
          </a:p>
        </p:txBody>
      </p:sp>
      <p:sp>
        <p:nvSpPr>
          <p:cNvPr id="4" name="Slide Number Placeholder 3"/>
          <p:cNvSpPr>
            <a:spLocks noGrp="1"/>
          </p:cNvSpPr>
          <p:nvPr>
            <p:ph type="sldNum" sz="quarter" idx="10"/>
          </p:nvPr>
        </p:nvSpPr>
        <p:spPr/>
        <p:txBody>
          <a:bodyPr/>
          <a:lstStyle/>
          <a:p>
            <a:fld id="{946B7EDE-1D34-AF43-A72F-F106018D4F39}" type="slidenum">
              <a:rPr lang="en-US" smtClean="0"/>
              <a:pPr/>
              <a:t>7</a:t>
            </a:fld>
            <a:endParaRPr lang="en-US"/>
          </a:p>
        </p:txBody>
      </p:sp>
    </p:spTree>
    <p:extLst>
      <p:ext uri="{BB962C8B-B14F-4D97-AF65-F5344CB8AC3E}">
        <p14:creationId xmlns:p14="http://schemas.microsoft.com/office/powerpoint/2010/main" val="872571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Part D of their worksheet.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slide 8 and Part D of the worksheet to help students describe the patterns they observed during the observation.</a:t>
            </a:r>
          </a:p>
          <a:p>
            <a:pPr marL="171450" indent="-171450">
              <a:buFont typeface="Arial"/>
              <a:buChar char="•"/>
            </a:pPr>
            <a:r>
              <a:rPr lang="en-US" sz="1200" kern="1200" dirty="0">
                <a:solidFill>
                  <a:schemeClr val="tx1"/>
                </a:solidFill>
                <a:effectLst/>
                <a:latin typeface="+mn-lt"/>
                <a:ea typeface="+mn-ea"/>
                <a:cs typeface="+mn-cs"/>
              </a:rPr>
              <a:t>Help students to recognize that the mass changes provide them with evidence that much of the plant’s mass is coming from a source other than the medium in which it is growing. However, this evidence does not show where this mass is coming from.</a:t>
            </a:r>
            <a:r>
              <a:rPr lang="en-US" dirty="0">
                <a:effectLst/>
              </a:rPr>
              <a:t> </a:t>
            </a:r>
          </a:p>
          <a:p>
            <a:pPr marL="171450" indent="-171450">
              <a:buFont typeface="Arial"/>
              <a:buChar char="•"/>
            </a:pPr>
            <a:endParaRPr lang="en-US" dirty="0">
              <a:effectLst/>
            </a:endParaRPr>
          </a:p>
          <a:p>
            <a:pPr lvl="0"/>
            <a:r>
              <a:rPr lang="en-US" sz="1200" b="1" kern="1200" dirty="0">
                <a:solidFill>
                  <a:schemeClr val="tx1"/>
                </a:solidFill>
                <a:effectLst/>
                <a:latin typeface="+mn-lt"/>
                <a:ea typeface="+mn-ea"/>
                <a:cs typeface="+mn-cs"/>
              </a:rPr>
              <a:t>Revisit predictions from earlier.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students to retrieve their completed 3.1 Predictions and Planning Tool for Plant Investigations. Have them compare the predictions they made with the results of the investigation. Which predictions were supported by their results? Which predictions were not supported by their results? What questions do they still need to answer?</a:t>
            </a:r>
          </a:p>
          <a:p>
            <a:r>
              <a:rPr lang="en-US" sz="1200" kern="1200">
                <a:solidFill>
                  <a:schemeClr val="tx1"/>
                </a:solidFill>
                <a:effectLst/>
                <a:latin typeface="+mn-lt"/>
                <a:ea typeface="+mn-ea"/>
                <a:cs typeface="+mn-cs"/>
              </a:rPr>
              <a:t>Tell students that they will use the data that they collected here to help them to be able to answer the Matter Movement Question.</a:t>
            </a:r>
            <a:r>
              <a:rPr lang="en-US">
                <a:effectLst/>
              </a:rPr>
              <a:t> </a:t>
            </a:r>
            <a:endParaRPr lang="en-US" dirty="0">
              <a:effectLst/>
            </a:endParaRPr>
          </a:p>
        </p:txBody>
      </p:sp>
      <p:sp>
        <p:nvSpPr>
          <p:cNvPr id="4" name="Slide Number Placeholder 3"/>
          <p:cNvSpPr>
            <a:spLocks noGrp="1"/>
          </p:cNvSpPr>
          <p:nvPr>
            <p:ph type="sldNum" sz="quarter" idx="10"/>
          </p:nvPr>
        </p:nvSpPr>
        <p:spPr/>
        <p:txBody>
          <a:bodyPr/>
          <a:lstStyle/>
          <a:p>
            <a:fld id="{946B7EDE-1D34-AF43-A72F-F106018D4F39}" type="slidenum">
              <a:rPr lang="en-US" smtClean="0"/>
              <a:pPr/>
              <a:t>8</a:t>
            </a:fld>
            <a:endParaRPr lang="en-US"/>
          </a:p>
        </p:txBody>
      </p:sp>
    </p:spTree>
    <p:extLst>
      <p:ext uri="{BB962C8B-B14F-4D97-AF65-F5344CB8AC3E}">
        <p14:creationId xmlns:p14="http://schemas.microsoft.com/office/powerpoint/2010/main" val="2678191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Have students complete an exit ticket.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Show slide 9 of the 3.4GL Observing Plants’ Mass Changes, Part 2 PPT.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Conclusions: What did you observe during the investigation?</a:t>
            </a:r>
          </a:p>
          <a:p>
            <a:pPr lvl="0"/>
            <a:r>
              <a:rPr lang="en-US" sz="1200" kern="1200" dirty="0">
                <a:solidFill>
                  <a:schemeClr val="tx1"/>
                </a:solidFill>
                <a:effectLst/>
                <a:latin typeface="+mn-lt"/>
                <a:ea typeface="+mn-ea"/>
                <a:cs typeface="+mn-cs"/>
              </a:rPr>
              <a:t>Predictions: How do you think the plants gained more mass than the gel lost?</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On a sheet of paper or a sticky note, have students individually answer the exit ticket questions. Depending on time, you may have students answer both questions, assign students to answer a particular question, or let students choose one question to answer. Collect and review the answers.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conclusions question will provide you with information about what your students are taking away from the activity. Student answers to the conclusions question can be used on the Driving Question Board (if you are using one). The predictions question allows students to begin thinking about the next activity and allows you to assess their current ideas as you prepare for the next activity. Student answers to the predictions question can be used as a lead in to the next activity.</a:t>
            </a:r>
          </a:p>
        </p:txBody>
      </p:sp>
      <p:sp>
        <p:nvSpPr>
          <p:cNvPr id="4" name="Slide Number Placeholder 3"/>
          <p:cNvSpPr>
            <a:spLocks noGrp="1"/>
          </p:cNvSpPr>
          <p:nvPr>
            <p:ph type="sldNum" sz="quarter" idx="5"/>
          </p:nvPr>
        </p:nvSpPr>
        <p:spPr/>
        <p:txBody>
          <a:bodyPr/>
          <a:lstStyle/>
          <a:p>
            <a:fld id="{946B7EDE-1D34-AF43-A72F-F106018D4F39}" type="slidenum">
              <a:rPr lang="en-US" smtClean="0"/>
              <a:pPr/>
              <a:t>9</a:t>
            </a:fld>
            <a:endParaRPr lang="en-US"/>
          </a:p>
        </p:txBody>
      </p:sp>
    </p:spTree>
    <p:extLst>
      <p:ext uri="{BB962C8B-B14F-4D97-AF65-F5344CB8AC3E}">
        <p14:creationId xmlns:p14="http://schemas.microsoft.com/office/powerpoint/2010/main" val="1738086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pic>
        <p:nvPicPr>
          <p:cNvPr id="7" name="Picture 6" descr="Carbon TIME 4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6683" y="482468"/>
            <a:ext cx="1990713" cy="1505558"/>
          </a:xfrm>
          <a:prstGeom prst="rect">
            <a:avLst/>
          </a:prstGeom>
        </p:spPr>
      </p:pic>
    </p:spTree>
    <p:extLst>
      <p:ext uri="{BB962C8B-B14F-4D97-AF65-F5344CB8AC3E}">
        <p14:creationId xmlns:p14="http://schemas.microsoft.com/office/powerpoint/2010/main" val="89051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5615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83201"/>
            <a:ext cx="2057400" cy="56429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483201"/>
            <a:ext cx="6019800" cy="5642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69941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04826"/>
            <a:ext cx="8229600" cy="4906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234009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50747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31118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12471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137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95850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5588"/>
            <a:ext cx="3008313" cy="97951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455588"/>
            <a:ext cx="5111750" cy="5670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275227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D3A1C050-F6FE-0E43-A9D0-F8EEADE3D1E4}" type="slidenum">
              <a:rPr lang="en-US" smtClean="0"/>
              <a:pPr/>
              <a:t>‹#›</a:t>
            </a:fld>
            <a:endParaRPr lang="en-US"/>
          </a:p>
        </p:txBody>
      </p:sp>
    </p:spTree>
    <p:extLst>
      <p:ext uri="{BB962C8B-B14F-4D97-AF65-F5344CB8AC3E}">
        <p14:creationId xmlns:p14="http://schemas.microsoft.com/office/powerpoint/2010/main" val="3510289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924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91020"/>
            <a:ext cx="8229600" cy="49067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411574"/>
            <a:ext cx="2133600" cy="365125"/>
          </a:xfrm>
          <a:prstGeom prst="rect">
            <a:avLst/>
          </a:prstGeom>
        </p:spPr>
        <p:txBody>
          <a:bodyPr vert="horz" lIns="91440" tIns="45720" rIns="91440" bIns="45720" rtlCol="0" anchor="ctr"/>
          <a:lstStyle>
            <a:lvl1pPr algn="r">
              <a:defRPr sz="2000">
                <a:solidFill>
                  <a:schemeClr val="tx1">
                    <a:tint val="75000"/>
                  </a:schemeClr>
                </a:solidFill>
                <a:latin typeface="Arial" panose="020B0604020202020204" pitchFamily="34" charset="0"/>
                <a:cs typeface="Arial" panose="020B0604020202020204" pitchFamily="34" charset="0"/>
              </a:defRPr>
            </a:lvl1pPr>
          </a:lstStyle>
          <a:p>
            <a:fld id="{2BAAFF94-8111-A348-8301-1F63C1D0CE4E}" type="slidenum">
              <a:rPr lang="en-US" smtClean="0"/>
              <a:pPr/>
              <a:t>‹#›</a:t>
            </a:fld>
            <a:endParaRPr lang="en-US" dirty="0"/>
          </a:p>
        </p:txBody>
      </p:sp>
      <p:sp>
        <p:nvSpPr>
          <p:cNvPr id="9" name="Footer Placeholder 5"/>
          <p:cNvSpPr>
            <a:spLocks noGrp="1"/>
          </p:cNvSpPr>
          <p:nvPr>
            <p:ph type="ftr" sz="quarter" idx="3"/>
          </p:nvPr>
        </p:nvSpPr>
        <p:spPr>
          <a:xfrm>
            <a:off x="457200" y="6400800"/>
            <a:ext cx="5989674" cy="365125"/>
          </a:xfrm>
          <a:prstGeom prst="rect">
            <a:avLst/>
          </a:prstGeom>
        </p:spPr>
        <p:txBody>
          <a:bodyPr/>
          <a:lstStyle/>
          <a:p>
            <a:endParaRPr lang="en-US" dirty="0"/>
          </a:p>
        </p:txBody>
      </p:sp>
    </p:spTree>
    <p:extLst>
      <p:ext uri="{BB962C8B-B14F-4D97-AF65-F5344CB8AC3E}">
        <p14:creationId xmlns:p14="http://schemas.microsoft.com/office/powerpoint/2010/main" val="79135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ea typeface="ＭＳ Ｐゴシック" charset="-128"/>
              <a:cs typeface="ＭＳ Ｐゴシック" charset="-128"/>
            </a:endParaRPr>
          </a:p>
        </p:txBody>
      </p:sp>
      <p:sp>
        <p:nvSpPr>
          <p:cNvPr id="7" name="Subtitle 2"/>
          <p:cNvSpPr txBox="1">
            <a:spLocks/>
          </p:cNvSpPr>
          <p:nvPr/>
        </p:nvSpPr>
        <p:spPr>
          <a:xfrm>
            <a:off x="1371600" y="38862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a:solidFill>
                <a:srgbClr val="000000"/>
              </a:solidFill>
              <a:ea typeface="ＭＳ Ｐゴシック" charset="-128"/>
              <a:cs typeface="ＭＳ Ｐゴシック" charset="-128"/>
            </a:endParaRPr>
          </a:p>
        </p:txBody>
      </p:sp>
      <p:grpSp>
        <p:nvGrpSpPr>
          <p:cNvPr id="3" name="Group 2"/>
          <p:cNvGrpSpPr/>
          <p:nvPr/>
        </p:nvGrpSpPr>
        <p:grpSpPr>
          <a:xfrm>
            <a:off x="178036" y="294321"/>
            <a:ext cx="5954172" cy="684705"/>
            <a:chOff x="178036" y="294321"/>
            <a:chExt cx="5954172" cy="684705"/>
          </a:xfrm>
        </p:grpSpPr>
        <p:sp>
          <p:nvSpPr>
            <p:cNvPr id="6" name="TextBox 5"/>
            <p:cNvSpPr txBox="1"/>
            <p:nvPr/>
          </p:nvSpPr>
          <p:spPr>
            <a:xfrm>
              <a:off x="3003051" y="332695"/>
              <a:ext cx="3129157" cy="646331"/>
            </a:xfrm>
            <a:prstGeom prst="rect">
              <a:avLst/>
            </a:prstGeom>
            <a:noFill/>
          </p:spPr>
          <p:txBody>
            <a:bodyPr wrap="none" rtlCol="0">
              <a:spAutoFit/>
            </a:bodyPr>
            <a:lstStyle/>
            <a:p>
              <a:r>
                <a:rPr lang="en-US" sz="1200" i="1" dirty="0"/>
                <a:t>Carbon: Transformations in Matter and Energy</a:t>
              </a:r>
            </a:p>
            <a:p>
              <a:r>
                <a:rPr lang="en-US" sz="1200" i="1" dirty="0"/>
                <a:t>Environmental Literacy Project</a:t>
              </a:r>
              <a:br>
                <a:rPr lang="en-US" sz="1200" i="1" dirty="0"/>
              </a:br>
              <a:r>
                <a:rPr lang="en-US" sz="1200" i="1" dirty="0"/>
                <a:t>Michigan State University</a:t>
              </a:r>
              <a:r>
                <a:rPr lang="en-US" sz="1200" dirty="0">
                  <a:effectLst/>
                </a:rPr>
                <a:t> </a:t>
              </a:r>
              <a:endParaRPr lang="en-US" sz="1600" dirty="0"/>
            </a:p>
          </p:txBody>
        </p:sp>
        <p:pic>
          <p:nvPicPr>
            <p:cNvPr id="2" name="Picture 1" descr="Carbon TIME 1 line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36" y="294321"/>
              <a:ext cx="2831104" cy="643007"/>
            </a:xfrm>
            <a:prstGeom prst="rect">
              <a:avLst/>
            </a:prstGeom>
          </p:spPr>
        </p:pic>
      </p:grpSp>
      <p:sp>
        <p:nvSpPr>
          <p:cNvPr id="12" name="Title 11"/>
          <p:cNvSpPr>
            <a:spLocks noGrp="1"/>
          </p:cNvSpPr>
          <p:nvPr>
            <p:ph type="title"/>
          </p:nvPr>
        </p:nvSpPr>
        <p:spPr>
          <a:xfrm>
            <a:off x="457200" y="1385385"/>
            <a:ext cx="8229600" cy="2539882"/>
          </a:xfrm>
        </p:spPr>
        <p:txBody>
          <a:bodyPr>
            <a:normAutofit/>
          </a:bodyPr>
          <a:lstStyle/>
          <a:p>
            <a:r>
              <a:rPr lang="en-US" i="1" dirty="0">
                <a:latin typeface="Arial"/>
                <a:cs typeface="Arial"/>
              </a:rPr>
              <a:t>Plants </a:t>
            </a:r>
            <a:r>
              <a:rPr lang="en-US" dirty="0">
                <a:latin typeface="Arial"/>
                <a:cs typeface="Arial"/>
              </a:rPr>
              <a:t>Unit</a:t>
            </a:r>
            <a:br>
              <a:rPr lang="en-US" dirty="0">
                <a:latin typeface="Arial"/>
                <a:cs typeface="Arial"/>
              </a:rPr>
            </a:br>
            <a:r>
              <a:rPr lang="en-US" dirty="0">
                <a:latin typeface="Arial"/>
                <a:cs typeface="Arial"/>
              </a:rPr>
              <a:t>Activity 3.4 Observing Plants’ Mass Changes, Part 2</a:t>
            </a:r>
          </a:p>
        </p:txBody>
      </p:sp>
      <p:pic>
        <p:nvPicPr>
          <p:cNvPr id="9" name="Picture 8" descr="Macintosh HD:Users:sarahbodbyl1:Desktop:CarbonTIME:Improving PLANTS:Plants_Experiment photos:GS278950.jpg"/>
          <p:cNvPicPr/>
          <p:nvPr/>
        </p:nvPicPr>
        <p:blipFill>
          <a:blip r:embed="rId4">
            <a:extLst>
              <a:ext uri="{28A0092B-C50C-407E-A947-70E740481C1C}">
                <a14:useLocalDpi xmlns:a14="http://schemas.microsoft.com/office/drawing/2010/main" val="0"/>
              </a:ext>
            </a:extLst>
          </a:blip>
          <a:srcRect/>
          <a:stretch>
            <a:fillRect/>
          </a:stretch>
        </p:blipFill>
        <p:spPr bwMode="auto">
          <a:xfrm>
            <a:off x="4002320" y="4029735"/>
            <a:ext cx="1130617" cy="2593177"/>
          </a:xfrm>
          <a:prstGeom prst="rect">
            <a:avLst/>
          </a:prstGeom>
          <a:noFill/>
          <a:ln>
            <a:noFill/>
          </a:ln>
        </p:spPr>
      </p:pic>
      <p:sp>
        <p:nvSpPr>
          <p:cNvPr id="5" name="Slide Number Placeholder 4">
            <a:extLst>
              <a:ext uri="{FF2B5EF4-FFF2-40B4-BE49-F238E27FC236}">
                <a16:creationId xmlns:a16="http://schemas.microsoft.com/office/drawing/2014/main" id="{86E4E50A-0F22-43CE-B099-173B4EC7DA1B}"/>
              </a:ext>
            </a:extLst>
          </p:cNvPr>
          <p:cNvSpPr>
            <a:spLocks noGrp="1"/>
          </p:cNvSpPr>
          <p:nvPr>
            <p:ph type="sldNum" sz="quarter" idx="12"/>
          </p:nvPr>
        </p:nvSpPr>
        <p:spPr/>
        <p:txBody>
          <a:bodyPr/>
          <a:lstStyle/>
          <a:p>
            <a:fld id="{D3A1C050-F6FE-0E43-A9D0-F8EEADE3D1E4}" type="slidenum">
              <a:rPr lang="en-US" smtClean="0"/>
              <a:pPr/>
              <a:t>1</a:t>
            </a:fld>
            <a:endParaRPr lang="en-US"/>
          </a:p>
        </p:txBody>
      </p:sp>
    </p:spTree>
    <p:extLst>
      <p:ext uri="{BB962C8B-B14F-4D97-AF65-F5344CB8AC3E}">
        <p14:creationId xmlns:p14="http://schemas.microsoft.com/office/powerpoint/2010/main" val="35319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8F1C14-32FF-4D44-9827-61899276E667}"/>
              </a:ext>
            </a:extLst>
          </p:cNvPr>
          <p:cNvSpPr>
            <a:spLocks noGrp="1"/>
          </p:cNvSpPr>
          <p:nvPr>
            <p:ph type="sldNum" sz="quarter" idx="12"/>
          </p:nvPr>
        </p:nvSpPr>
        <p:spPr/>
        <p:txBody>
          <a:bodyPr/>
          <a:lstStyle/>
          <a:p>
            <a:fld id="{D3A1C050-F6FE-0E43-A9D0-F8EEADE3D1E4}" type="slidenum">
              <a:rPr lang="en-US" smtClean="0"/>
              <a:pPr/>
              <a:t>2</a:t>
            </a:fld>
            <a:endParaRPr lang="en-US"/>
          </a:p>
        </p:txBody>
      </p:sp>
      <p:pic>
        <p:nvPicPr>
          <p:cNvPr id="4" name="Picture 3">
            <a:extLst>
              <a:ext uri="{FF2B5EF4-FFF2-40B4-BE49-F238E27FC236}">
                <a16:creationId xmlns:a16="http://schemas.microsoft.com/office/drawing/2014/main" id="{82693F94-1FB6-F84B-B192-B2E6AD38517C}"/>
              </a:ext>
            </a:extLst>
          </p:cNvPr>
          <p:cNvPicPr>
            <a:picLocks noChangeAspect="1"/>
          </p:cNvPicPr>
          <p:nvPr/>
        </p:nvPicPr>
        <p:blipFill>
          <a:blip r:embed="rId3"/>
          <a:stretch>
            <a:fillRect/>
          </a:stretch>
        </p:blipFill>
        <p:spPr>
          <a:xfrm>
            <a:off x="0" y="649827"/>
            <a:ext cx="9144000" cy="5558345"/>
          </a:xfrm>
          <a:prstGeom prst="rect">
            <a:avLst/>
          </a:prstGeom>
        </p:spPr>
      </p:pic>
      <p:sp>
        <p:nvSpPr>
          <p:cNvPr id="5" name="Oval Callout 4">
            <a:extLst>
              <a:ext uri="{FF2B5EF4-FFF2-40B4-BE49-F238E27FC236}">
                <a16:creationId xmlns:a16="http://schemas.microsoft.com/office/drawing/2014/main" id="{4F685F53-CD14-C846-8ADE-5939DDFF437E}"/>
              </a:ext>
            </a:extLst>
          </p:cNvPr>
          <p:cNvSpPr>
            <a:spLocks noChangeArrowheads="1"/>
          </p:cNvSpPr>
          <p:nvPr/>
        </p:nvSpPr>
        <p:spPr bwMode="auto">
          <a:xfrm>
            <a:off x="2429390" y="160598"/>
            <a:ext cx="1310968" cy="1301449"/>
          </a:xfrm>
          <a:prstGeom prst="wedgeEllipseCallout">
            <a:avLst>
              <a:gd name="adj1" fmla="val 85353"/>
              <a:gd name="adj2" fmla="val 49153"/>
            </a:avLst>
          </a:prstGeom>
          <a:solidFill>
            <a:schemeClr val="tx1">
              <a:lumMod val="65000"/>
              <a:lumOff val="35000"/>
            </a:schemeClr>
          </a:solidFill>
          <a:ln w="9525">
            <a:solidFill>
              <a:schemeClr val="tx1">
                <a:lumMod val="50000"/>
                <a:lumOff val="50000"/>
              </a:schemeClr>
            </a:solidFill>
            <a:miter lim="800000"/>
            <a:headEnd/>
            <a:tailEnd/>
          </a:ln>
          <a:effectLst>
            <a:outerShdw blurRad="40000" dist="23000" dir="5400000" rotWithShape="0">
              <a:srgbClr val="000000">
                <a:alpha val="34999"/>
              </a:srgbClr>
            </a:outerShdw>
          </a:effectLst>
        </p:spPr>
        <p:txBody>
          <a:bodyPr rot="0" vert="horz" wrap="square" lIns="53788" tIns="26894" rIns="53788" bIns="26894" anchor="ctr" anchorCtr="0" upright="1">
            <a:noAutofit/>
          </a:bodyPr>
          <a:lstStyle/>
          <a:p>
            <a:pPr algn="ctr"/>
            <a:r>
              <a:rPr lang="en-US" sz="2118" dirty="0">
                <a:solidFill>
                  <a:srgbClr val="FFFFFF"/>
                </a:solidFill>
                <a:latin typeface="Arial"/>
                <a:ea typeface="Times New Roman"/>
                <a:cs typeface="Times New Roman"/>
              </a:rPr>
              <a:t>You are here</a:t>
            </a:r>
            <a:endParaRPr lang="en-US" sz="2118" dirty="0">
              <a:latin typeface="Arial"/>
              <a:ea typeface="Times New Roman"/>
              <a:cs typeface="Times New Roman"/>
            </a:endParaRPr>
          </a:p>
        </p:txBody>
      </p:sp>
    </p:spTree>
    <p:extLst>
      <p:ext uri="{BB962C8B-B14F-4D97-AF65-F5344CB8AC3E}">
        <p14:creationId xmlns:p14="http://schemas.microsoft.com/office/powerpoint/2010/main" val="3674138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Arial"/>
                <a:cs typeface="Arial"/>
              </a:rPr>
              <a:t>Massing your plant</a:t>
            </a:r>
          </a:p>
        </p:txBody>
      </p:sp>
      <p:sp>
        <p:nvSpPr>
          <p:cNvPr id="3" name="Content Placeholder 2"/>
          <p:cNvSpPr>
            <a:spLocks noGrp="1"/>
          </p:cNvSpPr>
          <p:nvPr>
            <p:ph idx="1"/>
          </p:nvPr>
        </p:nvSpPr>
        <p:spPr>
          <a:xfrm>
            <a:off x="457200" y="1504826"/>
            <a:ext cx="8229600" cy="4906748"/>
          </a:xfrm>
        </p:spPr>
        <p:txBody>
          <a:bodyPr/>
          <a:lstStyle/>
          <a:p>
            <a:pPr marL="0" indent="0">
              <a:buNone/>
            </a:pPr>
            <a:r>
              <a:rPr lang="en-US" dirty="0">
                <a:latin typeface="Arial"/>
                <a:cs typeface="Arial"/>
              </a:rPr>
              <a:t>Follow the steps on your </a:t>
            </a:r>
            <a:r>
              <a:rPr lang="en-US" i="1" dirty="0">
                <a:latin typeface="Arial"/>
                <a:cs typeface="Arial"/>
              </a:rPr>
              <a:t>3.4GL Observing Plants’ Mass Changes, Part 2 </a:t>
            </a:r>
            <a:r>
              <a:rPr lang="en-US" dirty="0">
                <a:latin typeface="Arial"/>
                <a:cs typeface="Arial"/>
              </a:rPr>
              <a:t>worksheet to collect data and record results.</a:t>
            </a:r>
            <a:r>
              <a:rPr lang="nl-NL" dirty="0">
                <a:latin typeface="Arial"/>
                <a:cs typeface="Arial"/>
              </a:rPr>
              <a:t> </a:t>
            </a:r>
            <a:endParaRPr lang="en-US" dirty="0">
              <a:latin typeface="Arial"/>
              <a:cs typeface="Arial"/>
            </a:endParaRPr>
          </a:p>
          <a:p>
            <a:pPr marL="0" indent="0">
              <a:buNone/>
            </a:pPr>
            <a:endParaRPr lang="en-US" dirty="0">
              <a:latin typeface="Arial"/>
              <a:cs typeface="Arial"/>
            </a:endParaRPr>
          </a:p>
        </p:txBody>
      </p:sp>
      <p:sp>
        <p:nvSpPr>
          <p:cNvPr id="4" name="Slide Number Placeholder 3"/>
          <p:cNvSpPr>
            <a:spLocks noGrp="1"/>
          </p:cNvSpPr>
          <p:nvPr>
            <p:ph type="sldNum" sz="quarter" idx="12"/>
          </p:nvPr>
        </p:nvSpPr>
        <p:spPr/>
        <p:txBody>
          <a:bodyPr/>
          <a:lstStyle/>
          <a:p>
            <a:fld id="{D3A1C050-F6FE-0E43-A9D0-F8EEADE3D1E4}" type="slidenum">
              <a:rPr lang="en-US" smtClean="0"/>
              <a:t>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8" y="3182030"/>
            <a:ext cx="3505199" cy="3320238"/>
          </a:xfrm>
          <a:prstGeom prst="rect">
            <a:avLst/>
          </a:prstGeom>
        </p:spPr>
      </p:pic>
      <p:sp>
        <p:nvSpPr>
          <p:cNvPr id="7" name="TextBox 6"/>
          <p:cNvSpPr txBox="1"/>
          <p:nvPr/>
        </p:nvSpPr>
        <p:spPr>
          <a:xfrm>
            <a:off x="5168684" y="3216141"/>
            <a:ext cx="2968321" cy="3108544"/>
          </a:xfrm>
          <a:prstGeom prst="rect">
            <a:avLst/>
          </a:prstGeom>
          <a:noFill/>
        </p:spPr>
        <p:txBody>
          <a:bodyPr wrap="square" rtlCol="0">
            <a:spAutoFit/>
          </a:bodyPr>
          <a:lstStyle/>
          <a:p>
            <a:r>
              <a:rPr lang="en-US" sz="2800" dirty="0">
                <a:solidFill>
                  <a:srgbClr val="FF0000"/>
                </a:solidFill>
              </a:rPr>
              <a:t>Don’t forget to tare the scale before you weigh the plants and before you weigh the leftover gel (optional).</a:t>
            </a:r>
          </a:p>
        </p:txBody>
      </p:sp>
    </p:spTree>
    <p:extLst>
      <p:ext uri="{BB962C8B-B14F-4D97-AF65-F5344CB8AC3E}">
        <p14:creationId xmlns:p14="http://schemas.microsoft.com/office/powerpoint/2010/main" val="398275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a:t>Class </a:t>
            </a:r>
            <a:r>
              <a:rPr lang="en-US" sz="2800" dirty="0"/>
              <a:t>data for plants’ mass changes investigation</a:t>
            </a:r>
            <a:endParaRPr lang="en-US" sz="3200" dirty="0"/>
          </a:p>
        </p:txBody>
      </p:sp>
      <p:sp>
        <p:nvSpPr>
          <p:cNvPr id="4" name="Slide Number Placeholder 3"/>
          <p:cNvSpPr>
            <a:spLocks noGrp="1"/>
          </p:cNvSpPr>
          <p:nvPr>
            <p:ph type="sldNum" sz="quarter" idx="12"/>
          </p:nvPr>
        </p:nvSpPr>
        <p:spPr/>
        <p:txBody>
          <a:bodyPr/>
          <a:lstStyle/>
          <a:p>
            <a:fld id="{D3A1C050-F6FE-0E43-A9D0-F8EEADE3D1E4}" type="slidenum">
              <a:rPr lang="en-US" smtClean="0"/>
              <a:pPr/>
              <a:t>4</a:t>
            </a:fld>
            <a:endParaRPr lang="en-US"/>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1189698543"/>
              </p:ext>
            </p:extLst>
          </p:nvPr>
        </p:nvGraphicFramePr>
        <p:xfrm>
          <a:off x="457205" y="1217871"/>
          <a:ext cx="8229595" cy="5193706"/>
        </p:xfrm>
        <a:graphic>
          <a:graphicData uri="http://schemas.openxmlformats.org/drawingml/2006/table">
            <a:tbl>
              <a:tblPr firstRow="1" bandRow="1"/>
              <a:tblGrid>
                <a:gridCol w="988823">
                  <a:extLst>
                    <a:ext uri="{9D8B030D-6E8A-4147-A177-3AD203B41FA5}">
                      <a16:colId xmlns:a16="http://schemas.microsoft.com/office/drawing/2014/main" val="20000"/>
                    </a:ext>
                  </a:extLst>
                </a:gridCol>
                <a:gridCol w="1034396">
                  <a:extLst>
                    <a:ext uri="{9D8B030D-6E8A-4147-A177-3AD203B41FA5}">
                      <a16:colId xmlns:a16="http://schemas.microsoft.com/office/drawing/2014/main" val="20001"/>
                    </a:ext>
                  </a:extLst>
                </a:gridCol>
                <a:gridCol w="1034396">
                  <a:extLst>
                    <a:ext uri="{9D8B030D-6E8A-4147-A177-3AD203B41FA5}">
                      <a16:colId xmlns:a16="http://schemas.microsoft.com/office/drawing/2014/main" val="20002"/>
                    </a:ext>
                  </a:extLst>
                </a:gridCol>
                <a:gridCol w="1034396">
                  <a:extLst>
                    <a:ext uri="{9D8B030D-6E8A-4147-A177-3AD203B41FA5}">
                      <a16:colId xmlns:a16="http://schemas.microsoft.com/office/drawing/2014/main" val="20003"/>
                    </a:ext>
                  </a:extLst>
                </a:gridCol>
                <a:gridCol w="1034396">
                  <a:extLst>
                    <a:ext uri="{9D8B030D-6E8A-4147-A177-3AD203B41FA5}">
                      <a16:colId xmlns:a16="http://schemas.microsoft.com/office/drawing/2014/main" val="20004"/>
                    </a:ext>
                  </a:extLst>
                </a:gridCol>
                <a:gridCol w="1034396">
                  <a:extLst>
                    <a:ext uri="{9D8B030D-6E8A-4147-A177-3AD203B41FA5}">
                      <a16:colId xmlns:a16="http://schemas.microsoft.com/office/drawing/2014/main" val="20005"/>
                    </a:ext>
                  </a:extLst>
                </a:gridCol>
                <a:gridCol w="1034396">
                  <a:extLst>
                    <a:ext uri="{9D8B030D-6E8A-4147-A177-3AD203B41FA5}">
                      <a16:colId xmlns:a16="http://schemas.microsoft.com/office/drawing/2014/main" val="20006"/>
                    </a:ext>
                  </a:extLst>
                </a:gridCol>
                <a:gridCol w="1034396">
                  <a:extLst>
                    <a:ext uri="{9D8B030D-6E8A-4147-A177-3AD203B41FA5}">
                      <a16:colId xmlns:a16="http://schemas.microsoft.com/office/drawing/2014/main" val="20007"/>
                    </a:ext>
                  </a:extLst>
                </a:gridCol>
              </a:tblGrid>
              <a:tr h="1397810">
                <a:tc>
                  <a:txBody>
                    <a:bodyPr/>
                    <a:lstStyle/>
                    <a:p>
                      <a:pPr algn="ctr" fontAlgn="ctr"/>
                      <a:r>
                        <a:rPr lang="en-US" sz="1900" b="1" i="1" u="none" strike="noStrike" dirty="0">
                          <a:solidFill>
                            <a:srgbClr val="000000"/>
                          </a:solidFill>
                          <a:effectLst/>
                          <a:latin typeface="Calibri"/>
                        </a:rPr>
                        <a:t>Plant/Group</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1" i="1" u="none" strike="noStrike" dirty="0">
                          <a:solidFill>
                            <a:srgbClr val="000000"/>
                          </a:solidFill>
                          <a:effectLst/>
                          <a:latin typeface="Calibri"/>
                        </a:rPr>
                        <a:t>Dry Mass of Gel at the Start</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1" i="1" u="none" strike="noStrike" dirty="0">
                          <a:solidFill>
                            <a:srgbClr val="000000"/>
                          </a:solidFill>
                          <a:effectLst/>
                          <a:latin typeface="Calibri"/>
                        </a:rPr>
                        <a:t>Dry Mass</a:t>
                      </a:r>
                      <a:r>
                        <a:rPr lang="en-US" sz="1900" b="1" i="1" u="none" strike="noStrike" baseline="0" dirty="0">
                          <a:solidFill>
                            <a:srgbClr val="000000"/>
                          </a:solidFill>
                          <a:effectLst/>
                          <a:latin typeface="Calibri"/>
                        </a:rPr>
                        <a:t> of Gel at the </a:t>
                      </a:r>
                      <a:r>
                        <a:rPr lang="en-US" sz="1900" b="1" i="1" u="none" strike="noStrike" dirty="0">
                          <a:solidFill>
                            <a:srgbClr val="000000"/>
                          </a:solidFill>
                          <a:effectLst/>
                          <a:latin typeface="Calibri"/>
                        </a:rPr>
                        <a:t>End</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1" i="1" u="none" strike="noStrike" dirty="0">
                          <a:solidFill>
                            <a:srgbClr val="000000"/>
                          </a:solidFill>
                          <a:effectLst/>
                          <a:latin typeface="Calibri"/>
                        </a:rPr>
                        <a:t>Dry</a:t>
                      </a:r>
                      <a:r>
                        <a:rPr lang="en-US" sz="1900" b="1" i="1" u="none" strike="noStrike" baseline="0" dirty="0">
                          <a:solidFill>
                            <a:srgbClr val="000000"/>
                          </a:solidFill>
                          <a:effectLst/>
                          <a:latin typeface="Calibri"/>
                        </a:rPr>
                        <a:t> </a:t>
                      </a:r>
                      <a:r>
                        <a:rPr lang="en-US" sz="1900" b="1" i="1" u="none" strike="noStrike" dirty="0">
                          <a:solidFill>
                            <a:srgbClr val="000000"/>
                          </a:solidFill>
                          <a:effectLst/>
                          <a:latin typeface="Calibri"/>
                        </a:rPr>
                        <a:t>Mass Change of Gel</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1" i="1" u="none" strike="noStrike" dirty="0">
                          <a:solidFill>
                            <a:srgbClr val="000000"/>
                          </a:solidFill>
                          <a:effectLst/>
                          <a:latin typeface="Calibri"/>
                        </a:rPr>
                        <a:t>Dry Mass of Plant (seed) at the Start</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1" i="1" u="none" strike="noStrike" dirty="0">
                          <a:solidFill>
                            <a:srgbClr val="000000"/>
                          </a:solidFill>
                          <a:effectLst/>
                          <a:latin typeface="Calibri"/>
                        </a:rPr>
                        <a:t>Dry Mass of Plant at the End</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1" i="1" u="none" strike="noStrike" dirty="0">
                          <a:solidFill>
                            <a:srgbClr val="000000"/>
                          </a:solidFill>
                          <a:effectLst/>
                          <a:latin typeface="Calibri"/>
                        </a:rPr>
                        <a:t>Dry Mass Change of Plant</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1" i="1" u="none" strike="noStrike" dirty="0">
                          <a:solidFill>
                            <a:srgbClr val="000000"/>
                          </a:solidFill>
                          <a:effectLst/>
                          <a:latin typeface="Calibri"/>
                        </a:rPr>
                        <a:t>Total Change in Mass</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74487">
                <a:tc>
                  <a:txBody>
                    <a:bodyPr/>
                    <a:lstStyle/>
                    <a:p>
                      <a:pPr algn="ctr" fontAlgn="ctr"/>
                      <a:r>
                        <a:rPr lang="en-US" sz="2000" b="1" i="1" u="none" strike="noStrike">
                          <a:solidFill>
                            <a:srgbClr val="000000"/>
                          </a:solidFill>
                          <a:effectLst/>
                          <a:latin typeface="Calibri"/>
                        </a:rPr>
                        <a:t>1</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74487">
                <a:tc>
                  <a:txBody>
                    <a:bodyPr/>
                    <a:lstStyle/>
                    <a:p>
                      <a:pPr algn="ctr" fontAlgn="ctr"/>
                      <a:r>
                        <a:rPr lang="en-US" sz="2000" b="1" i="1" u="none" strike="noStrike">
                          <a:solidFill>
                            <a:srgbClr val="000000"/>
                          </a:solidFill>
                          <a:effectLst/>
                          <a:latin typeface="Calibri"/>
                        </a:rPr>
                        <a:t>2</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4487">
                <a:tc>
                  <a:txBody>
                    <a:bodyPr/>
                    <a:lstStyle/>
                    <a:p>
                      <a:pPr algn="ctr" fontAlgn="ctr"/>
                      <a:r>
                        <a:rPr lang="en-US" sz="2000" b="1" i="1" u="none" strike="noStrike">
                          <a:solidFill>
                            <a:srgbClr val="000000"/>
                          </a:solidFill>
                          <a:effectLst/>
                          <a:latin typeface="Calibri"/>
                        </a:rPr>
                        <a:t>3</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4487">
                <a:tc>
                  <a:txBody>
                    <a:bodyPr/>
                    <a:lstStyle/>
                    <a:p>
                      <a:pPr algn="ctr" fontAlgn="ctr"/>
                      <a:r>
                        <a:rPr lang="en-US" sz="2000" b="1" i="1" u="none" strike="noStrike">
                          <a:solidFill>
                            <a:srgbClr val="000000"/>
                          </a:solidFill>
                          <a:effectLst/>
                          <a:latin typeface="Calibri"/>
                        </a:rPr>
                        <a:t>4</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4487">
                <a:tc>
                  <a:txBody>
                    <a:bodyPr/>
                    <a:lstStyle/>
                    <a:p>
                      <a:pPr algn="ctr" fontAlgn="ctr"/>
                      <a:r>
                        <a:rPr lang="en-US" sz="2000" b="1" i="1" u="none" strike="noStrike">
                          <a:solidFill>
                            <a:srgbClr val="000000"/>
                          </a:solidFill>
                          <a:effectLst/>
                          <a:latin typeface="Calibri"/>
                        </a:rPr>
                        <a:t>5</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4487">
                <a:tc>
                  <a:txBody>
                    <a:bodyPr/>
                    <a:lstStyle/>
                    <a:p>
                      <a:pPr algn="ctr" fontAlgn="ctr"/>
                      <a:r>
                        <a:rPr lang="en-US" sz="2000" b="1" i="1" u="none" strike="noStrike">
                          <a:solidFill>
                            <a:srgbClr val="000000"/>
                          </a:solidFill>
                          <a:effectLst/>
                          <a:latin typeface="Calibri"/>
                        </a:rPr>
                        <a:t>6</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4487">
                <a:tc>
                  <a:txBody>
                    <a:bodyPr/>
                    <a:lstStyle/>
                    <a:p>
                      <a:pPr algn="ctr" fontAlgn="ctr"/>
                      <a:r>
                        <a:rPr lang="en-US" sz="2000" b="1" i="1" u="none" strike="noStrike">
                          <a:solidFill>
                            <a:srgbClr val="000000"/>
                          </a:solidFill>
                          <a:effectLst/>
                          <a:latin typeface="Calibri"/>
                        </a:rPr>
                        <a:t>7</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74487">
                <a:tc>
                  <a:txBody>
                    <a:bodyPr/>
                    <a:lstStyle/>
                    <a:p>
                      <a:pPr algn="ctr" fontAlgn="ctr"/>
                      <a:r>
                        <a:rPr lang="en-US" sz="2000" b="1" i="1" u="none" strike="noStrike">
                          <a:solidFill>
                            <a:srgbClr val="000000"/>
                          </a:solidFill>
                          <a:effectLst/>
                          <a:latin typeface="Calibri"/>
                        </a:rPr>
                        <a:t>Average</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2838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group results</a:t>
            </a:r>
          </a:p>
        </p:txBody>
      </p:sp>
      <p:sp>
        <p:nvSpPr>
          <p:cNvPr id="3" name="Content Placeholder 2"/>
          <p:cNvSpPr>
            <a:spLocks noGrp="1"/>
          </p:cNvSpPr>
          <p:nvPr>
            <p:ph idx="1"/>
          </p:nvPr>
        </p:nvSpPr>
        <p:spPr/>
        <p:txBody>
          <a:bodyPr/>
          <a:lstStyle/>
          <a:p>
            <a:pPr marL="0" indent="0">
              <a:buNone/>
            </a:pPr>
            <a:r>
              <a:rPr lang="en-US" dirty="0"/>
              <a:t>Results for mass changes</a:t>
            </a:r>
          </a:p>
          <a:p>
            <a:r>
              <a:rPr lang="en-US" dirty="0"/>
              <a:t>What patterns are there in measurements made by all the groups?</a:t>
            </a:r>
          </a:p>
          <a:p>
            <a:r>
              <a:rPr lang="en-US" dirty="0"/>
              <a:t>Do the patterns match your predictions?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5</a:t>
            </a:fld>
            <a:endParaRPr lang="en-US"/>
          </a:p>
        </p:txBody>
      </p:sp>
    </p:spTree>
    <p:extLst>
      <p:ext uri="{BB962C8B-B14F-4D97-AF65-F5344CB8AC3E}">
        <p14:creationId xmlns:p14="http://schemas.microsoft.com/office/powerpoint/2010/main" val="2100338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5" y="220134"/>
            <a:ext cx="8229600" cy="992402"/>
          </a:xfrm>
        </p:spPr>
        <p:txBody>
          <a:bodyPr>
            <a:normAutofit fontScale="90000"/>
          </a:bodyPr>
          <a:lstStyle/>
          <a:p>
            <a:r>
              <a:rPr lang="en-US" dirty="0"/>
              <a:t>Plants’ mass changes investigation results from Ms. Hoyt’s class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13745018"/>
              </p:ext>
            </p:extLst>
          </p:nvPr>
        </p:nvGraphicFramePr>
        <p:xfrm>
          <a:off x="457200" y="1504950"/>
          <a:ext cx="8229595" cy="4930393"/>
        </p:xfrm>
        <a:graphic>
          <a:graphicData uri="http://schemas.openxmlformats.org/drawingml/2006/table">
            <a:tbl>
              <a:tblPr firstRow="1" bandRow="1"/>
              <a:tblGrid>
                <a:gridCol w="988823">
                  <a:extLst>
                    <a:ext uri="{9D8B030D-6E8A-4147-A177-3AD203B41FA5}">
                      <a16:colId xmlns:a16="http://schemas.microsoft.com/office/drawing/2014/main" val="20000"/>
                    </a:ext>
                  </a:extLst>
                </a:gridCol>
                <a:gridCol w="1034396">
                  <a:extLst>
                    <a:ext uri="{9D8B030D-6E8A-4147-A177-3AD203B41FA5}">
                      <a16:colId xmlns:a16="http://schemas.microsoft.com/office/drawing/2014/main" val="20001"/>
                    </a:ext>
                  </a:extLst>
                </a:gridCol>
                <a:gridCol w="1034396">
                  <a:extLst>
                    <a:ext uri="{9D8B030D-6E8A-4147-A177-3AD203B41FA5}">
                      <a16:colId xmlns:a16="http://schemas.microsoft.com/office/drawing/2014/main" val="20002"/>
                    </a:ext>
                  </a:extLst>
                </a:gridCol>
                <a:gridCol w="1091052">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45336">
                  <a:extLst>
                    <a:ext uri="{9D8B030D-6E8A-4147-A177-3AD203B41FA5}">
                      <a16:colId xmlns:a16="http://schemas.microsoft.com/office/drawing/2014/main" val="20005"/>
                    </a:ext>
                  </a:extLst>
                </a:gridCol>
                <a:gridCol w="1034396">
                  <a:extLst>
                    <a:ext uri="{9D8B030D-6E8A-4147-A177-3AD203B41FA5}">
                      <a16:colId xmlns:a16="http://schemas.microsoft.com/office/drawing/2014/main" val="20006"/>
                    </a:ext>
                  </a:extLst>
                </a:gridCol>
                <a:gridCol w="1034396">
                  <a:extLst>
                    <a:ext uri="{9D8B030D-6E8A-4147-A177-3AD203B41FA5}">
                      <a16:colId xmlns:a16="http://schemas.microsoft.com/office/drawing/2014/main" val="20007"/>
                    </a:ext>
                  </a:extLst>
                </a:gridCol>
              </a:tblGrid>
              <a:tr h="1460360">
                <a:tc>
                  <a:txBody>
                    <a:bodyPr/>
                    <a:lstStyle/>
                    <a:p>
                      <a:pPr algn="ctr" fontAlgn="ctr"/>
                      <a:r>
                        <a:rPr lang="en-US" sz="1900" b="1" i="1" u="none" strike="noStrike" dirty="0">
                          <a:solidFill>
                            <a:srgbClr val="000000"/>
                          </a:solidFill>
                          <a:effectLst/>
                          <a:latin typeface="Calibri"/>
                        </a:rPr>
                        <a:t>Plant</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1" i="1" u="none" strike="noStrike" dirty="0">
                          <a:solidFill>
                            <a:srgbClr val="000000"/>
                          </a:solidFill>
                          <a:effectLst/>
                          <a:latin typeface="Calibri"/>
                        </a:rPr>
                        <a:t>Dry Mass of Gel at the Start</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1" i="1" u="none" strike="noStrike" dirty="0">
                          <a:solidFill>
                            <a:srgbClr val="000000"/>
                          </a:solidFill>
                          <a:effectLst/>
                          <a:latin typeface="Calibri"/>
                        </a:rPr>
                        <a:t>Dry Mass</a:t>
                      </a:r>
                      <a:r>
                        <a:rPr lang="en-US" sz="1900" b="1" i="1" u="none" strike="noStrike" baseline="0" dirty="0">
                          <a:solidFill>
                            <a:srgbClr val="000000"/>
                          </a:solidFill>
                          <a:effectLst/>
                          <a:latin typeface="Calibri"/>
                        </a:rPr>
                        <a:t> of Gel at the </a:t>
                      </a:r>
                      <a:r>
                        <a:rPr lang="en-US" sz="1900" b="1" i="1" u="none" strike="noStrike" dirty="0">
                          <a:solidFill>
                            <a:srgbClr val="000000"/>
                          </a:solidFill>
                          <a:effectLst/>
                          <a:latin typeface="Calibri"/>
                        </a:rPr>
                        <a:t>End</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1" i="1" u="none" strike="noStrike" dirty="0">
                          <a:solidFill>
                            <a:srgbClr val="000000"/>
                          </a:solidFill>
                          <a:effectLst/>
                          <a:latin typeface="Calibri"/>
                        </a:rPr>
                        <a:t>Dry</a:t>
                      </a:r>
                      <a:r>
                        <a:rPr lang="en-US" sz="1900" b="1" i="1" u="none" strike="noStrike" baseline="0" dirty="0">
                          <a:solidFill>
                            <a:srgbClr val="000000"/>
                          </a:solidFill>
                          <a:effectLst/>
                          <a:latin typeface="Calibri"/>
                        </a:rPr>
                        <a:t> </a:t>
                      </a:r>
                      <a:r>
                        <a:rPr lang="en-US" sz="1900" b="1" i="1" u="none" strike="noStrike" dirty="0">
                          <a:solidFill>
                            <a:srgbClr val="000000"/>
                          </a:solidFill>
                          <a:effectLst/>
                          <a:latin typeface="Calibri"/>
                        </a:rPr>
                        <a:t>Mass Change of Gel</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900" b="1" i="1" u="none" strike="noStrike" dirty="0">
                          <a:solidFill>
                            <a:srgbClr val="000000"/>
                          </a:solidFill>
                          <a:effectLst/>
                          <a:latin typeface="Calibri"/>
                        </a:rPr>
                        <a:t>Dry Mass of Plant (seed) at the Start</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900" b="1" i="1" u="none" strike="noStrike" dirty="0">
                          <a:solidFill>
                            <a:srgbClr val="000000"/>
                          </a:solidFill>
                          <a:effectLst/>
                          <a:latin typeface="Calibri"/>
                        </a:rPr>
                        <a:t>Dry Mass of Plant at the End</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900" b="1" i="1" u="none" strike="noStrike" dirty="0">
                          <a:solidFill>
                            <a:srgbClr val="000000"/>
                          </a:solidFill>
                          <a:effectLst/>
                          <a:latin typeface="Calibri"/>
                        </a:rPr>
                        <a:t>Dry Mass Change of Plant</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en-US" sz="1900" b="1" i="1" u="none" strike="noStrike" dirty="0">
                          <a:solidFill>
                            <a:srgbClr val="000000"/>
                          </a:solidFill>
                          <a:effectLst/>
                          <a:latin typeface="Calibri"/>
                        </a:rPr>
                        <a:t>Total Change in Mass</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0"/>
                  </a:ext>
                </a:extLst>
              </a:tr>
              <a:tr h="495719">
                <a:tc>
                  <a:txBody>
                    <a:bodyPr/>
                    <a:lstStyle/>
                    <a:p>
                      <a:pPr algn="ctr" fontAlgn="ctr"/>
                      <a:r>
                        <a:rPr lang="en-US" sz="2000" b="1" i="1" u="none" strike="noStrike">
                          <a:solidFill>
                            <a:srgbClr val="000000"/>
                          </a:solidFill>
                          <a:effectLst/>
                          <a:latin typeface="Calibri"/>
                        </a:rPr>
                        <a:t>1</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r>
                        <a:rPr lang="en-US" sz="1300" b="0" i="0" u="none" strike="noStrike" baseline="0" dirty="0">
                          <a:solidFill>
                            <a:srgbClr val="000000"/>
                          </a:solidFill>
                          <a:effectLst/>
                          <a:latin typeface="Arial"/>
                        </a:rPr>
                        <a:t>  0.23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0.22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-0.010 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&lt;0.01</a:t>
                      </a:r>
                      <a:r>
                        <a:rPr lang="en-US" sz="1300" b="0" i="0" u="none" strike="noStrike" baseline="0" dirty="0">
                          <a:solidFill>
                            <a:srgbClr val="000000"/>
                          </a:solidFill>
                          <a:effectLst/>
                          <a:latin typeface="Arial"/>
                        </a:rPr>
                        <a:t> (0)</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dirty="0">
                          <a:solidFill>
                            <a:srgbClr val="000000"/>
                          </a:solidFill>
                          <a:effectLst/>
                          <a:latin typeface="Arial"/>
                        </a:rPr>
                        <a:t>  0.16 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baseline="0" dirty="0">
                          <a:solidFill>
                            <a:srgbClr val="000000"/>
                          </a:solidFill>
                          <a:effectLst/>
                          <a:latin typeface="Arial"/>
                        </a:rPr>
                        <a:t>  0.16 g</a:t>
                      </a:r>
                      <a:endParaRPr lang="en-US" sz="1300" b="0" i="0" u="none" strike="noStrike" dirty="0">
                        <a:solidFill>
                          <a:srgbClr val="000000"/>
                        </a:solidFill>
                        <a:effectLst/>
                        <a:latin typeface="Arial"/>
                      </a:endParaRP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dirty="0">
                          <a:solidFill>
                            <a:srgbClr val="000000"/>
                          </a:solidFill>
                          <a:effectLst/>
                          <a:latin typeface="Arial"/>
                        </a:rPr>
                        <a:t>  0.15 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1"/>
                  </a:ext>
                </a:extLst>
              </a:tr>
              <a:tr h="495719">
                <a:tc>
                  <a:txBody>
                    <a:bodyPr/>
                    <a:lstStyle/>
                    <a:p>
                      <a:pPr algn="ctr" fontAlgn="ctr"/>
                      <a:r>
                        <a:rPr lang="en-US" sz="2000" b="1" i="1" u="none" strike="noStrike">
                          <a:solidFill>
                            <a:srgbClr val="000000"/>
                          </a:solidFill>
                          <a:effectLst/>
                          <a:latin typeface="Calibri"/>
                        </a:rPr>
                        <a:t>2</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r>
                        <a:rPr lang="en-US" sz="1300" b="0" i="0" u="none" strike="noStrike" baseline="0" dirty="0">
                          <a:solidFill>
                            <a:srgbClr val="000000"/>
                          </a:solidFill>
                          <a:effectLst/>
                          <a:latin typeface="Arial"/>
                        </a:rPr>
                        <a:t>  0.25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0.25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a:rPr>
                        <a:t>  &lt;0.01</a:t>
                      </a:r>
                      <a:r>
                        <a:rPr lang="en-US" sz="1300" b="0" i="0" u="none" strike="noStrike" baseline="0" dirty="0">
                          <a:solidFill>
                            <a:srgbClr val="000000"/>
                          </a:solidFill>
                          <a:effectLst/>
                          <a:latin typeface="Arial"/>
                        </a:rPr>
                        <a:t> (0)</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dirty="0">
                          <a:solidFill>
                            <a:srgbClr val="000000"/>
                          </a:solidFill>
                          <a:effectLst/>
                          <a:latin typeface="Arial"/>
                        </a:rPr>
                        <a:t>  0.080 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baseline="0" dirty="0">
                          <a:solidFill>
                            <a:srgbClr val="000000"/>
                          </a:solidFill>
                          <a:effectLst/>
                          <a:latin typeface="Arial"/>
                        </a:rPr>
                        <a:t>  0.080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baseline="0" dirty="0">
                          <a:solidFill>
                            <a:srgbClr val="000000"/>
                          </a:solidFill>
                          <a:effectLst/>
                          <a:latin typeface="Arial"/>
                        </a:rPr>
                        <a:t>  0.080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495719">
                <a:tc>
                  <a:txBody>
                    <a:bodyPr/>
                    <a:lstStyle/>
                    <a:p>
                      <a:pPr algn="ctr" fontAlgn="ctr"/>
                      <a:r>
                        <a:rPr lang="en-US" sz="2000" b="1" i="1" u="none" strike="noStrike">
                          <a:solidFill>
                            <a:srgbClr val="000000"/>
                          </a:solidFill>
                          <a:effectLst/>
                          <a:latin typeface="Calibri"/>
                        </a:rPr>
                        <a:t>3</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r>
                        <a:rPr lang="en-US" sz="1300" b="0" i="0" u="none" strike="noStrike" baseline="0" dirty="0">
                          <a:solidFill>
                            <a:srgbClr val="000000"/>
                          </a:solidFill>
                          <a:effectLst/>
                          <a:latin typeface="Arial"/>
                        </a:rPr>
                        <a:t>  0.20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0.18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-0.020 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&lt;0.01</a:t>
                      </a:r>
                      <a:r>
                        <a:rPr lang="en-US" sz="1300" b="0" i="0" u="none" strike="noStrike" baseline="0" dirty="0">
                          <a:solidFill>
                            <a:srgbClr val="000000"/>
                          </a:solidFill>
                          <a:effectLst/>
                          <a:latin typeface="Arial"/>
                        </a:rPr>
                        <a:t> (0)</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dirty="0">
                          <a:solidFill>
                            <a:srgbClr val="000000"/>
                          </a:solidFill>
                          <a:effectLst/>
                          <a:latin typeface="Arial"/>
                        </a:rPr>
                        <a:t>  0.050 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baseline="0" dirty="0">
                          <a:solidFill>
                            <a:srgbClr val="000000"/>
                          </a:solidFill>
                          <a:effectLst/>
                          <a:latin typeface="Arial"/>
                        </a:rPr>
                        <a:t>  0.050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baseline="0" dirty="0">
                          <a:solidFill>
                            <a:srgbClr val="000000"/>
                          </a:solidFill>
                          <a:effectLst/>
                          <a:latin typeface="Arial"/>
                        </a:rPr>
                        <a:t>  0.030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3"/>
                  </a:ext>
                </a:extLst>
              </a:tr>
              <a:tr h="495719">
                <a:tc>
                  <a:txBody>
                    <a:bodyPr/>
                    <a:lstStyle/>
                    <a:p>
                      <a:pPr algn="ctr" fontAlgn="ctr"/>
                      <a:r>
                        <a:rPr lang="en-US" sz="2000" b="1" i="1" u="none" strike="noStrike" dirty="0">
                          <a:solidFill>
                            <a:srgbClr val="000000"/>
                          </a:solidFill>
                          <a:effectLst/>
                          <a:latin typeface="Calibri"/>
                        </a:rPr>
                        <a:t>4</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0.22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0.23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0.010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&lt;0.01</a:t>
                      </a:r>
                      <a:r>
                        <a:rPr lang="en-US" sz="1300" b="0" i="0" u="none" strike="noStrike" baseline="0" dirty="0">
                          <a:solidFill>
                            <a:srgbClr val="000000"/>
                          </a:solidFill>
                          <a:effectLst/>
                          <a:latin typeface="Arial"/>
                        </a:rPr>
                        <a:t> (0)</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dirty="0">
                          <a:solidFill>
                            <a:srgbClr val="000000"/>
                          </a:solidFill>
                          <a:effectLst/>
                          <a:latin typeface="Arial"/>
                        </a:rPr>
                        <a:t>  0.070 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baseline="0" dirty="0">
                          <a:solidFill>
                            <a:srgbClr val="000000"/>
                          </a:solidFill>
                          <a:effectLst/>
                          <a:latin typeface="Arial"/>
                        </a:rPr>
                        <a:t>  0.070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baseline="0" dirty="0">
                          <a:solidFill>
                            <a:srgbClr val="000000"/>
                          </a:solidFill>
                          <a:effectLst/>
                          <a:latin typeface="Arial"/>
                        </a:rPr>
                        <a:t>  0.080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495719">
                <a:tc>
                  <a:txBody>
                    <a:bodyPr/>
                    <a:lstStyle/>
                    <a:p>
                      <a:pPr algn="ctr" fontAlgn="ctr"/>
                      <a:r>
                        <a:rPr lang="en-US" sz="2000" b="1" i="1" u="none" strike="noStrike" dirty="0">
                          <a:solidFill>
                            <a:srgbClr val="000000"/>
                          </a:solidFill>
                          <a:effectLst/>
                          <a:latin typeface="Calibri"/>
                        </a:rPr>
                        <a:t>5</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0.26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r>
                        <a:rPr lang="en-US" sz="1300" b="0" i="0" u="none" strike="noStrike" baseline="0" dirty="0">
                          <a:solidFill>
                            <a:srgbClr val="000000"/>
                          </a:solidFill>
                          <a:effectLst/>
                          <a:latin typeface="Arial"/>
                        </a:rPr>
                        <a:t> 0.25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-0.010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&lt;0.01</a:t>
                      </a:r>
                      <a:r>
                        <a:rPr lang="en-US" sz="1300" b="0" i="0" u="none" strike="noStrike" baseline="0" dirty="0">
                          <a:solidFill>
                            <a:srgbClr val="000000"/>
                          </a:solidFill>
                          <a:effectLst/>
                          <a:latin typeface="Arial"/>
                        </a:rPr>
                        <a:t> (0)</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dirty="0">
                          <a:solidFill>
                            <a:srgbClr val="000000"/>
                          </a:solidFill>
                          <a:effectLst/>
                          <a:latin typeface="Arial"/>
                        </a:rPr>
                        <a:t>  0.080 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dirty="0">
                          <a:solidFill>
                            <a:srgbClr val="000000"/>
                          </a:solidFill>
                          <a:effectLst/>
                          <a:latin typeface="Arial"/>
                        </a:rPr>
                        <a:t> </a:t>
                      </a:r>
                      <a:r>
                        <a:rPr lang="en-US" sz="1300" b="0" i="0" u="none" strike="noStrike" baseline="0" dirty="0">
                          <a:solidFill>
                            <a:srgbClr val="000000"/>
                          </a:solidFill>
                          <a:effectLst/>
                          <a:latin typeface="Arial"/>
                        </a:rPr>
                        <a:t> 0.080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dirty="0">
                          <a:solidFill>
                            <a:srgbClr val="000000"/>
                          </a:solidFill>
                          <a:effectLst/>
                          <a:latin typeface="Arial"/>
                        </a:rPr>
                        <a:t> </a:t>
                      </a:r>
                      <a:r>
                        <a:rPr lang="en-US" sz="1300" b="0" i="0" u="none" strike="noStrike" baseline="0" dirty="0">
                          <a:solidFill>
                            <a:srgbClr val="000000"/>
                          </a:solidFill>
                          <a:effectLst/>
                          <a:latin typeface="Arial"/>
                        </a:rPr>
                        <a:t> 0.070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5"/>
                  </a:ext>
                </a:extLst>
              </a:tr>
              <a:tr h="495719">
                <a:tc>
                  <a:txBody>
                    <a:bodyPr/>
                    <a:lstStyle/>
                    <a:p>
                      <a:pPr algn="ctr" fontAlgn="ctr"/>
                      <a:r>
                        <a:rPr lang="en-US" sz="2000" b="1" i="1" u="none" strike="noStrike">
                          <a:solidFill>
                            <a:srgbClr val="000000"/>
                          </a:solidFill>
                          <a:effectLst/>
                          <a:latin typeface="Calibri"/>
                        </a:rPr>
                        <a:t>6</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0.18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r>
                        <a:rPr lang="en-US" sz="1300" b="0" i="0" u="none" strike="noStrike" baseline="0" dirty="0">
                          <a:solidFill>
                            <a:srgbClr val="000000"/>
                          </a:solidFill>
                          <a:effectLst/>
                          <a:latin typeface="Arial"/>
                        </a:rPr>
                        <a:t> 0.19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0.010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&lt;0.01</a:t>
                      </a:r>
                      <a:r>
                        <a:rPr lang="en-US" sz="1300" b="0" i="0" u="none" strike="noStrike" baseline="0" dirty="0">
                          <a:solidFill>
                            <a:srgbClr val="000000"/>
                          </a:solidFill>
                          <a:effectLst/>
                          <a:latin typeface="Arial"/>
                        </a:rPr>
                        <a:t> (0)</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dirty="0">
                          <a:solidFill>
                            <a:srgbClr val="000000"/>
                          </a:solidFill>
                          <a:effectLst/>
                          <a:latin typeface="Arial"/>
                        </a:rPr>
                        <a:t>  0.030 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baseline="0" dirty="0">
                          <a:solidFill>
                            <a:srgbClr val="000000"/>
                          </a:solidFill>
                          <a:effectLst/>
                          <a:latin typeface="Arial"/>
                        </a:rPr>
                        <a:t>  0.030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baseline="0" dirty="0">
                          <a:solidFill>
                            <a:srgbClr val="000000"/>
                          </a:solidFill>
                          <a:effectLst/>
                          <a:latin typeface="Arial"/>
                        </a:rPr>
                        <a:t>  0.040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495719">
                <a:tc>
                  <a:txBody>
                    <a:bodyPr/>
                    <a:lstStyle/>
                    <a:p>
                      <a:pPr algn="ctr" fontAlgn="ctr"/>
                      <a:r>
                        <a:rPr lang="en-US" sz="2000" b="1" i="1" u="none" strike="noStrike" dirty="0">
                          <a:solidFill>
                            <a:srgbClr val="000000"/>
                          </a:solidFill>
                          <a:effectLst/>
                          <a:latin typeface="Calibri"/>
                        </a:rPr>
                        <a:t>Average</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baseline="0" dirty="0">
                          <a:solidFill>
                            <a:srgbClr val="000000"/>
                          </a:solidFill>
                          <a:effectLst/>
                          <a:latin typeface="Arial"/>
                        </a:rPr>
                        <a:t>   0.22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0.22 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a:t>
                      </a:r>
                      <a:r>
                        <a:rPr lang="en-US" sz="1300" b="0" i="0" u="none" strike="noStrike" baseline="0" dirty="0">
                          <a:solidFill>
                            <a:srgbClr val="000000"/>
                          </a:solidFill>
                          <a:effectLst/>
                          <a:latin typeface="Arial"/>
                        </a:rPr>
                        <a:t> -0.0050 (0)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300" b="0" i="0" u="none" strike="noStrike" dirty="0">
                          <a:solidFill>
                            <a:srgbClr val="000000"/>
                          </a:solidFill>
                          <a:effectLst/>
                          <a:latin typeface="Arial"/>
                        </a:rPr>
                        <a:t>  &lt;0.01</a:t>
                      </a:r>
                      <a:r>
                        <a:rPr lang="en-US" sz="1300" b="0" i="0" u="none" strike="noStrike" baseline="0" dirty="0">
                          <a:solidFill>
                            <a:srgbClr val="000000"/>
                          </a:solidFill>
                          <a:effectLst/>
                          <a:latin typeface="Arial"/>
                        </a:rPr>
                        <a:t> (0)</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dirty="0">
                          <a:solidFill>
                            <a:srgbClr val="000000"/>
                          </a:solidFill>
                          <a:effectLst/>
                          <a:latin typeface="Arial"/>
                        </a:rPr>
                        <a:t>  0.079 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baseline="0" dirty="0">
                          <a:solidFill>
                            <a:srgbClr val="000000"/>
                          </a:solidFill>
                          <a:effectLst/>
                          <a:latin typeface="Arial"/>
                        </a:rPr>
                        <a:t>  0.079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l" fontAlgn="ctr"/>
                      <a:r>
                        <a:rPr lang="en-US" sz="1300" b="0" i="0" u="none" strike="noStrike" baseline="0" dirty="0">
                          <a:solidFill>
                            <a:srgbClr val="000000"/>
                          </a:solidFill>
                          <a:effectLst/>
                          <a:latin typeface="Arial"/>
                        </a:rPr>
                        <a:t>  0.087 </a:t>
                      </a:r>
                      <a:r>
                        <a:rPr lang="en-US" sz="1300" b="0" i="0" u="none" strike="noStrike" dirty="0">
                          <a:solidFill>
                            <a:srgbClr val="000000"/>
                          </a:solidFill>
                          <a:effectLst/>
                          <a:latin typeface="Arial"/>
                        </a:rPr>
                        <a:t>g</a:t>
                      </a:r>
                    </a:p>
                  </a:txBody>
                  <a:tcPr marL="7375" marR="7375" marT="874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8A11E4C9-A452-478B-95B3-A03D3FF5C37A}"/>
              </a:ext>
            </a:extLst>
          </p:cNvPr>
          <p:cNvSpPr>
            <a:spLocks noGrp="1"/>
          </p:cNvSpPr>
          <p:nvPr>
            <p:ph type="sldNum" sz="quarter" idx="12"/>
          </p:nvPr>
        </p:nvSpPr>
        <p:spPr/>
        <p:txBody>
          <a:bodyPr/>
          <a:lstStyle/>
          <a:p>
            <a:fld id="{D3A1C050-F6FE-0E43-A9D0-F8EEADE3D1E4}" type="slidenum">
              <a:rPr lang="en-US" smtClean="0"/>
              <a:pPr/>
              <a:t>6</a:t>
            </a:fld>
            <a:endParaRPr lang="en-US"/>
          </a:p>
        </p:txBody>
      </p:sp>
    </p:spTree>
    <p:extLst>
      <p:ext uri="{BB962C8B-B14F-4D97-AF65-F5344CB8AC3E}">
        <p14:creationId xmlns:p14="http://schemas.microsoft.com/office/powerpoint/2010/main" val="4197189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Plants’ mass changes investigation results from Ms. Hoyt’s class</a:t>
            </a:r>
          </a:p>
        </p:txBody>
      </p:sp>
      <p:sp>
        <p:nvSpPr>
          <p:cNvPr id="4" name="Slide Number Placeholder 3"/>
          <p:cNvSpPr>
            <a:spLocks noGrp="1"/>
          </p:cNvSpPr>
          <p:nvPr>
            <p:ph type="sldNum" sz="quarter" idx="12"/>
          </p:nvPr>
        </p:nvSpPr>
        <p:spPr/>
        <p:txBody>
          <a:bodyPr/>
          <a:lstStyle/>
          <a:p>
            <a:fld id="{D3A1C050-F6FE-0E43-A9D0-F8EEADE3D1E4}" type="slidenum">
              <a:rPr lang="en-US" smtClean="0"/>
              <a:pPr/>
              <a:t>7</a:t>
            </a:fld>
            <a:endParaRPr lang="en-US"/>
          </a:p>
        </p:txBody>
      </p:sp>
      <p:pic>
        <p:nvPicPr>
          <p:cNvPr id="8" name="Content Placeholder 7"/>
          <p:cNvPicPr>
            <a:picLocks noGrp="1" noChangeAspect="1"/>
          </p:cNvPicPr>
          <p:nvPr>
            <p:ph idx="1"/>
          </p:nvPr>
        </p:nvPicPr>
        <p:blipFill rotWithShape="1">
          <a:blip r:embed="rId3"/>
          <a:srcRect l="-4029" r="-6934"/>
          <a:stretch/>
        </p:blipFill>
        <p:spPr>
          <a:xfrm>
            <a:off x="1286931" y="1832721"/>
            <a:ext cx="6468533" cy="4906748"/>
          </a:xfrm>
        </p:spPr>
      </p:pic>
    </p:spTree>
    <p:extLst>
      <p:ext uri="{BB962C8B-B14F-4D97-AF65-F5344CB8AC3E}">
        <p14:creationId xmlns:p14="http://schemas.microsoft.com/office/powerpoint/2010/main" val="39346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Examining group results</a:t>
            </a:r>
          </a:p>
        </p:txBody>
      </p:sp>
      <p:sp>
        <p:nvSpPr>
          <p:cNvPr id="3" name="Content Placeholder 2"/>
          <p:cNvSpPr>
            <a:spLocks noGrp="1"/>
          </p:cNvSpPr>
          <p:nvPr>
            <p:ph idx="1"/>
          </p:nvPr>
        </p:nvSpPr>
        <p:spPr/>
        <p:txBody>
          <a:bodyPr/>
          <a:lstStyle/>
          <a:p>
            <a:pPr marL="0" indent="0">
              <a:buNone/>
            </a:pPr>
            <a:r>
              <a:rPr lang="en-US" dirty="0"/>
              <a:t>Examining results for mass changes</a:t>
            </a:r>
          </a:p>
          <a:p>
            <a:r>
              <a:rPr lang="en-US" dirty="0"/>
              <a:t>How are the mass changes connected with The Movement Question: Where are atoms moving?</a:t>
            </a:r>
          </a:p>
          <a:p>
            <a:r>
              <a:rPr lang="en-US" dirty="0"/>
              <a:t>What unanswered questions do you have?</a:t>
            </a:r>
          </a:p>
        </p:txBody>
      </p:sp>
      <p:sp>
        <p:nvSpPr>
          <p:cNvPr id="4" name="Slide Number Placeholder 3"/>
          <p:cNvSpPr>
            <a:spLocks noGrp="1"/>
          </p:cNvSpPr>
          <p:nvPr>
            <p:ph type="sldNum" sz="quarter" idx="12"/>
          </p:nvPr>
        </p:nvSpPr>
        <p:spPr/>
        <p:txBody>
          <a:bodyPr/>
          <a:lstStyle/>
          <a:p>
            <a:fld id="{D3A1C050-F6FE-0E43-A9D0-F8EEADE3D1E4}" type="slidenum">
              <a:rPr lang="en-US" smtClean="0"/>
              <a:pPr/>
              <a:t>8</a:t>
            </a:fld>
            <a:endParaRPr lang="en-US"/>
          </a:p>
        </p:txBody>
      </p:sp>
    </p:spTree>
    <p:extLst>
      <p:ext uri="{BB962C8B-B14F-4D97-AF65-F5344CB8AC3E}">
        <p14:creationId xmlns:p14="http://schemas.microsoft.com/office/powerpoint/2010/main" val="3778540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8331-F9EF-6A42-ABE3-35AC71C60E9A}"/>
              </a:ext>
            </a:extLst>
          </p:cNvPr>
          <p:cNvSpPr>
            <a:spLocks noGrp="1"/>
          </p:cNvSpPr>
          <p:nvPr>
            <p:ph type="title"/>
          </p:nvPr>
        </p:nvSpPr>
        <p:spPr/>
        <p:txBody>
          <a:bodyPr/>
          <a:lstStyle/>
          <a:p>
            <a:r>
              <a:rPr lang="en-US" dirty="0"/>
              <a:t>Exit Ticket</a:t>
            </a:r>
          </a:p>
        </p:txBody>
      </p:sp>
      <p:sp>
        <p:nvSpPr>
          <p:cNvPr id="3" name="Content Placeholder 2">
            <a:extLst>
              <a:ext uri="{FF2B5EF4-FFF2-40B4-BE49-F238E27FC236}">
                <a16:creationId xmlns:a16="http://schemas.microsoft.com/office/drawing/2014/main" id="{7D9069A4-238A-F74D-9636-4EADC03771FB}"/>
              </a:ext>
            </a:extLst>
          </p:cNvPr>
          <p:cNvSpPr>
            <a:spLocks noGrp="1"/>
          </p:cNvSpPr>
          <p:nvPr>
            <p:ph idx="1"/>
          </p:nvPr>
        </p:nvSpPr>
        <p:spPr/>
        <p:txBody>
          <a:bodyPr/>
          <a:lstStyle/>
          <a:p>
            <a:r>
              <a:rPr lang="en-US" dirty="0"/>
              <a:t>Conclusions</a:t>
            </a:r>
          </a:p>
          <a:p>
            <a:pPr lvl="1"/>
            <a:r>
              <a:rPr lang="en-US" dirty="0"/>
              <a:t>What did you observe during the investigation?</a:t>
            </a:r>
          </a:p>
          <a:p>
            <a:r>
              <a:rPr lang="en-US" dirty="0"/>
              <a:t>Predictions</a:t>
            </a:r>
          </a:p>
          <a:p>
            <a:pPr lvl="1"/>
            <a:r>
              <a:rPr lang="en-US" dirty="0">
                <a:solidFill>
                  <a:srgbClr val="000000"/>
                </a:solidFill>
                <a:latin typeface="Calibri" panose="020F0502020204030204" pitchFamily="34" charset="0"/>
              </a:rPr>
              <a:t>How do you think the plants gained more mass than the gel lost?</a:t>
            </a:r>
          </a:p>
        </p:txBody>
      </p:sp>
      <p:sp>
        <p:nvSpPr>
          <p:cNvPr id="4" name="Slide Number Placeholder 3">
            <a:extLst>
              <a:ext uri="{FF2B5EF4-FFF2-40B4-BE49-F238E27FC236}">
                <a16:creationId xmlns:a16="http://schemas.microsoft.com/office/drawing/2014/main" id="{88671A43-0D0D-324B-9149-7B81DF8D5110}"/>
              </a:ext>
            </a:extLst>
          </p:cNvPr>
          <p:cNvSpPr>
            <a:spLocks noGrp="1"/>
          </p:cNvSpPr>
          <p:nvPr>
            <p:ph type="sldNum" sz="quarter" idx="12"/>
          </p:nvPr>
        </p:nvSpPr>
        <p:spPr/>
        <p:txBody>
          <a:bodyPr/>
          <a:lstStyle/>
          <a:p>
            <a:fld id="{C82A8714-C4A1-614E-B309-DB23F8B4D841}" type="slidenum">
              <a:rPr lang="en-US" smtClean="0"/>
              <a:t>9</a:t>
            </a:fld>
            <a:endParaRPr lang="en-US"/>
          </a:p>
        </p:txBody>
      </p:sp>
    </p:spTree>
    <p:extLst>
      <p:ext uri="{BB962C8B-B14F-4D97-AF65-F5344CB8AC3E}">
        <p14:creationId xmlns:p14="http://schemas.microsoft.com/office/powerpoint/2010/main" val="1430547035"/>
      </p:ext>
    </p:extLst>
  </p:cSld>
  <p:clrMapOvr>
    <a:masterClrMapping/>
  </p:clrMapOvr>
</p:sld>
</file>

<file path=ppt/theme/theme1.xml><?xml version="1.0" encoding="utf-8"?>
<a:theme xmlns:a="http://schemas.openxmlformats.org/drawingml/2006/main" name="Template 4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 4 Presentation</Template>
  <TotalTime>1512</TotalTime>
  <Words>1513</Words>
  <Application>Microsoft Macintosh PowerPoint</Application>
  <PresentationFormat>On-screen Show (4:3)</PresentationFormat>
  <Paragraphs>227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Template 4 Presentation</vt:lpstr>
      <vt:lpstr>Plants Unit Activity 3.4 Observing Plants’ Mass Changes, Part 2</vt:lpstr>
      <vt:lpstr>PowerPoint Presentation</vt:lpstr>
      <vt:lpstr>Massing your plant</vt:lpstr>
      <vt:lpstr>Class data for plants’ mass changes investigation</vt:lpstr>
      <vt:lpstr>Comparing group results</vt:lpstr>
      <vt:lpstr>Plants’ mass changes investigation results from Ms. Hoyt’s class</vt:lpstr>
      <vt:lpstr>Plants’ mass changes investigation results from Ms. Hoyt’s class</vt:lpstr>
      <vt:lpstr>Examining group results</vt:lpstr>
      <vt:lpstr>Exit Ticket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Plants Unit  Activity 4.1 Observing Plants’ Mass Changes, Part 2</dc:title>
  <dc:creator>Christa Haverly</dc:creator>
  <cp:lastModifiedBy>Tompkins, Elizabeth</cp:lastModifiedBy>
  <cp:revision>34</cp:revision>
  <dcterms:created xsi:type="dcterms:W3CDTF">2015-09-22T16:10:26Z</dcterms:created>
  <dcterms:modified xsi:type="dcterms:W3CDTF">2019-09-11T16:53:44Z</dcterms:modified>
</cp:coreProperties>
</file>