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handoutMasterIdLst>
    <p:handoutMasterId r:id="rId10"/>
  </p:handoutMasterIdLst>
  <p:sldIdLst>
    <p:sldId id="279" r:id="rId5"/>
    <p:sldId id="339" r:id="rId6"/>
    <p:sldId id="287" r:id="rId7"/>
    <p:sldId id="29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Bodbyl"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312"/>
    <p:restoredTop sz="80829" autoAdjust="0"/>
  </p:normalViewPr>
  <p:slideViewPr>
    <p:cSldViewPr snapToGrid="0" snapToObjects="1">
      <p:cViewPr varScale="1">
        <p:scale>
          <a:sx n="94" d="100"/>
          <a:sy n="94" d="100"/>
        </p:scale>
        <p:origin x="132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2DF50D-21D7-7F4E-8017-195F3FC74AC2}" type="datetimeFigureOut">
              <a:rPr lang="en-US" smtClean="0"/>
              <a:pPr/>
              <a:t>1/8/21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EC0993-5D4C-D840-8BBD-4837800D5D2B}" type="slidenum">
              <a:rPr lang="en-US" smtClean="0"/>
              <a:pPr/>
              <a:t>‹#›</a:t>
            </a:fld>
            <a:endParaRPr lang="en-US"/>
          </a:p>
        </p:txBody>
      </p:sp>
    </p:spTree>
    <p:extLst>
      <p:ext uri="{BB962C8B-B14F-4D97-AF65-F5344CB8AC3E}">
        <p14:creationId xmlns:p14="http://schemas.microsoft.com/office/powerpoint/2010/main" val="42224868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48E9A-9C9B-F845-9A60-0AEE82910B40}" type="datetimeFigureOut">
              <a:rPr lang="en-US" smtClean="0"/>
              <a:pPr/>
              <a:t>1/8/21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6B7EDE-1D34-AF43-A72F-F106018D4F39}" type="slidenum">
              <a:rPr lang="en-US" smtClean="0"/>
              <a:pPr/>
              <a:t>‹#›</a:t>
            </a:fld>
            <a:endParaRPr lang="en-US"/>
          </a:p>
        </p:txBody>
      </p:sp>
    </p:spTree>
    <p:extLst>
      <p:ext uri="{BB962C8B-B14F-4D97-AF65-F5344CB8AC3E}">
        <p14:creationId xmlns:p14="http://schemas.microsoft.com/office/powerpoint/2010/main" val="292283684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Credit: Craig</a:t>
            </a:r>
            <a:r>
              <a:rPr lang="en-US" baseline="0" dirty="0"/>
              <a:t> Douglas, Michigan State University</a:t>
            </a:r>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1</a:t>
            </a:fld>
            <a:endParaRPr lang="en-US"/>
          </a:p>
        </p:txBody>
      </p:sp>
    </p:spTree>
    <p:extLst>
      <p:ext uri="{BB962C8B-B14F-4D97-AF65-F5344CB8AC3E}">
        <p14:creationId xmlns:p14="http://schemas.microsoft.com/office/powerpoint/2010/main" val="2939916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Use the instructional model to show students where they are in the course of the unit.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Show slide 2 of the 3.2PT Observing Plants’ Mass Changes, Part 1 PPT.</a:t>
            </a:r>
            <a:r>
              <a:rPr lang="en-US" dirty="0">
                <a:effectLst/>
              </a:rPr>
              <a:t> </a:t>
            </a:r>
            <a:endParaRPr lang="en-US" dirty="0"/>
          </a:p>
        </p:txBody>
      </p:sp>
      <p:sp>
        <p:nvSpPr>
          <p:cNvPr id="4" name="Slide Number Placeholder 3"/>
          <p:cNvSpPr>
            <a:spLocks noGrp="1"/>
          </p:cNvSpPr>
          <p:nvPr>
            <p:ph type="sldNum" sz="quarter" idx="10"/>
          </p:nvPr>
        </p:nvSpPr>
        <p:spPr/>
        <p:txBody>
          <a:bodyPr/>
          <a:lstStyle/>
          <a:p>
            <a:fld id="{6DB7D55E-643B-0942-A066-BAB781635AC2}" type="slidenum">
              <a:rPr lang="en-US" smtClean="0"/>
              <a:t>2</a:t>
            </a:fld>
            <a:endParaRPr lang="en-US" dirty="0"/>
          </a:p>
        </p:txBody>
      </p:sp>
    </p:spTree>
    <p:extLst>
      <p:ext uri="{BB962C8B-B14F-4D97-AF65-F5344CB8AC3E}">
        <p14:creationId xmlns:p14="http://schemas.microsoft.com/office/powerpoint/2010/main" val="3563734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Have students count and harvest the plants.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Follow the instructions in Part A of the 3.4PT Observing Plants’ Mass Changes, Part 1 Worksheet. </a:t>
            </a:r>
          </a:p>
          <a:p>
            <a:pPr marL="171450" indent="-171450">
              <a:buFont typeface="Arial"/>
              <a:buChar char="•"/>
            </a:pPr>
            <a:r>
              <a:rPr lang="en-US" sz="1200" kern="1200" dirty="0">
                <a:solidFill>
                  <a:schemeClr val="tx1"/>
                </a:solidFill>
                <a:effectLst/>
                <a:latin typeface="+mn-lt"/>
                <a:ea typeface="+mn-ea"/>
                <a:cs typeface="+mn-cs"/>
              </a:rPr>
              <a:t>Show students slide 3 of the PPT and keep this up during  </a:t>
            </a:r>
          </a:p>
          <a:p>
            <a:pPr marL="171450" indent="-171450">
              <a:buFont typeface="Arial"/>
              <a:buChar char="•"/>
            </a:pPr>
            <a:r>
              <a:rPr lang="en-US" sz="1200" kern="1200" dirty="0">
                <a:solidFill>
                  <a:schemeClr val="tx1"/>
                </a:solidFill>
                <a:effectLst/>
                <a:latin typeface="+mn-lt"/>
                <a:ea typeface="+mn-ea"/>
                <a:cs typeface="+mn-cs"/>
              </a:rPr>
              <a:t>the first part of the activity.</a:t>
            </a:r>
          </a:p>
          <a:p>
            <a:pPr marL="171450" lvl="0" indent="-171450">
              <a:buFont typeface="Arial"/>
              <a:buChar char="•"/>
            </a:pPr>
            <a:r>
              <a:rPr lang="en-US" sz="1200" kern="1200" dirty="0">
                <a:solidFill>
                  <a:schemeClr val="tx1"/>
                </a:solidFill>
                <a:effectLst/>
                <a:latin typeface="+mn-lt"/>
                <a:ea typeface="+mn-ea"/>
                <a:cs typeface="+mn-cs"/>
              </a:rPr>
              <a:t>Students should count and record the number of germinated plants vs. non-germinated seeds. </a:t>
            </a:r>
          </a:p>
          <a:p>
            <a:pPr marL="171450" lvl="0" indent="-171450">
              <a:buFont typeface="Arial"/>
              <a:buChar char="•"/>
            </a:pPr>
            <a:r>
              <a:rPr lang="en-US" sz="1200" kern="1200" dirty="0">
                <a:solidFill>
                  <a:schemeClr val="tx1"/>
                </a:solidFill>
                <a:effectLst/>
                <a:latin typeface="+mn-lt"/>
                <a:ea typeface="+mn-ea"/>
                <a:cs typeface="+mn-cs"/>
              </a:rPr>
              <a:t>Students should record the mass of their drying container (plants will stick when dry, so hard to separate) and label it.</a:t>
            </a:r>
          </a:p>
          <a:p>
            <a:pPr marL="171450" indent="-171450">
              <a:buFont typeface="Arial"/>
              <a:buChar char="•"/>
            </a:pPr>
            <a:r>
              <a:rPr lang="en-US" sz="1200" kern="1200" dirty="0">
                <a:solidFill>
                  <a:schemeClr val="tx1"/>
                </a:solidFill>
                <a:effectLst/>
                <a:latin typeface="+mn-lt"/>
                <a:ea typeface="+mn-ea"/>
                <a:cs typeface="+mn-cs"/>
              </a:rPr>
              <a:t>Guide students through carefully pulling their radish plants out from the wet paper towel. Try to get all the plant material (even roots and non-germinated seeds) in the envelopes or paper bags. </a:t>
            </a:r>
          </a:p>
          <a:p>
            <a:pPr marL="171450" indent="-171450">
              <a:buFont typeface="Arial"/>
              <a:buChar char="•"/>
            </a:pP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Dry the plants.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Follow the instructions in Part B of the 3.4PT Observing Plants’ Mass Changes, Part 1 Worksheet. </a:t>
            </a:r>
          </a:p>
          <a:p>
            <a:pPr marL="171450" indent="-171450">
              <a:buFont typeface="Arial"/>
              <a:buChar char="•"/>
            </a:pPr>
            <a:r>
              <a:rPr lang="en-US" sz="1200" kern="1200" dirty="0">
                <a:solidFill>
                  <a:schemeClr val="tx1"/>
                </a:solidFill>
                <a:effectLst/>
                <a:latin typeface="+mn-lt"/>
                <a:ea typeface="+mn-ea"/>
                <a:cs typeface="+mn-cs"/>
              </a:rPr>
              <a:t>Labeled envelopes containing plants and the containers with the wet paper towel can be placed on a windowsill to dry out or can be dried overnight at the lowest temperature in a home oven. (&lt;170 degrees) </a:t>
            </a:r>
            <a:r>
              <a:rPr lang="en-US" sz="1200" b="1" kern="1200" dirty="0">
                <a:solidFill>
                  <a:schemeClr val="tx1"/>
                </a:solidFill>
                <a:effectLst/>
                <a:latin typeface="+mn-lt"/>
                <a:ea typeface="+mn-ea"/>
                <a:cs typeface="+mn-cs"/>
              </a:rPr>
              <a:t>IF YOU USE AN OVEN—</a:t>
            </a:r>
            <a:r>
              <a:rPr lang="en-US" sz="1200" kern="1200" dirty="0">
                <a:solidFill>
                  <a:schemeClr val="tx1"/>
                </a:solidFill>
                <a:effectLst/>
                <a:latin typeface="+mn-lt"/>
                <a:ea typeface="+mn-ea"/>
                <a:cs typeface="+mn-cs"/>
              </a:rPr>
              <a:t>make sure that the material you place the plants on will not burn and start a fire! Windowsill plants will take a few days to dry if small, but may take longer if they are large.</a:t>
            </a:r>
            <a:r>
              <a:rPr lang="en-US" dirty="0">
                <a:effectLst/>
              </a:rPr>
              <a:t> </a:t>
            </a:r>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3</a:t>
            </a:fld>
            <a:endParaRPr lang="en-US"/>
          </a:p>
        </p:txBody>
      </p:sp>
    </p:spTree>
    <p:extLst>
      <p:ext uri="{BB962C8B-B14F-4D97-AF65-F5344CB8AC3E}">
        <p14:creationId xmlns:p14="http://schemas.microsoft.com/office/powerpoint/2010/main" val="284552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Have students record their observations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Record observations of the plants in Part C of 3.4PT Observing Plants’ Mass Changes, Part 1 Worksheet.</a:t>
            </a:r>
          </a:p>
          <a:p>
            <a:r>
              <a:rPr lang="en-US" sz="1200" kern="1200" dirty="0">
                <a:solidFill>
                  <a:schemeClr val="tx1"/>
                </a:solidFill>
                <a:effectLst/>
                <a:latin typeface="+mn-lt"/>
                <a:ea typeface="+mn-ea"/>
                <a:cs typeface="+mn-cs"/>
              </a:rPr>
              <a:t>Show slide 4 of the PPT, which lists a few observation idea starters.</a:t>
            </a:r>
            <a:r>
              <a:rPr lang="en-US" dirty="0">
                <a:effectLst/>
              </a:rPr>
              <a:t> </a:t>
            </a:r>
            <a:endParaRPr lang="en-US" sz="1200" b="1" kern="1200" dirty="0">
              <a:solidFill>
                <a:schemeClr val="tx1"/>
              </a:solidFill>
              <a:effectLst/>
              <a:latin typeface="+mn-lt"/>
              <a:ea typeface="+mn-ea"/>
              <a:cs typeface="+mn-cs"/>
            </a:endParaRPr>
          </a:p>
          <a:p>
            <a:pPr lvl="0"/>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After drying the plants, continue with Activity 3.4.</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Since it may take several days for the plants to dry, there are options for what to do with your students while waiting. You may move on to Activity 3.3 and conduct the Light and Dark Investigation. Or, if you started with Activity 3.3 first, you may move on to Lesson 4 which focuses on following up results from the Light and Dark Investigation (Activity 3.3) with explanations of photosynthesis and cellular respiration. Later, students will complete Evidence-Based Arguments Tool for this investigation (Activity 3.5) and explanations of biosynthesis in plants (Activities 5.1, 5.2, and 5.3). See the Plants Unit Front Matter for more information about this decision. </a:t>
            </a:r>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4</a:t>
            </a:fld>
            <a:endParaRPr lang="en-US"/>
          </a:p>
        </p:txBody>
      </p:sp>
    </p:spTree>
    <p:extLst>
      <p:ext uri="{BB962C8B-B14F-4D97-AF65-F5344CB8AC3E}">
        <p14:creationId xmlns:p14="http://schemas.microsoft.com/office/powerpoint/2010/main" val="7536991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pic>
        <p:nvPicPr>
          <p:cNvPr id="7" name="Picture 6" descr="Carbon TIME 4b.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6683" y="482468"/>
            <a:ext cx="1990713" cy="1505558"/>
          </a:xfrm>
          <a:prstGeom prst="rect">
            <a:avLst/>
          </a:prstGeom>
        </p:spPr>
      </p:pic>
    </p:spTree>
    <p:extLst>
      <p:ext uri="{BB962C8B-B14F-4D97-AF65-F5344CB8AC3E}">
        <p14:creationId xmlns:p14="http://schemas.microsoft.com/office/powerpoint/2010/main" val="89051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256150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83201"/>
            <a:ext cx="2057400" cy="56429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483201"/>
            <a:ext cx="6019800" cy="5642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699412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504826"/>
            <a:ext cx="8229600" cy="4906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23400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150747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3311187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124714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1372278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958504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5588"/>
            <a:ext cx="3008313" cy="97951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55588"/>
            <a:ext cx="5111750" cy="56705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752272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3510289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924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491020"/>
            <a:ext cx="8229600" cy="49067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553200" y="6411574"/>
            <a:ext cx="2133600" cy="365125"/>
          </a:xfrm>
          <a:prstGeom prst="rect">
            <a:avLst/>
          </a:prstGeom>
        </p:spPr>
        <p:txBody>
          <a:bodyPr vert="horz" lIns="91440" tIns="45720" rIns="91440" bIns="45720" rtlCol="0" anchor="ctr"/>
          <a:lstStyle>
            <a:lvl1pPr algn="r">
              <a:defRPr sz="2000">
                <a:solidFill>
                  <a:schemeClr val="tx1">
                    <a:tint val="75000"/>
                  </a:schemeClr>
                </a:solidFill>
                <a:latin typeface="Arial" panose="020B0604020202020204" pitchFamily="34" charset="0"/>
                <a:cs typeface="Arial" panose="020B0604020202020204" pitchFamily="34" charset="0"/>
              </a:defRPr>
            </a:lvl1pPr>
          </a:lstStyle>
          <a:p>
            <a:fld id="{2BAAFF94-8111-A348-8301-1F63C1D0CE4E}" type="slidenum">
              <a:rPr lang="en-US" smtClean="0"/>
              <a:pPr/>
              <a:t>‹#›</a:t>
            </a:fld>
            <a:endParaRPr lang="en-US" dirty="0"/>
          </a:p>
        </p:txBody>
      </p:sp>
      <p:sp>
        <p:nvSpPr>
          <p:cNvPr id="9" name="Footer Placeholder 5"/>
          <p:cNvSpPr>
            <a:spLocks noGrp="1"/>
          </p:cNvSpPr>
          <p:nvPr>
            <p:ph type="ftr" sz="quarter" idx="3"/>
          </p:nvPr>
        </p:nvSpPr>
        <p:spPr>
          <a:xfrm>
            <a:off x="457200" y="6400800"/>
            <a:ext cx="5989674" cy="365125"/>
          </a:xfrm>
          <a:prstGeom prst="rect">
            <a:avLst/>
          </a:prstGeom>
        </p:spPr>
        <p:txBody>
          <a:bodyPr/>
          <a:lstStyle/>
          <a:p>
            <a:endParaRPr lang="en-US" dirty="0"/>
          </a:p>
        </p:txBody>
      </p:sp>
    </p:spTree>
    <p:extLst>
      <p:ext uri="{BB962C8B-B14F-4D97-AF65-F5344CB8AC3E}">
        <p14:creationId xmlns:p14="http://schemas.microsoft.com/office/powerpoint/2010/main" val="791356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2130425"/>
            <a:ext cx="7772400" cy="147002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dirty="0">
              <a:ea typeface="ＭＳ Ｐゴシック" charset="-128"/>
              <a:cs typeface="ＭＳ Ｐゴシック" charset="-128"/>
            </a:endParaRPr>
          </a:p>
        </p:txBody>
      </p:sp>
      <p:sp>
        <p:nvSpPr>
          <p:cNvPr id="7" name="Subtitle 2"/>
          <p:cNvSpPr txBox="1">
            <a:spLocks/>
          </p:cNvSpPr>
          <p:nvPr/>
        </p:nvSpPr>
        <p:spPr>
          <a:xfrm>
            <a:off x="1371600" y="3886200"/>
            <a:ext cx="6400800" cy="1752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solidFill>
                <a:srgbClr val="000000"/>
              </a:solidFill>
              <a:ea typeface="ＭＳ Ｐゴシック" charset="-128"/>
              <a:cs typeface="ＭＳ Ｐゴシック" charset="-128"/>
            </a:endParaRPr>
          </a:p>
        </p:txBody>
      </p:sp>
      <p:grpSp>
        <p:nvGrpSpPr>
          <p:cNvPr id="3" name="Group 2"/>
          <p:cNvGrpSpPr/>
          <p:nvPr/>
        </p:nvGrpSpPr>
        <p:grpSpPr>
          <a:xfrm>
            <a:off x="178036" y="294321"/>
            <a:ext cx="5954172" cy="684705"/>
            <a:chOff x="178036" y="294321"/>
            <a:chExt cx="5954172" cy="684705"/>
          </a:xfrm>
        </p:grpSpPr>
        <p:sp>
          <p:nvSpPr>
            <p:cNvPr id="6" name="TextBox 5"/>
            <p:cNvSpPr txBox="1"/>
            <p:nvPr/>
          </p:nvSpPr>
          <p:spPr>
            <a:xfrm>
              <a:off x="3003051" y="332695"/>
              <a:ext cx="3129157" cy="646331"/>
            </a:xfrm>
            <a:prstGeom prst="rect">
              <a:avLst/>
            </a:prstGeom>
            <a:noFill/>
          </p:spPr>
          <p:txBody>
            <a:bodyPr wrap="none" rtlCol="0">
              <a:spAutoFit/>
            </a:bodyPr>
            <a:lstStyle/>
            <a:p>
              <a:r>
                <a:rPr lang="en-US" sz="1200" i="1" dirty="0"/>
                <a:t>Carbon: Transformations in Matter and Energy</a:t>
              </a:r>
            </a:p>
            <a:p>
              <a:r>
                <a:rPr lang="en-US" sz="1200" i="1" dirty="0"/>
                <a:t>Environmental Literacy Project</a:t>
              </a:r>
              <a:br>
                <a:rPr lang="en-US" sz="1200" i="1" dirty="0"/>
              </a:br>
              <a:r>
                <a:rPr lang="en-US" sz="1200" i="1" dirty="0"/>
                <a:t>Michigan State University</a:t>
              </a:r>
              <a:r>
                <a:rPr lang="en-US" sz="1200" dirty="0">
                  <a:effectLst/>
                </a:rPr>
                <a:t> </a:t>
              </a:r>
              <a:endParaRPr lang="en-US" sz="1600" dirty="0"/>
            </a:p>
          </p:txBody>
        </p:sp>
        <p:pic>
          <p:nvPicPr>
            <p:cNvPr id="2" name="Picture 1" descr="Carbon TIME 1 line smal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036" y="294321"/>
              <a:ext cx="2831104" cy="643007"/>
            </a:xfrm>
            <a:prstGeom prst="rect">
              <a:avLst/>
            </a:prstGeom>
          </p:spPr>
        </p:pic>
      </p:grpSp>
      <p:sp>
        <p:nvSpPr>
          <p:cNvPr id="12" name="Title 11"/>
          <p:cNvSpPr>
            <a:spLocks noGrp="1"/>
          </p:cNvSpPr>
          <p:nvPr>
            <p:ph type="title"/>
          </p:nvPr>
        </p:nvSpPr>
        <p:spPr>
          <a:xfrm>
            <a:off x="457200" y="1091286"/>
            <a:ext cx="8229600" cy="2539882"/>
          </a:xfrm>
        </p:spPr>
        <p:txBody>
          <a:bodyPr>
            <a:normAutofit/>
          </a:bodyPr>
          <a:lstStyle/>
          <a:p>
            <a:r>
              <a:rPr lang="en-US" i="1" dirty="0">
                <a:latin typeface="Arial"/>
                <a:cs typeface="Arial"/>
              </a:rPr>
              <a:t>Plants </a:t>
            </a:r>
            <a:r>
              <a:rPr lang="en-US" dirty="0">
                <a:latin typeface="Arial"/>
                <a:cs typeface="Arial"/>
              </a:rPr>
              <a:t>Unit</a:t>
            </a:r>
            <a:br>
              <a:rPr lang="en-US" dirty="0">
                <a:latin typeface="Arial"/>
                <a:cs typeface="Arial"/>
              </a:rPr>
            </a:br>
            <a:r>
              <a:rPr lang="en-US" dirty="0">
                <a:latin typeface="Arial"/>
                <a:cs typeface="Arial"/>
              </a:rPr>
              <a:t>Activity 3.2PT: Observing Plants’ Mass Changes, Part 1</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85148" y="3600450"/>
            <a:ext cx="1564961" cy="2966171"/>
          </a:xfrm>
          <a:prstGeom prst="rect">
            <a:avLst/>
          </a:prstGeom>
        </p:spPr>
      </p:pic>
      <p:sp>
        <p:nvSpPr>
          <p:cNvPr id="8" name="Slide Number Placeholder 7">
            <a:extLst>
              <a:ext uri="{FF2B5EF4-FFF2-40B4-BE49-F238E27FC236}">
                <a16:creationId xmlns:a16="http://schemas.microsoft.com/office/drawing/2014/main" id="{0E75EF51-FE3A-4127-BE4D-CA4F10064D7A}"/>
              </a:ext>
            </a:extLst>
          </p:cNvPr>
          <p:cNvSpPr>
            <a:spLocks noGrp="1"/>
          </p:cNvSpPr>
          <p:nvPr>
            <p:ph type="sldNum" sz="quarter" idx="12"/>
          </p:nvPr>
        </p:nvSpPr>
        <p:spPr/>
        <p:txBody>
          <a:bodyPr/>
          <a:lstStyle/>
          <a:p>
            <a:fld id="{D3A1C050-F6FE-0E43-A9D0-F8EEADE3D1E4}" type="slidenum">
              <a:rPr lang="en-US" smtClean="0"/>
              <a:pPr/>
              <a:t>1</a:t>
            </a:fld>
            <a:endParaRPr lang="en-US"/>
          </a:p>
        </p:txBody>
      </p:sp>
    </p:spTree>
    <p:extLst>
      <p:ext uri="{BB962C8B-B14F-4D97-AF65-F5344CB8AC3E}">
        <p14:creationId xmlns:p14="http://schemas.microsoft.com/office/powerpoint/2010/main" val="353194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descr="Diagram&#10;&#10;Description automatically generated">
            <a:extLst>
              <a:ext uri="{FF2B5EF4-FFF2-40B4-BE49-F238E27FC236}">
                <a16:creationId xmlns:a16="http://schemas.microsoft.com/office/drawing/2014/main" id="{336CCCCF-D335-A744-A822-A8B9FC47DCC8}"/>
              </a:ext>
            </a:extLst>
          </p:cNvPr>
          <p:cNvPicPr>
            <a:picLocks noChangeAspect="1"/>
          </p:cNvPicPr>
          <p:nvPr/>
        </p:nvPicPr>
        <p:blipFill>
          <a:blip r:embed="rId3"/>
          <a:stretch>
            <a:fillRect/>
          </a:stretch>
        </p:blipFill>
        <p:spPr>
          <a:xfrm>
            <a:off x="0" y="858617"/>
            <a:ext cx="9144000" cy="5140766"/>
          </a:xfrm>
          <a:prstGeom prst="rect">
            <a:avLst/>
          </a:prstGeom>
        </p:spPr>
      </p:pic>
      <p:sp>
        <p:nvSpPr>
          <p:cNvPr id="38" name="Oval Callout 37">
            <a:extLst>
              <a:ext uri="{FF2B5EF4-FFF2-40B4-BE49-F238E27FC236}">
                <a16:creationId xmlns:a16="http://schemas.microsoft.com/office/drawing/2014/main" id="{058C0481-7E9D-924E-876C-EF330F27A9DF}"/>
              </a:ext>
            </a:extLst>
          </p:cNvPr>
          <p:cNvSpPr>
            <a:spLocks noChangeArrowheads="1"/>
          </p:cNvSpPr>
          <p:nvPr/>
        </p:nvSpPr>
        <p:spPr bwMode="auto">
          <a:xfrm>
            <a:off x="2657990" y="91025"/>
            <a:ext cx="1310968" cy="1301449"/>
          </a:xfrm>
          <a:prstGeom prst="wedgeEllipseCallout">
            <a:avLst>
              <a:gd name="adj1" fmla="val 17188"/>
              <a:gd name="adj2" fmla="val 74011"/>
            </a:avLst>
          </a:prstGeom>
          <a:solidFill>
            <a:schemeClr val="tx1">
              <a:lumMod val="65000"/>
              <a:lumOff val="35000"/>
            </a:schemeClr>
          </a:solidFill>
          <a:ln w="9525">
            <a:solidFill>
              <a:schemeClr val="tx1">
                <a:lumMod val="50000"/>
                <a:lumOff val="50000"/>
              </a:schemeClr>
            </a:solidFill>
            <a:miter lim="800000"/>
            <a:headEnd/>
            <a:tailEnd/>
          </a:ln>
          <a:effectLst>
            <a:outerShdw blurRad="40000" dist="23000" dir="5400000" rotWithShape="0">
              <a:srgbClr val="000000">
                <a:alpha val="34999"/>
              </a:srgbClr>
            </a:outerShdw>
          </a:effectLst>
        </p:spPr>
        <p:txBody>
          <a:bodyPr rot="0" vert="horz" wrap="square" lIns="53788" tIns="26894" rIns="53788" bIns="26894" anchor="ctr" anchorCtr="0" upright="1">
            <a:noAutofit/>
          </a:bodyPr>
          <a:lstStyle/>
          <a:p>
            <a:pPr algn="ctr"/>
            <a:r>
              <a:rPr lang="en-US" sz="2118" dirty="0">
                <a:solidFill>
                  <a:srgbClr val="FFFFFF"/>
                </a:solidFill>
                <a:latin typeface="Arial"/>
                <a:ea typeface="Times New Roman"/>
                <a:cs typeface="Times New Roman"/>
              </a:rPr>
              <a:t>You are here</a:t>
            </a:r>
            <a:endParaRPr lang="en-US" sz="2118" dirty="0">
              <a:latin typeface="Arial"/>
              <a:ea typeface="Times New Roman"/>
              <a:cs typeface="Times New Roman"/>
            </a:endParaRPr>
          </a:p>
        </p:txBody>
      </p:sp>
    </p:spTree>
    <p:extLst>
      <p:ext uri="{BB962C8B-B14F-4D97-AF65-F5344CB8AC3E}">
        <p14:creationId xmlns:p14="http://schemas.microsoft.com/office/powerpoint/2010/main" val="1694305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866"/>
            <a:ext cx="8229600" cy="992402"/>
          </a:xfrm>
        </p:spPr>
        <p:txBody>
          <a:bodyPr/>
          <a:lstStyle/>
          <a:p>
            <a:r>
              <a:rPr lang="en-US" dirty="0"/>
              <a:t>Harvesting the plants and drying</a:t>
            </a:r>
          </a:p>
        </p:txBody>
      </p:sp>
      <p:sp>
        <p:nvSpPr>
          <p:cNvPr id="3" name="Subtitle 2"/>
          <p:cNvSpPr>
            <a:spLocks noGrp="1"/>
          </p:cNvSpPr>
          <p:nvPr>
            <p:ph sz="half" idx="1"/>
          </p:nvPr>
        </p:nvSpPr>
        <p:spPr>
          <a:xfrm>
            <a:off x="303249" y="1322821"/>
            <a:ext cx="8671417" cy="5535179"/>
          </a:xfrm>
        </p:spPr>
        <p:txBody>
          <a:bodyPr>
            <a:normAutofit fontScale="92500" lnSpcReduction="10000"/>
          </a:bodyPr>
          <a:lstStyle/>
          <a:p>
            <a:r>
              <a:rPr lang="en-US" dirty="0">
                <a:solidFill>
                  <a:srgbClr val="000000"/>
                </a:solidFill>
              </a:rPr>
              <a:t>Count and record how many plants grew and how many seeds are left in your container</a:t>
            </a:r>
          </a:p>
          <a:p>
            <a:endParaRPr lang="en-US" dirty="0">
              <a:solidFill>
                <a:srgbClr val="000000"/>
              </a:solidFill>
            </a:endParaRPr>
          </a:p>
          <a:p>
            <a:r>
              <a:rPr lang="en-US" dirty="0">
                <a:solidFill>
                  <a:srgbClr val="000000"/>
                </a:solidFill>
              </a:rPr>
              <a:t>Mass an empty envelope. Write your group name and the empty mass on it.</a:t>
            </a:r>
          </a:p>
          <a:p>
            <a:endParaRPr lang="en-US" dirty="0">
              <a:solidFill>
                <a:srgbClr val="000000"/>
              </a:solidFill>
            </a:endParaRPr>
          </a:p>
          <a:p>
            <a:r>
              <a:rPr lang="en-US" dirty="0">
                <a:solidFill>
                  <a:srgbClr val="000000"/>
                </a:solidFill>
              </a:rPr>
              <a:t>Gently pull all plant matter out of the paper towel, trying to keep the roots intact. Put it in the envelope. Do not seal the envelope.</a:t>
            </a:r>
          </a:p>
          <a:p>
            <a:endParaRPr lang="en-US" dirty="0">
              <a:solidFill>
                <a:srgbClr val="000000"/>
              </a:solidFill>
            </a:endParaRPr>
          </a:p>
          <a:p>
            <a:r>
              <a:rPr lang="en-US" dirty="0">
                <a:solidFill>
                  <a:srgbClr val="000000"/>
                </a:solidFill>
              </a:rPr>
              <a:t>Put the containers (with paper towel) and the envelope in a sunny windowsill or a drying oven (careful not to burn!) until plants are dry.</a:t>
            </a:r>
          </a:p>
          <a:p>
            <a:endParaRPr lang="en-US" dirty="0">
              <a:solidFill>
                <a:srgbClr val="000000"/>
              </a:solidFill>
            </a:endParaRPr>
          </a:p>
          <a:p>
            <a:endParaRPr lang="en-US" dirty="0">
              <a:solidFill>
                <a:srgbClr val="000000"/>
              </a:solidFill>
            </a:endParaRPr>
          </a:p>
        </p:txBody>
      </p:sp>
      <p:sp>
        <p:nvSpPr>
          <p:cNvPr id="6" name="Slide Number Placeholder 5"/>
          <p:cNvSpPr>
            <a:spLocks noGrp="1"/>
          </p:cNvSpPr>
          <p:nvPr>
            <p:ph type="sldNum" sz="quarter" idx="12"/>
          </p:nvPr>
        </p:nvSpPr>
        <p:spPr/>
        <p:txBody>
          <a:bodyPr/>
          <a:lstStyle/>
          <a:p>
            <a:fld id="{D3A1C050-F6FE-0E43-A9D0-F8EEADE3D1E4}" type="slidenum">
              <a:rPr lang="en-US" smtClean="0"/>
              <a:pPr/>
              <a:t>3</a:t>
            </a:fld>
            <a:endParaRPr lang="en-US"/>
          </a:p>
        </p:txBody>
      </p:sp>
    </p:spTree>
    <p:extLst>
      <p:ext uri="{BB962C8B-B14F-4D97-AF65-F5344CB8AC3E}">
        <p14:creationId xmlns:p14="http://schemas.microsoft.com/office/powerpoint/2010/main" val="903805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Record your observations</a:t>
            </a:r>
          </a:p>
        </p:txBody>
      </p:sp>
      <p:sp>
        <p:nvSpPr>
          <p:cNvPr id="3" name="Content Placeholder 2"/>
          <p:cNvSpPr>
            <a:spLocks noGrp="1"/>
          </p:cNvSpPr>
          <p:nvPr>
            <p:ph sz="half" idx="1"/>
          </p:nvPr>
        </p:nvSpPr>
        <p:spPr/>
        <p:txBody>
          <a:bodyPr/>
          <a:lstStyle/>
          <a:p>
            <a:pPr marL="0" indent="0">
              <a:buNone/>
            </a:pPr>
            <a:r>
              <a:rPr lang="en-US" dirty="0"/>
              <a:t>Things to consider:</a:t>
            </a:r>
          </a:p>
          <a:p>
            <a:r>
              <a:rPr lang="en-US" dirty="0"/>
              <a:t>How much have your plants grown?</a:t>
            </a:r>
          </a:p>
          <a:p>
            <a:endParaRPr lang="en-US" dirty="0"/>
          </a:p>
          <a:p>
            <a:r>
              <a:rPr lang="en-US" dirty="0"/>
              <a:t>Which parts of the plant are the largest? Roots, stems, leaves?</a:t>
            </a:r>
          </a:p>
        </p:txBody>
      </p:sp>
      <p:sp>
        <p:nvSpPr>
          <p:cNvPr id="4" name="Content Placeholder 3"/>
          <p:cNvSpPr>
            <a:spLocks noGrp="1"/>
          </p:cNvSpPr>
          <p:nvPr>
            <p:ph sz="half" idx="2"/>
          </p:nvPr>
        </p:nvSpPr>
        <p:spPr>
          <a:xfrm>
            <a:off x="4648200" y="2068173"/>
            <a:ext cx="4038600" cy="4525963"/>
          </a:xfrm>
        </p:spPr>
        <p:txBody>
          <a:bodyPr/>
          <a:lstStyle/>
          <a:p>
            <a:r>
              <a:rPr lang="en-US" dirty="0"/>
              <a:t>What colors are your plants? Do you expect that to change as they dry? </a:t>
            </a:r>
          </a:p>
          <a:p>
            <a:endParaRPr lang="en-US" dirty="0"/>
          </a:p>
          <a:p>
            <a:r>
              <a:rPr lang="en-US" dirty="0"/>
              <a:t>Has the paper towel changed from when you planted the radish seeds?</a:t>
            </a:r>
          </a:p>
        </p:txBody>
      </p:sp>
      <p:sp>
        <p:nvSpPr>
          <p:cNvPr id="5" name="Slide Number Placeholder 4"/>
          <p:cNvSpPr>
            <a:spLocks noGrp="1"/>
          </p:cNvSpPr>
          <p:nvPr>
            <p:ph type="sldNum" sz="quarter" idx="12"/>
          </p:nvPr>
        </p:nvSpPr>
        <p:spPr/>
        <p:txBody>
          <a:bodyPr/>
          <a:lstStyle/>
          <a:p>
            <a:fld id="{D3A1C050-F6FE-0E43-A9D0-F8EEADE3D1E4}" type="slidenum">
              <a:rPr lang="en-US" smtClean="0"/>
              <a:pPr/>
              <a:t>4</a:t>
            </a:fld>
            <a:endParaRPr lang="en-US"/>
          </a:p>
        </p:txBody>
      </p:sp>
    </p:spTree>
    <p:extLst>
      <p:ext uri="{BB962C8B-B14F-4D97-AF65-F5344CB8AC3E}">
        <p14:creationId xmlns:p14="http://schemas.microsoft.com/office/powerpoint/2010/main" val="707425171"/>
      </p:ext>
    </p:extLst>
  </p:cSld>
  <p:clrMapOvr>
    <a:masterClrMapping/>
  </p:clrMapOvr>
</p:sld>
</file>

<file path=ppt/theme/theme1.xml><?xml version="1.0" encoding="utf-8"?>
<a:theme xmlns:a="http://schemas.openxmlformats.org/drawingml/2006/main" name="2.2 Observations about Plants in the Light and D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5EACAEC64C114EA99A1E5284D54B0B" ma:contentTypeVersion="13" ma:contentTypeDescription="Create a new document." ma:contentTypeScope="" ma:versionID="888d06e1a7327c0eca90fcd536c05719">
  <xsd:schema xmlns:xsd="http://www.w3.org/2001/XMLSchema" xmlns:xs="http://www.w3.org/2001/XMLSchema" xmlns:p="http://schemas.microsoft.com/office/2006/metadata/properties" xmlns:ns2="b07244d7-9d87-4a59-9546-7a740651fd8a" xmlns:ns3="ca1d03cc-76f8-4af5-93a5-948228b22d3b" targetNamespace="http://schemas.microsoft.com/office/2006/metadata/properties" ma:root="true" ma:fieldsID="283573697d9e3f4c22376343b11c8736" ns2:_="" ns3:_="">
    <xsd:import namespace="b07244d7-9d87-4a59-9546-7a740651fd8a"/>
    <xsd:import namespace="ca1d03cc-76f8-4af5-93a5-948228b22d3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7244d7-9d87-4a59-9546-7a740651fd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1d03cc-76f8-4af5-93a5-948228b22d3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8197DD-28D0-434A-A555-65979322E59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C140B36-FB9F-4E47-B06B-0D2DA5649D43}">
  <ds:schemaRefs>
    <ds:schemaRef ds:uri="http://schemas.microsoft.com/sharepoint/v3/contenttype/forms"/>
  </ds:schemaRefs>
</ds:datastoreItem>
</file>

<file path=customXml/itemProps3.xml><?xml version="1.0" encoding="utf-8"?>
<ds:datastoreItem xmlns:ds="http://schemas.openxmlformats.org/officeDocument/2006/customXml" ds:itemID="{E295EF2F-7CFB-4DAE-8570-E9B91C6C4780}"/>
</file>

<file path=docProps/app.xml><?xml version="1.0" encoding="utf-8"?>
<Properties xmlns="http://schemas.openxmlformats.org/officeDocument/2006/extended-properties" xmlns:vt="http://schemas.openxmlformats.org/officeDocument/2006/docPropsVTypes">
  <Template>2.2 Observations about Plants in the Light and Dark.potx</Template>
  <TotalTime>1767</TotalTime>
  <Words>638</Words>
  <Application>Microsoft Macintosh PowerPoint</Application>
  <PresentationFormat>On-screen Show (4:3)</PresentationFormat>
  <Paragraphs>47</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2.2 Observations about Plants in the Light and Dark</vt:lpstr>
      <vt:lpstr>Plants Unit Activity 3.2PT: Observing Plants’ Mass Changes, Part 1</vt:lpstr>
      <vt:lpstr>PowerPoint Presentation</vt:lpstr>
      <vt:lpstr>Harvesting the plants and drying</vt:lpstr>
      <vt:lpstr>Record your observations</vt:lpstr>
    </vt:vector>
  </TitlesOfParts>
  <Company>Michigan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Dauer</dc:creator>
  <cp:lastModifiedBy>Walus, Alex</cp:lastModifiedBy>
  <cp:revision>119</cp:revision>
  <dcterms:created xsi:type="dcterms:W3CDTF">2013-03-08T14:19:13Z</dcterms:created>
  <dcterms:modified xsi:type="dcterms:W3CDTF">2021-01-08T15:57:52Z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0x010100665EACAEC64C114EA99A1E5284D54B0B</vt:lpwstr>
  </property>
</Properties>
</file>