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7" r:id="rId5"/>
    <p:sldId id="343" r:id="rId6"/>
    <p:sldId id="279" r:id="rId7"/>
    <p:sldId id="280" r:id="rId8"/>
    <p:sldId id="291" r:id="rId9"/>
    <p:sldId id="287" r:id="rId10"/>
    <p:sldId id="292" r:id="rId11"/>
    <p:sldId id="281" r:id="rId12"/>
    <p:sldId id="282" r:id="rId13"/>
    <p:sldId id="283" r:id="rId14"/>
    <p:sldId id="285" r:id="rId15"/>
    <p:sldId id="284" r:id="rId16"/>
    <p:sldId id="286" r:id="rId17"/>
    <p:sldId id="289" r:id="rId18"/>
    <p:sldId id="34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6"/>
    <p:restoredTop sz="79494"/>
  </p:normalViewPr>
  <p:slideViewPr>
    <p:cSldViewPr snapToGrid="0" snapToObjects="1">
      <p:cViewPr varScale="1">
        <p:scale>
          <a:sx n="92" d="100"/>
          <a:sy n="92" d="100"/>
        </p:scale>
        <p:origin x="1784" y="192"/>
      </p:cViewPr>
      <p:guideLst>
        <p:guide orient="horz" pos="2160"/>
        <p:guide pos="2880"/>
      </p:guideLst>
    </p:cSldViewPr>
  </p:slideViewPr>
  <p:notesTextViewPr>
    <p:cViewPr>
      <p:scale>
        <a:sx n="130" d="100"/>
        <a:sy n="130" d="100"/>
      </p:scale>
      <p:origin x="0" y="0"/>
    </p:cViewPr>
  </p:notesTextViewPr>
  <p:sorterViewPr>
    <p:cViewPr>
      <p:scale>
        <a:sx n="150" d="100"/>
        <a:sy n="150" d="100"/>
      </p:scale>
      <p:origin x="0" y="1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structure questions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10 and 11 address the two structure questions about cells in Slide 9</a:t>
            </a:r>
          </a:p>
          <a:p>
            <a:pPr lvl="0"/>
            <a:r>
              <a:rPr lang="en-US" sz="1200" kern="1200" dirty="0">
                <a:solidFill>
                  <a:schemeClr val="tx1"/>
                </a:solidFill>
                <a:effectLst/>
                <a:latin typeface="+mn-lt"/>
                <a:ea typeface="+mn-ea"/>
                <a:cs typeface="+mn-cs"/>
              </a:rPr>
              <a:t>Show the students Slide 10, then you have a choice:</a:t>
            </a:r>
          </a:p>
          <a:p>
            <a:pPr lvl="1"/>
            <a:r>
              <a:rPr lang="en-US" sz="1200" kern="1200" dirty="0">
                <a:solidFill>
                  <a:schemeClr val="tx1"/>
                </a:solidFill>
                <a:effectLst/>
                <a:latin typeface="+mn-lt"/>
                <a:ea typeface="+mn-ea"/>
                <a:cs typeface="+mn-cs"/>
              </a:rPr>
              <a:t>Option 1: Give students time to explore the website sliders and report what they found about cells.</a:t>
            </a:r>
          </a:p>
          <a:p>
            <a:pPr lvl="1"/>
            <a:r>
              <a:rPr lang="en-US" sz="1200" kern="1200" dirty="0">
                <a:solidFill>
                  <a:schemeClr val="tx1"/>
                </a:solidFill>
                <a:effectLst/>
                <a:latin typeface="+mn-lt"/>
                <a:ea typeface="+mn-ea"/>
                <a:cs typeface="+mn-cs"/>
              </a:rPr>
              <a:t>Option 2: Show the sliders on the display computer and look for cells with the students.</a:t>
            </a:r>
          </a:p>
          <a:p>
            <a:pPr lvl="1"/>
            <a:r>
              <a:rPr lang="en-US" sz="1200" kern="1200" dirty="0">
                <a:solidFill>
                  <a:schemeClr val="tx1"/>
                </a:solidFill>
                <a:effectLst/>
                <a:latin typeface="+mn-lt"/>
                <a:ea typeface="+mn-ea"/>
                <a:cs typeface="+mn-cs"/>
              </a:rPr>
              <a:t>Option 3: Look back at Slides 5-7 for the approximate size of animal, plant, and decomposer cells.  (A narrower range of cell sizes than cells in general.)</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00299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students Slide 11 and ask for their ideas and questions.  (Their questions will be addressed in Activity 2.2.)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111541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function questions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12-14 address the two function questions on Slide 8.</a:t>
            </a:r>
          </a:p>
          <a:p>
            <a:pPr lvl="0"/>
            <a:r>
              <a:rPr lang="en-US" sz="1200" kern="1200" dirty="0">
                <a:solidFill>
                  <a:schemeClr val="tx1"/>
                </a:solidFill>
                <a:effectLst/>
                <a:latin typeface="+mn-lt"/>
                <a:ea typeface="+mn-ea"/>
                <a:cs typeface="+mn-cs"/>
              </a:rPr>
              <a:t>Slide 12 addresses how cells work together to accomplish the macroscopic functions of organisms.  Pause after showing each question to get students’ ideas before showing the answer.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210765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13 elicits students’ ideas and questions about how cells grow and function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119677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Slide 14 to remind students of the Three Questions (which they should remember from </a:t>
            </a:r>
            <a:r>
              <a:rPr lang="en-US" sz="1200" i="1" kern="1200" dirty="0">
                <a:solidFill>
                  <a:schemeClr val="tx1"/>
                </a:solidFill>
                <a:effectLst/>
                <a:latin typeface="+mn-lt"/>
                <a:ea typeface="+mn-ea"/>
                <a:cs typeface="+mn-cs"/>
              </a:rPr>
              <a:t>Systems and Scale</a:t>
            </a:r>
            <a:r>
              <a:rPr lang="en-US" sz="1200" kern="1200" dirty="0">
                <a:solidFill>
                  <a:schemeClr val="tx1"/>
                </a:solidFill>
                <a:effectLst/>
                <a:latin typeface="+mn-lt"/>
                <a:ea typeface="+mn-ea"/>
                <a:cs typeface="+mn-cs"/>
              </a:rPr>
              <a:t>).  They will be learning to explain cell functions by describing movement of matter, and changes in matter and energy, at the atomic-molecular scale.</a:t>
            </a:r>
          </a:p>
          <a:p>
            <a:r>
              <a:rPr lang="en-US" sz="1200" kern="1200" dirty="0">
                <a:solidFill>
                  <a:schemeClr val="tx1"/>
                </a:solidFill>
                <a:effectLst/>
                <a:latin typeface="+mn-lt"/>
                <a:ea typeface="+mn-ea"/>
                <a:cs typeface="+mn-cs"/>
              </a:rPr>
              <a:t>Point out the Three Questions 11x17 Poster on the wall.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52174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of the 2.1 Zooming into Plants, Animals and Decomposers PPT.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Conclusions: What do animals, plants, and decomposers have in common?</a:t>
            </a:r>
          </a:p>
          <a:p>
            <a:pPr lvl="0"/>
            <a:r>
              <a:rPr lang="en-US" sz="1200" kern="1200" dirty="0">
                <a:solidFill>
                  <a:schemeClr val="tx1"/>
                </a:solidFill>
                <a:effectLst/>
                <a:latin typeface="+mn-lt"/>
                <a:ea typeface="+mn-ea"/>
                <a:cs typeface="+mn-cs"/>
              </a:rPr>
              <a:t>Predictions: What do you think cells are made up of?</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427843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2.1 Zooming into Plants, Animals and Decomposers PPT.</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56157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3-4 of 2.1 Zooming Into Plants, Animals, and Decomposers PPT.  Discuss how to use the Venn diagram to identify characteristics that are alike and different and practice locating one characteristic from the list on the diagram.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81948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3-4 of 2.1 Zooming Into Plants, Animals, and Decomposers PPT.  Discuss how to use the Venn diagram to identify characteristics that are alike and different and practice locating one characteristic from the list on the diagram.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30450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5-7, asking students to notice how the Zooming In animations are alike and different.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62743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ideas that students can consider in making their predictions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5-7 to help student connect scales and learn about atoms in plants</a:t>
            </a:r>
          </a:p>
          <a:p>
            <a:pPr lvl="0"/>
            <a:r>
              <a:rPr lang="en-US" sz="1200" kern="1200" dirty="0">
                <a:solidFill>
                  <a:schemeClr val="tx1"/>
                </a:solidFill>
                <a:effectLst/>
                <a:latin typeface="+mn-lt"/>
                <a:ea typeface="+mn-ea"/>
                <a:cs typeface="+mn-cs"/>
              </a:rPr>
              <a:t>Slide 6 “zooms in” to plants from the macroscopic to the atomic-molecular scale</a:t>
            </a:r>
          </a:p>
          <a:p>
            <a:pPr lvl="0"/>
            <a:r>
              <a:rPr lang="en-US" sz="1200" kern="1200" dirty="0">
                <a:solidFill>
                  <a:schemeClr val="tx1"/>
                </a:solidFill>
                <a:effectLst/>
                <a:latin typeface="+mn-lt"/>
                <a:ea typeface="+mn-ea"/>
                <a:cs typeface="+mn-cs"/>
              </a:rPr>
              <a:t>Slide 7 reminds students of rules to follow from the Movement Question and inform them about the kinds of atoms found in plants</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101724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5-7, asking students to notice how the Zooming In animations are alike and different.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42851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8 and 9 of the PPT</a:t>
            </a:r>
          </a:p>
          <a:p>
            <a:pPr lvl="0"/>
            <a:r>
              <a:rPr lang="en-US" sz="1200" kern="1200" dirty="0">
                <a:solidFill>
                  <a:schemeClr val="tx1"/>
                </a:solidFill>
                <a:effectLst/>
                <a:latin typeface="+mn-lt"/>
                <a:ea typeface="+mn-ea"/>
                <a:cs typeface="+mn-cs"/>
              </a:rPr>
              <a:t>Have students correct their worksheets based on this slide and save their worksheets.  (They will refer back to them in Activity 2.4.)</a:t>
            </a:r>
          </a:p>
          <a:p>
            <a:pPr lvl="0"/>
            <a:r>
              <a:rPr lang="en-US" sz="1200" kern="1200" dirty="0">
                <a:solidFill>
                  <a:schemeClr val="tx1"/>
                </a:solidFill>
                <a:effectLst/>
                <a:latin typeface="+mn-lt"/>
                <a:ea typeface="+mn-ea"/>
                <a:cs typeface="+mn-cs"/>
              </a:rPr>
              <a:t>Discuss why the slide has two columns for Structure and Function.  Tell the students that we will be using those words in the future, so they need to understand the distinction.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183534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8 and 9 of the PPT</a:t>
            </a:r>
          </a:p>
          <a:p>
            <a:pPr lvl="0"/>
            <a:r>
              <a:rPr lang="en-US" sz="1200" kern="1200" dirty="0">
                <a:solidFill>
                  <a:schemeClr val="tx1"/>
                </a:solidFill>
                <a:effectLst/>
                <a:latin typeface="+mn-lt"/>
                <a:ea typeface="+mn-ea"/>
                <a:cs typeface="+mn-cs"/>
              </a:rPr>
              <a:t>Have students correct their worksheets based on this slide and save their worksheets.  (They will refer back to them in Activity 2.4.)</a:t>
            </a:r>
          </a:p>
          <a:p>
            <a:pPr lvl="0"/>
            <a:r>
              <a:rPr lang="en-US" sz="1200" kern="1200" dirty="0">
                <a:solidFill>
                  <a:schemeClr val="tx1"/>
                </a:solidFill>
                <a:effectLst/>
                <a:latin typeface="+mn-lt"/>
                <a:ea typeface="+mn-ea"/>
                <a:cs typeface="+mn-cs"/>
              </a:rPr>
              <a:t>Discuss why the slide has two columns for Structure and Function.  Tell the students that we will be using those words in the future, so they need to understand the distinction.</a:t>
            </a:r>
          </a:p>
          <a:p>
            <a:endParaRPr lang="en-US" dirty="0"/>
          </a:p>
          <a:p>
            <a:r>
              <a:rPr lang="en-US" sz="1200" kern="1200" dirty="0">
                <a:solidFill>
                  <a:schemeClr val="tx1"/>
                </a:solidFill>
                <a:effectLst/>
                <a:latin typeface="+mn-lt"/>
                <a:ea typeface="+mn-ea"/>
                <a:cs typeface="+mn-cs"/>
              </a:rPr>
              <a:t>Slide 9 has structure and function questions that the students will answer in the rest of the unit.</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(Optional) Have students read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middle school and lower level high school students with limited prior knowledge about cells, read the 2.1 Cells: The Building Blocks of Organisms Reading. Have students pause and discuss the italicized questions in the reading with a partner.</a:t>
            </a:r>
          </a:p>
          <a:p>
            <a:r>
              <a:rPr lang="en-US" sz="1200" kern="1200" dirty="0">
                <a:solidFill>
                  <a:schemeClr val="tx1"/>
                </a:solidFill>
                <a:effectLst/>
                <a:latin typeface="+mn-lt"/>
                <a:ea typeface="+mn-ea"/>
                <a:cs typeface="+mn-cs"/>
              </a:rPr>
              <a:t>After students read, discuss the questions at the end as a whole class.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83762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7" name="TextBox 6"/>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htwins.net/scal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earn.genetics.utah.edu/content/cells/sca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130425"/>
            <a:ext cx="8229600" cy="1838318"/>
          </a:xfrm>
        </p:spPr>
        <p:txBody>
          <a:bodyPr>
            <a:normAutofit fontScale="90000"/>
          </a:bodyPr>
          <a:lstStyle/>
          <a:p>
            <a:r>
              <a:rPr lang="en-US" dirty="0">
                <a:latin typeface="Arial"/>
                <a:cs typeface="Arial"/>
              </a:rPr>
              <a:t>Activity 2.1: Zooming Into Plants, Animals, and Decomposers</a:t>
            </a:r>
          </a:p>
        </p:txBody>
      </p:sp>
      <p:sp>
        <p:nvSpPr>
          <p:cNvPr id="5" name="Slide Number Placeholder 4">
            <a:extLst>
              <a:ext uri="{FF2B5EF4-FFF2-40B4-BE49-F238E27FC236}">
                <a16:creationId xmlns:a16="http://schemas.microsoft.com/office/drawing/2014/main" id="{315C0743-EE88-4BEA-A1C9-D285EC3C20C4}"/>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255731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How big are cells and what do they look like?</a:t>
            </a:r>
          </a:p>
        </p:txBody>
      </p:sp>
      <p:sp>
        <p:nvSpPr>
          <p:cNvPr id="3" name="Content Placeholder 2"/>
          <p:cNvSpPr>
            <a:spLocks noGrp="1"/>
          </p:cNvSpPr>
          <p:nvPr>
            <p:ph idx="1"/>
          </p:nvPr>
        </p:nvSpPr>
        <p:spPr/>
        <p:txBody>
          <a:bodyPr/>
          <a:lstStyle/>
          <a:p>
            <a:pPr marL="0" indent="0">
              <a:buNone/>
            </a:pPr>
            <a:r>
              <a:rPr lang="en-US" dirty="0"/>
              <a:t>Cells come in many different sizes and shapes.</a:t>
            </a:r>
          </a:p>
          <a:p>
            <a:pPr marL="0" indent="0">
              <a:buNone/>
            </a:pPr>
            <a:r>
              <a:rPr lang="en-US" dirty="0"/>
              <a:t>Look for cells on these websites:</a:t>
            </a:r>
          </a:p>
          <a:p>
            <a:pPr lvl="0"/>
            <a:r>
              <a:rPr lang="en-US" dirty="0"/>
              <a:t>Scale of Universe: </a:t>
            </a:r>
            <a:r>
              <a:rPr lang="en-US" u="sng" dirty="0">
                <a:hlinkClick r:id="rId3"/>
              </a:rPr>
              <a:t>http://htwins.net/scale2/</a:t>
            </a:r>
            <a:r>
              <a:rPr lang="en-US" dirty="0"/>
              <a:t>  </a:t>
            </a:r>
          </a:p>
          <a:p>
            <a:pPr lvl="0"/>
            <a:r>
              <a:rPr lang="en-US" dirty="0"/>
              <a:t>Cell Size and Scale: </a:t>
            </a:r>
            <a:r>
              <a:rPr lang="en-US" u="sng" dirty="0">
                <a:hlinkClick r:id="rId4"/>
              </a:rPr>
              <a:t>http://learn.genetics.utah.edu/content/cells/scale/</a:t>
            </a:r>
            <a:r>
              <a:rPr lang="en-US" dirty="0"/>
              <a:t> </a:t>
            </a:r>
          </a:p>
          <a:p>
            <a:pPr marL="0" indent="0">
              <a:buNone/>
            </a:pPr>
            <a:r>
              <a:rPr lang="en-US" dirty="0"/>
              <a:t>What is the size range that you found for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28917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What are cells made of?</a:t>
            </a:r>
          </a:p>
        </p:txBody>
      </p:sp>
      <p:sp>
        <p:nvSpPr>
          <p:cNvPr id="3" name="Content Placeholder 2"/>
          <p:cNvSpPr>
            <a:spLocks noGrp="1"/>
          </p:cNvSpPr>
          <p:nvPr>
            <p:ph sz="half" idx="1"/>
          </p:nvPr>
        </p:nvSpPr>
        <p:spPr>
          <a:xfrm>
            <a:off x="457200" y="2499360"/>
            <a:ext cx="4038600" cy="3626803"/>
          </a:xfrm>
        </p:spPr>
        <p:txBody>
          <a:bodyPr/>
          <a:lstStyle/>
          <a:p>
            <a:pPr marL="0" indent="0">
              <a:buNone/>
            </a:pPr>
            <a:r>
              <a:rPr lang="en-US" i="1" dirty="0"/>
              <a:t>Your ideas about what cells are made of.</a:t>
            </a:r>
          </a:p>
        </p:txBody>
      </p:sp>
      <p:sp>
        <p:nvSpPr>
          <p:cNvPr id="4" name="Content Placeholder 3"/>
          <p:cNvSpPr>
            <a:spLocks noGrp="1"/>
          </p:cNvSpPr>
          <p:nvPr>
            <p:ph sz="half" idx="2"/>
          </p:nvPr>
        </p:nvSpPr>
        <p:spPr>
          <a:xfrm>
            <a:off x="4648200" y="2499360"/>
            <a:ext cx="4038600" cy="362680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Your questions about what cells are made of.</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11</a:t>
            </a:fld>
            <a:endParaRPr lang="en-US"/>
          </a:p>
        </p:txBody>
      </p:sp>
      <p:sp>
        <p:nvSpPr>
          <p:cNvPr id="6" name="TextBox 5"/>
          <p:cNvSpPr txBox="1"/>
          <p:nvPr/>
        </p:nvSpPr>
        <p:spPr>
          <a:xfrm>
            <a:off x="609600" y="1449602"/>
            <a:ext cx="7583424" cy="954107"/>
          </a:xfrm>
          <a:prstGeom prst="rect">
            <a:avLst/>
          </a:prstGeom>
          <a:noFill/>
        </p:spPr>
        <p:txBody>
          <a:bodyPr wrap="square" rtlCol="0">
            <a:spAutoFit/>
          </a:bodyPr>
          <a:lstStyle/>
          <a:p>
            <a:r>
              <a:rPr lang="en-US" sz="2800" dirty="0"/>
              <a:t>What’s inside a cell?  Share your ideas and questions before we study this in the next activity.</a:t>
            </a:r>
          </a:p>
        </p:txBody>
      </p:sp>
    </p:spTree>
    <p:extLst>
      <p:ext uri="{BB962C8B-B14F-4D97-AF65-F5344CB8AC3E}">
        <p14:creationId xmlns:p14="http://schemas.microsoft.com/office/powerpoint/2010/main" val="9954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088"/>
            <a:ext cx="8229600" cy="682501"/>
          </a:xfrm>
        </p:spPr>
        <p:txBody>
          <a:bodyPr>
            <a:noAutofit/>
          </a:bodyPr>
          <a:lstStyle/>
          <a:p>
            <a:r>
              <a:rPr lang="en-US" dirty="0"/>
              <a:t>Function: What do cells do?</a:t>
            </a:r>
          </a:p>
        </p:txBody>
      </p:sp>
      <p:sp>
        <p:nvSpPr>
          <p:cNvPr id="3" name="Content Placeholder 2"/>
          <p:cNvSpPr>
            <a:spLocks noGrp="1"/>
          </p:cNvSpPr>
          <p:nvPr>
            <p:ph idx="1"/>
          </p:nvPr>
        </p:nvSpPr>
        <p:spPr>
          <a:xfrm>
            <a:off x="457200" y="1182624"/>
            <a:ext cx="8229600" cy="5228950"/>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Everything that organisms do is done by their cells working together! Think about some examples:</a:t>
            </a:r>
          </a:p>
          <a:p>
            <a:pPr defTabSz="914400">
              <a:spcBef>
                <a:spcPts val="0"/>
              </a:spcBef>
            </a:pPr>
            <a:r>
              <a:rPr lang="en-US" dirty="0"/>
              <a:t>A young girl grows.  What are her cells doing?</a:t>
            </a:r>
          </a:p>
          <a:p>
            <a:pPr defTabSz="914400">
              <a:spcBef>
                <a:spcPts val="0"/>
              </a:spcBef>
            </a:pPr>
            <a:r>
              <a:rPr lang="en-US" i="1" dirty="0">
                <a:solidFill>
                  <a:srgbClr val="0432FF"/>
                </a:solidFill>
              </a:rPr>
              <a:t>Her cells are growing larger, then dividing.</a:t>
            </a:r>
          </a:p>
          <a:p>
            <a:pPr defTabSz="914400">
              <a:spcBef>
                <a:spcPts val="0"/>
              </a:spcBef>
            </a:pPr>
            <a:r>
              <a:rPr lang="en-US" dirty="0"/>
              <a:t>A potato plant’s leaves get water.  What cells help this to happen?</a:t>
            </a:r>
          </a:p>
          <a:p>
            <a:pPr defTabSz="914400">
              <a:spcBef>
                <a:spcPts val="0"/>
              </a:spcBef>
            </a:pPr>
            <a:r>
              <a:rPr lang="en-US" i="1" dirty="0">
                <a:solidFill>
                  <a:srgbClr val="0432FF"/>
                </a:solidFill>
              </a:rPr>
              <a:t>Root cells absorb water from the soil.  Stem cells carry water to the leaves.</a:t>
            </a:r>
          </a:p>
          <a:p>
            <a:pPr defTabSz="914400">
              <a:spcBef>
                <a:spcPts val="0"/>
              </a:spcBef>
            </a:pPr>
            <a:r>
              <a:rPr lang="en-US" dirty="0"/>
              <a:t>A cow walks across a field.  What cells help this to happen?</a:t>
            </a:r>
          </a:p>
          <a:p>
            <a:pPr defTabSz="914400">
              <a:spcBef>
                <a:spcPts val="0"/>
              </a:spcBef>
            </a:pPr>
            <a:r>
              <a:rPr lang="en-US" i="1" dirty="0">
                <a:solidFill>
                  <a:srgbClr val="0432FF"/>
                </a:solidFill>
              </a:rPr>
              <a:t>Brain and nerve cells send signals telling the muscle cells to contract and move the cow’s legs.</a:t>
            </a:r>
            <a:r>
              <a:rPr lang="en-US" i="1" dirty="0"/>
              <a: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spTree>
    <p:extLst>
      <p:ext uri="{BB962C8B-B14F-4D97-AF65-F5344CB8AC3E}">
        <p14:creationId xmlns:p14="http://schemas.microsoft.com/office/powerpoint/2010/main" val="2471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How do cells do what they do?</a:t>
            </a:r>
          </a:p>
        </p:txBody>
      </p:sp>
      <p:sp>
        <p:nvSpPr>
          <p:cNvPr id="3" name="Content Placeholder 2"/>
          <p:cNvSpPr>
            <a:spLocks noGrp="1"/>
          </p:cNvSpPr>
          <p:nvPr>
            <p:ph sz="half" idx="1"/>
          </p:nvPr>
        </p:nvSpPr>
        <p:spPr>
          <a:xfrm>
            <a:off x="457200" y="2834597"/>
            <a:ext cx="4038600" cy="3291566"/>
          </a:xfrm>
        </p:spPr>
        <p:txBody>
          <a:bodyPr/>
          <a:lstStyle/>
          <a:p>
            <a:pPr marL="0" indent="0">
              <a:buNone/>
            </a:pPr>
            <a:r>
              <a:rPr lang="en-US" i="1" dirty="0"/>
              <a:t>Your ideas about how cells grow and function.</a:t>
            </a:r>
          </a:p>
        </p:txBody>
      </p:sp>
      <p:sp>
        <p:nvSpPr>
          <p:cNvPr id="4" name="Content Placeholder 3"/>
          <p:cNvSpPr>
            <a:spLocks noGrp="1"/>
          </p:cNvSpPr>
          <p:nvPr>
            <p:ph sz="half" idx="2"/>
          </p:nvPr>
        </p:nvSpPr>
        <p:spPr>
          <a:xfrm>
            <a:off x="4648200" y="2834597"/>
            <a:ext cx="4038600" cy="329156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Your questions about how cells grow and function.</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13</a:t>
            </a:fld>
            <a:endParaRPr lang="en-US"/>
          </a:p>
        </p:txBody>
      </p:sp>
      <p:sp>
        <p:nvSpPr>
          <p:cNvPr id="6" name="TextBox 5"/>
          <p:cNvSpPr txBox="1"/>
          <p:nvPr/>
        </p:nvSpPr>
        <p:spPr>
          <a:xfrm>
            <a:off x="609600" y="1449602"/>
            <a:ext cx="7583424" cy="1384995"/>
          </a:xfrm>
          <a:prstGeom prst="rect">
            <a:avLst/>
          </a:prstGeom>
          <a:noFill/>
        </p:spPr>
        <p:txBody>
          <a:bodyPr wrap="square" rtlCol="0">
            <a:spAutoFit/>
          </a:bodyPr>
          <a:lstStyle/>
          <a:p>
            <a:r>
              <a:rPr lang="en-US" sz="2800" dirty="0"/>
              <a:t>How can cells do so many things, like growing, moving, and moving materials?  Share your ideas before we study this in the rest of the unit.</a:t>
            </a:r>
          </a:p>
        </p:txBody>
      </p:sp>
    </p:spTree>
    <p:extLst>
      <p:ext uri="{BB962C8B-B14F-4D97-AF65-F5344CB8AC3E}">
        <p14:creationId xmlns:p14="http://schemas.microsoft.com/office/powerpoint/2010/main" val="69847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200871" y="718209"/>
            <a:ext cx="86868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Answer each of the questions (numbered 1-4) below to explain how matter and energy move and change in a system.  Note that matter movement is addressed at both the beginning (1) and end (4) of your explanation.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1229797"/>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1142353"/>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1078225"/>
            <a:ext cx="2004538" cy="2135407"/>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3072680"/>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2985236"/>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2921108"/>
            <a:ext cx="2004538" cy="2135407"/>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47899" y="4963140"/>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097269" y="4875696"/>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7"/>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rot="628662">
            <a:off x="6055237" y="4811795"/>
            <a:ext cx="2004538" cy="213495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Evidence We </a:t>
            </a:r>
            <a:br>
              <a:rPr lang="en-US" sz="1100" b="1" dirty="0">
                <a:effectLst/>
                <a:latin typeface="+mj-lt"/>
                <a:ea typeface="Times New Roman"/>
                <a:cs typeface="Arial" pitchFamily="34" charset="0"/>
              </a:rPr>
            </a:br>
            <a:r>
              <a:rPr lang="en-US" sz="1100" b="1" dirty="0">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effectLst/>
                <a:latin typeface="+mj-lt"/>
                <a:ea typeface="Times New Roman"/>
                <a:cs typeface="Arial" pitchFamily="34" charset="0"/>
              </a:rPr>
              <a:t>BTB can indicate CO</a:t>
            </a:r>
            <a:r>
              <a:rPr lang="en-US" sz="800" baseline="-25000" dirty="0">
                <a:effectLst/>
                <a:latin typeface="+mj-lt"/>
                <a:ea typeface="Times New Roman"/>
                <a:cs typeface="Arial" pitchFamily="34" charset="0"/>
              </a:rPr>
              <a:t>2</a:t>
            </a:r>
            <a:r>
              <a:rPr lang="en-US" sz="800" dirty="0">
                <a:effectLst/>
                <a:latin typeface="+mj-lt"/>
                <a:ea typeface="Times New Roman"/>
                <a:cs typeface="Arial" pitchFamily="34" charset="0"/>
              </a:rPr>
              <a:t> in the air.</a:t>
            </a:r>
            <a:endParaRPr lang="en-US" sz="800" dirty="0">
              <a:effectLst/>
              <a:latin typeface="+mj-lt"/>
              <a:ea typeface="Calibri"/>
              <a:cs typeface="Arial" pitchFamily="34" charset="0"/>
            </a:endParaRPr>
          </a:p>
          <a:p>
            <a:pPr marL="0" marR="0">
              <a:lnSpc>
                <a:spcPct val="115000"/>
              </a:lnSpc>
              <a:spcBef>
                <a:spcPts val="0"/>
              </a:spcBef>
            </a:pPr>
            <a:r>
              <a:rPr lang="en-US" sz="800" dirty="0">
                <a:effectLst/>
                <a:latin typeface="+mj-lt"/>
                <a:ea typeface="Times New Roman"/>
                <a:cs typeface="Arial" pitchFamily="34" charset="0"/>
              </a:rPr>
              <a:t>Organic materials are made up of molecules containing carbon atoms: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fuels</a:t>
            </a:r>
            <a:r>
              <a:rPr lang="en-US" sz="800" dirty="0">
                <a:latin typeface="+mj-lt"/>
                <a:ea typeface="Times New Roman"/>
                <a:cs typeface="Arial" pitchFamily="34" charset="0"/>
              </a:rPr>
              <a:t>	</a:t>
            </a:r>
            <a:r>
              <a:rPr lang="en-US" sz="800" dirty="0">
                <a:effectLst/>
                <a:latin typeface="+mj-lt"/>
                <a:ea typeface="Times New Roman"/>
                <a:cs typeface="Arial" pitchFamily="34" charset="0"/>
              </a:rPr>
              <a:t>• foods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living and dead plants</a:t>
            </a:r>
            <a:r>
              <a:rPr lang="en-US" sz="800" dirty="0">
                <a:latin typeface="+mj-lt"/>
                <a:ea typeface="Times New Roman"/>
                <a:cs typeface="Arial" pitchFamily="34" charset="0"/>
              </a:rPr>
              <a:t> and </a:t>
            </a:r>
            <a:br>
              <a:rPr lang="en-US" sz="800" dirty="0">
                <a:effectLst/>
                <a:latin typeface="+mj-lt"/>
                <a:ea typeface="Times New Roman"/>
                <a:cs typeface="Arial" pitchFamily="34" charset="0"/>
              </a:rPr>
            </a:br>
            <a:r>
              <a:rPr lang="en-US" sz="800" dirty="0">
                <a:effectLst/>
                <a:latin typeface="+mj-lt"/>
                <a:ea typeface="Times New Roman"/>
                <a:cs typeface="Arial" pitchFamily="34" charset="0"/>
              </a:rPr>
              <a:t>   animals</a:t>
            </a:r>
          </a:p>
          <a:p>
            <a:pPr marL="515938" marR="0" lvl="0" indent="-60325">
              <a:lnSpc>
                <a:spcPct val="115000"/>
              </a:lnSpc>
              <a:spcBef>
                <a:spcPts val="0"/>
              </a:spcBef>
              <a:buSzPts val="1000"/>
              <a:buFont typeface="Arial" panose="020B0604020202020204" pitchFamily="34" charset="0"/>
              <a:buChar char="•"/>
            </a:pPr>
            <a:r>
              <a:rPr lang="en-US" sz="800" dirty="0">
                <a:effectLst/>
                <a:latin typeface="+mj-lt"/>
                <a:ea typeface="Times New Roman"/>
                <a:cs typeface="Arial" pitchFamily="34" charset="0"/>
              </a:rPr>
              <a:t>decomposers</a:t>
            </a:r>
            <a:endParaRPr lang="en-US" sz="800" dirty="0">
              <a:effectLst/>
              <a:latin typeface="+mj-lt"/>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What is happening </a:t>
            </a:r>
            <a:br>
              <a:rPr lang="en-US" sz="950" dirty="0">
                <a:solidFill>
                  <a:srgbClr val="000000"/>
                </a:solidFill>
                <a:effectLst/>
                <a:latin typeface="+mj-lt"/>
                <a:ea typeface="Times New Roman"/>
                <a:cs typeface="Times New Roman"/>
              </a:rPr>
            </a:br>
            <a:r>
              <a:rPr lang="en-US" sz="950" dirty="0">
                <a:solidFill>
                  <a:srgbClr val="000000"/>
                </a:solidFill>
                <a:effectLst/>
                <a:latin typeface="+mj-lt"/>
                <a:ea typeface="Times New Roman"/>
                <a:cs typeface="Times New Roman"/>
              </a:rPr>
              <a:t>to energy?</a:t>
            </a:r>
            <a:endParaRPr lang="en-US" sz="950" dirty="0">
              <a:effectLst/>
              <a:latin typeface="+mj-lt"/>
              <a:ea typeface="Calibri"/>
              <a:cs typeface="Times New Roman"/>
            </a:endParaRPr>
          </a:p>
          <a:p>
            <a:pPr marL="457200" marR="0">
              <a:lnSpc>
                <a:spcPct val="115000"/>
              </a:lnSpc>
              <a:spcBef>
                <a:spcPts val="0"/>
              </a:spcBef>
              <a:spcAft>
                <a:spcPts val="300"/>
              </a:spcAft>
            </a:pPr>
            <a:r>
              <a:rPr lang="en-US" sz="800" dirty="0">
                <a:solidFill>
                  <a:srgbClr val="000000"/>
                </a:solidFill>
                <a:effectLst/>
                <a:latin typeface="+mj-lt"/>
                <a:ea typeface="Times New Roman"/>
                <a:cs typeface="Times New Roman"/>
              </a:rPr>
              <a:t>What forms of energy are involved?</a:t>
            </a:r>
            <a:endParaRPr lang="en-US" sz="80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What energy transformations take place during the chemical change?</a:t>
            </a:r>
            <a:endParaRPr lang="en-US" sz="800" dirty="0">
              <a:effectLst/>
              <a:latin typeface="+mj-lt"/>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Times New Roman"/>
              </a:rPr>
              <a:t>Evidence We </a:t>
            </a:r>
            <a:br>
              <a:rPr lang="en-US" sz="1100" b="1" dirty="0">
                <a:effectLst/>
                <a:latin typeface="+mj-lt"/>
                <a:ea typeface="Times New Roman"/>
                <a:cs typeface="Times New Roman"/>
              </a:rPr>
            </a:br>
            <a:r>
              <a:rPr lang="en-US" sz="1100" b="1" dirty="0">
                <a:effectLst/>
                <a:latin typeface="+mj-lt"/>
                <a:ea typeface="Times New Roman"/>
                <a:cs typeface="Times New Roman"/>
              </a:rPr>
              <a:t>Can Observe</a:t>
            </a:r>
            <a:endParaRPr lang="en-US" sz="1100" dirty="0">
              <a:effectLst/>
              <a:latin typeface="+mj-lt"/>
              <a:ea typeface="Calibri"/>
              <a:cs typeface="Times New Roman"/>
            </a:endParaRPr>
          </a:p>
          <a:p>
            <a:pPr marL="0" marR="0">
              <a:lnSpc>
                <a:spcPct val="115000"/>
              </a:lnSpc>
              <a:spcBef>
                <a:spcPts val="0"/>
              </a:spcBef>
              <a:spcAft>
                <a:spcPts val="300"/>
              </a:spcAft>
            </a:pPr>
            <a:r>
              <a:rPr lang="en-US" sz="800" dirty="0">
                <a:effectLst/>
                <a:latin typeface="+mj-lt"/>
                <a:ea typeface="Times New Roman"/>
                <a:cs typeface="Times New Roman"/>
              </a:rPr>
              <a:t>We can observe indicators of different forms of energy before and after chemical changes:</a:t>
            </a:r>
            <a:endParaRPr lang="en-US" sz="800" dirty="0">
              <a:effectLst/>
              <a:latin typeface="+mj-lt"/>
              <a:ea typeface="Calibri"/>
              <a:cs typeface="Times New Roman"/>
            </a:endParaRPr>
          </a:p>
          <a:p>
            <a:pPr>
              <a:lnSpc>
                <a:spcPct val="115000"/>
              </a:lnSpc>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light energy	</a:t>
            </a:r>
            <a:r>
              <a:rPr lang="en-US" sz="800" dirty="0">
                <a:ea typeface="Times New Roman"/>
                <a:cs typeface="Arial" pitchFamily="34" charset="0"/>
              </a:rPr>
              <a:t>• </a:t>
            </a:r>
            <a:r>
              <a:rPr lang="en-US" sz="800" dirty="0">
                <a:ea typeface="Times New Roman"/>
                <a:cs typeface="Times New Roman"/>
              </a:rPr>
              <a:t>heat energy</a:t>
            </a:r>
            <a:endParaRPr lang="en-US" sz="800" dirty="0">
              <a:effectLst/>
              <a:latin typeface="+mj-lt"/>
              <a:ea typeface="Calibri"/>
              <a:cs typeface="Times New Roman"/>
            </a:endParaRPr>
          </a:p>
          <a:p>
            <a:pPr marL="53975" marR="0" lvl="0" indent="-53975">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chemical energy stored in organic materials</a:t>
            </a:r>
            <a:endParaRPr lang="en-US" sz="800" dirty="0">
              <a:effectLst/>
              <a:latin typeface="+mj-lt"/>
              <a:ea typeface="Calibri"/>
              <a:cs typeface="Times New Roman"/>
            </a:endParaRPr>
          </a:p>
          <a:p>
            <a:pPr marR="0" lvl="0" algn="ctr">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motion energy</a:t>
            </a:r>
            <a:endParaRPr lang="en-US" sz="800" dirty="0">
              <a:effectLst/>
              <a:latin typeface="+mj-lt"/>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All materials (solids, liquids, and gases) are made of atoms that are bonded together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solidFill>
                  <a:srgbClr val="000000"/>
                </a:solidFill>
                <a:effectLst/>
                <a:latin typeface="+mj-lt"/>
                <a:ea typeface="Times New Roman"/>
                <a:cs typeface="Arial" pitchFamily="34" charset="0"/>
              </a:rPr>
              <a:t>Scale</a:t>
            </a:r>
            <a:r>
              <a:rPr lang="en-US" sz="800" dirty="0">
                <a:solidFill>
                  <a:srgbClr val="000000"/>
                </a:solidFill>
                <a:effectLst/>
                <a:latin typeface="+mj-lt"/>
                <a:ea typeface="Times New Roman"/>
                <a:cs typeface="Arial" pitchFamily="34" charset="0"/>
              </a:rPr>
              <a:t>: The matter movement question can be answered at the atomic-molecular, cellular, or macroscopic scale.</a:t>
            </a:r>
            <a:endParaRPr lang="en-US" sz="800" dirty="0">
              <a:effectLst/>
              <a:latin typeface="+mj-lt"/>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Where are molecules moving?</a:t>
            </a:r>
            <a:endParaRPr lang="en-US" sz="95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to the location of the chemical change? </a:t>
            </a:r>
            <a:endParaRPr lang="en-US" sz="800" dirty="0">
              <a:effectLst/>
              <a:latin typeface="+mj-lt"/>
              <a:ea typeface="Calibri"/>
              <a:cs typeface="Times New Roman"/>
            </a:endParaRPr>
          </a:p>
          <a:p>
            <a:pPr marL="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away from the location of the chemical change?</a:t>
            </a:r>
            <a:endParaRPr lang="en-US" sz="800" dirty="0">
              <a:effectLst/>
              <a:latin typeface="+mj-lt"/>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Evidence We </a:t>
            </a:r>
            <a:br>
              <a:rPr lang="en-US" sz="1100" b="1" dirty="0">
                <a:solidFill>
                  <a:srgbClr val="000000"/>
                </a:solidFill>
                <a:effectLst/>
                <a:latin typeface="+mj-lt"/>
                <a:ea typeface="Times New Roman"/>
                <a:cs typeface="Arial" pitchFamily="34" charset="0"/>
              </a:rPr>
            </a:br>
            <a:r>
              <a:rPr lang="en-US" sz="1100" b="1" dirty="0">
                <a:solidFill>
                  <a:srgbClr val="000000"/>
                </a:solidFill>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Moving solids, liquids, and gases are made of moving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 change in mass shows that molecules are moving</a:t>
            </a:r>
            <a:r>
              <a:rPr lang="en-US" sz="1000" dirty="0">
                <a:solidFill>
                  <a:srgbClr val="000000"/>
                </a:solidFill>
                <a:effectLst/>
                <a:latin typeface="+mj-lt"/>
                <a:ea typeface="Times New Roman"/>
                <a:cs typeface="Arial" pitchFamily="34" charset="0"/>
              </a:rPr>
              <a:t>.</a:t>
            </a:r>
            <a:endParaRPr lang="en-US" sz="1100" dirty="0">
              <a:effectLst/>
              <a:latin typeface="+mj-lt"/>
              <a:ea typeface="Calibri"/>
              <a:cs typeface="Arial" pitchFamily="34" charset="0"/>
            </a:endParaRPr>
          </a:p>
        </p:txBody>
      </p:sp>
      <p:pic>
        <p:nvPicPr>
          <p:cNvPr id="1049"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55644" y="1116647"/>
            <a:ext cx="1288967" cy="356247"/>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42325" y="1828800"/>
            <a:ext cx="233180" cy="236418"/>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09144" y="2278182"/>
            <a:ext cx="233181" cy="236418"/>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89051" y="5256684"/>
            <a:ext cx="234487" cy="237744"/>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1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256973" y="2973809"/>
            <a:ext cx="1288287" cy="356247"/>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12"/>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3255984" y="4849343"/>
            <a:ext cx="1288287" cy="35624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Question</a:t>
            </a:r>
            <a:endParaRPr lang="en-US" sz="1100" dirty="0">
              <a:effectLst/>
              <a:latin typeface="+mj-lt"/>
              <a:ea typeface="Calibri"/>
              <a:cs typeface="Arial" pitchFamily="34" charset="0"/>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Arial" pitchFamily="34" charset="0"/>
              </a:rPr>
              <a:t>How are atoms in molecules being rearranged into </a:t>
            </a:r>
            <a:br>
              <a:rPr lang="en-US" sz="950" dirty="0">
                <a:solidFill>
                  <a:srgbClr val="000000"/>
                </a:solidFill>
                <a:effectLst/>
                <a:latin typeface="+mj-lt"/>
                <a:ea typeface="Times New Roman"/>
                <a:cs typeface="Arial" pitchFamily="34" charset="0"/>
              </a:rPr>
            </a:br>
            <a:r>
              <a:rPr lang="en-US" sz="950" dirty="0">
                <a:solidFill>
                  <a:srgbClr val="000000"/>
                </a:solidFill>
                <a:effectLst/>
                <a:latin typeface="+mj-lt"/>
                <a:ea typeface="Times New Roman"/>
                <a:cs typeface="Arial" pitchFamily="34" charset="0"/>
              </a:rPr>
              <a:t>different molecules?</a:t>
            </a:r>
            <a:endParaRPr lang="en-US" sz="950" dirty="0">
              <a:effectLst/>
              <a:latin typeface="+mj-lt"/>
              <a:ea typeface="Calibri"/>
              <a:cs typeface="Arial" pitchFamily="34" charset="0"/>
            </a:endParaRPr>
          </a:p>
          <a:p>
            <a:pPr marL="228600" marR="0" indent="22860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molecules are carbon atoms in before and after the chemical change?</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other molecules are involved?</a:t>
            </a:r>
            <a:endParaRPr lang="en-US" sz="800" dirty="0">
              <a:effectLst/>
              <a:latin typeface="+mj-lt"/>
              <a:ea typeface="Calibri"/>
              <a:cs typeface="Arial" pitchFamily="34" charset="0"/>
            </a:endParaRPr>
          </a:p>
        </p:txBody>
      </p:sp>
      <p:pic>
        <p:nvPicPr>
          <p:cNvPr id="1048"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60912" y="3301278"/>
            <a:ext cx="234488" cy="237744"/>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last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can be rearranged </a:t>
            </a:r>
            <a:r>
              <a:rPr lang="en-US" sz="800" dirty="0">
                <a:effectLst/>
                <a:latin typeface="+mj-lt"/>
                <a:ea typeface="Times New Roman"/>
                <a:cs typeface="Arial" pitchFamily="34" charset="0"/>
              </a:rPr>
              <a:t>to make new molecules, but not created or destroyed.</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Carbon atoms are bound to other atoms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matter change question is always answered at the atomic-molecular scale.</a:t>
            </a:r>
            <a:endParaRPr lang="en-US" sz="800" dirty="0">
              <a:effectLst/>
              <a:latin typeface="+mj-lt"/>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lasts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can be transformed</a:t>
            </a:r>
            <a:r>
              <a:rPr lang="en-US" sz="800" dirty="0">
                <a:effectLst/>
                <a:latin typeface="+mj-lt"/>
                <a:ea typeface="Times New Roman"/>
                <a:cs typeface="Arial" pitchFamily="34" charset="0"/>
              </a:rPr>
              <a:t>, but not created or destroyed. </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C-C and C-H bonds have more stored chemical energy than C-O and H-O bonds.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energy change question can be answered at the atomic-molecular, cellular, or macroscopic scales.</a:t>
            </a:r>
            <a:endParaRPr lang="en-US" sz="800" dirty="0">
              <a:effectLst/>
              <a:latin typeface="+mj-lt"/>
              <a:ea typeface="Calibri"/>
              <a:cs typeface="Arial" pitchFamily="34" charset="0"/>
            </a:endParaRPr>
          </a:p>
        </p:txBody>
      </p:sp>
      <p:sp>
        <p:nvSpPr>
          <p:cNvPr id="5" name="TextBox 4"/>
          <p:cNvSpPr txBox="1"/>
          <p:nvPr/>
        </p:nvSpPr>
        <p:spPr>
          <a:xfrm>
            <a:off x="783770" y="104500"/>
            <a:ext cx="7790979" cy="584775"/>
          </a:xfrm>
          <a:prstGeom prst="rect">
            <a:avLst/>
          </a:prstGeom>
          <a:noFill/>
        </p:spPr>
        <p:txBody>
          <a:bodyPr wrap="none" rtlCol="0">
            <a:spAutoFit/>
          </a:bodyPr>
          <a:lstStyle/>
          <a:p>
            <a:r>
              <a:rPr lang="en-US" sz="3200" dirty="0"/>
              <a:t>How to answer function questions about cells</a:t>
            </a:r>
          </a:p>
        </p:txBody>
      </p:sp>
      <p:sp>
        <p:nvSpPr>
          <p:cNvPr id="2" name="Slide Number Placeholder 1">
            <a:extLst>
              <a:ext uri="{FF2B5EF4-FFF2-40B4-BE49-F238E27FC236}">
                <a16:creationId xmlns:a16="http://schemas.microsoft.com/office/drawing/2014/main" id="{E831176D-E28A-45C8-A3CC-4A0B5AA69CB6}"/>
              </a:ext>
            </a:extLst>
          </p:cNvPr>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61455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do animals, plants, and decomposers have in common?</a:t>
            </a:r>
          </a:p>
          <a:p>
            <a:r>
              <a:rPr lang="en-US" dirty="0"/>
              <a:t>Predictions</a:t>
            </a:r>
          </a:p>
          <a:p>
            <a:pPr lvl="1"/>
            <a:r>
              <a:rPr lang="en-US" dirty="0"/>
              <a:t>What do you think cells are made of?</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15</a:t>
            </a:fld>
            <a:endParaRPr lang="en-US"/>
          </a:p>
        </p:txBody>
      </p:sp>
    </p:spTree>
    <p:extLst>
      <p:ext uri="{BB962C8B-B14F-4D97-AF65-F5344CB8AC3E}">
        <p14:creationId xmlns:p14="http://schemas.microsoft.com/office/powerpoint/2010/main" val="415153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7D568-5C6F-B940-B73A-DA95C5F95C2F}"/>
              </a:ext>
            </a:extLst>
          </p:cNvPr>
          <p:cNvSpPr>
            <a:spLocks noGrp="1"/>
          </p:cNvSpPr>
          <p:nvPr>
            <p:ph type="sldNum" sz="quarter" idx="12"/>
          </p:nvPr>
        </p:nvSpPr>
        <p:spPr/>
        <p:txBody>
          <a:bodyPr/>
          <a:lstStyle/>
          <a:p>
            <a:fld id="{D3A1C050-F6FE-0E43-A9D0-F8EEADE3D1E4}" type="slidenum">
              <a:rPr lang="en-US" smtClean="0"/>
              <a:pPr/>
              <a:t>2</a:t>
            </a:fld>
            <a:endParaRPr lang="en-US"/>
          </a:p>
        </p:txBody>
      </p:sp>
      <p:pic>
        <p:nvPicPr>
          <p:cNvPr id="8" name="Picture 7">
            <a:extLst>
              <a:ext uri="{FF2B5EF4-FFF2-40B4-BE49-F238E27FC236}">
                <a16:creationId xmlns:a16="http://schemas.microsoft.com/office/drawing/2014/main" id="{E8D6E0E9-A121-CD42-B815-F6B329F7F68D}"/>
              </a:ext>
            </a:extLst>
          </p:cNvPr>
          <p:cNvPicPr>
            <a:picLocks noChangeAspect="1"/>
          </p:cNvPicPr>
          <p:nvPr/>
        </p:nvPicPr>
        <p:blipFill>
          <a:blip r:embed="rId3"/>
          <a:stretch>
            <a:fillRect/>
          </a:stretch>
        </p:blipFill>
        <p:spPr>
          <a:xfrm>
            <a:off x="0" y="858617"/>
            <a:ext cx="9144000" cy="5140766"/>
          </a:xfrm>
          <a:prstGeom prst="rect">
            <a:avLst/>
          </a:prstGeom>
        </p:spPr>
      </p:pic>
      <p:sp>
        <p:nvSpPr>
          <p:cNvPr id="7" name="Oval Callout 6">
            <a:extLst>
              <a:ext uri="{FF2B5EF4-FFF2-40B4-BE49-F238E27FC236}">
                <a16:creationId xmlns:a16="http://schemas.microsoft.com/office/drawing/2014/main" id="{C637F14A-1E94-F443-A381-3B62EB37BB11}"/>
              </a:ext>
            </a:extLst>
          </p:cNvPr>
          <p:cNvSpPr>
            <a:spLocks noChangeArrowheads="1"/>
          </p:cNvSpPr>
          <p:nvPr/>
        </p:nvSpPr>
        <p:spPr bwMode="auto">
          <a:xfrm>
            <a:off x="0" y="1080075"/>
            <a:ext cx="1310968" cy="1301449"/>
          </a:xfrm>
          <a:prstGeom prst="wedgeEllipseCallout">
            <a:avLst>
              <a:gd name="adj1" fmla="val 71034"/>
              <a:gd name="adj2" fmla="val 40679"/>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28596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Kinds of Organisms (Living Things)</a:t>
            </a:r>
          </a:p>
        </p:txBody>
      </p:sp>
      <p:sp>
        <p:nvSpPr>
          <p:cNvPr id="3" name="Content Placeholder 2"/>
          <p:cNvSpPr>
            <a:spLocks noGrp="1"/>
          </p:cNvSpPr>
          <p:nvPr>
            <p:ph sz="half" idx="1"/>
          </p:nvPr>
        </p:nvSpPr>
        <p:spPr>
          <a:xfrm>
            <a:off x="457200" y="1600200"/>
            <a:ext cx="2822448"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Animals</a:t>
            </a:r>
          </a:p>
          <a:p>
            <a:pPr defTabSz="914400">
              <a:spcBef>
                <a:spcPts val="0"/>
              </a:spcBef>
            </a:pPr>
            <a:r>
              <a:rPr lang="en-US" dirty="0"/>
              <a:t>People</a:t>
            </a:r>
          </a:p>
          <a:p>
            <a:pPr defTabSz="914400">
              <a:spcBef>
                <a:spcPts val="0"/>
              </a:spcBef>
            </a:pPr>
            <a:r>
              <a:rPr lang="en-US" dirty="0"/>
              <a:t>Cows</a:t>
            </a:r>
          </a:p>
          <a:p>
            <a:pPr defTabSz="914400">
              <a:spcBef>
                <a:spcPts val="0"/>
              </a:spcBef>
            </a:pPr>
            <a:r>
              <a:rPr lang="en-US" dirty="0"/>
              <a:t>Mealworms</a:t>
            </a:r>
          </a:p>
          <a:p>
            <a:pPr defTabSz="914400">
              <a:spcBef>
                <a:spcPts val="0"/>
              </a:spcBef>
            </a:pPr>
            <a:r>
              <a:rPr lang="en-US" dirty="0"/>
              <a:t>Fish</a:t>
            </a:r>
          </a:p>
          <a:p>
            <a:pPr defTabSz="914400">
              <a:spcBef>
                <a:spcPts val="0"/>
              </a:spcBef>
            </a:pPr>
            <a:r>
              <a:rPr lang="en-US" dirty="0"/>
              <a:t>Sponges</a:t>
            </a:r>
          </a:p>
        </p:txBody>
      </p:sp>
      <p:sp>
        <p:nvSpPr>
          <p:cNvPr id="4" name="Content Placeholder 3"/>
          <p:cNvSpPr>
            <a:spLocks noGrp="1"/>
          </p:cNvSpPr>
          <p:nvPr>
            <p:ph sz="half" idx="2"/>
          </p:nvPr>
        </p:nvSpPr>
        <p:spPr>
          <a:xfrm>
            <a:off x="3453384" y="1600199"/>
            <a:ext cx="2654808"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Plants</a:t>
            </a:r>
          </a:p>
          <a:p>
            <a:pPr defTabSz="914400">
              <a:spcBef>
                <a:spcPts val="0"/>
              </a:spcBef>
            </a:pPr>
            <a:r>
              <a:rPr lang="en-US" dirty="0"/>
              <a:t>Radishes</a:t>
            </a:r>
          </a:p>
          <a:p>
            <a:pPr defTabSz="914400">
              <a:spcBef>
                <a:spcPts val="0"/>
              </a:spcBef>
            </a:pPr>
            <a:r>
              <a:rPr lang="en-US" dirty="0"/>
              <a:t>Potato plants</a:t>
            </a:r>
          </a:p>
          <a:p>
            <a:pPr defTabSz="914400">
              <a:spcBef>
                <a:spcPts val="0"/>
              </a:spcBef>
            </a:pPr>
            <a:r>
              <a:rPr lang="en-US" dirty="0"/>
              <a:t>Oak trees</a:t>
            </a:r>
          </a:p>
          <a:p>
            <a:pPr defTabSz="914400">
              <a:spcBef>
                <a:spcPts val="0"/>
              </a:spcBef>
            </a:pPr>
            <a:r>
              <a:rPr lang="en-US" dirty="0"/>
              <a:t>Algae</a:t>
            </a:r>
          </a:p>
          <a:p>
            <a:pPr defTabSz="914400">
              <a:spcBef>
                <a:spcPts val="0"/>
              </a:spcBef>
            </a:pPr>
            <a:r>
              <a:rPr lang="en-US" dirty="0"/>
              <a:t>Grass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sp>
        <p:nvSpPr>
          <p:cNvPr id="6" name="Content Placeholder 3"/>
          <p:cNvSpPr txBox="1">
            <a:spLocks/>
          </p:cNvSpPr>
          <p:nvPr/>
        </p:nvSpPr>
        <p:spPr>
          <a:xfrm>
            <a:off x="6047232" y="1600199"/>
            <a:ext cx="265480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defTabSz="914400">
              <a:spcBef>
                <a:spcPts val="0"/>
              </a:spcBef>
              <a:buFontTx/>
              <a:buNone/>
            </a:pPr>
            <a:r>
              <a:rPr lang="en-US" b="1" dirty="0"/>
              <a:t>Decomposers</a:t>
            </a:r>
          </a:p>
          <a:p>
            <a:pPr defTabSz="914400">
              <a:spcBef>
                <a:spcPts val="0"/>
              </a:spcBef>
            </a:pPr>
            <a:r>
              <a:rPr lang="en-US" dirty="0"/>
              <a:t>Bread mold</a:t>
            </a:r>
          </a:p>
          <a:p>
            <a:pPr defTabSz="914400">
              <a:spcBef>
                <a:spcPts val="0"/>
              </a:spcBef>
            </a:pPr>
            <a:r>
              <a:rPr lang="en-US" dirty="0"/>
              <a:t>Mushrooms</a:t>
            </a:r>
          </a:p>
          <a:p>
            <a:pPr defTabSz="914400">
              <a:spcBef>
                <a:spcPts val="0"/>
              </a:spcBef>
            </a:pPr>
            <a:r>
              <a:rPr lang="en-US" dirty="0"/>
              <a:t>Yeast</a:t>
            </a:r>
          </a:p>
          <a:p>
            <a:pPr defTabSz="914400">
              <a:spcBef>
                <a:spcPts val="0"/>
              </a:spcBef>
            </a:pPr>
            <a:r>
              <a:rPr lang="en-US" dirty="0"/>
              <a:t>Soil bacteria</a:t>
            </a:r>
          </a:p>
        </p:txBody>
      </p:sp>
    </p:spTree>
    <p:extLst>
      <p:ext uri="{BB962C8B-B14F-4D97-AF65-F5344CB8AC3E}">
        <p14:creationId xmlns:p14="http://schemas.microsoft.com/office/powerpoint/2010/main" val="39267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plants, animals, and decomposers alike and different?</a:t>
            </a:r>
          </a:p>
        </p:txBody>
      </p:sp>
      <p:sp>
        <p:nvSpPr>
          <p:cNvPr id="3" name="Slide Number Placeholder 2"/>
          <p:cNvSpPr>
            <a:spLocks noGrp="1"/>
          </p:cNvSpPr>
          <p:nvPr>
            <p:ph type="sldNum" sz="quarter" idx="12"/>
          </p:nvPr>
        </p:nvSpPr>
        <p:spPr/>
        <p:txBody>
          <a:bodyPr/>
          <a:lstStyle/>
          <a:p>
            <a:fld id="{D3A1C050-F6FE-0E43-A9D0-F8EEADE3D1E4}" type="slidenum">
              <a:rPr lang="en-US" smtClean="0"/>
              <a:pPr/>
              <a:t>4</a:t>
            </a:fld>
            <a:endParaRPr lang="en-US"/>
          </a:p>
        </p:txBody>
      </p:sp>
      <p:grpSp>
        <p:nvGrpSpPr>
          <p:cNvPr id="4" name="Group 3"/>
          <p:cNvGrpSpPr/>
          <p:nvPr/>
        </p:nvGrpSpPr>
        <p:grpSpPr>
          <a:xfrm>
            <a:off x="2038096" y="1749552"/>
            <a:ext cx="5067808" cy="4187952"/>
            <a:chOff x="0" y="0"/>
            <a:chExt cx="5527040" cy="4602480"/>
          </a:xfrm>
        </p:grpSpPr>
        <p:sp>
          <p:nvSpPr>
            <p:cNvPr id="5" name="Oval 4"/>
            <p:cNvSpPr/>
            <p:nvPr/>
          </p:nvSpPr>
          <p:spPr>
            <a:xfrm>
              <a:off x="0" y="0"/>
              <a:ext cx="3525520" cy="36982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1818640" y="20320"/>
              <a:ext cx="3708400" cy="36474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802640" y="955040"/>
              <a:ext cx="3708400" cy="36474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40080" y="640080"/>
              <a:ext cx="680085"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Animals</a:t>
              </a:r>
              <a:endParaRPr lang="en-US" dirty="0">
                <a:effectLst/>
                <a:ea typeface="ＭＳ 明朝" charset="-128"/>
                <a:cs typeface="Times New Roman" charset="0"/>
              </a:endParaRPr>
            </a:p>
          </p:txBody>
        </p:sp>
        <p:sp>
          <p:nvSpPr>
            <p:cNvPr id="9" name="Text Box 5"/>
            <p:cNvSpPr txBox="1"/>
            <p:nvPr/>
          </p:nvSpPr>
          <p:spPr>
            <a:xfrm>
              <a:off x="3830320" y="650240"/>
              <a:ext cx="571500"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Plants</a:t>
              </a:r>
              <a:endParaRPr lang="en-US" dirty="0">
                <a:effectLst/>
                <a:ea typeface="ＭＳ 明朝" charset="-128"/>
                <a:cs typeface="Times New Roman" charset="0"/>
              </a:endParaRPr>
            </a:p>
          </p:txBody>
        </p:sp>
        <p:sp>
          <p:nvSpPr>
            <p:cNvPr id="10" name="Text Box 6"/>
            <p:cNvSpPr txBox="1"/>
            <p:nvPr/>
          </p:nvSpPr>
          <p:spPr>
            <a:xfrm>
              <a:off x="1971040" y="3840480"/>
              <a:ext cx="1045210"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Decomposers</a:t>
              </a:r>
              <a:endParaRPr lang="en-US" dirty="0">
                <a:effectLst/>
                <a:ea typeface="ＭＳ 明朝" charset="-128"/>
                <a:cs typeface="Times New Roman" charset="0"/>
              </a:endParaRPr>
            </a:p>
          </p:txBody>
        </p:sp>
      </p:grpSp>
    </p:spTree>
    <p:extLst>
      <p:ext uri="{BB962C8B-B14F-4D97-AF65-F5344CB8AC3E}">
        <p14:creationId xmlns:p14="http://schemas.microsoft.com/office/powerpoint/2010/main" val="13606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528"/>
            <a:ext cx="8229600" cy="509207"/>
          </a:xfrm>
        </p:spPr>
        <p:txBody>
          <a:bodyPr>
            <a:normAutofit fontScale="90000"/>
          </a:bodyPr>
          <a:lstStyle/>
          <a:p>
            <a:r>
              <a:rPr lang="en-US" dirty="0">
                <a:latin typeface="Arial" panose="020B0604020202020204" pitchFamily="34" charset="0"/>
                <a:cs typeface="Arial" panose="020B0604020202020204" pitchFamily="34" charset="0"/>
              </a:rPr>
              <a:t>Animals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5</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0</a:t>
            </a:r>
            <a:r>
              <a:rPr lang="en-US" altLang="zh-CN" sz="2000" b="1" spc="-100" dirty="0">
                <a:latin typeface="Arial" panose="020B0604020202020204" pitchFamily="34" charset="0"/>
                <a:cs typeface="Arial" panose="020B0604020202020204" pitchFamily="34" charset="0"/>
              </a:rPr>
              <a:t> meters = 1 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-6</a:t>
            </a:r>
            <a:r>
              <a:rPr lang="en-US" altLang="zh-CN" sz="2000" b="1" spc="-100" dirty="0">
                <a:latin typeface="Arial Narrow"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-7</a:t>
            </a:r>
            <a:r>
              <a:rPr lang="en-US" altLang="zh-CN" sz="2000" b="1" spc="-100" dirty="0">
                <a:latin typeface="Arial Narrow"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-8</a:t>
            </a:r>
            <a:r>
              <a:rPr lang="en-US" altLang="zh-CN" sz="2000" b="1" spc="-100" dirty="0">
                <a:latin typeface="Arial Narrow"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-9</a:t>
            </a:r>
            <a:r>
              <a:rPr lang="en-US" altLang="zh-CN" sz="2000" b="1" spc="-100" dirty="0">
                <a:latin typeface="Arial Narrow" pitchFamily="34" charset="0"/>
                <a:cs typeface="Arial" panose="020B0604020202020204" pitchFamily="34" charset="0"/>
              </a:rPr>
              <a:t> meters = 0.000 000 001 meters </a:t>
            </a:r>
          </a:p>
        </p:txBody>
      </p:sp>
      <p:pic>
        <p:nvPicPr>
          <p:cNvPr id="23" name="cow"/>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10865" y="1978925"/>
            <a:ext cx="4385436" cy="290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le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7748"/>
            <a:ext cx="4068762" cy="40625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cells are made of molecules</a:t>
            </a:r>
          </a:p>
        </p:txBody>
      </p:sp>
      <p:sp>
        <p:nvSpPr>
          <p:cNvPr id="38" name="Title 3"/>
          <p:cNvSpPr txBox="1">
            <a:spLocks/>
          </p:cNvSpPr>
          <p:nvPr/>
        </p:nvSpPr>
        <p:spPr>
          <a:xfrm>
            <a:off x="457200" y="457199"/>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molecules are made of atoms</a:t>
            </a:r>
          </a:p>
        </p:txBody>
      </p:sp>
    </p:spTree>
    <p:extLst>
      <p:ext uri="{BB962C8B-B14F-4D97-AF65-F5344CB8AC3E}">
        <p14:creationId xmlns:p14="http://schemas.microsoft.com/office/powerpoint/2010/main" val="14457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09207"/>
          </a:xfrm>
        </p:spPr>
        <p:txBody>
          <a:bodyPr>
            <a:normAutofit fontScale="90000"/>
          </a:bodyPr>
          <a:lstStyle/>
          <a:p>
            <a:r>
              <a:rPr lang="en-US" dirty="0">
                <a:latin typeface="Arial" panose="020B0604020202020204" pitchFamily="34" charset="0"/>
                <a:cs typeface="Arial" panose="020B0604020202020204" pitchFamily="34" charset="0"/>
              </a:rPr>
              <a:t>Plants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0</a:t>
            </a:r>
            <a:r>
              <a:rPr lang="en-US" altLang="zh-CN" sz="2000" b="1" spc="-100" dirty="0">
                <a:latin typeface="Arial" panose="020B0604020202020204" pitchFamily="34" charset="0"/>
                <a:cs typeface="Arial" panose="020B0604020202020204" pitchFamily="34" charset="0"/>
              </a:rPr>
              <a:t> meters = 1 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707886"/>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-6</a:t>
            </a:r>
            <a:r>
              <a:rPr lang="en-US" altLang="zh-CN" sz="2000" b="1" spc="-100" dirty="0">
                <a:latin typeface="Arial" panose="020B0604020202020204"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707886"/>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-7</a:t>
            </a:r>
            <a:r>
              <a:rPr lang="en-US" altLang="zh-CN" sz="2000" b="1" spc="-100" dirty="0">
                <a:latin typeface="Arial" panose="020B0604020202020204"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707886"/>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-8</a:t>
            </a:r>
            <a:r>
              <a:rPr lang="en-US" altLang="zh-CN" sz="2000" b="1" spc="-100" dirty="0">
                <a:latin typeface="Arial" panose="020B0604020202020204"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707886"/>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-9</a:t>
            </a:r>
            <a:r>
              <a:rPr lang="en-US" altLang="zh-CN" sz="2000" b="1" spc="-100" dirty="0">
                <a:latin typeface="Arial" panose="020B0604020202020204" pitchFamily="34" charset="0"/>
                <a:cs typeface="Arial" panose="020B0604020202020204" pitchFamily="34" charset="0"/>
              </a:rPr>
              <a:t> meters = 0.000 000 001 meters </a:t>
            </a:r>
          </a:p>
        </p:txBody>
      </p:sp>
      <p:pic>
        <p:nvPicPr>
          <p:cNvPr id="23" name="plan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55805" y="1394618"/>
            <a:ext cx="2695555" cy="406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leaf"/>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529966" y="1443171"/>
            <a:ext cx="3547234" cy="397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320" y="1959821"/>
            <a:ext cx="4900845" cy="29383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a:extLst>
              <a:ext uri="{28A0092B-C50C-407E-A947-70E740481C1C}">
                <a14:useLocalDpi xmlns:a14="http://schemas.microsoft.com/office/drawing/2010/main" val="0"/>
              </a:ext>
            </a:extLst>
          </a:blip>
          <a:srcRect l="20453" r="45207" b="45935"/>
          <a:stretch/>
        </p:blipFill>
        <p:spPr bwMode="auto">
          <a:xfrm>
            <a:off x="4821652" y="1719246"/>
            <a:ext cx="3255548" cy="3419503"/>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Plant cells are made of molecules</a:t>
            </a:r>
            <a:endParaRPr lang="en-US" dirty="0">
              <a:latin typeface="Arial" panose="020B0604020202020204" pitchFamily="34" charset="0"/>
              <a:cs typeface="Arial" panose="020B0604020202020204" pitchFamily="34" charset="0"/>
            </a:endParaRPr>
          </a:p>
        </p:txBody>
      </p:sp>
      <p:sp>
        <p:nvSpPr>
          <p:cNvPr id="38" name="Title 3"/>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Plant molecules are made of atoms</a:t>
            </a:r>
          </a:p>
        </p:txBody>
      </p:sp>
    </p:spTree>
    <p:extLst>
      <p:ext uri="{BB962C8B-B14F-4D97-AF65-F5344CB8AC3E}">
        <p14:creationId xmlns:p14="http://schemas.microsoft.com/office/powerpoint/2010/main" val="14431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509207"/>
          </a:xfrm>
        </p:spPr>
        <p:txBody>
          <a:bodyPr>
            <a:normAutofit fontScale="90000"/>
          </a:bodyPr>
          <a:lstStyle/>
          <a:p>
            <a:r>
              <a:rPr lang="en-US" dirty="0">
                <a:latin typeface="Arial" panose="020B0604020202020204" pitchFamily="34" charset="0"/>
                <a:cs typeface="Arial" panose="020B0604020202020204" pitchFamily="34" charset="0"/>
              </a:rPr>
              <a:t>Decomposers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542397"/>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-6</a:t>
            </a:r>
            <a:r>
              <a:rPr lang="en-US" altLang="zh-CN" sz="2000" b="1" spc="-100" dirty="0">
                <a:latin typeface="Arial Narrow"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-7</a:t>
            </a:r>
            <a:r>
              <a:rPr lang="en-US" altLang="zh-CN" sz="2000" b="1" spc="-100" dirty="0">
                <a:latin typeface="Arial Narrow"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-8</a:t>
            </a:r>
            <a:r>
              <a:rPr lang="en-US" altLang="zh-CN" sz="2000" b="1" spc="-100" dirty="0">
                <a:latin typeface="Arial Narrow"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-9</a:t>
            </a:r>
            <a:r>
              <a:rPr lang="en-US" altLang="zh-CN" sz="2000" b="1" spc="-100" dirty="0">
                <a:latin typeface="Arial Narrow" pitchFamily="34" charset="0"/>
                <a:cs typeface="Arial" panose="020B0604020202020204" pitchFamily="34" charset="0"/>
              </a:rPr>
              <a:t> meters = 0.000 000 001 meters </a:t>
            </a:r>
          </a:p>
        </p:txBody>
      </p:sp>
      <p:pic>
        <p:nvPicPr>
          <p:cNvPr id="23" name="mushroom"/>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69201" y="987741"/>
            <a:ext cx="4068764" cy="4882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gill"/>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Title 2"/>
          <p:cNvSpPr txBox="1">
            <a:spLocks/>
          </p:cNvSpPr>
          <p:nvPr/>
        </p:nvSpPr>
        <p:spPr>
          <a:xfrm>
            <a:off x="457200" y="457199"/>
            <a:ext cx="8229600" cy="61912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Decomposer cells are made of molecules</a:t>
            </a:r>
          </a:p>
        </p:txBody>
      </p:sp>
      <p:sp>
        <p:nvSpPr>
          <p:cNvPr id="38" name="Title 3"/>
          <p:cNvSpPr txBox="1">
            <a:spLocks/>
          </p:cNvSpPr>
          <p:nvPr/>
        </p:nvSpPr>
        <p:spPr>
          <a:xfrm>
            <a:off x="457200" y="457200"/>
            <a:ext cx="8229600" cy="61912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Decomposer molecules are made of atoms</a:t>
            </a:r>
          </a:p>
        </p:txBody>
      </p:sp>
    </p:spTree>
    <p:extLst>
      <p:ext uri="{BB962C8B-B14F-4D97-AF65-F5344CB8AC3E}">
        <p14:creationId xmlns:p14="http://schemas.microsoft.com/office/powerpoint/2010/main" val="8193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3.7037E-7 L 1.94444E-6 0.03727 " pathEditMode="relative" rAng="0" ptsTypes="AA">
                                      <p:cBhvr>
                                        <p:cTn id="6" dur="1000" fill="hold"/>
                                        <p:tgtEl>
                                          <p:spTgt spid="8"/>
                                        </p:tgtEl>
                                        <p:attrNameLst>
                                          <p:attrName>ppt_x</p:attrName>
                                          <p:attrName>ppt_y</p:attrName>
                                        </p:attrNameLst>
                                      </p:cBhvr>
                                      <p:rCtr x="0" y="1852"/>
                                    </p:animMotion>
                                  </p:childTnLst>
                                </p:cTn>
                              </p:par>
                              <p:par>
                                <p:cTn id="7" presetID="47" presetClass="exit" presetSubtype="0" fill="hold" grpId="0" nodeType="withEffect">
                                  <p:stCondLst>
                                    <p:cond delay="500"/>
                                  </p:stCondLst>
                                  <p:childTnLst>
                                    <p:animEffect transition="out" filter="fade">
                                      <p:cBhvr>
                                        <p:cTn id="8" dur="500"/>
                                        <p:tgtEl>
                                          <p:spTgt spid="14"/>
                                        </p:tgtEl>
                                      </p:cBhvr>
                                    </p:animEffect>
                                    <p:anim calcmode="lin" valueType="num">
                                      <p:cBhvr>
                                        <p:cTn id="9" dur="500"/>
                                        <p:tgtEl>
                                          <p:spTgt spid="14"/>
                                        </p:tgtEl>
                                        <p:attrNameLst>
                                          <p:attrName>ppt_x</p:attrName>
                                        </p:attrNameLst>
                                      </p:cBhvr>
                                      <p:tavLst>
                                        <p:tav tm="0">
                                          <p:val>
                                            <p:strVal val="ppt_x"/>
                                          </p:val>
                                        </p:tav>
                                        <p:tav tm="100000">
                                          <p:val>
                                            <p:strVal val="ppt_x"/>
                                          </p:val>
                                        </p:tav>
                                      </p:tavLst>
                                    </p:anim>
                                    <p:anim calcmode="lin" valueType="num">
                                      <p:cBhvr>
                                        <p:cTn id="10" dur="500"/>
                                        <p:tgtEl>
                                          <p:spTgt spid="14"/>
                                        </p:tgtEl>
                                        <p:attrNameLst>
                                          <p:attrName>ppt_y</p:attrName>
                                        </p:attrNameLst>
                                      </p:cBhvr>
                                      <p:tavLst>
                                        <p:tav tm="0">
                                          <p:val>
                                            <p:strVal val="ppt_y"/>
                                          </p:val>
                                        </p:tav>
                                        <p:tav tm="100000">
                                          <p:val>
                                            <p:strVal val="ppt_y-.1"/>
                                          </p:val>
                                        </p:tav>
                                      </p:tavLst>
                                    </p:anim>
                                    <p:set>
                                      <p:cBhvr>
                                        <p:cTn id="11" dur="1" fill="hold">
                                          <p:stCondLst>
                                            <p:cond delay="499"/>
                                          </p:stCondLst>
                                        </p:cTn>
                                        <p:tgtEl>
                                          <p:spTgt spid="14"/>
                                        </p:tgtEl>
                                        <p:attrNameLst>
                                          <p:attrName>style.visibility</p:attrName>
                                        </p:attrNameLst>
                                      </p:cBhvr>
                                      <p:to>
                                        <p:strVal val="hidden"/>
                                      </p:to>
                                    </p:set>
                                  </p:childTnLst>
                                </p:cTn>
                              </p:par>
                              <p:par>
                                <p:cTn id="12" presetID="42" presetClass="entr" presetSubtype="0" fill="hold" grpId="1"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par>
                                <p:cTn id="17" presetID="22" presetClass="exit" presetSubtype="4" fill="hold" nodeType="withEffect">
                                  <p:stCondLst>
                                    <p:cond delay="500"/>
                                  </p:stCondLst>
                                  <p:childTnLst>
                                    <p:animEffect transition="out" filter="wipe(down)">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2" presetClass="entr" presetSubtype="4"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1000"/>
                            </p:stCondLst>
                            <p:childTnLst>
                              <p:par>
                                <p:cTn id="24" presetID="42" presetClass="path" presetSubtype="0" fill="hold" grpId="1" nodeType="afterEffect">
                                  <p:stCondLst>
                                    <p:cond delay="0"/>
                                  </p:stCondLst>
                                  <p:childTnLst>
                                    <p:animMotion origin="layout" path="M 1.94444E-6 0.03727 L 1.94444E-6 0.19282 " pathEditMode="relative" rAng="0" ptsTypes="AA">
                                      <p:cBhvr>
                                        <p:cTn id="25" dur="2000" fill="hold"/>
                                        <p:tgtEl>
                                          <p:spTgt spid="8"/>
                                        </p:tgtEl>
                                        <p:attrNameLst>
                                          <p:attrName>ppt_x</p:attrName>
                                          <p:attrName>ppt_y</p:attrName>
                                        </p:attrNameLst>
                                      </p:cBhvr>
                                      <p:rCtr x="0" y="7778"/>
                                    </p:animMotion>
                                  </p:childTnLst>
                                </p:cTn>
                              </p:par>
                              <p:par>
                                <p:cTn id="26" presetID="47" presetClass="exit" presetSubtype="0" fill="hold" grpId="0" nodeType="withEffect">
                                  <p:stCondLst>
                                    <p:cond delay="0"/>
                                  </p:stCondLst>
                                  <p:childTnLst>
                                    <p:animEffect transition="out" filter="fade">
                                      <p:cBhvr>
                                        <p:cTn id="27" dur="500"/>
                                        <p:tgtEl>
                                          <p:spTgt spid="15"/>
                                        </p:tgtEl>
                                      </p:cBhvr>
                                    </p:animEffect>
                                    <p:anim calcmode="lin" valueType="num">
                                      <p:cBhvr>
                                        <p:cTn id="28" dur="500"/>
                                        <p:tgtEl>
                                          <p:spTgt spid="15"/>
                                        </p:tgtEl>
                                        <p:attrNameLst>
                                          <p:attrName>ppt_x</p:attrName>
                                        </p:attrNameLst>
                                      </p:cBhvr>
                                      <p:tavLst>
                                        <p:tav tm="0">
                                          <p:val>
                                            <p:strVal val="ppt_x"/>
                                          </p:val>
                                        </p:tav>
                                        <p:tav tm="100000">
                                          <p:val>
                                            <p:strVal val="ppt_x"/>
                                          </p:val>
                                        </p:tav>
                                      </p:tavLst>
                                    </p:anim>
                                    <p:anim calcmode="lin" valueType="num">
                                      <p:cBhvr>
                                        <p:cTn id="29" dur="500"/>
                                        <p:tgtEl>
                                          <p:spTgt spid="15"/>
                                        </p:tgtEl>
                                        <p:attrNameLst>
                                          <p:attrName>ppt_y</p:attrName>
                                        </p:attrNameLst>
                                      </p:cBhvr>
                                      <p:tavLst>
                                        <p:tav tm="0">
                                          <p:val>
                                            <p:strVal val="ppt_y"/>
                                          </p:val>
                                        </p:tav>
                                        <p:tav tm="100000">
                                          <p:val>
                                            <p:strVal val="ppt_y-.1"/>
                                          </p:val>
                                        </p:tav>
                                      </p:tavLst>
                                    </p:anim>
                                    <p:set>
                                      <p:cBhvr>
                                        <p:cTn id="30" dur="1" fill="hold">
                                          <p:stCondLst>
                                            <p:cond delay="499"/>
                                          </p:stCondLst>
                                        </p:cTn>
                                        <p:tgtEl>
                                          <p:spTgt spid="15"/>
                                        </p:tgtEl>
                                        <p:attrNameLst>
                                          <p:attrName>style.visibility</p:attrName>
                                        </p:attrNameLst>
                                      </p:cBhvr>
                                      <p:to>
                                        <p:strVal val="hidden"/>
                                      </p:to>
                                    </p:set>
                                  </p:childTnLst>
                                </p:cTn>
                              </p:par>
                              <p:par>
                                <p:cTn id="31" presetID="42"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par>
                                <p:cTn id="36" presetID="47" presetClass="exit" presetSubtype="0" fill="hold" grpId="0" nodeType="withEffect">
                                  <p:stCondLst>
                                    <p:cond delay="500"/>
                                  </p:stCondLst>
                                  <p:childTnLst>
                                    <p:animEffect transition="out" filter="fade">
                                      <p:cBhvr>
                                        <p:cTn id="37" dur="500"/>
                                        <p:tgtEl>
                                          <p:spTgt spid="16"/>
                                        </p:tgtEl>
                                      </p:cBhvr>
                                    </p:animEffect>
                                    <p:anim calcmode="lin" valueType="num">
                                      <p:cBhvr>
                                        <p:cTn id="38" dur="500"/>
                                        <p:tgtEl>
                                          <p:spTgt spid="16"/>
                                        </p:tgtEl>
                                        <p:attrNameLst>
                                          <p:attrName>ppt_x</p:attrName>
                                        </p:attrNameLst>
                                      </p:cBhvr>
                                      <p:tavLst>
                                        <p:tav tm="0">
                                          <p:val>
                                            <p:strVal val="ppt_x"/>
                                          </p:val>
                                        </p:tav>
                                        <p:tav tm="100000">
                                          <p:val>
                                            <p:strVal val="ppt_x"/>
                                          </p:val>
                                        </p:tav>
                                      </p:tavLst>
                                    </p:anim>
                                    <p:anim calcmode="lin" valueType="num">
                                      <p:cBhvr>
                                        <p:cTn id="39" dur="500"/>
                                        <p:tgtEl>
                                          <p:spTgt spid="16"/>
                                        </p:tgtEl>
                                        <p:attrNameLst>
                                          <p:attrName>ppt_y</p:attrName>
                                        </p:attrNameLst>
                                      </p:cBhvr>
                                      <p:tavLst>
                                        <p:tav tm="0">
                                          <p:val>
                                            <p:strVal val="ppt_y"/>
                                          </p:val>
                                        </p:tav>
                                        <p:tav tm="100000">
                                          <p:val>
                                            <p:strVal val="ppt_y-.1"/>
                                          </p:val>
                                        </p:tav>
                                      </p:tavLst>
                                    </p:anim>
                                    <p:set>
                                      <p:cBhvr>
                                        <p:cTn id="40" dur="1" fill="hold">
                                          <p:stCondLst>
                                            <p:cond delay="499"/>
                                          </p:stCondLst>
                                        </p:cTn>
                                        <p:tgtEl>
                                          <p:spTgt spid="16"/>
                                        </p:tgtEl>
                                        <p:attrNameLst>
                                          <p:attrName>style.visibility</p:attrName>
                                        </p:attrNameLst>
                                      </p:cBhvr>
                                      <p:to>
                                        <p:strVal val="hidden"/>
                                      </p:to>
                                    </p:set>
                                  </p:childTnLst>
                                </p:cTn>
                              </p:par>
                              <p:par>
                                <p:cTn id="41" presetID="42" presetClass="entr" presetSubtype="0" fill="hold" grpId="1" nodeType="with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1000"/>
                                  </p:stCondLst>
                                  <p:childTnLst>
                                    <p:animEffect transition="out" filter="fade">
                                      <p:cBhvr>
                                        <p:cTn id="47" dur="500"/>
                                        <p:tgtEl>
                                          <p:spTgt spid="17"/>
                                        </p:tgtEl>
                                      </p:cBhvr>
                                    </p:animEffect>
                                    <p:anim calcmode="lin" valueType="num">
                                      <p:cBhvr>
                                        <p:cTn id="48" dur="500"/>
                                        <p:tgtEl>
                                          <p:spTgt spid="17"/>
                                        </p:tgtEl>
                                        <p:attrNameLst>
                                          <p:attrName>ppt_x</p:attrName>
                                        </p:attrNameLst>
                                      </p:cBhvr>
                                      <p:tavLst>
                                        <p:tav tm="0">
                                          <p:val>
                                            <p:strVal val="ppt_x"/>
                                          </p:val>
                                        </p:tav>
                                        <p:tav tm="100000">
                                          <p:val>
                                            <p:strVal val="ppt_x"/>
                                          </p:val>
                                        </p:tav>
                                      </p:tavLst>
                                    </p:anim>
                                    <p:anim calcmode="lin" valueType="num">
                                      <p:cBhvr>
                                        <p:cTn id="49" dur="500"/>
                                        <p:tgtEl>
                                          <p:spTgt spid="17"/>
                                        </p:tgtEl>
                                        <p:attrNameLst>
                                          <p:attrName>ppt_y</p:attrName>
                                        </p:attrNameLst>
                                      </p:cBhvr>
                                      <p:tavLst>
                                        <p:tav tm="0">
                                          <p:val>
                                            <p:strVal val="ppt_y"/>
                                          </p:val>
                                        </p:tav>
                                        <p:tav tm="100000">
                                          <p:val>
                                            <p:strVal val="ppt_y-.1"/>
                                          </p:val>
                                        </p:tav>
                                      </p:tavLst>
                                    </p:anim>
                                    <p:set>
                                      <p:cBhvr>
                                        <p:cTn id="50" dur="1" fill="hold">
                                          <p:stCondLst>
                                            <p:cond delay="499"/>
                                          </p:stCondLst>
                                        </p:cTn>
                                        <p:tgtEl>
                                          <p:spTgt spid="17"/>
                                        </p:tgtEl>
                                        <p:attrNameLst>
                                          <p:attrName>style.visibility</p:attrName>
                                        </p:attrNameLst>
                                      </p:cBhvr>
                                      <p:to>
                                        <p:strVal val="hidden"/>
                                      </p:to>
                                    </p:set>
                                  </p:childTnLst>
                                </p:cTn>
                              </p:par>
                              <p:par>
                                <p:cTn id="51" presetID="42" presetClass="entr" presetSubtype="0" fill="hold" grpId="1" nodeType="withEffect">
                                  <p:stCondLst>
                                    <p:cond delay="10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500"/>
                                  </p:stCondLst>
                                  <p:childTnLst>
                                    <p:animEffect transition="out" filter="fade">
                                      <p:cBhvr>
                                        <p:cTn id="57" dur="500"/>
                                        <p:tgtEl>
                                          <p:spTgt spid="18"/>
                                        </p:tgtEl>
                                      </p:cBhvr>
                                    </p:animEffect>
                                    <p:anim calcmode="lin" valueType="num">
                                      <p:cBhvr>
                                        <p:cTn id="58" dur="500"/>
                                        <p:tgtEl>
                                          <p:spTgt spid="18"/>
                                        </p:tgtEl>
                                        <p:attrNameLst>
                                          <p:attrName>ppt_x</p:attrName>
                                        </p:attrNameLst>
                                      </p:cBhvr>
                                      <p:tavLst>
                                        <p:tav tm="0">
                                          <p:val>
                                            <p:strVal val="ppt_x"/>
                                          </p:val>
                                        </p:tav>
                                        <p:tav tm="100000">
                                          <p:val>
                                            <p:strVal val="ppt_x"/>
                                          </p:val>
                                        </p:tav>
                                      </p:tavLst>
                                    </p:anim>
                                    <p:anim calcmode="lin" valueType="num">
                                      <p:cBhvr>
                                        <p:cTn id="59" dur="500"/>
                                        <p:tgtEl>
                                          <p:spTgt spid="18"/>
                                        </p:tgtEl>
                                        <p:attrNameLst>
                                          <p:attrName>ppt_y</p:attrName>
                                        </p:attrNameLst>
                                      </p:cBhvr>
                                      <p:tavLst>
                                        <p:tav tm="0">
                                          <p:val>
                                            <p:strVal val="ppt_y"/>
                                          </p:val>
                                        </p:tav>
                                        <p:tav tm="100000">
                                          <p:val>
                                            <p:strVal val="ppt_y-.1"/>
                                          </p:val>
                                        </p:tav>
                                      </p:tavLst>
                                    </p:anim>
                                    <p:set>
                                      <p:cBhvr>
                                        <p:cTn id="60" dur="1" fill="hold">
                                          <p:stCondLst>
                                            <p:cond delay="499"/>
                                          </p:stCondLst>
                                        </p:cTn>
                                        <p:tgtEl>
                                          <p:spTgt spid="18"/>
                                        </p:tgtEl>
                                        <p:attrNameLst>
                                          <p:attrName>style.visibility</p:attrName>
                                        </p:attrNameLst>
                                      </p:cBhvr>
                                      <p:to>
                                        <p:strVal val="hidden"/>
                                      </p:to>
                                    </p:set>
                                  </p:childTnLst>
                                </p:cTn>
                              </p:par>
                              <p:par>
                                <p:cTn id="61" presetID="42" presetClass="entr" presetSubtype="0" fill="hold" grpId="1" nodeType="withEffect">
                                  <p:stCondLst>
                                    <p:cond delay="150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anim calcmode="lin" valueType="num">
                                      <p:cBhvr>
                                        <p:cTn id="64" dur="500" fill="hold"/>
                                        <p:tgtEl>
                                          <p:spTgt spid="19"/>
                                        </p:tgtEl>
                                        <p:attrNameLst>
                                          <p:attrName>ppt_x</p:attrName>
                                        </p:attrNameLst>
                                      </p:cBhvr>
                                      <p:tavLst>
                                        <p:tav tm="0">
                                          <p:val>
                                            <p:strVal val="#ppt_x"/>
                                          </p:val>
                                        </p:tav>
                                        <p:tav tm="100000">
                                          <p:val>
                                            <p:strVal val="#ppt_x"/>
                                          </p:val>
                                        </p:tav>
                                      </p:tavLst>
                                    </p:anim>
                                    <p:anim calcmode="lin" valueType="num">
                                      <p:cBhvr>
                                        <p:cTn id="65" dur="500" fill="hold"/>
                                        <p:tgtEl>
                                          <p:spTgt spid="19"/>
                                        </p:tgtEl>
                                        <p:attrNameLst>
                                          <p:attrName>ppt_y</p:attrName>
                                        </p:attrNameLst>
                                      </p:cBhvr>
                                      <p:tavLst>
                                        <p:tav tm="0">
                                          <p:val>
                                            <p:strVal val="#ppt_y+.1"/>
                                          </p:val>
                                        </p:tav>
                                        <p:tav tm="100000">
                                          <p:val>
                                            <p:strVal val="#ppt_y"/>
                                          </p:val>
                                        </p:tav>
                                      </p:tavLst>
                                    </p:anim>
                                  </p:childTnLst>
                                </p:cTn>
                              </p:par>
                              <p:par>
                                <p:cTn id="66" presetID="22" presetClass="exit" presetSubtype="4" fill="hold" nodeType="withEffect">
                                  <p:stCondLst>
                                    <p:cond delay="1500"/>
                                  </p:stCondLst>
                                  <p:childTnLst>
                                    <p:animEffect transition="out" filter="wipe(down)">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22" presetClass="entr" presetSubtype="4" fill="hold" nodeType="withEffect">
                                  <p:stCondLst>
                                    <p:cond delay="150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fill="hold" grpId="2" nodeType="clickEffect">
                                  <p:stCondLst>
                                    <p:cond delay="0"/>
                                  </p:stCondLst>
                                  <p:childTnLst>
                                    <p:animMotion origin="layout" path="M 1.94444E-6 0.19283 L 1.94444E-6 0.28403 " pathEditMode="relative" rAng="0" ptsTypes="AA">
                                      <p:cBhvr>
                                        <p:cTn id="75" dur="1500" fill="hold"/>
                                        <p:tgtEl>
                                          <p:spTgt spid="8"/>
                                        </p:tgtEl>
                                        <p:attrNameLst>
                                          <p:attrName>ppt_x</p:attrName>
                                          <p:attrName>ppt_y</p:attrName>
                                        </p:attrNameLst>
                                      </p:cBhvr>
                                      <p:rCtr x="0" y="4560"/>
                                    </p:animMotion>
                                  </p:childTnLst>
                                </p:cTn>
                              </p:par>
                              <p:par>
                                <p:cTn id="76" presetID="10" presetClass="exit" presetSubtype="0" fill="hold" grpId="0" nodeType="withEffect">
                                  <p:stCondLst>
                                    <p:cond delay="0"/>
                                  </p:stCondLst>
                                  <p:childTnLst>
                                    <p:animEffect transition="out" filter="fade">
                                      <p:cBhvr>
                                        <p:cTn id="77" dur="500"/>
                                        <p:tgtEl>
                                          <p:spTgt spid="2"/>
                                        </p:tgtEl>
                                      </p:cBhvr>
                                    </p:animEffect>
                                    <p:set>
                                      <p:cBhvr>
                                        <p:cTn id="78" dur="1" fill="hold">
                                          <p:stCondLst>
                                            <p:cond delay="499"/>
                                          </p:stCondLst>
                                        </p:cTn>
                                        <p:tgtEl>
                                          <p:spTgt spid="2"/>
                                        </p:tgtEl>
                                        <p:attrNameLst>
                                          <p:attrName>style.visibility</p:attrName>
                                        </p:attrNameLst>
                                      </p:cBhvr>
                                      <p:to>
                                        <p:strVal val="hidden"/>
                                      </p:to>
                                    </p:set>
                                  </p:childTnLst>
                                </p:cTn>
                              </p:par>
                              <p:par>
                                <p:cTn id="79" presetID="47" presetClass="exit" presetSubtype="0" fill="hold" grpId="0" nodeType="withEffect">
                                  <p:stCondLst>
                                    <p:cond delay="0"/>
                                  </p:stCondLst>
                                  <p:childTnLst>
                                    <p:animEffect transition="out" filter="fade">
                                      <p:cBhvr>
                                        <p:cTn id="80" dur="500"/>
                                        <p:tgtEl>
                                          <p:spTgt spid="19"/>
                                        </p:tgtEl>
                                      </p:cBhvr>
                                    </p:animEffect>
                                    <p:anim calcmode="lin" valueType="num">
                                      <p:cBhvr>
                                        <p:cTn id="81" dur="500"/>
                                        <p:tgtEl>
                                          <p:spTgt spid="19"/>
                                        </p:tgtEl>
                                        <p:attrNameLst>
                                          <p:attrName>ppt_x</p:attrName>
                                        </p:attrNameLst>
                                      </p:cBhvr>
                                      <p:tavLst>
                                        <p:tav tm="0">
                                          <p:val>
                                            <p:strVal val="ppt_x"/>
                                          </p:val>
                                        </p:tav>
                                        <p:tav tm="100000">
                                          <p:val>
                                            <p:strVal val="ppt_x"/>
                                          </p:val>
                                        </p:tav>
                                      </p:tavLst>
                                    </p:anim>
                                    <p:anim calcmode="lin" valueType="num">
                                      <p:cBhvr>
                                        <p:cTn id="82" dur="500"/>
                                        <p:tgtEl>
                                          <p:spTgt spid="19"/>
                                        </p:tgtEl>
                                        <p:attrNameLst>
                                          <p:attrName>ppt_y</p:attrName>
                                        </p:attrNameLst>
                                      </p:cBhvr>
                                      <p:tavLst>
                                        <p:tav tm="0">
                                          <p:val>
                                            <p:strVal val="ppt_y"/>
                                          </p:val>
                                        </p:tav>
                                        <p:tav tm="100000">
                                          <p:val>
                                            <p:strVal val="ppt_y-.1"/>
                                          </p:val>
                                        </p:tav>
                                      </p:tavLst>
                                    </p:anim>
                                    <p:set>
                                      <p:cBhvr>
                                        <p:cTn id="83" dur="1" fill="hold">
                                          <p:stCondLst>
                                            <p:cond delay="499"/>
                                          </p:stCondLst>
                                        </p:cTn>
                                        <p:tgtEl>
                                          <p:spTgt spid="19"/>
                                        </p:tgtEl>
                                        <p:attrNameLst>
                                          <p:attrName>style.visibility</p:attrName>
                                        </p:attrNameLst>
                                      </p:cBhvr>
                                      <p:to>
                                        <p:strVal val="hidden"/>
                                      </p:to>
                                    </p:set>
                                  </p:childTnLst>
                                </p:cTn>
                              </p:par>
                              <p:par>
                                <p:cTn id="84" presetID="42" presetClass="entr" presetSubtype="0" fill="hold" grpId="1"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anim calcmode="lin" valueType="num">
                                      <p:cBhvr>
                                        <p:cTn id="87" dur="500" fill="hold"/>
                                        <p:tgtEl>
                                          <p:spTgt spid="20"/>
                                        </p:tgtEl>
                                        <p:attrNameLst>
                                          <p:attrName>ppt_x</p:attrName>
                                        </p:attrNameLst>
                                      </p:cBhvr>
                                      <p:tavLst>
                                        <p:tav tm="0">
                                          <p:val>
                                            <p:strVal val="#ppt_x"/>
                                          </p:val>
                                        </p:tav>
                                        <p:tav tm="100000">
                                          <p:val>
                                            <p:strVal val="#ppt_x"/>
                                          </p:val>
                                        </p:tav>
                                      </p:tavLst>
                                    </p:anim>
                                    <p:anim calcmode="lin" valueType="num">
                                      <p:cBhvr>
                                        <p:cTn id="88" dur="500" fill="hold"/>
                                        <p:tgtEl>
                                          <p:spTgt spid="20"/>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50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47" presetClass="exit" presetSubtype="0" fill="hold" grpId="0" nodeType="withEffect">
                                  <p:stCondLst>
                                    <p:cond delay="500"/>
                                  </p:stCondLst>
                                  <p:childTnLst>
                                    <p:animEffect transition="out" filter="fade">
                                      <p:cBhvr>
                                        <p:cTn id="93" dur="500"/>
                                        <p:tgtEl>
                                          <p:spTgt spid="20"/>
                                        </p:tgtEl>
                                      </p:cBhvr>
                                    </p:animEffect>
                                    <p:anim calcmode="lin" valueType="num">
                                      <p:cBhvr>
                                        <p:cTn id="94" dur="500"/>
                                        <p:tgtEl>
                                          <p:spTgt spid="20"/>
                                        </p:tgtEl>
                                        <p:attrNameLst>
                                          <p:attrName>ppt_x</p:attrName>
                                        </p:attrNameLst>
                                      </p:cBhvr>
                                      <p:tavLst>
                                        <p:tav tm="0">
                                          <p:val>
                                            <p:strVal val="ppt_x"/>
                                          </p:val>
                                        </p:tav>
                                        <p:tav tm="100000">
                                          <p:val>
                                            <p:strVal val="ppt_x"/>
                                          </p:val>
                                        </p:tav>
                                      </p:tavLst>
                                    </p:anim>
                                    <p:anim calcmode="lin" valueType="num">
                                      <p:cBhvr>
                                        <p:cTn id="95" dur="500"/>
                                        <p:tgtEl>
                                          <p:spTgt spid="20"/>
                                        </p:tgtEl>
                                        <p:attrNameLst>
                                          <p:attrName>ppt_y</p:attrName>
                                        </p:attrNameLst>
                                      </p:cBhvr>
                                      <p:tavLst>
                                        <p:tav tm="0">
                                          <p:val>
                                            <p:strVal val="ppt_y"/>
                                          </p:val>
                                        </p:tav>
                                        <p:tav tm="100000">
                                          <p:val>
                                            <p:strVal val="ppt_y-.1"/>
                                          </p:val>
                                        </p:tav>
                                      </p:tavLst>
                                    </p:anim>
                                    <p:set>
                                      <p:cBhvr>
                                        <p:cTn id="96" dur="1" fill="hold">
                                          <p:stCondLst>
                                            <p:cond delay="499"/>
                                          </p:stCondLst>
                                        </p:cTn>
                                        <p:tgtEl>
                                          <p:spTgt spid="20"/>
                                        </p:tgtEl>
                                        <p:attrNameLst>
                                          <p:attrName>style.visibility</p:attrName>
                                        </p:attrNameLst>
                                      </p:cBhvr>
                                      <p:to>
                                        <p:strVal val="hidden"/>
                                      </p:to>
                                    </p:set>
                                  </p:childTnLst>
                                </p:cTn>
                              </p:par>
                              <p:par>
                                <p:cTn id="97" presetID="42" presetClass="entr" presetSubtype="0" fill="hold" grpId="1" nodeType="withEffect">
                                  <p:stCondLst>
                                    <p:cond delay="50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anim calcmode="lin" valueType="num">
                                      <p:cBhvr>
                                        <p:cTn id="100" dur="500" fill="hold"/>
                                        <p:tgtEl>
                                          <p:spTgt spid="21"/>
                                        </p:tgtEl>
                                        <p:attrNameLst>
                                          <p:attrName>ppt_x</p:attrName>
                                        </p:attrNameLst>
                                      </p:cBhvr>
                                      <p:tavLst>
                                        <p:tav tm="0">
                                          <p:val>
                                            <p:strVal val="#ppt_x"/>
                                          </p:val>
                                        </p:tav>
                                        <p:tav tm="100000">
                                          <p:val>
                                            <p:strVal val="#ppt_x"/>
                                          </p:val>
                                        </p:tav>
                                      </p:tavLst>
                                    </p:anim>
                                    <p:anim calcmode="lin" valueType="num">
                                      <p:cBhvr>
                                        <p:cTn id="101" dur="500" fill="hold"/>
                                        <p:tgtEl>
                                          <p:spTgt spid="21"/>
                                        </p:tgtEl>
                                        <p:attrNameLst>
                                          <p:attrName>ppt_y</p:attrName>
                                        </p:attrNameLst>
                                      </p:cBhvr>
                                      <p:tavLst>
                                        <p:tav tm="0">
                                          <p:val>
                                            <p:strVal val="#ppt_y+.1"/>
                                          </p:val>
                                        </p:tav>
                                        <p:tav tm="100000">
                                          <p:val>
                                            <p:strVal val="#ppt_y"/>
                                          </p:val>
                                        </p:tav>
                                      </p:tavLst>
                                    </p:anim>
                                  </p:childTnLst>
                                </p:cTn>
                              </p:par>
                              <p:par>
                                <p:cTn id="102" presetID="22" presetClass="exit" presetSubtype="4" fill="hold" nodeType="withEffect">
                                  <p:stCondLst>
                                    <p:cond delay="500"/>
                                  </p:stCondLst>
                                  <p:childTnLst>
                                    <p:animEffect transition="out" filter="wipe(down)">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par>
                                <p:cTn id="105" presetID="22" presetClass="entr" presetSubtype="4" fill="hold" nodeType="withEffect">
                                  <p:stCondLst>
                                    <p:cond delay="500"/>
                                  </p:stCondLst>
                                  <p:childTnLst>
                                    <p:set>
                                      <p:cBhvr>
                                        <p:cTn id="106" dur="1" fill="hold">
                                          <p:stCondLst>
                                            <p:cond delay="0"/>
                                          </p:stCondLst>
                                        </p:cTn>
                                        <p:tgtEl>
                                          <p:spTgt spid="1026"/>
                                        </p:tgtEl>
                                        <p:attrNameLst>
                                          <p:attrName>style.visibility</p:attrName>
                                        </p:attrNameLst>
                                      </p:cBhvr>
                                      <p:to>
                                        <p:strVal val="visible"/>
                                      </p:to>
                                    </p:set>
                                    <p:animEffect transition="in" filter="wipe(down)">
                                      <p:cBhvr>
                                        <p:cTn id="107" dur="500"/>
                                        <p:tgtEl>
                                          <p:spTgt spid="1026"/>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3" nodeType="clickEffect">
                                  <p:stCondLst>
                                    <p:cond delay="0"/>
                                  </p:stCondLst>
                                  <p:childTnLst>
                                    <p:animMotion origin="layout" path="M 1.94444E-6 0.28403 L 1.94444E-6 0.31737 " pathEditMode="relative" rAng="0" ptsTypes="AA">
                                      <p:cBhvr>
                                        <p:cTn id="111" dur="2000" fill="hold"/>
                                        <p:tgtEl>
                                          <p:spTgt spid="8"/>
                                        </p:tgtEl>
                                        <p:attrNameLst>
                                          <p:attrName>ppt_x</p:attrName>
                                          <p:attrName>ppt_y</p:attrName>
                                        </p:attrNameLst>
                                      </p:cBhvr>
                                      <p:rCtr x="0" y="1667"/>
                                    </p:animMotion>
                                  </p:childTnLst>
                                </p:cTn>
                              </p:par>
                              <p:par>
                                <p:cTn id="112" presetID="10" presetClass="exit" presetSubtype="0" fill="hold" grpId="1" nodeType="withEffect">
                                  <p:stCondLst>
                                    <p:cond delay="0"/>
                                  </p:stCondLst>
                                  <p:childTnLst>
                                    <p:animEffect transition="out" filter="fade">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par>
                                <p:cTn id="115" presetID="47" presetClass="exit" presetSubtype="0" fill="hold" grpId="0" nodeType="withEffect">
                                  <p:stCondLst>
                                    <p:cond delay="0"/>
                                  </p:stCondLst>
                                  <p:childTnLst>
                                    <p:animEffect transition="out" filter="fade">
                                      <p:cBhvr>
                                        <p:cTn id="116" dur="500"/>
                                        <p:tgtEl>
                                          <p:spTgt spid="21"/>
                                        </p:tgtEl>
                                      </p:cBhvr>
                                    </p:animEffect>
                                    <p:anim calcmode="lin" valueType="num">
                                      <p:cBhvr>
                                        <p:cTn id="117" dur="500"/>
                                        <p:tgtEl>
                                          <p:spTgt spid="21"/>
                                        </p:tgtEl>
                                        <p:attrNameLst>
                                          <p:attrName>ppt_x</p:attrName>
                                        </p:attrNameLst>
                                      </p:cBhvr>
                                      <p:tavLst>
                                        <p:tav tm="0">
                                          <p:val>
                                            <p:strVal val="ppt_x"/>
                                          </p:val>
                                        </p:tav>
                                        <p:tav tm="100000">
                                          <p:val>
                                            <p:strVal val="ppt_x"/>
                                          </p:val>
                                        </p:tav>
                                      </p:tavLst>
                                    </p:anim>
                                    <p:anim calcmode="lin" valueType="num">
                                      <p:cBhvr>
                                        <p:cTn id="118" dur="500"/>
                                        <p:tgtEl>
                                          <p:spTgt spid="21"/>
                                        </p:tgtEl>
                                        <p:attrNameLst>
                                          <p:attrName>ppt_y</p:attrName>
                                        </p:attrNameLst>
                                      </p:cBhvr>
                                      <p:tavLst>
                                        <p:tav tm="0">
                                          <p:val>
                                            <p:strVal val="ppt_y"/>
                                          </p:val>
                                        </p:tav>
                                        <p:tav tm="100000">
                                          <p:val>
                                            <p:strVal val="ppt_y-.1"/>
                                          </p:val>
                                        </p:tav>
                                      </p:tavLst>
                                    </p:anim>
                                    <p:set>
                                      <p:cBhvr>
                                        <p:cTn id="119" dur="1" fill="hold">
                                          <p:stCondLst>
                                            <p:cond delay="499"/>
                                          </p:stCondLst>
                                        </p:cTn>
                                        <p:tgtEl>
                                          <p:spTgt spid="21"/>
                                        </p:tgtEl>
                                        <p:attrNameLst>
                                          <p:attrName>style.visibility</p:attrName>
                                        </p:attrNameLst>
                                      </p:cBhvr>
                                      <p:to>
                                        <p:strVal val="hidden"/>
                                      </p:to>
                                    </p:set>
                                  </p:childTnLst>
                                </p:cTn>
                              </p:par>
                              <p:par>
                                <p:cTn id="120" presetID="42"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anim calcmode="lin" valueType="num">
                                      <p:cBhvr>
                                        <p:cTn id="123" dur="500" fill="hold"/>
                                        <p:tgtEl>
                                          <p:spTgt spid="22"/>
                                        </p:tgtEl>
                                        <p:attrNameLst>
                                          <p:attrName>ppt_x</p:attrName>
                                        </p:attrNameLst>
                                      </p:cBhvr>
                                      <p:tavLst>
                                        <p:tav tm="0">
                                          <p:val>
                                            <p:strVal val="#ppt_x"/>
                                          </p:val>
                                        </p:tav>
                                        <p:tav tm="100000">
                                          <p:val>
                                            <p:strVal val="#ppt_x"/>
                                          </p:val>
                                        </p:tav>
                                      </p:tavLst>
                                    </p:anim>
                                    <p:anim calcmode="lin" valueType="num">
                                      <p:cBhvr>
                                        <p:cTn id="124" dur="500" fill="hold"/>
                                        <p:tgtEl>
                                          <p:spTgt spid="22"/>
                                        </p:tgtEl>
                                        <p:attrNameLst>
                                          <p:attrName>ppt_y</p:attrName>
                                        </p:attrNameLst>
                                      </p:cBhvr>
                                      <p:tavLst>
                                        <p:tav tm="0">
                                          <p:val>
                                            <p:strVal val="#ppt_y+.1"/>
                                          </p:val>
                                        </p:tav>
                                        <p:tav tm="100000">
                                          <p:val>
                                            <p:strVal val="#ppt_y"/>
                                          </p:val>
                                        </p:tav>
                                      </p:tavLst>
                                    </p:anim>
                                  </p:childTnLst>
                                </p:cTn>
                              </p:par>
                              <p:par>
                                <p:cTn id="125" presetID="22" presetClass="exit" presetSubtype="4" fill="hold" nodeType="withEffect">
                                  <p:stCondLst>
                                    <p:cond delay="0"/>
                                  </p:stCondLst>
                                  <p:childTnLst>
                                    <p:animEffect transition="out" filter="wipe(down)">
                                      <p:cBhvr>
                                        <p:cTn id="126" dur="500"/>
                                        <p:tgtEl>
                                          <p:spTgt spid="1026"/>
                                        </p:tgtEl>
                                      </p:cBhvr>
                                    </p:animEffect>
                                    <p:set>
                                      <p:cBhvr>
                                        <p:cTn id="127" dur="1" fill="hold">
                                          <p:stCondLst>
                                            <p:cond delay="499"/>
                                          </p:stCondLst>
                                        </p:cTn>
                                        <p:tgtEl>
                                          <p:spTgt spid="1026"/>
                                        </p:tgtEl>
                                        <p:attrNameLst>
                                          <p:attrName>style.visibility</p:attrName>
                                        </p:attrNameLst>
                                      </p:cBhvr>
                                      <p:to>
                                        <p:strVal val="hidden"/>
                                      </p:to>
                                    </p:set>
                                  </p:childTnLst>
                                </p:cTn>
                              </p:par>
                              <p:par>
                                <p:cTn id="128" presetID="22" presetClass="entr" presetSubtype="4" fill="hold" nodeType="withEffect">
                                  <p:stCondLst>
                                    <p:cond delay="0"/>
                                  </p:stCondLst>
                                  <p:childTnLst>
                                    <p:set>
                                      <p:cBhvr>
                                        <p:cTn id="129" dur="1" fill="hold">
                                          <p:stCondLst>
                                            <p:cond delay="0"/>
                                          </p:stCondLst>
                                        </p:cTn>
                                        <p:tgtEl>
                                          <p:spTgt spid="1027"/>
                                        </p:tgtEl>
                                        <p:attrNameLst>
                                          <p:attrName>style.visibility</p:attrName>
                                        </p:attrNameLst>
                                      </p:cBhvr>
                                      <p:to>
                                        <p:strVal val="visible"/>
                                      </p:to>
                                    </p:set>
                                    <p:animEffect transition="in" filter="wipe(down)">
                                      <p:cBhvr>
                                        <p:cTn id="130" dur="500"/>
                                        <p:tgtEl>
                                          <p:spTgt spid="1027"/>
                                        </p:tgtEl>
                                      </p:cBhvr>
                                    </p:animEffect>
                                  </p:childTnLst>
                                </p:cTn>
                              </p:par>
                              <p:par>
                                <p:cTn id="131" presetID="10" presetClass="entr" presetSubtype="0" fill="hold" grpId="0" nodeType="withEffect">
                                  <p:stCondLst>
                                    <p:cond delay="50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4" grpId="0"/>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ways that all organisms are alike</a:t>
            </a:r>
          </a:p>
        </p:txBody>
      </p:sp>
      <p:sp>
        <p:nvSpPr>
          <p:cNvPr id="5" name="Text Placeholder 4"/>
          <p:cNvSpPr>
            <a:spLocks noGrp="1"/>
          </p:cNvSpPr>
          <p:nvPr>
            <p:ph type="body" idx="1"/>
          </p:nvPr>
        </p:nvSpPr>
        <p:spPr/>
        <p:txBody>
          <a:bodyPr>
            <a:normAutofit fontScale="92500" lnSpcReduction="20000"/>
          </a:bodyPr>
          <a:lstStyle/>
          <a:p>
            <a:r>
              <a:rPr lang="en-US" dirty="0"/>
              <a:t>Their structures: What they are made of</a:t>
            </a:r>
          </a:p>
        </p:txBody>
      </p:sp>
      <p:sp>
        <p:nvSpPr>
          <p:cNvPr id="3" name="Content Placeholder 2"/>
          <p:cNvSpPr>
            <a:spLocks noGrp="1"/>
          </p:cNvSpPr>
          <p:nvPr>
            <p:ph sz="half" idx="2"/>
          </p:nvPr>
        </p:nvSpPr>
        <p:spPr/>
        <p:txBody>
          <a:bodyPr/>
          <a:lstStyle/>
          <a:p>
            <a:r>
              <a:rPr lang="en-US" dirty="0"/>
              <a:t>All organisms are made of cells</a:t>
            </a:r>
          </a:p>
          <a:p>
            <a:r>
              <a:rPr lang="en-US" dirty="0"/>
              <a:t>All cells are made of molecules</a:t>
            </a:r>
          </a:p>
          <a:p>
            <a:r>
              <a:rPr lang="en-US" dirty="0"/>
              <a:t>All molecules are made of atoms</a:t>
            </a:r>
          </a:p>
        </p:txBody>
      </p:sp>
      <p:sp>
        <p:nvSpPr>
          <p:cNvPr id="6" name="Text Placeholder 5"/>
          <p:cNvSpPr>
            <a:spLocks noGrp="1"/>
          </p:cNvSpPr>
          <p:nvPr>
            <p:ph type="body" sz="quarter" idx="3"/>
          </p:nvPr>
        </p:nvSpPr>
        <p:spPr/>
        <p:txBody>
          <a:bodyPr/>
          <a:lstStyle/>
          <a:p>
            <a:r>
              <a:rPr lang="en-US" dirty="0"/>
              <a:t>Their functions: What they do</a:t>
            </a:r>
          </a:p>
        </p:txBody>
      </p:sp>
      <p:sp>
        <p:nvSpPr>
          <p:cNvPr id="7" name="Content Placeholder 6"/>
          <p:cNvSpPr>
            <a:spLocks noGrp="1"/>
          </p:cNvSpPr>
          <p:nvPr>
            <p:ph sz="quarter" idx="4"/>
          </p:nvPr>
        </p:nvSpPr>
        <p:spPr/>
        <p:txBody>
          <a:bodyPr/>
          <a:lstStyle/>
          <a:p>
            <a:pPr lvl="0"/>
            <a:r>
              <a:rPr lang="en-US" dirty="0"/>
              <a:t>All organisms grow</a:t>
            </a:r>
          </a:p>
          <a:p>
            <a:pPr lvl="0"/>
            <a:r>
              <a:rPr lang="en-US" dirty="0"/>
              <a:t>All organisms need and use energy</a:t>
            </a:r>
          </a:p>
          <a:p>
            <a:pPr lvl="0"/>
            <a:r>
              <a:rPr lang="en-US" dirty="0"/>
              <a:t>All organisms move and change matter</a:t>
            </a:r>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102254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questions about cells</a:t>
            </a:r>
          </a:p>
        </p:txBody>
      </p:sp>
      <p:sp>
        <p:nvSpPr>
          <p:cNvPr id="5" name="Text Placeholder 4"/>
          <p:cNvSpPr>
            <a:spLocks noGrp="1"/>
          </p:cNvSpPr>
          <p:nvPr>
            <p:ph type="body" idx="1"/>
          </p:nvPr>
        </p:nvSpPr>
        <p:spPr/>
        <p:txBody>
          <a:bodyPr/>
          <a:lstStyle/>
          <a:p>
            <a:r>
              <a:rPr lang="en-US" dirty="0"/>
              <a:t>Structure questions</a:t>
            </a:r>
          </a:p>
        </p:txBody>
      </p:sp>
      <p:sp>
        <p:nvSpPr>
          <p:cNvPr id="3" name="Content Placeholder 2"/>
          <p:cNvSpPr>
            <a:spLocks noGrp="1"/>
          </p:cNvSpPr>
          <p:nvPr>
            <p:ph sz="half" idx="2"/>
          </p:nvPr>
        </p:nvSpPr>
        <p:spPr/>
        <p:txBody>
          <a:bodyPr/>
          <a:lstStyle/>
          <a:p>
            <a:r>
              <a:rPr lang="en-US" dirty="0"/>
              <a:t>How big are cells and what do they look like?</a:t>
            </a:r>
          </a:p>
          <a:p>
            <a:r>
              <a:rPr lang="en-US" dirty="0"/>
              <a:t>What are cells made of?</a:t>
            </a:r>
          </a:p>
        </p:txBody>
      </p:sp>
      <p:sp>
        <p:nvSpPr>
          <p:cNvPr id="6" name="Text Placeholder 5"/>
          <p:cNvSpPr>
            <a:spLocks noGrp="1"/>
          </p:cNvSpPr>
          <p:nvPr>
            <p:ph type="body" sz="quarter" idx="3"/>
          </p:nvPr>
        </p:nvSpPr>
        <p:spPr/>
        <p:txBody>
          <a:bodyPr/>
          <a:lstStyle/>
          <a:p>
            <a:r>
              <a:rPr lang="en-US" dirty="0"/>
              <a:t>Function questions</a:t>
            </a:r>
          </a:p>
        </p:txBody>
      </p:sp>
      <p:sp>
        <p:nvSpPr>
          <p:cNvPr id="7" name="Content Placeholder 6"/>
          <p:cNvSpPr>
            <a:spLocks noGrp="1"/>
          </p:cNvSpPr>
          <p:nvPr>
            <p:ph sz="quarter" idx="4"/>
          </p:nvPr>
        </p:nvSpPr>
        <p:spPr/>
        <p:txBody>
          <a:bodyPr/>
          <a:lstStyle/>
          <a:p>
            <a:r>
              <a:rPr lang="en-US" dirty="0"/>
              <a:t>What do cells do?</a:t>
            </a:r>
          </a:p>
          <a:p>
            <a:r>
              <a:rPr lang="en-US" dirty="0"/>
              <a:t>How do cells do it?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spTree>
    <p:extLst>
      <p:ext uri="{BB962C8B-B14F-4D97-AF65-F5344CB8AC3E}">
        <p14:creationId xmlns:p14="http://schemas.microsoft.com/office/powerpoint/2010/main" val="141837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22FE5-E89F-4169-84DF-EAD8412CB09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C140EF-F60D-402A-A9F0-7148D5092843}">
  <ds:schemaRefs>
    <ds:schemaRef ds:uri="http://schemas.microsoft.com/sharepoint/v3/contenttype/forms"/>
  </ds:schemaRefs>
</ds:datastoreItem>
</file>

<file path=customXml/itemProps3.xml><?xml version="1.0" encoding="utf-8"?>
<ds:datastoreItem xmlns:ds="http://schemas.openxmlformats.org/officeDocument/2006/customXml" ds:itemID="{30ED4294-AC5F-4862-902B-B124EA0397AB}"/>
</file>

<file path=docProps/app.xml><?xml version="1.0" encoding="utf-8"?>
<Properties xmlns="http://schemas.openxmlformats.org/officeDocument/2006/extended-properties" xmlns:vt="http://schemas.openxmlformats.org/officeDocument/2006/docPropsVTypes">
  <TotalTime>8738</TotalTime>
  <Words>2294</Words>
  <Application>Microsoft Macintosh PowerPoint</Application>
  <PresentationFormat>On-screen Show (4:3)</PresentationFormat>
  <Paragraphs>267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Office Theme</vt:lpstr>
      <vt:lpstr>Activity 2.1: Zooming Into Plants, Animals, and Decomposers</vt:lpstr>
      <vt:lpstr>PowerPoint Presentation</vt:lpstr>
      <vt:lpstr>Three Kinds of Organisms (Living Things)</vt:lpstr>
      <vt:lpstr>How are plants, animals, and decomposers alike and different?</vt:lpstr>
      <vt:lpstr>Animals are made of cells</vt:lpstr>
      <vt:lpstr>Plants are made of cells</vt:lpstr>
      <vt:lpstr>Decomposers are made of cells</vt:lpstr>
      <vt:lpstr>Some ways that all organisms are alike</vt:lpstr>
      <vt:lpstr>Some questions about cells</vt:lpstr>
      <vt:lpstr>Structure: How big are cells and what do they look like?</vt:lpstr>
      <vt:lpstr>Structure: What are cells made of?</vt:lpstr>
      <vt:lpstr>Function: What do cells do?</vt:lpstr>
      <vt:lpstr>Function: How do cells do what they do?</vt:lpstr>
      <vt:lpstr>PowerPoint Presentation</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Walus, Alex</cp:lastModifiedBy>
  <cp:revision>102</cp:revision>
  <dcterms:created xsi:type="dcterms:W3CDTF">2013-03-07T17:02:19Z</dcterms:created>
  <dcterms:modified xsi:type="dcterms:W3CDTF">2021-01-08T15:56:12Z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