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2"/>
  </p:notesMasterIdLst>
  <p:sldIdLst>
    <p:sldId id="256" r:id="rId2"/>
    <p:sldId id="264" r:id="rId3"/>
    <p:sldId id="262" r:id="rId4"/>
    <p:sldId id="263" r:id="rId5"/>
    <p:sldId id="259" r:id="rId6"/>
    <p:sldId id="257" r:id="rId7"/>
    <p:sldId id="260" r:id="rId8"/>
    <p:sldId id="265" r:id="rId9"/>
    <p:sldId id="289" r:id="rId10"/>
    <p:sldId id="284" r:id="rId1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364"/>
    <p:restoredTop sz="87500"/>
  </p:normalViewPr>
  <p:slideViewPr>
    <p:cSldViewPr snapToGrid="0" snapToObjects="1">
      <p:cViewPr varScale="1">
        <p:scale>
          <a:sx n="83" d="100"/>
          <a:sy n="83" d="100"/>
        </p:scale>
        <p:origin x="800" y="20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A17C729-1A62-5645-810F-C726560B71AC}" type="datetimeFigureOut">
              <a:rPr lang="en-US" smtClean="0"/>
              <a:t>3/23/20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1F77AB5-5C06-0C4D-ADAA-2264C2E1B172}" type="slidenum">
              <a:rPr lang="en-US" smtClean="0"/>
              <a:t>‹#›</a:t>
            </a:fld>
            <a:endParaRPr lang="en-US"/>
          </a:p>
        </p:txBody>
      </p:sp>
    </p:spTree>
    <p:extLst>
      <p:ext uri="{BB962C8B-B14F-4D97-AF65-F5344CB8AC3E}">
        <p14:creationId xmlns:p14="http://schemas.microsoft.com/office/powerpoint/2010/main" val="146531807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1F77AB5-5C06-0C4D-ADAA-2264C2E1B172}" type="slidenum">
              <a:rPr lang="en-US" smtClean="0"/>
              <a:t>1</a:t>
            </a:fld>
            <a:endParaRPr lang="en-US"/>
          </a:p>
        </p:txBody>
      </p:sp>
    </p:spTree>
    <p:extLst>
      <p:ext uri="{BB962C8B-B14F-4D97-AF65-F5344CB8AC3E}">
        <p14:creationId xmlns:p14="http://schemas.microsoft.com/office/powerpoint/2010/main" val="14378966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Save the Expressing Ideas Tool for later.</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Show slide 10 of the 1.2 Expressing Ideas and Questions about Arctic Sea Ice PPT.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Tell students that they will revisit these ideas later in the unit to see how their thinking changes.</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The class can also return to shared ideas on Slide 8.</a:t>
            </a:r>
            <a:r>
              <a:rPr lang="en-US" dirty="0">
                <a:effectLst/>
              </a:rPr>
              <a:t> </a:t>
            </a:r>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4794251F-03FA-0248-9853-A8500C1E7589}"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10</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42887706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instructional model to show students where they are in the course of the unit.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 of the 1.2 Expressing Ideas about Arctic Sea Ice PPT.</a:t>
            </a:r>
            <a:r>
              <a:rPr lang="en-US" dirty="0">
                <a:effectLst/>
              </a:rPr>
              <a:t> </a:t>
            </a:r>
          </a:p>
          <a:p>
            <a:endParaRPr lang="en-US" dirty="0">
              <a:effectLst/>
            </a:endParaRPr>
          </a:p>
          <a:p>
            <a:pPr lvl="0"/>
            <a:r>
              <a:rPr lang="en-US" sz="1200" b="1" kern="1200" dirty="0">
                <a:solidFill>
                  <a:schemeClr val="tx1"/>
                </a:solidFill>
                <a:effectLst/>
                <a:latin typeface="+mn-lt"/>
                <a:ea typeface="+mn-ea"/>
                <a:cs typeface="+mn-cs"/>
              </a:rPr>
              <a:t>Have students discuss the pretest</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Ask students to share questions they have after taking the pretest. Explain that we will try to answer most of those during the </a:t>
            </a:r>
            <a:r>
              <a:rPr lang="en-US" sz="1200" i="1" kern="1200" dirty="0">
                <a:solidFill>
                  <a:schemeClr val="tx1"/>
                </a:solidFill>
                <a:effectLst/>
                <a:latin typeface="+mn-lt"/>
                <a:ea typeface="+mn-ea"/>
                <a:cs typeface="+mn-cs"/>
              </a:rPr>
              <a:t>Human Energy Systems</a:t>
            </a:r>
            <a:r>
              <a:rPr lang="en-US" sz="1200" kern="1200" dirty="0">
                <a:solidFill>
                  <a:schemeClr val="tx1"/>
                </a:solidFill>
                <a:effectLst/>
                <a:latin typeface="+mn-lt"/>
                <a:ea typeface="+mn-ea"/>
                <a:cs typeface="+mn-cs"/>
              </a:rPr>
              <a:t> unit.</a:t>
            </a:r>
            <a:r>
              <a:rPr lang="en-US" dirty="0">
                <a:effectLst/>
              </a:rPr>
              <a:t> </a:t>
            </a:r>
          </a:p>
          <a:p>
            <a:endParaRPr lang="en-US" dirty="0">
              <a:effectLst/>
            </a:endParaRPr>
          </a:p>
          <a:p>
            <a:pPr lvl="0"/>
            <a:r>
              <a:rPr lang="en-US" sz="1200" b="1" kern="1200" dirty="0">
                <a:solidFill>
                  <a:schemeClr val="tx1"/>
                </a:solidFill>
                <a:effectLst/>
                <a:latin typeface="+mn-lt"/>
                <a:ea typeface="+mn-ea"/>
                <a:cs typeface="+mn-cs"/>
              </a:rPr>
              <a:t>Introduce students to the goal of the unit.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Tell students that in this unit, the main goal is to understand what happens to the planet when humans use energy (e.g., when they use electricity, drive cars, or eat food). In this first lesson, they will be exploring a specific phenomenon: changes in arctic sea ice. Tell them that scientists and citizens are very interesting in what is happening to arctic sea ice, and it will be their job in this lesson to figure out what is happening and how we know that. This lesson has three main goals: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to record their “initial ideas” about why arctic sea ice is melting,</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to create a graphic representation of arctic sea ice data and find a trend in the data, and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to discuss why and how scientists make and use graphs to represent data.</a:t>
            </a:r>
            <a:r>
              <a:rPr lang="en-US" dirty="0">
                <a:effectLst/>
              </a:rPr>
              <a:t> </a:t>
            </a:r>
            <a:endParaRPr lang="en-US" dirty="0"/>
          </a:p>
        </p:txBody>
      </p:sp>
      <p:sp>
        <p:nvSpPr>
          <p:cNvPr id="4" name="Slide Number Placeholder 3"/>
          <p:cNvSpPr>
            <a:spLocks noGrp="1"/>
          </p:cNvSpPr>
          <p:nvPr>
            <p:ph type="sldNum" sz="quarter" idx="10"/>
          </p:nvPr>
        </p:nvSpPr>
        <p:spPr/>
        <p:txBody>
          <a:bodyPr/>
          <a:lstStyle/>
          <a:p>
            <a:fld id="{E1F77AB5-5C06-0C4D-ADAA-2264C2E1B172}" type="slidenum">
              <a:rPr lang="en-US" smtClean="0"/>
              <a:t>2</a:t>
            </a:fld>
            <a:endParaRPr lang="en-US"/>
          </a:p>
        </p:txBody>
      </p:sp>
    </p:spTree>
    <p:extLst>
      <p:ext uri="{BB962C8B-B14F-4D97-AF65-F5344CB8AC3E}">
        <p14:creationId xmlns:p14="http://schemas.microsoft.com/office/powerpoint/2010/main" val="1226220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Introduce the new spatial scale of the unit.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Tell the students that in previous units, the “scale” was different for a few reasons (with the exception of the </a:t>
            </a:r>
            <a:r>
              <a:rPr lang="en-US" sz="1200" i="1" kern="1200" dirty="0">
                <a:solidFill>
                  <a:schemeClr val="tx1"/>
                </a:solidFill>
                <a:effectLst/>
                <a:latin typeface="+mn-lt"/>
                <a:ea typeface="+mn-ea"/>
                <a:cs typeface="+mn-cs"/>
              </a:rPr>
              <a:t>Ecosystems</a:t>
            </a:r>
            <a:r>
              <a:rPr lang="en-US" sz="1200" kern="1200" dirty="0">
                <a:solidFill>
                  <a:schemeClr val="tx1"/>
                </a:solidFill>
                <a:effectLst/>
                <a:latin typeface="+mn-lt"/>
                <a:ea typeface="+mn-ea"/>
                <a:cs typeface="+mn-cs"/>
              </a:rPr>
              <a:t> unit). First, explain that scale is different in terms of </a:t>
            </a:r>
            <a:r>
              <a:rPr lang="en-US" sz="1200" i="1" kern="1200" dirty="0">
                <a:solidFill>
                  <a:schemeClr val="tx1"/>
                </a:solidFill>
                <a:effectLst/>
                <a:latin typeface="+mn-lt"/>
                <a:ea typeface="+mn-ea"/>
                <a:cs typeface="+mn-cs"/>
              </a:rPr>
              <a:t>space</a:t>
            </a:r>
            <a:r>
              <a:rPr lang="en-US" sz="1200" kern="1200" dirty="0">
                <a:solidFill>
                  <a:schemeClr val="tx1"/>
                </a:solidFill>
                <a:effectLst/>
                <a:latin typeface="+mn-lt"/>
                <a:ea typeface="+mn-ea"/>
                <a:cs typeface="+mn-cs"/>
              </a:rPr>
              <a:t> (spatial scale).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Open 1.2 Expressing Ideas about Arctic Sea Ice PPT and display Slide 3.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Ask students to identify which spatial scale the previous units were (e.g., </a:t>
            </a:r>
            <a:r>
              <a:rPr lang="en-US" sz="1200" i="1" kern="1200" dirty="0">
                <a:solidFill>
                  <a:schemeClr val="tx1"/>
                </a:solidFill>
                <a:effectLst/>
                <a:latin typeface="+mn-lt"/>
                <a:ea typeface="+mn-ea"/>
                <a:cs typeface="+mn-cs"/>
              </a:rPr>
              <a:t>Systems &amp; Scale, Animals, Plants, Decomposers</a:t>
            </a:r>
            <a:r>
              <a:rPr lang="en-US" sz="1200" kern="1200" dirty="0">
                <a:solidFill>
                  <a:schemeClr val="tx1"/>
                </a:solidFill>
                <a:effectLst/>
                <a:latin typeface="+mn-lt"/>
                <a:ea typeface="+mn-ea"/>
                <a:cs typeface="+mn-cs"/>
              </a:rPr>
              <a:t>).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Tell students that this unit studies systems that are at a very large scale.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Display Slide 4 to provide examples of which systems fall within the “large scale” row of the table on the slide. Point to the image of the Earth and tell them we will be studying systems that tell us what is happening on the entire planet, not just one organism.</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Optional: </a:t>
            </a:r>
            <a:r>
              <a:rPr lang="en-US" sz="1200" kern="1200" dirty="0" err="1">
                <a:solidFill>
                  <a:schemeClr val="tx1"/>
                </a:solidFill>
                <a:effectLst/>
                <a:latin typeface="+mn-lt"/>
                <a:ea typeface="+mn-ea"/>
                <a:cs typeface="+mn-cs"/>
              </a:rPr>
              <a:t>Rewatch</a:t>
            </a:r>
            <a:r>
              <a:rPr lang="en-US" sz="1200" kern="1200" dirty="0">
                <a:solidFill>
                  <a:schemeClr val="tx1"/>
                </a:solidFill>
                <a:effectLst/>
                <a:latin typeface="+mn-lt"/>
                <a:ea typeface="+mn-ea"/>
                <a:cs typeface="+mn-cs"/>
              </a:rPr>
              <a:t> the Powers of Ten Video from the Systems and Scale Unit and have students identify when in the video they read the “large scale” that this unit will study.</a:t>
            </a:r>
            <a:r>
              <a:rPr lang="en-US" dirty="0">
                <a:effectLst/>
              </a:rPr>
              <a:t> </a:t>
            </a:r>
          </a:p>
          <a:p>
            <a:endParaRPr lang="en-US" dirty="0"/>
          </a:p>
        </p:txBody>
      </p:sp>
      <p:sp>
        <p:nvSpPr>
          <p:cNvPr id="4" name="Slide Number Placeholder 3"/>
          <p:cNvSpPr>
            <a:spLocks noGrp="1"/>
          </p:cNvSpPr>
          <p:nvPr>
            <p:ph type="sldNum" sz="quarter" idx="10"/>
          </p:nvPr>
        </p:nvSpPr>
        <p:spPr/>
        <p:txBody>
          <a:bodyPr/>
          <a:lstStyle/>
          <a:p>
            <a:fld id="{E1F77AB5-5C06-0C4D-ADAA-2264C2E1B172}" type="slidenum">
              <a:rPr lang="en-US" smtClean="0"/>
              <a:t>3</a:t>
            </a:fld>
            <a:endParaRPr lang="en-US"/>
          </a:p>
        </p:txBody>
      </p:sp>
    </p:spTree>
    <p:extLst>
      <p:ext uri="{BB962C8B-B14F-4D97-AF65-F5344CB8AC3E}">
        <p14:creationId xmlns:p14="http://schemas.microsoft.com/office/powerpoint/2010/main" val="14715398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Introduce the new spatial scale of the unit. </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Display Slide 4 to provide examples of which systems fall within the “large scale” row of the table on the slide. Point to the image of the Earth and tell them we will be studying systems that tell us what is happening on the entire planet, not just one organism.</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Optional: </a:t>
            </a:r>
            <a:r>
              <a:rPr lang="en-US" sz="1200" kern="1200" dirty="0" err="1">
                <a:solidFill>
                  <a:schemeClr val="tx1"/>
                </a:solidFill>
                <a:effectLst/>
                <a:latin typeface="+mn-lt"/>
                <a:ea typeface="+mn-ea"/>
                <a:cs typeface="+mn-cs"/>
              </a:rPr>
              <a:t>Rewatch</a:t>
            </a:r>
            <a:r>
              <a:rPr lang="en-US" sz="1200" kern="1200" dirty="0">
                <a:solidFill>
                  <a:schemeClr val="tx1"/>
                </a:solidFill>
                <a:effectLst/>
                <a:latin typeface="+mn-lt"/>
                <a:ea typeface="+mn-ea"/>
                <a:cs typeface="+mn-cs"/>
              </a:rPr>
              <a:t> the Powers of Ten Video from the Systems and Scale Unit and have students identify when in the video they read the “large scale” that this unit will study.</a:t>
            </a:r>
            <a:r>
              <a:rPr lang="en-US" dirty="0">
                <a:effectLst/>
              </a:rPr>
              <a:t> </a:t>
            </a:r>
          </a:p>
          <a:p>
            <a:pPr marL="171450" indent="-171450">
              <a:buFont typeface="Arial" panose="020B0604020202020204" pitchFamily="34" charset="0"/>
              <a:buChar char="•"/>
            </a:pPr>
            <a:endParaRPr lang="en-US" dirty="0">
              <a:effectLst/>
            </a:endParaRPr>
          </a:p>
          <a:p>
            <a:pPr lvl="0"/>
            <a:r>
              <a:rPr lang="en-US" sz="1200" b="1" kern="1200" dirty="0">
                <a:solidFill>
                  <a:schemeClr val="tx1"/>
                </a:solidFill>
                <a:effectLst/>
                <a:latin typeface="+mn-lt"/>
                <a:ea typeface="+mn-ea"/>
                <a:cs typeface="+mn-cs"/>
              </a:rPr>
              <a:t>Introduce the new temporal scale of the unit.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Next, explain that scale is different in terms of </a:t>
            </a:r>
            <a:r>
              <a:rPr lang="en-US" sz="1200" i="1" kern="1200" dirty="0">
                <a:solidFill>
                  <a:schemeClr val="tx1"/>
                </a:solidFill>
                <a:effectLst/>
                <a:latin typeface="+mn-lt"/>
                <a:ea typeface="+mn-ea"/>
                <a:cs typeface="+mn-cs"/>
              </a:rPr>
              <a:t>time</a:t>
            </a:r>
            <a:r>
              <a:rPr lang="en-US" sz="1200" kern="1200" dirty="0">
                <a:solidFill>
                  <a:schemeClr val="tx1"/>
                </a:solidFill>
                <a:effectLst/>
                <a:latin typeface="+mn-lt"/>
                <a:ea typeface="+mn-ea"/>
                <a:cs typeface="+mn-cs"/>
              </a:rPr>
              <a:t> (temporal scale). In previous units, they studied changes that happened in a very short amount of time. In this unit they will study systems that span decades, hundreds, and even millions of years. </a:t>
            </a:r>
            <a:endParaRPr lang="en-US" dirty="0">
              <a:effectLst/>
            </a:endParaRPr>
          </a:p>
        </p:txBody>
      </p:sp>
      <p:sp>
        <p:nvSpPr>
          <p:cNvPr id="4" name="Slide Number Placeholder 3"/>
          <p:cNvSpPr>
            <a:spLocks noGrp="1"/>
          </p:cNvSpPr>
          <p:nvPr>
            <p:ph type="sldNum" sz="quarter" idx="5"/>
          </p:nvPr>
        </p:nvSpPr>
        <p:spPr/>
        <p:txBody>
          <a:bodyPr/>
          <a:lstStyle/>
          <a:p>
            <a:fld id="{E1F77AB5-5C06-0C4D-ADAA-2264C2E1B172}" type="slidenum">
              <a:rPr lang="en-US" smtClean="0"/>
              <a:t>4</a:t>
            </a:fld>
            <a:endParaRPr lang="en-US"/>
          </a:p>
        </p:txBody>
      </p:sp>
    </p:spTree>
    <p:extLst>
      <p:ext uri="{BB962C8B-B14F-4D97-AF65-F5344CB8AC3E}">
        <p14:creationId xmlns:p14="http://schemas.microsoft.com/office/powerpoint/2010/main" val="28658981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Credit:</a:t>
            </a:r>
            <a:r>
              <a:rPr lang="en-US" baseline="0" dirty="0"/>
              <a:t> </a:t>
            </a:r>
            <a:r>
              <a:rPr lang="en-US" dirty="0"/>
              <a:t>By Arturo de Frias Marques (Own work) [CC BY-SA 4.0 (http://</a:t>
            </a:r>
            <a:r>
              <a:rPr lang="en-US" dirty="0" err="1"/>
              <a:t>creativecommons.org</a:t>
            </a:r>
            <a:r>
              <a:rPr lang="en-US" dirty="0"/>
              <a:t>/licenses/by-</a:t>
            </a:r>
            <a:r>
              <a:rPr lang="en-US" dirty="0" err="1"/>
              <a:t>sa</a:t>
            </a:r>
            <a:r>
              <a:rPr lang="en-US" dirty="0"/>
              <a:t>/4.0)], via Wikimedia Commons</a:t>
            </a:r>
          </a:p>
          <a:p>
            <a:endParaRPr lang="en-US" dirty="0"/>
          </a:p>
          <a:p>
            <a:pPr lvl="0"/>
            <a:r>
              <a:rPr lang="en-US" sz="1200" b="1" kern="1200" dirty="0">
                <a:solidFill>
                  <a:schemeClr val="tx1"/>
                </a:solidFill>
                <a:effectLst/>
                <a:latin typeface="+mn-lt"/>
                <a:ea typeface="+mn-ea"/>
                <a:cs typeface="+mn-cs"/>
              </a:rPr>
              <a:t>Show the students images of arctic sea ice.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5 of the PPT. Ask students to share anything they’ve heard about what is happening to the ice that covers the arctic ocean on the Earth’s north pole. </a:t>
            </a:r>
            <a:endParaRPr lang="en-US" dirty="0"/>
          </a:p>
        </p:txBody>
      </p:sp>
      <p:sp>
        <p:nvSpPr>
          <p:cNvPr id="4" name="Slide Number Placeholder 3"/>
          <p:cNvSpPr>
            <a:spLocks noGrp="1"/>
          </p:cNvSpPr>
          <p:nvPr>
            <p:ph type="sldNum" sz="quarter" idx="10"/>
          </p:nvPr>
        </p:nvSpPr>
        <p:spPr/>
        <p:txBody>
          <a:bodyPr/>
          <a:lstStyle/>
          <a:p>
            <a:fld id="{E1F77AB5-5C06-0C4D-ADAA-2264C2E1B172}" type="slidenum">
              <a:rPr lang="en-US" smtClean="0"/>
              <a:t>5</a:t>
            </a:fld>
            <a:endParaRPr lang="en-US"/>
          </a:p>
        </p:txBody>
      </p:sp>
    </p:spTree>
    <p:extLst>
      <p:ext uri="{BB962C8B-B14F-4D97-AF65-F5344CB8AC3E}">
        <p14:creationId xmlns:p14="http://schemas.microsoft.com/office/powerpoint/2010/main" val="39714194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complete the Expressing Ideas Tool on their own.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Tell students that now they will take a few minutes to think and record their ideas about what happens to arctic sea ice over time.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Give each student one copy of 1.2 Expressing Ideas Tool for Arctic Sea Ice.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Display Slide 6 of the PPT, which matches the information they see on their Expressing Ideas Tool. Point out that the images represent sea ice from the same month 36 years apart.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Give students about 10 minutes to complete the tool as individuals.</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Remind students that this is just the “Expressing Ideas” section. They should treat this like brainstorming and write down any ideas they can think of. Later in the unit they will return to these ideas to see how they’ve changed.</a:t>
            </a:r>
            <a:r>
              <a:rPr lang="en-US" dirty="0">
                <a:effectLst/>
              </a:rPr>
              <a:t> </a:t>
            </a:r>
          </a:p>
          <a:p>
            <a:endParaRPr lang="en-US" dirty="0">
              <a:effectLst/>
            </a:endParaRPr>
          </a:p>
          <a:p>
            <a:pPr lvl="0"/>
            <a:r>
              <a:rPr lang="en-US" sz="1200" b="1" kern="1200" dirty="0">
                <a:solidFill>
                  <a:schemeClr val="tx1"/>
                </a:solidFill>
                <a:effectLst/>
                <a:latin typeface="+mn-lt"/>
                <a:ea typeface="+mn-ea"/>
                <a:cs typeface="+mn-cs"/>
              </a:rPr>
              <a:t>Students compare their own ideas with the ideas of their classmates.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Tell students that now that they have had a chance to record their ideas on their own, it is important to compare their ideas to their classmates’ to see how they are similar and different, and also so we know how many different ideas there are in the class. Eventually we will want to reach consensus about these ideas, but at this point there may be a variety of different ideas and we want to talk about them.</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Divide students into pairs and have students compare their ideas on the 1.2 Expressing Ideas Tool for Arctic Sea Ice with each other. </a:t>
            </a:r>
          </a:p>
          <a:p>
            <a:endParaRPr lang="en-US" dirty="0"/>
          </a:p>
        </p:txBody>
      </p:sp>
      <p:sp>
        <p:nvSpPr>
          <p:cNvPr id="4" name="Slide Number Placeholder 3"/>
          <p:cNvSpPr>
            <a:spLocks noGrp="1"/>
          </p:cNvSpPr>
          <p:nvPr>
            <p:ph type="sldNum" sz="quarter" idx="10"/>
          </p:nvPr>
        </p:nvSpPr>
        <p:spPr/>
        <p:txBody>
          <a:bodyPr/>
          <a:lstStyle/>
          <a:p>
            <a:fld id="{E1F77AB5-5C06-0C4D-ADAA-2264C2E1B172}" type="slidenum">
              <a:rPr lang="en-US" smtClean="0"/>
              <a:t>6</a:t>
            </a:fld>
            <a:endParaRPr lang="en-US"/>
          </a:p>
        </p:txBody>
      </p:sp>
    </p:spTree>
    <p:extLst>
      <p:ext uri="{BB962C8B-B14F-4D97-AF65-F5344CB8AC3E}">
        <p14:creationId xmlns:p14="http://schemas.microsoft.com/office/powerpoint/2010/main" val="20401339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Post ideas for class discussion.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Tell students that now that they have had a chance to write their ideas as individuals and as pairs, it is important to look at the range of ideas in the class. Again, at this point, do not correct any wrong ideas. Treat this as brainstorming: all ideas are on the table.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Show slide 7 of the 1.2 Expressing Ideas about Arctic Sea Ice PPT.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Give each pair 2 sticky notes.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Tell students to write their most important idea from their Expressing Ideas Tools on a sticky note and put it on the board under the “Your Ideas” column. </a:t>
            </a:r>
          </a:p>
          <a:p>
            <a:r>
              <a:rPr lang="en-US" sz="1200" kern="1200" dirty="0">
                <a:solidFill>
                  <a:schemeClr val="tx1"/>
                </a:solidFill>
                <a:effectLst/>
                <a:latin typeface="+mn-lt"/>
                <a:ea typeface="+mn-ea"/>
                <a:cs typeface="+mn-cs"/>
              </a:rPr>
              <a:t>Tell students to write their most important question from their Expressing Ideas Tools on a sticky note and put it on the board under the “Your Questions” column.</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t>7</a:t>
            </a:fld>
            <a:endParaRPr lang="en-US"/>
          </a:p>
        </p:txBody>
      </p:sp>
    </p:spTree>
    <p:extLst>
      <p:ext uri="{BB962C8B-B14F-4D97-AF65-F5344CB8AC3E}">
        <p14:creationId xmlns:p14="http://schemas.microsoft.com/office/powerpoint/2010/main" val="26612398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Class discussion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Lead a whole class discussion to examine the variety of student ideas and questions on the poster. Use the talk and writing moves at the beginning of this lesson to help with facilitating the class discussion – see the Notes part of the slide.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Show slide 8 of the 1.2 Expressing Ideas and Questions about Arctic Sea Ice PPT. Note that this slide is a duplicate of the previous one but with a new heading. Take this time to discuss students’ ideas, organize them according to patterns, etc.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Later, you can use this duplicate slide as a record of class ideas for the future, either by saving the post-it notes or by taking a picture of them.</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t>8</a:t>
            </a:fld>
            <a:endParaRPr lang="en-US"/>
          </a:p>
        </p:txBody>
      </p:sp>
    </p:spTree>
    <p:extLst>
      <p:ext uri="{BB962C8B-B14F-4D97-AF65-F5344CB8AC3E}">
        <p14:creationId xmlns:p14="http://schemas.microsoft.com/office/powerpoint/2010/main" val="12755029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Students read the Human Energy Systems Storyline Reading</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Show slide 9 of the 1.2 Expressing Ideas and Questions about Arctic Sea Ice PPT. Have students read 1.2 Human Energy Systems Storyline Reading using the Questions, Connections, Questions Student Reading Strategy. See the Engaging Students with Readings and the Question, Connections, Questions Reading Strategy Educator Resource document for information about how to engage students with this strategy.</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After pairs are finished reading, have students share with the class what they found interesting and any questions they have. </a:t>
            </a:r>
          </a:p>
        </p:txBody>
      </p:sp>
      <p:sp>
        <p:nvSpPr>
          <p:cNvPr id="4" name="Slide Number Placeholder 3"/>
          <p:cNvSpPr>
            <a:spLocks noGrp="1"/>
          </p:cNvSpPr>
          <p:nvPr>
            <p:ph type="sldNum" sz="quarter" idx="10"/>
          </p:nvPr>
        </p:nvSpPr>
        <p:spPr/>
        <p:txBody>
          <a:bodyPr/>
          <a:lstStyle/>
          <a:p>
            <a:fld id="{946B7EDE-1D34-AF43-A72F-F106018D4F39}" type="slidenum">
              <a:rPr lang="en-US" smtClean="0"/>
              <a:pPr/>
              <a:t>9</a:t>
            </a:fld>
            <a:endParaRPr lang="en-US"/>
          </a:p>
        </p:txBody>
      </p:sp>
    </p:spTree>
    <p:extLst>
      <p:ext uri="{BB962C8B-B14F-4D97-AF65-F5344CB8AC3E}">
        <p14:creationId xmlns:p14="http://schemas.microsoft.com/office/powerpoint/2010/main" val="31812204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5DB2F1A2-960F-4150-B2D0-3E610192E781}" type="datetime1">
              <a:rPr lang="en-US" smtClean="0"/>
              <a:t>3/23/20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41371666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097A463-13E9-4301-B794-EE57E22B580C}" type="datetime1">
              <a:rPr lang="en-US" smtClean="0"/>
              <a:t>3/23/20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18304627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E2A3715-12B0-49DA-9582-2B0187744362}" type="datetime1">
              <a:rPr lang="en-US" smtClean="0"/>
              <a:t>3/23/20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33617234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8D4BD7B-377C-4DE9-8009-05E0E6301E4D}" type="datetime1">
              <a:rPr lang="en-US" smtClean="0"/>
              <a:t>3/23/20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32191799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9555E33-C8CA-4775-B43C-E6503D60DB6D}" type="datetime1">
              <a:rPr lang="en-US" smtClean="0"/>
              <a:t>3/23/20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35215317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F4CF945-9856-462B-8C36-586D0F9E3A1F}" type="datetime1">
              <a:rPr lang="en-US" smtClean="0"/>
              <a:t>3/23/20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28976925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A637BAA-2389-43F7-8872-0618DCF1B72E}" type="datetime1">
              <a:rPr lang="en-US" smtClean="0"/>
              <a:t>3/23/20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14218040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93AA8301-CD63-4B3D-A9E2-A28E94AF1BA8}" type="datetime1">
              <a:rPr lang="en-US" smtClean="0"/>
              <a:t>3/23/20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19027363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247FA1A-8129-40FD-B505-302EA5A2099C}" type="datetime1">
              <a:rPr lang="en-US" smtClean="0"/>
              <a:t>3/23/20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7883946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EDD8457-3482-4090-A95C-A251139C35C4}" type="datetime1">
              <a:rPr lang="en-US" smtClean="0"/>
              <a:t>3/23/20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35057219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6F853B4-2D9A-4EFF-886E-811B5C0E575D}" type="datetime1">
              <a:rPr lang="en-US" smtClean="0"/>
              <a:t>3/23/20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42605278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E68A4C7-F0DF-4E73-94EA-88B8671A04D5}" type="datetime1">
              <a:rPr lang="en-US" smtClean="0"/>
              <a:t>3/23/20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2000">
                <a:solidFill>
                  <a:schemeClr val="tx1">
                    <a:tint val="75000"/>
                  </a:schemeClr>
                </a:solidFill>
                <a:latin typeface="Arial" panose="020B0604020202020204" pitchFamily="34" charset="0"/>
                <a:cs typeface="Arial" panose="020B0604020202020204" pitchFamily="34" charset="0"/>
              </a:defRPr>
            </a:lvl1pPr>
          </a:lstStyle>
          <a:p>
            <a:fld id="{C82A8714-C4A1-614E-B309-DB23F8B4D841}" type="slidenum">
              <a:rPr lang="en-US" smtClean="0"/>
              <a:pPr/>
              <a:t>‹#›</a:t>
            </a:fld>
            <a:endParaRPr lang="en-US" dirty="0"/>
          </a:p>
        </p:txBody>
      </p:sp>
    </p:spTree>
    <p:extLst>
      <p:ext uri="{BB962C8B-B14F-4D97-AF65-F5344CB8AC3E}">
        <p14:creationId xmlns:p14="http://schemas.microsoft.com/office/powerpoint/2010/main" val="40329962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6.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83859"/>
            <a:ext cx="8229600" cy="1876211"/>
          </a:xfrm>
        </p:spPr>
        <p:txBody>
          <a:bodyPr>
            <a:normAutofit fontScale="90000"/>
          </a:bodyPr>
          <a:lstStyle/>
          <a:p>
            <a:r>
              <a:rPr lang="en-US" i="1" dirty="0"/>
              <a:t>Human Energy Systems </a:t>
            </a:r>
            <a:r>
              <a:rPr lang="en-US" dirty="0"/>
              <a:t>Unit</a:t>
            </a:r>
            <a:br>
              <a:rPr lang="en-US" dirty="0"/>
            </a:br>
            <a:r>
              <a:rPr lang="en-US" dirty="0"/>
              <a:t>Activity 1.2: Expressing Ideas </a:t>
            </a:r>
            <a:r>
              <a:rPr lang="en-US"/>
              <a:t>and Questions </a:t>
            </a:r>
            <a:r>
              <a:rPr lang="en-US" dirty="0"/>
              <a:t>about Arctic Sea Ice</a:t>
            </a:r>
          </a:p>
        </p:txBody>
      </p:sp>
      <p:sp>
        <p:nvSpPr>
          <p:cNvPr id="7" name="TextBox 6"/>
          <p:cNvSpPr txBox="1"/>
          <p:nvPr/>
        </p:nvSpPr>
        <p:spPr>
          <a:xfrm>
            <a:off x="3003051" y="332695"/>
            <a:ext cx="3129157" cy="646331"/>
          </a:xfrm>
          <a:prstGeom prst="rect">
            <a:avLst/>
          </a:prstGeom>
          <a:noFill/>
        </p:spPr>
        <p:txBody>
          <a:bodyPr wrap="none" rtlCol="0">
            <a:spAutoFit/>
          </a:bodyPr>
          <a:lstStyle/>
          <a:p>
            <a:r>
              <a:rPr lang="en-US" sz="1200" i="1" dirty="0"/>
              <a:t>Carbon: Transformations in Matter and Energy</a:t>
            </a:r>
          </a:p>
          <a:p>
            <a:r>
              <a:rPr lang="en-US" sz="1200" i="1" dirty="0"/>
              <a:t>Environmental Literacy Project</a:t>
            </a:r>
            <a:br>
              <a:rPr lang="en-US" sz="1200" i="1" dirty="0"/>
            </a:br>
            <a:r>
              <a:rPr lang="en-US" sz="1200" i="1" dirty="0"/>
              <a:t>Michigan State University</a:t>
            </a:r>
            <a:r>
              <a:rPr lang="en-US" sz="1200" dirty="0">
                <a:effectLst/>
              </a:rPr>
              <a:t> </a:t>
            </a:r>
            <a:endParaRPr lang="en-US" sz="1600" dirty="0"/>
          </a:p>
        </p:txBody>
      </p:sp>
      <p:pic>
        <p:nvPicPr>
          <p:cNvPr id="8" name="Picture 7" descr="Carbon TIME 1 line small.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036" y="294321"/>
            <a:ext cx="2831104" cy="643007"/>
          </a:xfrm>
          <a:prstGeom prst="rect">
            <a:avLst/>
          </a:prstGeom>
        </p:spPr>
      </p:pic>
      <p:pic>
        <p:nvPicPr>
          <p:cNvPr id="12" name="Picture 11" descr="N_197909_extn.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528610" y="3697457"/>
            <a:ext cx="2292884" cy="2729624"/>
          </a:xfrm>
          <a:prstGeom prst="rect">
            <a:avLst/>
          </a:prstGeom>
        </p:spPr>
      </p:pic>
      <p:sp>
        <p:nvSpPr>
          <p:cNvPr id="3" name="Right Arrow 2"/>
          <p:cNvSpPr/>
          <p:nvPr/>
        </p:nvSpPr>
        <p:spPr>
          <a:xfrm>
            <a:off x="4063998" y="4713110"/>
            <a:ext cx="1001889" cy="719667"/>
          </a:xfrm>
          <a:prstGeom prst="rightArrow">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4" name="Picture 3"/>
          <p:cNvPicPr>
            <a:picLocks noChangeAspect="1"/>
          </p:cNvPicPr>
          <p:nvPr/>
        </p:nvPicPr>
        <p:blipFill>
          <a:blip r:embed="rId5"/>
          <a:stretch>
            <a:fillRect/>
          </a:stretch>
        </p:blipFill>
        <p:spPr>
          <a:xfrm>
            <a:off x="5271996" y="3697457"/>
            <a:ext cx="2256641" cy="2729624"/>
          </a:xfrm>
          <a:prstGeom prst="rect">
            <a:avLst/>
          </a:prstGeom>
        </p:spPr>
      </p:pic>
      <p:sp>
        <p:nvSpPr>
          <p:cNvPr id="5" name="Slide Number Placeholder 4">
            <a:extLst>
              <a:ext uri="{FF2B5EF4-FFF2-40B4-BE49-F238E27FC236}">
                <a16:creationId xmlns:a16="http://schemas.microsoft.com/office/drawing/2014/main" id="{0A4FA008-F93B-4F6D-A356-A30697886300}"/>
              </a:ext>
            </a:extLst>
          </p:cNvPr>
          <p:cNvSpPr>
            <a:spLocks noGrp="1"/>
          </p:cNvSpPr>
          <p:nvPr>
            <p:ph type="sldNum" sz="quarter" idx="12"/>
          </p:nvPr>
        </p:nvSpPr>
        <p:spPr/>
        <p:txBody>
          <a:bodyPr/>
          <a:lstStyle/>
          <a:p>
            <a:fld id="{C82A8714-C4A1-614E-B309-DB23F8B4D841}" type="slidenum">
              <a:rPr lang="en-US" smtClean="0"/>
              <a:t>1</a:t>
            </a:fld>
            <a:endParaRPr lang="en-US"/>
          </a:p>
        </p:txBody>
      </p:sp>
    </p:spTree>
    <p:extLst>
      <p:ext uri="{BB962C8B-B14F-4D97-AF65-F5344CB8AC3E}">
        <p14:creationId xmlns:p14="http://schemas.microsoft.com/office/powerpoint/2010/main" val="5744834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Save for later</a:t>
            </a:r>
          </a:p>
        </p:txBody>
      </p:sp>
      <p:sp>
        <p:nvSpPr>
          <p:cNvPr id="3" name="Content Placeholder 2"/>
          <p:cNvSpPr>
            <a:spLocks noGrp="1"/>
          </p:cNvSpPr>
          <p:nvPr>
            <p:ph idx="1"/>
          </p:nvPr>
        </p:nvSpPr>
        <p:spPr/>
        <p:txBody>
          <a:bodyPr/>
          <a:lstStyle/>
          <a:p>
            <a:r>
              <a:rPr lang="en-US" dirty="0"/>
              <a:t>Later, you will compare your ideas from today to your predictions and explanations.</a:t>
            </a:r>
          </a:p>
          <a:p>
            <a:endParaRPr lang="en-US" dirty="0"/>
          </a:p>
        </p:txBody>
      </p:sp>
      <p:sp>
        <p:nvSpPr>
          <p:cNvPr id="4" name="Slide Number Placeholder 3">
            <a:extLst>
              <a:ext uri="{FF2B5EF4-FFF2-40B4-BE49-F238E27FC236}">
                <a16:creationId xmlns:a16="http://schemas.microsoft.com/office/drawing/2014/main" id="{3B909FF8-A5D0-4E78-8170-8670104021FF}"/>
              </a:ext>
            </a:extLst>
          </p:cNvPr>
          <p:cNvSpPr>
            <a:spLocks noGrp="1"/>
          </p:cNvSpPr>
          <p:nvPr>
            <p:ph type="sldNum" sz="quarter" idx="12"/>
          </p:nvPr>
        </p:nvSpPr>
        <p:spPr/>
        <p:txBody>
          <a:bodyPr/>
          <a:lstStyle/>
          <a:p>
            <a:fld id="{C82A8714-C4A1-614E-B309-DB23F8B4D841}" type="slidenum">
              <a:rPr lang="en-US" smtClean="0"/>
              <a:t>10</a:t>
            </a:fld>
            <a:endParaRPr lang="en-US"/>
          </a:p>
        </p:txBody>
      </p:sp>
    </p:spTree>
    <p:extLst>
      <p:ext uri="{BB962C8B-B14F-4D97-AF65-F5344CB8AC3E}">
        <p14:creationId xmlns:p14="http://schemas.microsoft.com/office/powerpoint/2010/main" val="24356560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C82A8714-C4A1-614E-B309-DB23F8B4D841}" type="slidenum">
              <a:rPr lang="en-US" smtClean="0"/>
              <a:t>2</a:t>
            </a:fld>
            <a:endParaRPr lang="en-US"/>
          </a:p>
        </p:txBody>
      </p:sp>
      <p:pic>
        <p:nvPicPr>
          <p:cNvPr id="7" name="Picture 6">
            <a:extLst>
              <a:ext uri="{FF2B5EF4-FFF2-40B4-BE49-F238E27FC236}">
                <a16:creationId xmlns:a16="http://schemas.microsoft.com/office/drawing/2014/main" id="{AE5F7DEC-173F-0044-A1B2-DC0BB6657848}"/>
              </a:ext>
            </a:extLst>
          </p:cNvPr>
          <p:cNvPicPr>
            <a:picLocks noChangeAspect="1"/>
          </p:cNvPicPr>
          <p:nvPr/>
        </p:nvPicPr>
        <p:blipFill>
          <a:blip r:embed="rId3"/>
          <a:stretch>
            <a:fillRect/>
          </a:stretch>
        </p:blipFill>
        <p:spPr>
          <a:xfrm>
            <a:off x="170868" y="970573"/>
            <a:ext cx="8863716" cy="5055088"/>
          </a:xfrm>
          <a:prstGeom prst="rect">
            <a:avLst/>
          </a:prstGeom>
        </p:spPr>
      </p:pic>
      <p:sp>
        <p:nvSpPr>
          <p:cNvPr id="5" name="Oval Callout 4"/>
          <p:cNvSpPr>
            <a:spLocks noChangeArrowheads="1"/>
          </p:cNvSpPr>
          <p:nvPr/>
        </p:nvSpPr>
        <p:spPr bwMode="auto">
          <a:xfrm rot="21056995">
            <a:off x="66961" y="1679862"/>
            <a:ext cx="924560" cy="924560"/>
          </a:xfrm>
          <a:prstGeom prst="wedgeEllipseCallout">
            <a:avLst>
              <a:gd name="adj1" fmla="val 12033"/>
              <a:gd name="adj2" fmla="val 171617"/>
            </a:avLst>
          </a:prstGeom>
          <a:solidFill>
            <a:schemeClr val="tx1">
              <a:lumMod val="65000"/>
              <a:lumOff val="35000"/>
            </a:schemeClr>
          </a:solidFill>
          <a:ln w="9525">
            <a:solidFill>
              <a:schemeClr val="tx1">
                <a:lumMod val="50000"/>
                <a:lumOff val="50000"/>
              </a:schemeClr>
            </a:solidFill>
            <a:miter lim="800000"/>
            <a:headEnd/>
            <a:tailEnd/>
          </a:ln>
          <a:effectLst>
            <a:outerShdw dist="23000" dir="5400000" rotWithShape="0">
              <a:srgbClr val="808080">
                <a:alpha val="34998"/>
              </a:srgbClr>
            </a:outerShdw>
          </a:effectLst>
        </p:spPr>
        <p:txBody>
          <a:bodyPr rot="0" vert="horz" wrap="square" lIns="91440" tIns="45720" rIns="91440" bIns="45720" anchor="ctr" anchorCtr="0" upright="1">
            <a:noAutofit/>
          </a:bodyPr>
          <a:lstStyle/>
          <a:p>
            <a:pPr marL="0" marR="0" algn="ctr">
              <a:spcBef>
                <a:spcPts val="0"/>
              </a:spcBef>
              <a:spcAft>
                <a:spcPts val="600"/>
              </a:spcAft>
            </a:pPr>
            <a:r>
              <a:rPr lang="en-US" sz="1100" dirty="0">
                <a:solidFill>
                  <a:srgbClr val="FFFFFF"/>
                </a:solidFill>
                <a:effectLst/>
                <a:latin typeface="Arial"/>
                <a:ea typeface="Times New Roman"/>
              </a:rPr>
              <a:t>You are here</a:t>
            </a:r>
            <a:endParaRPr lang="en-US" sz="1100" dirty="0">
              <a:effectLst/>
              <a:latin typeface="Arial"/>
              <a:ea typeface="Times New Roman"/>
            </a:endParaRPr>
          </a:p>
        </p:txBody>
      </p:sp>
    </p:spTree>
    <p:extLst>
      <p:ext uri="{BB962C8B-B14F-4D97-AF65-F5344CB8AC3E}">
        <p14:creationId xmlns:p14="http://schemas.microsoft.com/office/powerpoint/2010/main" val="19601711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Slide Number Placeholder 2"/>
          <p:cNvSpPr>
            <a:spLocks noGrp="1"/>
          </p:cNvSpPr>
          <p:nvPr>
            <p:ph type="sldNum" sz="quarter" idx="12"/>
          </p:nvPr>
        </p:nvSpPr>
        <p:spPr/>
        <p:txBody>
          <a:bodyPr/>
          <a:lstStyle/>
          <a:p>
            <a:fld id="{D3A1C050-F6FE-0E43-A9D0-F8EEADE3D1E4}" type="slidenum">
              <a:rPr lang="en-US" smtClean="0"/>
              <a:pPr/>
              <a:t>3</a:t>
            </a:fld>
            <a:endParaRPr lang="en-US"/>
          </a:p>
        </p:txBody>
      </p:sp>
      <p:pic>
        <p:nvPicPr>
          <p:cNvPr id="4" name="Picture 3" descr="Powers of Ten 11 x 17 Poster.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57200"/>
            <a:ext cx="9144000" cy="5916706"/>
          </a:xfrm>
          <a:prstGeom prst="rect">
            <a:avLst/>
          </a:prstGeom>
        </p:spPr>
      </p:pic>
    </p:spTree>
    <p:extLst>
      <p:ext uri="{BB962C8B-B14F-4D97-AF65-F5344CB8AC3E}">
        <p14:creationId xmlns:p14="http://schemas.microsoft.com/office/powerpoint/2010/main" val="21088195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Slide Number Placeholder 2"/>
          <p:cNvSpPr>
            <a:spLocks noGrp="1"/>
          </p:cNvSpPr>
          <p:nvPr>
            <p:ph type="sldNum" sz="quarter" idx="12"/>
          </p:nvPr>
        </p:nvSpPr>
        <p:spPr/>
        <p:txBody>
          <a:bodyPr/>
          <a:lstStyle/>
          <a:p>
            <a:fld id="{D3A1C050-F6FE-0E43-A9D0-F8EEADE3D1E4}" type="slidenum">
              <a:rPr lang="en-US" smtClean="0"/>
              <a:pPr/>
              <a:t>4</a:t>
            </a:fld>
            <a:endParaRPr lang="en-US"/>
          </a:p>
        </p:txBody>
      </p:sp>
      <p:pic>
        <p:nvPicPr>
          <p:cNvPr id="4" name="Picture 3" descr="Powers of Ten with Pictures 11 x 17 Poster.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916706"/>
          </a:xfrm>
          <a:prstGeom prst="rect">
            <a:avLst/>
          </a:prstGeom>
        </p:spPr>
      </p:pic>
    </p:spTree>
    <p:extLst>
      <p:ext uri="{BB962C8B-B14F-4D97-AF65-F5344CB8AC3E}">
        <p14:creationId xmlns:p14="http://schemas.microsoft.com/office/powerpoint/2010/main" val="26577985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82502"/>
            <a:ext cx="8229600" cy="1143000"/>
          </a:xfrm>
        </p:spPr>
        <p:txBody>
          <a:bodyPr>
            <a:normAutofit fontScale="90000"/>
          </a:bodyPr>
          <a:lstStyle/>
          <a:p>
            <a:r>
              <a:rPr lang="en-US" dirty="0"/>
              <a:t>What have you heard about ice that covers the sea on the Earth’s North pole? </a:t>
            </a:r>
          </a:p>
        </p:txBody>
      </p:sp>
      <p:pic>
        <p:nvPicPr>
          <p:cNvPr id="3" name="Picture 2" descr="Polar_Bear_AdF.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30913" y="2462003"/>
            <a:ext cx="5852160" cy="3901440"/>
          </a:xfrm>
          <a:prstGeom prst="rect">
            <a:avLst/>
          </a:prstGeom>
        </p:spPr>
      </p:pic>
      <p:sp>
        <p:nvSpPr>
          <p:cNvPr id="4" name="Slide Number Placeholder 3">
            <a:extLst>
              <a:ext uri="{FF2B5EF4-FFF2-40B4-BE49-F238E27FC236}">
                <a16:creationId xmlns:a16="http://schemas.microsoft.com/office/drawing/2014/main" id="{E644198D-3298-4065-8FEA-FD012A8C4FDD}"/>
              </a:ext>
            </a:extLst>
          </p:cNvPr>
          <p:cNvSpPr>
            <a:spLocks noGrp="1"/>
          </p:cNvSpPr>
          <p:nvPr>
            <p:ph type="sldNum" sz="quarter" idx="12"/>
          </p:nvPr>
        </p:nvSpPr>
        <p:spPr/>
        <p:txBody>
          <a:bodyPr/>
          <a:lstStyle/>
          <a:p>
            <a:fld id="{C82A8714-C4A1-614E-B309-DB23F8B4D841}" type="slidenum">
              <a:rPr lang="en-US" smtClean="0"/>
              <a:t>5</a:t>
            </a:fld>
            <a:endParaRPr lang="en-US"/>
          </a:p>
        </p:txBody>
      </p:sp>
    </p:spTree>
    <p:extLst>
      <p:ext uri="{BB962C8B-B14F-4D97-AF65-F5344CB8AC3E}">
        <p14:creationId xmlns:p14="http://schemas.microsoft.com/office/powerpoint/2010/main" val="8459115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What do you think caused the ice to melt? </a:t>
            </a:r>
          </a:p>
        </p:txBody>
      </p:sp>
      <p:pic>
        <p:nvPicPr>
          <p:cNvPr id="3" name="Picture 2" descr="N_197909_extn.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35067" y="2412832"/>
            <a:ext cx="3364294" cy="4005112"/>
          </a:xfrm>
          <a:prstGeom prst="rect">
            <a:avLst/>
          </a:prstGeom>
        </p:spPr>
      </p:pic>
      <p:sp>
        <p:nvSpPr>
          <p:cNvPr id="4" name="Right Arrow 3"/>
          <p:cNvSpPr/>
          <p:nvPr/>
        </p:nvSpPr>
        <p:spPr>
          <a:xfrm>
            <a:off x="4140597" y="4104943"/>
            <a:ext cx="1108736" cy="1017390"/>
          </a:xfrm>
          <a:prstGeom prst="rightArrow">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4"/>
          <a:stretch>
            <a:fillRect/>
          </a:stretch>
        </p:blipFill>
        <p:spPr>
          <a:xfrm>
            <a:off x="5501700" y="2421969"/>
            <a:ext cx="3311115" cy="4005112"/>
          </a:xfrm>
          <a:prstGeom prst="rect">
            <a:avLst/>
          </a:prstGeom>
        </p:spPr>
      </p:pic>
      <p:sp>
        <p:nvSpPr>
          <p:cNvPr id="6" name="TextBox 5"/>
          <p:cNvSpPr txBox="1"/>
          <p:nvPr/>
        </p:nvSpPr>
        <p:spPr>
          <a:xfrm>
            <a:off x="635068" y="1417638"/>
            <a:ext cx="3364294" cy="923330"/>
          </a:xfrm>
          <a:prstGeom prst="rect">
            <a:avLst/>
          </a:prstGeom>
          <a:noFill/>
        </p:spPr>
        <p:txBody>
          <a:bodyPr wrap="square" rtlCol="0">
            <a:spAutoFit/>
          </a:bodyPr>
          <a:lstStyle/>
          <a:p>
            <a:pPr algn="ctr"/>
            <a:r>
              <a:rPr lang="en-US" dirty="0"/>
              <a:t>Arctic Sea Ice </a:t>
            </a:r>
          </a:p>
          <a:p>
            <a:pPr algn="ctr"/>
            <a:r>
              <a:rPr lang="en-US" dirty="0"/>
              <a:t>September 1979</a:t>
            </a:r>
          </a:p>
          <a:p>
            <a:pPr algn="ctr"/>
            <a:r>
              <a:rPr lang="en-US" dirty="0"/>
              <a:t>7.2 million square kilometers</a:t>
            </a:r>
          </a:p>
        </p:txBody>
      </p:sp>
      <p:sp>
        <p:nvSpPr>
          <p:cNvPr id="7" name="TextBox 6"/>
          <p:cNvSpPr txBox="1"/>
          <p:nvPr/>
        </p:nvSpPr>
        <p:spPr>
          <a:xfrm>
            <a:off x="5475111" y="1417638"/>
            <a:ext cx="3364294" cy="923330"/>
          </a:xfrm>
          <a:prstGeom prst="rect">
            <a:avLst/>
          </a:prstGeom>
          <a:noFill/>
        </p:spPr>
        <p:txBody>
          <a:bodyPr wrap="square" rtlCol="0">
            <a:spAutoFit/>
          </a:bodyPr>
          <a:lstStyle/>
          <a:p>
            <a:pPr algn="ctr"/>
            <a:r>
              <a:rPr lang="en-US" dirty="0"/>
              <a:t>Arctic Sea Ice </a:t>
            </a:r>
          </a:p>
          <a:p>
            <a:pPr algn="ctr"/>
            <a:r>
              <a:rPr lang="en-US" dirty="0"/>
              <a:t>September 2018</a:t>
            </a:r>
          </a:p>
          <a:p>
            <a:pPr algn="ctr"/>
            <a:r>
              <a:rPr lang="en-US" dirty="0"/>
              <a:t>4.7 million square kilometers</a:t>
            </a:r>
          </a:p>
        </p:txBody>
      </p:sp>
      <p:sp>
        <p:nvSpPr>
          <p:cNvPr id="8" name="Slide Number Placeholder 7">
            <a:extLst>
              <a:ext uri="{FF2B5EF4-FFF2-40B4-BE49-F238E27FC236}">
                <a16:creationId xmlns:a16="http://schemas.microsoft.com/office/drawing/2014/main" id="{25247873-3E59-4A9C-BA12-C83EE59512AC}"/>
              </a:ext>
            </a:extLst>
          </p:cNvPr>
          <p:cNvSpPr>
            <a:spLocks noGrp="1"/>
          </p:cNvSpPr>
          <p:nvPr>
            <p:ph type="sldNum" sz="quarter" idx="12"/>
          </p:nvPr>
        </p:nvSpPr>
        <p:spPr/>
        <p:txBody>
          <a:bodyPr/>
          <a:lstStyle/>
          <a:p>
            <a:fld id="{C82A8714-C4A1-614E-B309-DB23F8B4D841}" type="slidenum">
              <a:rPr lang="en-US" smtClean="0"/>
              <a:t>6</a:t>
            </a:fld>
            <a:endParaRPr lang="en-US"/>
          </a:p>
        </p:txBody>
      </p:sp>
    </p:spTree>
    <p:extLst>
      <p:ext uri="{BB962C8B-B14F-4D97-AF65-F5344CB8AC3E}">
        <p14:creationId xmlns:p14="http://schemas.microsoft.com/office/powerpoint/2010/main" val="5437453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3753" y="457200"/>
            <a:ext cx="8723845" cy="992402"/>
          </a:xfrm>
        </p:spPr>
        <p:txBody>
          <a:bodyPr>
            <a:noAutofit/>
          </a:bodyPr>
          <a:lstStyle/>
          <a:p>
            <a:r>
              <a:rPr lang="en-US" sz="3200" dirty="0">
                <a:latin typeface="Arial"/>
                <a:cs typeface="Arial"/>
              </a:rPr>
              <a:t>Posting Ideas for Class Discussion:</a:t>
            </a:r>
            <a:br>
              <a:rPr lang="en-US" sz="3200" dirty="0">
                <a:latin typeface="Arial"/>
                <a:cs typeface="Arial"/>
              </a:rPr>
            </a:br>
            <a:r>
              <a:rPr lang="en-US" sz="3200" dirty="0">
                <a:latin typeface="Arial"/>
                <a:cs typeface="Arial"/>
              </a:rPr>
              <a:t>What do you think caused the ice to melt?</a:t>
            </a:r>
          </a:p>
        </p:txBody>
      </p:sp>
      <p:sp>
        <p:nvSpPr>
          <p:cNvPr id="3" name="Content Placeholder 2"/>
          <p:cNvSpPr>
            <a:spLocks noGrp="1"/>
          </p:cNvSpPr>
          <p:nvPr>
            <p:ph idx="1"/>
          </p:nvPr>
        </p:nvSpPr>
        <p:spPr>
          <a:xfrm>
            <a:off x="457200" y="1504826"/>
            <a:ext cx="4148270" cy="4906748"/>
          </a:xfrm>
        </p:spPr>
        <p:txBody>
          <a:bodyPr/>
          <a:lstStyle/>
          <a:p>
            <a:pPr marL="0" indent="0">
              <a:buNone/>
            </a:pPr>
            <a:r>
              <a:rPr lang="en-US" dirty="0">
                <a:latin typeface="Arial"/>
                <a:cs typeface="Arial"/>
              </a:rPr>
              <a:t>Your ideas:</a:t>
            </a:r>
          </a:p>
          <a:p>
            <a:pPr marL="0" indent="0">
              <a:buNone/>
            </a:pPr>
            <a:r>
              <a:rPr lang="en-US" dirty="0">
                <a:latin typeface="Arial"/>
                <a:cs typeface="Arial"/>
              </a:rPr>
              <a:t>1. </a:t>
            </a:r>
          </a:p>
        </p:txBody>
      </p:sp>
      <p:sp>
        <p:nvSpPr>
          <p:cNvPr id="4" name="Slide Number Placeholder 3"/>
          <p:cNvSpPr>
            <a:spLocks noGrp="1"/>
          </p:cNvSpPr>
          <p:nvPr>
            <p:ph type="sldNum" sz="quarter" idx="12"/>
          </p:nvPr>
        </p:nvSpPr>
        <p:spPr/>
        <p:txBody>
          <a:bodyPr/>
          <a:lstStyle/>
          <a:p>
            <a:fld id="{D3A1C050-F6FE-0E43-A9D0-F8EEADE3D1E4}" type="slidenum">
              <a:rPr lang="en-US" smtClean="0"/>
              <a:t>7</a:t>
            </a:fld>
            <a:endParaRPr lang="en-US"/>
          </a:p>
        </p:txBody>
      </p:sp>
      <p:sp>
        <p:nvSpPr>
          <p:cNvPr id="5" name="Content Placeholder 2"/>
          <p:cNvSpPr txBox="1">
            <a:spLocks/>
          </p:cNvSpPr>
          <p:nvPr/>
        </p:nvSpPr>
        <p:spPr>
          <a:xfrm>
            <a:off x="4538530" y="1504236"/>
            <a:ext cx="4148270" cy="4906748"/>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dirty="0">
                <a:latin typeface="Arial"/>
                <a:cs typeface="Arial"/>
              </a:rPr>
              <a:t>Your questions:</a:t>
            </a:r>
          </a:p>
          <a:p>
            <a:pPr marL="0" indent="0">
              <a:buFont typeface="Arial"/>
              <a:buNone/>
            </a:pPr>
            <a:r>
              <a:rPr lang="en-US" dirty="0">
                <a:latin typeface="Arial"/>
                <a:cs typeface="Arial"/>
              </a:rPr>
              <a:t>1. </a:t>
            </a:r>
          </a:p>
        </p:txBody>
      </p:sp>
    </p:spTree>
    <p:extLst>
      <p:ext uri="{BB962C8B-B14F-4D97-AF65-F5344CB8AC3E}">
        <p14:creationId xmlns:p14="http://schemas.microsoft.com/office/powerpoint/2010/main" val="28631752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3753" y="457200"/>
            <a:ext cx="8723845" cy="992402"/>
          </a:xfrm>
        </p:spPr>
        <p:txBody>
          <a:bodyPr>
            <a:normAutofit fontScale="90000"/>
          </a:bodyPr>
          <a:lstStyle/>
          <a:p>
            <a:r>
              <a:rPr lang="en-US" sz="3200" dirty="0">
                <a:latin typeface="Arial"/>
                <a:cs typeface="Arial"/>
              </a:rPr>
              <a:t>Discussing Our Ideas:</a:t>
            </a:r>
            <a:br>
              <a:rPr lang="en-US" sz="3200" dirty="0">
                <a:latin typeface="Arial"/>
                <a:cs typeface="Arial"/>
              </a:rPr>
            </a:br>
            <a:r>
              <a:rPr lang="en-US" sz="3200" dirty="0">
                <a:latin typeface="Arial"/>
                <a:cs typeface="Arial"/>
              </a:rPr>
              <a:t>What do you think caused the ice to melt?</a:t>
            </a:r>
          </a:p>
        </p:txBody>
      </p:sp>
      <p:sp>
        <p:nvSpPr>
          <p:cNvPr id="3" name="Content Placeholder 2"/>
          <p:cNvSpPr>
            <a:spLocks noGrp="1"/>
          </p:cNvSpPr>
          <p:nvPr>
            <p:ph idx="1"/>
          </p:nvPr>
        </p:nvSpPr>
        <p:spPr>
          <a:xfrm>
            <a:off x="457200" y="1504826"/>
            <a:ext cx="4148270" cy="4906748"/>
          </a:xfrm>
        </p:spPr>
        <p:txBody>
          <a:bodyPr>
            <a:normAutofit/>
          </a:bodyPr>
          <a:lstStyle/>
          <a:p>
            <a:pPr marL="0" indent="0">
              <a:buNone/>
            </a:pPr>
            <a:r>
              <a:rPr lang="en-US" sz="3000" dirty="0">
                <a:latin typeface="Arial"/>
                <a:cs typeface="Arial"/>
              </a:rPr>
              <a:t>Your shared ideas:</a:t>
            </a:r>
          </a:p>
          <a:p>
            <a:pPr marL="0" indent="0">
              <a:buNone/>
            </a:pPr>
            <a:r>
              <a:rPr lang="en-US" sz="3000" dirty="0">
                <a:latin typeface="Arial"/>
                <a:cs typeface="Arial"/>
              </a:rPr>
              <a:t>1. </a:t>
            </a:r>
          </a:p>
        </p:txBody>
      </p:sp>
      <p:sp>
        <p:nvSpPr>
          <p:cNvPr id="4" name="Slide Number Placeholder 3"/>
          <p:cNvSpPr>
            <a:spLocks noGrp="1"/>
          </p:cNvSpPr>
          <p:nvPr>
            <p:ph type="sldNum" sz="quarter" idx="12"/>
          </p:nvPr>
        </p:nvSpPr>
        <p:spPr/>
        <p:txBody>
          <a:bodyPr/>
          <a:lstStyle/>
          <a:p>
            <a:fld id="{D3A1C050-F6FE-0E43-A9D0-F8EEADE3D1E4}" type="slidenum">
              <a:rPr lang="en-US" smtClean="0"/>
              <a:t>8</a:t>
            </a:fld>
            <a:endParaRPr lang="en-US"/>
          </a:p>
        </p:txBody>
      </p:sp>
      <p:sp>
        <p:nvSpPr>
          <p:cNvPr id="5" name="Content Placeholder 2"/>
          <p:cNvSpPr txBox="1">
            <a:spLocks/>
          </p:cNvSpPr>
          <p:nvPr/>
        </p:nvSpPr>
        <p:spPr>
          <a:xfrm>
            <a:off x="4538530" y="1504236"/>
            <a:ext cx="4148270" cy="4906748"/>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sz="3000" dirty="0">
                <a:latin typeface="Arial"/>
                <a:cs typeface="Arial"/>
              </a:rPr>
              <a:t>Your shared questions:</a:t>
            </a:r>
          </a:p>
          <a:p>
            <a:pPr marL="0" indent="0">
              <a:buFont typeface="Arial"/>
              <a:buNone/>
            </a:pPr>
            <a:r>
              <a:rPr lang="en-US" sz="3000" dirty="0">
                <a:latin typeface="Arial"/>
                <a:cs typeface="Arial"/>
              </a:rPr>
              <a:t>1. </a:t>
            </a:r>
          </a:p>
        </p:txBody>
      </p:sp>
    </p:spTree>
    <p:extLst>
      <p:ext uri="{BB962C8B-B14F-4D97-AF65-F5344CB8AC3E}">
        <p14:creationId xmlns:p14="http://schemas.microsoft.com/office/powerpoint/2010/main" val="38860540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Reading</a:t>
            </a:r>
          </a:p>
        </p:txBody>
      </p:sp>
      <p:sp>
        <p:nvSpPr>
          <p:cNvPr id="9" name="Content Placeholder 8"/>
          <p:cNvSpPr>
            <a:spLocks noGrp="1"/>
          </p:cNvSpPr>
          <p:nvPr>
            <p:ph idx="1"/>
          </p:nvPr>
        </p:nvSpPr>
        <p:spPr>
          <a:xfrm>
            <a:off x="457199" y="1417638"/>
            <a:ext cx="3748313" cy="4559416"/>
          </a:xfrm>
        </p:spPr>
        <p:txBody>
          <a:bodyPr>
            <a:normAutofit/>
          </a:bodyPr>
          <a:lstStyle/>
          <a:p>
            <a:r>
              <a:rPr lang="en-US" dirty="0"/>
              <a:t>Read the “Human Energy Systems Storyline Reading” using the Questions, Connections, Question Reading Strategy.</a:t>
            </a:r>
          </a:p>
          <a:p>
            <a:endParaRPr lang="en-US" dirty="0"/>
          </a:p>
        </p:txBody>
      </p:sp>
      <p:sp>
        <p:nvSpPr>
          <p:cNvPr id="5" name="Slide Number Placeholder 4"/>
          <p:cNvSpPr>
            <a:spLocks noGrp="1"/>
          </p:cNvSpPr>
          <p:nvPr>
            <p:ph type="sldNum" sz="quarter" idx="12"/>
          </p:nvPr>
        </p:nvSpPr>
        <p:spPr/>
        <p:txBody>
          <a:bodyPr/>
          <a:lstStyle/>
          <a:p>
            <a:fld id="{C82A8714-C4A1-614E-B309-DB23F8B4D841}" type="slidenum">
              <a:rPr lang="en-US" smtClean="0"/>
              <a:t>9</a:t>
            </a:fld>
            <a:endParaRPr lang="en-US"/>
          </a:p>
        </p:txBody>
      </p:sp>
      <p:pic>
        <p:nvPicPr>
          <p:cNvPr id="3" name="Picture 2">
            <a:extLst>
              <a:ext uri="{FF2B5EF4-FFF2-40B4-BE49-F238E27FC236}">
                <a16:creationId xmlns:a16="http://schemas.microsoft.com/office/drawing/2014/main" id="{E45F2AFC-BB17-564A-A640-898C0AFE9C81}"/>
              </a:ext>
            </a:extLst>
          </p:cNvPr>
          <p:cNvPicPr>
            <a:picLocks noChangeAspect="1"/>
          </p:cNvPicPr>
          <p:nvPr/>
        </p:nvPicPr>
        <p:blipFill>
          <a:blip r:embed="rId3"/>
          <a:srcRect/>
          <a:stretch/>
        </p:blipFill>
        <p:spPr>
          <a:xfrm>
            <a:off x="4205512" y="1417638"/>
            <a:ext cx="4400402" cy="4161157"/>
          </a:xfrm>
          <a:prstGeom prst="rect">
            <a:avLst/>
          </a:prstGeom>
          <a:ln>
            <a:solidFill>
              <a:schemeClr val="tx1"/>
            </a:solidFill>
          </a:ln>
        </p:spPr>
      </p:pic>
    </p:spTree>
    <p:extLst>
      <p:ext uri="{BB962C8B-B14F-4D97-AF65-F5344CB8AC3E}">
        <p14:creationId xmlns:p14="http://schemas.microsoft.com/office/powerpoint/2010/main" val="2763603965"/>
      </p:ext>
    </p:extLst>
  </p:cSld>
  <p:clrMapOvr>
    <a:masterClrMapping/>
  </p:clrMapOvr>
</p:sld>
</file>

<file path=ppt/theme/theme1.xml><?xml version="1.0" encoding="utf-8"?>
<a:theme xmlns:a="http://schemas.openxmlformats.org/drawingml/2006/main" name="Template 1 Carbon TIME Presenta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Template 1 Carbon TIME Presentation.potx</Template>
  <TotalTime>1758</TotalTime>
  <Words>1535</Words>
  <Application>Microsoft Macintosh PowerPoint</Application>
  <PresentationFormat>On-screen Show (4:3)</PresentationFormat>
  <Paragraphs>101</Paragraphs>
  <Slides>10</Slides>
  <Notes>10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10</vt:i4>
      </vt:variant>
    </vt:vector>
  </HeadingPairs>
  <TitlesOfParts>
    <vt:vector size="13" baseType="lpstr">
      <vt:lpstr>Arial</vt:lpstr>
      <vt:lpstr>Calibri</vt:lpstr>
      <vt:lpstr>Template 1 Carbon TIME Presentation</vt:lpstr>
      <vt:lpstr>Human Energy Systems Unit Activity 1.2: Expressing Ideas and Questions about Arctic Sea Ice</vt:lpstr>
      <vt:lpstr>PowerPoint Presentation</vt:lpstr>
      <vt:lpstr>PowerPoint Presentation</vt:lpstr>
      <vt:lpstr>PowerPoint Presentation</vt:lpstr>
      <vt:lpstr>What have you heard about ice that covers the sea on the Earth’s North pole? </vt:lpstr>
      <vt:lpstr>What do you think caused the ice to melt? </vt:lpstr>
      <vt:lpstr>Posting Ideas for Class Discussion: What do you think caused the ice to melt?</vt:lpstr>
      <vt:lpstr>Discussing Our Ideas: What do you think caused the ice to melt?</vt:lpstr>
      <vt:lpstr>Reading</vt:lpstr>
      <vt:lpstr>Save for later</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Miller</dc:creator>
  <cp:lastModifiedBy>Tompkins, Elizabeth</cp:lastModifiedBy>
  <cp:revision>97</cp:revision>
  <dcterms:created xsi:type="dcterms:W3CDTF">2014-08-04T16:43:47Z</dcterms:created>
  <dcterms:modified xsi:type="dcterms:W3CDTF">2020-03-23T18:48:01Z</dcterms:modified>
</cp:coreProperties>
</file>