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9"/>
  </p:notesMasterIdLst>
  <p:handoutMasterIdLst>
    <p:handoutMasterId r:id="rId10"/>
  </p:handoutMasterIdLst>
  <p:sldIdLst>
    <p:sldId id="272" r:id="rId2"/>
    <p:sldId id="275" r:id="rId3"/>
    <p:sldId id="285" r:id="rId4"/>
    <p:sldId id="286" r:id="rId5"/>
    <p:sldId id="287" r:id="rId6"/>
    <p:sldId id="288" r:id="rId7"/>
    <p:sldId id="289"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55"/>
    <p:restoredTop sz="54286" autoAdjust="0"/>
  </p:normalViewPr>
  <p:slideViewPr>
    <p:cSldViewPr snapToGrid="0" snapToObjects="1">
      <p:cViewPr varScale="1">
        <p:scale>
          <a:sx n="48" d="100"/>
          <a:sy n="48" d="100"/>
        </p:scale>
        <p:origin x="824"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5.1 Extreme Makeover: Lifestyle Edition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168449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Make connections to the previous activities.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3 of the PPT. Tell students in the last activities we examined how carbon cycles around the globe. In this activity, we will examine how people from all parts of the world use carbon and energy, and how our personal choices and also where we live impacts how we use organic carbon.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Place the 5.1 Lifestyle Cards around the room.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Introduce the students to the four different stations around the room: food, electricity, transportation, and buildings.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539874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visit the stations and make lifestyle choices.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4 of the PPT. Give each student a copy of 5.1 Extreme Makeover: Lifestyle Edition Worksheet.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that each station contains four different options and that it is their job to select one at each station.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should visit each station, read each lifestyle card at each station, and select a lifestyle from each station (they should record their choices in Table A). </a:t>
            </a:r>
            <a:r>
              <a:rPr lang="en-US" sz="1200" i="1" kern="1200" dirty="0">
                <a:solidFill>
                  <a:schemeClr val="tx1"/>
                </a:solidFill>
                <a:effectLst/>
                <a:latin typeface="+mn-lt"/>
                <a:ea typeface="+mn-ea"/>
                <a:cs typeface="+mn-cs"/>
              </a:rPr>
              <a:t>They should not make choices in Table B. Table B is for Activity 5.2.</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10-20 minutes to visit all four stations.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may ask you “How should I decide what to choose?” They should make their decision based on what they see as their ideal lifestyle.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353089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Calculate carbon emissions associated with the students’ chosen lifestyles.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Pass out 5.1 Secrets Revealed! Worksheet to each student and tell students to use the information in the top table to calculate how much carbon emissions are associated with their lifestyle choices. Give them time to make calculations and share with their neighbor.</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Note: students may have a difficult time realizing that the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levels they record on their 5.1 Secrets Revealed! Worksheet is measured in pounds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whereas electricity is measured in kilowatt hours (a different unit of measurement). Help them understand that different amounts of kilowatt hours (the unit for measuring electricity) might not produce the same amount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depending on how the energy was produced. For example: using 13,000 kilowatt hours of electricity in a place that uses wind and solar to generate electricity will result in fewer pounds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than using 1,000 kilowatt hours of electricity in a place that uses coal to generate electricity.</a:t>
            </a:r>
            <a:r>
              <a:rPr lang="en-US" dirty="0">
                <a:effectLst/>
              </a:rPr>
              <a:t> </a:t>
            </a:r>
          </a:p>
          <a:p>
            <a:pPr marL="171450" indent="-171450">
              <a:buFont typeface="Arial" panose="020B0604020202020204" pitchFamily="34" charset="0"/>
              <a:buChar char="•"/>
            </a:pPr>
            <a:endParaRPr lang="en-US" dirty="0">
              <a:effectLst/>
            </a:endParaRPr>
          </a:p>
          <a:p>
            <a:pPr lvl="0"/>
            <a:r>
              <a:rPr lang="en-US" sz="1200" b="1" kern="1200" dirty="0">
                <a:solidFill>
                  <a:schemeClr val="tx1"/>
                </a:solidFill>
                <a:effectLst/>
                <a:latin typeface="+mn-lt"/>
                <a:ea typeface="+mn-ea"/>
                <a:cs typeface="+mn-cs"/>
              </a:rPr>
              <a:t>Have students share their results with a partner or group.</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5 of the PPT. Ask students to look at their individual carbon emissions based on their choices and share their results with their partners.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Encourage students to notice which lifestyle choices lead to the highest emissions and to look for similarities and differences in the choices they made.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for a raise of hands: </a:t>
            </a:r>
            <a:r>
              <a:rPr lang="en-US" sz="1200" i="1" kern="1200" dirty="0">
                <a:solidFill>
                  <a:schemeClr val="tx1"/>
                </a:solidFill>
                <a:effectLst/>
                <a:latin typeface="+mn-lt"/>
                <a:ea typeface="+mn-ea"/>
                <a:cs typeface="+mn-cs"/>
              </a:rPr>
              <a:t>“How many people would use more than 5,000 pounds of carbon?”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“Keep your hand up if you would use more than 10,000 pounds.”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Continue with this trend so students get a sense of how the range and variation in results.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who had the highest and lowest emissions to share their choices, and any others who are willing to share their choices and why they made the choices they made.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678468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Ask for reflections on the activity as a whole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6 of the PPT. Ask students to share any reflections they have on their choices for each station. Ask: </a:t>
            </a: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“Who would like to share the choice they made for each station?”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“To what extent do your choices affect the planet’s climate?”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“How do carbon emissions impact the global climate?”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are likely to have chosen various lifestyles for a variety of reasons. Answers will vary at this point. Use the discussion to highlight the fact that different people use carbon in different ways depending on their needs, wants, where they live, and what kinds of resources are available to them. Also, have them think about how our individual practices might reflect the lifestyle of the society we live in, and how those practices impact the climate with the carbon emission we produce.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672774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Ask for reflections on the activity as a whole class.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Display slide 6 of the PPT. Ask students to share any reflections they have on their choices for each station. Ask: </a:t>
            </a: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“Who would like to share the choice they made for each station?”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“To what extent do your choices affect the planet’s climate?”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“How do carbon emissions impact the global climate?”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Students are likely to have chosen various lifestyles for a variety of reasons. Answers will vary at this point. Use the discussion to highlight the fact that different people use carbon in different ways depending on their needs, wants, where they live, and what kinds of resources are available to them. Also, have them think about how our individual practices might reflect the lifestyle of the society we live in, and how those practices impact the climate with the carbon emission we produce.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8250991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647667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8530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4096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0448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4950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0124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1843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5674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6901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8190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6069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solidFill>
                <a:prstClr val="black"/>
              </a:solidFill>
            </a:endParaRPr>
          </a:p>
        </p:txBody>
      </p:sp>
    </p:spTree>
    <p:extLst>
      <p:ext uri="{BB962C8B-B14F-4D97-AF65-F5344CB8AC3E}">
        <p14:creationId xmlns:p14="http://schemas.microsoft.com/office/powerpoint/2010/main" val="21523491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solidFill>
                <a:prstClr val="black"/>
              </a:solidFill>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solidFill>
                    <a:prstClr val="black"/>
                  </a:solidFill>
                </a:rPr>
                <a:t>Carbon: Transformations in Matter and Energy</a:t>
              </a:r>
            </a:p>
            <a:p>
              <a:r>
                <a:rPr lang="en-US" sz="1200" i="1" dirty="0">
                  <a:solidFill>
                    <a:prstClr val="black"/>
                  </a:solidFill>
                </a:rPr>
                <a:t>Environmental Literacy Project</a:t>
              </a:r>
              <a:br>
                <a:rPr lang="en-US" sz="1200" i="1" dirty="0">
                  <a:solidFill>
                    <a:prstClr val="black"/>
                  </a:solidFill>
                </a:rPr>
              </a:br>
              <a:r>
                <a:rPr lang="en-US" sz="1200" i="1" dirty="0">
                  <a:solidFill>
                    <a:prstClr val="black"/>
                  </a:solidFill>
                </a:rPr>
                <a:t>Michigan State University</a:t>
              </a:r>
              <a:r>
                <a:rPr lang="en-US" sz="1200" dirty="0">
                  <a:solidFill>
                    <a:prstClr val="black"/>
                  </a:solidFill>
                </a:rPr>
                <a:t> </a:t>
              </a:r>
              <a:endParaRPr lang="en-US" sz="1600" dirty="0">
                <a:solidFill>
                  <a:prstClr val="black"/>
                </a:solidFill>
              </a:endParaRPr>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dirty="0">
                <a:latin typeface="Arial"/>
                <a:cs typeface="Arial"/>
              </a:rPr>
              <a:t>Human Energy Systems Unit</a:t>
            </a:r>
            <a:br>
              <a:rPr lang="en-US" dirty="0">
                <a:latin typeface="Arial"/>
                <a:cs typeface="Arial"/>
              </a:rPr>
            </a:br>
            <a:br>
              <a:rPr lang="en-US" dirty="0">
                <a:latin typeface="Arial"/>
                <a:cs typeface="Arial"/>
              </a:rPr>
            </a:br>
            <a:r>
              <a:rPr lang="en-US" dirty="0">
                <a:latin typeface="Arial"/>
                <a:cs typeface="Arial"/>
              </a:rPr>
              <a:t>Activity 5.1 Extreme Makeover: Lifestyle Edition</a:t>
            </a:r>
            <a:endParaRPr lang="en-US" dirty="0">
              <a:solidFill>
                <a:srgbClr val="FF0000"/>
              </a:solidFill>
              <a:latin typeface="Arial"/>
              <a:cs typeface="Arial"/>
            </a:endParaRPr>
          </a:p>
        </p:txBody>
      </p:sp>
      <p:sp>
        <p:nvSpPr>
          <p:cNvPr id="5" name="Slide Number Placeholder 4">
            <a:extLst>
              <a:ext uri="{FF2B5EF4-FFF2-40B4-BE49-F238E27FC236}">
                <a16:creationId xmlns:a16="http://schemas.microsoft.com/office/drawing/2014/main" id="{7A6B0A9D-A7C5-4B84-AFDD-9746DA5DA65F}"/>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1</a:t>
            </a:fld>
            <a:endParaRPr lang="en-US">
              <a:solidFill>
                <a:prstClr val="black">
                  <a:tint val="75000"/>
                </a:prstClr>
              </a:solidFill>
            </a:endParaRPr>
          </a:p>
        </p:txBody>
      </p:sp>
    </p:spTree>
    <p:extLst>
      <p:ext uri="{BB962C8B-B14F-4D97-AF65-F5344CB8AC3E}">
        <p14:creationId xmlns:p14="http://schemas.microsoft.com/office/powerpoint/2010/main" val="81149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1E49D85-CB82-ED48-86B5-8C085D508FD7}"/>
              </a:ext>
            </a:extLst>
          </p:cNvPr>
          <p:cNvPicPr>
            <a:picLocks noChangeAspect="1"/>
          </p:cNvPicPr>
          <p:nvPr/>
        </p:nvPicPr>
        <p:blipFill>
          <a:blip r:embed="rId3"/>
          <a:stretch>
            <a:fillRect/>
          </a:stretch>
        </p:blipFill>
        <p:spPr>
          <a:xfrm>
            <a:off x="0" y="995644"/>
            <a:ext cx="9144000" cy="4866711"/>
          </a:xfrm>
          <a:prstGeom prst="rect">
            <a:avLst/>
          </a:prstGeom>
        </p:spPr>
      </p:pic>
      <p:sp>
        <p:nvSpPr>
          <p:cNvPr id="6" name="Title 5">
            <a:extLst>
              <a:ext uri="{FF2B5EF4-FFF2-40B4-BE49-F238E27FC236}">
                <a16:creationId xmlns:a16="http://schemas.microsoft.com/office/drawing/2014/main" id="{3A411349-C836-D945-88E1-4C7DE21A8EE9}"/>
              </a:ext>
            </a:extLst>
          </p:cNvPr>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D3A1C050-F6FE-0E43-A9D0-F8EEADE3D1E4}" type="slidenum">
              <a:rPr lang="en-US" smtClean="0">
                <a:solidFill>
                  <a:prstClr val="black">
                    <a:tint val="75000"/>
                  </a:prstClr>
                </a:solidFill>
              </a:rPr>
              <a:pPr/>
              <a:t>2</a:t>
            </a:fld>
            <a:endParaRPr lang="en-US">
              <a:solidFill>
                <a:prstClr val="black">
                  <a:tint val="75000"/>
                </a:prstClr>
              </a:solidFill>
            </a:endParaRPr>
          </a:p>
        </p:txBody>
      </p:sp>
      <p:sp>
        <p:nvSpPr>
          <p:cNvPr id="5" name="Oval Callout 4"/>
          <p:cNvSpPr>
            <a:spLocks noChangeArrowheads="1"/>
          </p:cNvSpPr>
          <p:nvPr/>
        </p:nvSpPr>
        <p:spPr bwMode="auto">
          <a:xfrm rot="1773637">
            <a:off x="7192781" y="906370"/>
            <a:ext cx="924560" cy="924560"/>
          </a:xfrm>
          <a:prstGeom prst="wedgeEllipseCallout">
            <a:avLst>
              <a:gd name="adj1" fmla="val 181161"/>
              <a:gd name="adj2" fmla="val 14909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472423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647F6-AEB0-714E-9824-742C5A60DA19}"/>
              </a:ext>
            </a:extLst>
          </p:cNvPr>
          <p:cNvSpPr>
            <a:spLocks noGrp="1"/>
          </p:cNvSpPr>
          <p:nvPr>
            <p:ph type="title"/>
          </p:nvPr>
        </p:nvSpPr>
        <p:spPr/>
        <p:txBody>
          <a:bodyPr/>
          <a:lstStyle/>
          <a:p>
            <a:r>
              <a:rPr lang="en-US" dirty="0"/>
              <a:t>The Lifestyle Game</a:t>
            </a:r>
          </a:p>
        </p:txBody>
      </p:sp>
      <p:sp>
        <p:nvSpPr>
          <p:cNvPr id="4" name="Slide Number Placeholder 3">
            <a:extLst>
              <a:ext uri="{FF2B5EF4-FFF2-40B4-BE49-F238E27FC236}">
                <a16:creationId xmlns:a16="http://schemas.microsoft.com/office/drawing/2014/main" id="{B0F1C73C-A984-BA4B-80C5-6C03252DFE63}"/>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3</a:t>
            </a:fld>
            <a:endParaRPr lang="en-US">
              <a:solidFill>
                <a:prstClr val="black">
                  <a:tint val="75000"/>
                </a:prstClr>
              </a:solidFill>
            </a:endParaRPr>
          </a:p>
        </p:txBody>
      </p:sp>
      <p:pic>
        <p:nvPicPr>
          <p:cNvPr id="6" name="Picture 5">
            <a:extLst>
              <a:ext uri="{FF2B5EF4-FFF2-40B4-BE49-F238E27FC236}">
                <a16:creationId xmlns:a16="http://schemas.microsoft.com/office/drawing/2014/main" id="{C5CDABF1-3447-3844-856D-0B7D6A893598}"/>
              </a:ext>
            </a:extLst>
          </p:cNvPr>
          <p:cNvPicPr>
            <a:picLocks noChangeAspect="1"/>
          </p:cNvPicPr>
          <p:nvPr/>
        </p:nvPicPr>
        <p:blipFill>
          <a:blip r:embed="rId3"/>
          <a:stretch>
            <a:fillRect/>
          </a:stretch>
        </p:blipFill>
        <p:spPr>
          <a:xfrm>
            <a:off x="957129" y="1464187"/>
            <a:ext cx="4083905" cy="2588904"/>
          </a:xfrm>
          <a:prstGeom prst="rect">
            <a:avLst/>
          </a:prstGeom>
        </p:spPr>
      </p:pic>
      <p:pic>
        <p:nvPicPr>
          <p:cNvPr id="8" name="Picture 7">
            <a:extLst>
              <a:ext uri="{FF2B5EF4-FFF2-40B4-BE49-F238E27FC236}">
                <a16:creationId xmlns:a16="http://schemas.microsoft.com/office/drawing/2014/main" id="{64798228-6D90-2040-A3B4-ACEE24E06478}"/>
              </a:ext>
            </a:extLst>
          </p:cNvPr>
          <p:cNvPicPr>
            <a:picLocks noChangeAspect="1"/>
          </p:cNvPicPr>
          <p:nvPr/>
        </p:nvPicPr>
        <p:blipFill>
          <a:blip r:embed="rId4"/>
          <a:stretch>
            <a:fillRect/>
          </a:stretch>
        </p:blipFill>
        <p:spPr>
          <a:xfrm>
            <a:off x="59055" y="3190772"/>
            <a:ext cx="4076612" cy="2742050"/>
          </a:xfrm>
          <a:prstGeom prst="rect">
            <a:avLst/>
          </a:prstGeom>
        </p:spPr>
      </p:pic>
      <p:pic>
        <p:nvPicPr>
          <p:cNvPr id="12" name="Picture 11">
            <a:extLst>
              <a:ext uri="{FF2B5EF4-FFF2-40B4-BE49-F238E27FC236}">
                <a16:creationId xmlns:a16="http://schemas.microsoft.com/office/drawing/2014/main" id="{841D5899-7660-AA46-8496-C2AA375EBDA5}"/>
              </a:ext>
            </a:extLst>
          </p:cNvPr>
          <p:cNvPicPr>
            <a:picLocks noChangeAspect="1"/>
          </p:cNvPicPr>
          <p:nvPr/>
        </p:nvPicPr>
        <p:blipFill>
          <a:blip r:embed="rId5"/>
          <a:stretch>
            <a:fillRect/>
          </a:stretch>
        </p:blipFill>
        <p:spPr>
          <a:xfrm>
            <a:off x="5020653" y="1449602"/>
            <a:ext cx="4091197" cy="2603489"/>
          </a:xfrm>
          <a:prstGeom prst="rect">
            <a:avLst/>
          </a:prstGeom>
        </p:spPr>
      </p:pic>
      <p:pic>
        <p:nvPicPr>
          <p:cNvPr id="10" name="Picture 9">
            <a:extLst>
              <a:ext uri="{FF2B5EF4-FFF2-40B4-BE49-F238E27FC236}">
                <a16:creationId xmlns:a16="http://schemas.microsoft.com/office/drawing/2014/main" id="{91801D5D-2554-574D-B82C-CD154CC4F9AC}"/>
              </a:ext>
            </a:extLst>
          </p:cNvPr>
          <p:cNvPicPr>
            <a:picLocks noChangeAspect="1"/>
          </p:cNvPicPr>
          <p:nvPr/>
        </p:nvPicPr>
        <p:blipFill>
          <a:blip r:embed="rId6"/>
          <a:stretch>
            <a:fillRect/>
          </a:stretch>
        </p:blipFill>
        <p:spPr>
          <a:xfrm>
            <a:off x="3536095" y="3873529"/>
            <a:ext cx="4083905" cy="2238855"/>
          </a:xfrm>
          <a:prstGeom prst="rect">
            <a:avLst/>
          </a:prstGeom>
        </p:spPr>
      </p:pic>
    </p:spTree>
    <p:extLst>
      <p:ext uri="{BB962C8B-B14F-4D97-AF65-F5344CB8AC3E}">
        <p14:creationId xmlns:p14="http://schemas.microsoft.com/office/powerpoint/2010/main" val="2307440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004F3-0F85-0A41-8983-4FC8583B7BBD}"/>
              </a:ext>
            </a:extLst>
          </p:cNvPr>
          <p:cNvSpPr>
            <a:spLocks noGrp="1"/>
          </p:cNvSpPr>
          <p:nvPr>
            <p:ph type="title"/>
          </p:nvPr>
        </p:nvSpPr>
        <p:spPr/>
        <p:txBody>
          <a:bodyPr/>
          <a:lstStyle/>
          <a:p>
            <a:r>
              <a:rPr lang="en-US" dirty="0"/>
              <a:t>Choosing Your Lifestyle</a:t>
            </a:r>
          </a:p>
        </p:txBody>
      </p:sp>
      <p:sp>
        <p:nvSpPr>
          <p:cNvPr id="4" name="Slide Number Placeholder 3">
            <a:extLst>
              <a:ext uri="{FF2B5EF4-FFF2-40B4-BE49-F238E27FC236}">
                <a16:creationId xmlns:a16="http://schemas.microsoft.com/office/drawing/2014/main" id="{75CDBD62-43FE-F946-AA3A-29019CBC8B4C}"/>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4</a:t>
            </a:fld>
            <a:endParaRPr lang="en-US">
              <a:solidFill>
                <a:prstClr val="black">
                  <a:tint val="75000"/>
                </a:prstClr>
              </a:solidFill>
            </a:endParaRPr>
          </a:p>
        </p:txBody>
      </p:sp>
      <p:pic>
        <p:nvPicPr>
          <p:cNvPr id="6" name="Picture 5">
            <a:extLst>
              <a:ext uri="{FF2B5EF4-FFF2-40B4-BE49-F238E27FC236}">
                <a16:creationId xmlns:a16="http://schemas.microsoft.com/office/drawing/2014/main" id="{51C1FE5D-B9C6-A546-8796-F161B9791144}"/>
              </a:ext>
            </a:extLst>
          </p:cNvPr>
          <p:cNvPicPr>
            <a:picLocks noChangeAspect="1"/>
          </p:cNvPicPr>
          <p:nvPr/>
        </p:nvPicPr>
        <p:blipFill>
          <a:blip r:embed="rId3"/>
          <a:stretch>
            <a:fillRect/>
          </a:stretch>
        </p:blipFill>
        <p:spPr>
          <a:xfrm>
            <a:off x="4266799" y="1449602"/>
            <a:ext cx="3880144" cy="4510330"/>
          </a:xfrm>
          <a:prstGeom prst="rect">
            <a:avLst/>
          </a:prstGeom>
          <a:ln w="38100" cap="sq">
            <a:solidFill>
              <a:srgbClr val="000000"/>
            </a:solidFill>
            <a:prstDash val="solid"/>
            <a:miter lim="800000"/>
          </a:ln>
          <a:effectLst/>
        </p:spPr>
      </p:pic>
      <p:sp>
        <p:nvSpPr>
          <p:cNvPr id="8" name="TextBox 7">
            <a:extLst>
              <a:ext uri="{FF2B5EF4-FFF2-40B4-BE49-F238E27FC236}">
                <a16:creationId xmlns:a16="http://schemas.microsoft.com/office/drawing/2014/main" id="{2EF975E8-21B9-7744-8FE1-55A76F7F4C95}"/>
              </a:ext>
            </a:extLst>
          </p:cNvPr>
          <p:cNvSpPr txBox="1"/>
          <p:nvPr/>
        </p:nvSpPr>
        <p:spPr>
          <a:xfrm>
            <a:off x="511444" y="1580826"/>
            <a:ext cx="3215498" cy="3046988"/>
          </a:xfrm>
          <a:prstGeom prst="rect">
            <a:avLst/>
          </a:prstGeom>
          <a:noFill/>
        </p:spPr>
        <p:txBody>
          <a:bodyPr wrap="square" rtlCol="0">
            <a:spAutoFit/>
          </a:bodyPr>
          <a:lstStyle/>
          <a:p>
            <a:r>
              <a:rPr lang="en-US" sz="2400" dirty="0"/>
              <a:t>At each station, indicate the lifestyle you choose in Table A. You should choose the lifestyle you would most like to have.</a:t>
            </a:r>
          </a:p>
          <a:p>
            <a:endParaRPr lang="en-US" sz="2400" dirty="0"/>
          </a:p>
          <a:p>
            <a:r>
              <a:rPr lang="en-US" sz="2400" dirty="0"/>
              <a:t>Do NOT complete Table B below the line.</a:t>
            </a:r>
          </a:p>
        </p:txBody>
      </p:sp>
      <p:sp>
        <p:nvSpPr>
          <p:cNvPr id="9" name="Right Arrow 8">
            <a:extLst>
              <a:ext uri="{FF2B5EF4-FFF2-40B4-BE49-F238E27FC236}">
                <a16:creationId xmlns:a16="http://schemas.microsoft.com/office/drawing/2014/main" id="{7C5919CF-6D08-C64B-8F84-0A15C05E38B9}"/>
              </a:ext>
            </a:extLst>
          </p:cNvPr>
          <p:cNvSpPr/>
          <p:nvPr/>
        </p:nvSpPr>
        <p:spPr>
          <a:xfrm>
            <a:off x="4029559" y="3239146"/>
            <a:ext cx="1038387" cy="37300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3931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8B7ED-98A9-8D4F-B53E-558B8D9572AA}"/>
              </a:ext>
            </a:extLst>
          </p:cNvPr>
          <p:cNvSpPr>
            <a:spLocks noGrp="1"/>
          </p:cNvSpPr>
          <p:nvPr>
            <p:ph type="title"/>
          </p:nvPr>
        </p:nvSpPr>
        <p:spPr/>
        <p:txBody>
          <a:bodyPr/>
          <a:lstStyle/>
          <a:p>
            <a:r>
              <a:rPr lang="en-US" dirty="0"/>
              <a:t>Calculating Carbon Emissions</a:t>
            </a:r>
          </a:p>
        </p:txBody>
      </p:sp>
      <p:sp>
        <p:nvSpPr>
          <p:cNvPr id="3" name="Content Placeholder 2">
            <a:extLst>
              <a:ext uri="{FF2B5EF4-FFF2-40B4-BE49-F238E27FC236}">
                <a16:creationId xmlns:a16="http://schemas.microsoft.com/office/drawing/2014/main" id="{BEB7D780-8AF1-2B48-829F-5F957962B39A}"/>
              </a:ext>
            </a:extLst>
          </p:cNvPr>
          <p:cNvSpPr>
            <a:spLocks noGrp="1"/>
          </p:cNvSpPr>
          <p:nvPr>
            <p:ph idx="1"/>
          </p:nvPr>
        </p:nvSpPr>
        <p:spPr>
          <a:xfrm>
            <a:off x="457200" y="1504826"/>
            <a:ext cx="3742841" cy="4906748"/>
          </a:xfrm>
        </p:spPr>
        <p:txBody>
          <a:bodyPr>
            <a:normAutofit fontScale="92500"/>
          </a:bodyPr>
          <a:lstStyle/>
          <a:p>
            <a:r>
              <a:rPr lang="en-US" dirty="0"/>
              <a:t>Use the top table to calculate the carbon emissions associated with your lifestyle choices. </a:t>
            </a:r>
          </a:p>
          <a:p>
            <a:r>
              <a:rPr lang="en-US" dirty="0"/>
              <a:t>Record the results in the second table.</a:t>
            </a:r>
          </a:p>
          <a:p>
            <a:r>
              <a:rPr lang="en-US" dirty="0"/>
              <a:t>Do NOT use the table below the line.</a:t>
            </a:r>
          </a:p>
        </p:txBody>
      </p:sp>
      <p:sp>
        <p:nvSpPr>
          <p:cNvPr id="4" name="Slide Number Placeholder 3">
            <a:extLst>
              <a:ext uri="{FF2B5EF4-FFF2-40B4-BE49-F238E27FC236}">
                <a16:creationId xmlns:a16="http://schemas.microsoft.com/office/drawing/2014/main" id="{888B6C90-E019-F24C-85D3-3EF465F1439A}"/>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5</a:t>
            </a:fld>
            <a:endParaRPr lang="en-US">
              <a:solidFill>
                <a:prstClr val="black">
                  <a:tint val="75000"/>
                </a:prstClr>
              </a:solidFill>
            </a:endParaRPr>
          </a:p>
        </p:txBody>
      </p:sp>
      <p:pic>
        <p:nvPicPr>
          <p:cNvPr id="9" name="Picture 8">
            <a:extLst>
              <a:ext uri="{FF2B5EF4-FFF2-40B4-BE49-F238E27FC236}">
                <a16:creationId xmlns:a16="http://schemas.microsoft.com/office/drawing/2014/main" id="{ED42B780-3820-E843-A63D-11656BAB88D4}"/>
              </a:ext>
            </a:extLst>
          </p:cNvPr>
          <p:cNvPicPr>
            <a:picLocks noChangeAspect="1"/>
          </p:cNvPicPr>
          <p:nvPr/>
        </p:nvPicPr>
        <p:blipFill>
          <a:blip r:embed="rId3"/>
          <a:stretch>
            <a:fillRect/>
          </a:stretch>
        </p:blipFill>
        <p:spPr>
          <a:xfrm>
            <a:off x="4673689" y="1500011"/>
            <a:ext cx="3416743" cy="4849570"/>
          </a:xfrm>
          <a:prstGeom prst="rect">
            <a:avLst/>
          </a:prstGeom>
          <a:ln>
            <a:solidFill>
              <a:schemeClr val="tx1"/>
            </a:solidFill>
          </a:ln>
        </p:spPr>
      </p:pic>
      <p:sp>
        <p:nvSpPr>
          <p:cNvPr id="10" name="Right Arrow 9">
            <a:extLst>
              <a:ext uri="{FF2B5EF4-FFF2-40B4-BE49-F238E27FC236}">
                <a16:creationId xmlns:a16="http://schemas.microsoft.com/office/drawing/2014/main" id="{E5A34A31-3BC4-6E47-8FA9-93B590614C1E}"/>
              </a:ext>
            </a:extLst>
          </p:cNvPr>
          <p:cNvSpPr/>
          <p:nvPr/>
        </p:nvSpPr>
        <p:spPr>
          <a:xfrm>
            <a:off x="3635302" y="4339525"/>
            <a:ext cx="1038387" cy="37300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9989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F43B8-70CE-C043-9597-75D47B9995C6}"/>
              </a:ext>
            </a:extLst>
          </p:cNvPr>
          <p:cNvSpPr>
            <a:spLocks noGrp="1"/>
          </p:cNvSpPr>
          <p:nvPr>
            <p:ph type="title"/>
          </p:nvPr>
        </p:nvSpPr>
        <p:spPr/>
        <p:txBody>
          <a:bodyPr/>
          <a:lstStyle/>
          <a:p>
            <a:r>
              <a:rPr lang="en-US" dirty="0"/>
              <a:t>Share Your Results</a:t>
            </a:r>
          </a:p>
        </p:txBody>
      </p:sp>
      <p:sp>
        <p:nvSpPr>
          <p:cNvPr id="3" name="Content Placeholder 2">
            <a:extLst>
              <a:ext uri="{FF2B5EF4-FFF2-40B4-BE49-F238E27FC236}">
                <a16:creationId xmlns:a16="http://schemas.microsoft.com/office/drawing/2014/main" id="{1D81F4B9-EBD9-484C-9ED7-8C59754671DD}"/>
              </a:ext>
            </a:extLst>
          </p:cNvPr>
          <p:cNvSpPr>
            <a:spLocks noGrp="1"/>
          </p:cNvSpPr>
          <p:nvPr>
            <p:ph idx="1"/>
          </p:nvPr>
        </p:nvSpPr>
        <p:spPr/>
        <p:txBody>
          <a:bodyPr/>
          <a:lstStyle/>
          <a:p>
            <a:r>
              <a:rPr lang="en-US" dirty="0"/>
              <a:t>With your partner or group:</a:t>
            </a:r>
          </a:p>
          <a:p>
            <a:pPr lvl="1"/>
            <a:r>
              <a:rPr lang="en-US" dirty="0"/>
              <a:t>Which lifestyle choices led to the highest emissions? </a:t>
            </a:r>
          </a:p>
          <a:p>
            <a:pPr lvl="1"/>
            <a:r>
              <a:rPr lang="en-US" dirty="0"/>
              <a:t>Which lifestyle choices led to the lowest emissions? </a:t>
            </a:r>
          </a:p>
          <a:p>
            <a:pPr lvl="1"/>
            <a:r>
              <a:rPr lang="en-US" dirty="0"/>
              <a:t>What are similarities in the choices you made?</a:t>
            </a:r>
          </a:p>
          <a:p>
            <a:pPr lvl="1"/>
            <a:r>
              <a:rPr lang="en-US" dirty="0"/>
              <a:t>What are differences in the choices you made?</a:t>
            </a:r>
          </a:p>
          <a:p>
            <a:pPr lvl="1"/>
            <a:endParaRPr lang="en-US" dirty="0"/>
          </a:p>
        </p:txBody>
      </p:sp>
      <p:sp>
        <p:nvSpPr>
          <p:cNvPr id="4" name="Slide Number Placeholder 3">
            <a:extLst>
              <a:ext uri="{FF2B5EF4-FFF2-40B4-BE49-F238E27FC236}">
                <a16:creationId xmlns:a16="http://schemas.microsoft.com/office/drawing/2014/main" id="{159202A5-FDD2-F44F-931B-FA9F5F56CC13}"/>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6</a:t>
            </a:fld>
            <a:endParaRPr lang="en-US">
              <a:solidFill>
                <a:prstClr val="black">
                  <a:tint val="75000"/>
                </a:prstClr>
              </a:solidFill>
            </a:endParaRPr>
          </a:p>
        </p:txBody>
      </p:sp>
    </p:spTree>
    <p:extLst>
      <p:ext uri="{BB962C8B-B14F-4D97-AF65-F5344CB8AC3E}">
        <p14:creationId xmlns:p14="http://schemas.microsoft.com/office/powerpoint/2010/main" val="4033892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CFA95-3EAA-ED47-AE68-57CC327725D5}"/>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2FB255A8-7E58-754E-A5BF-B0AE19050A29}"/>
              </a:ext>
            </a:extLst>
          </p:cNvPr>
          <p:cNvSpPr>
            <a:spLocks noGrp="1"/>
          </p:cNvSpPr>
          <p:nvPr>
            <p:ph idx="1"/>
          </p:nvPr>
        </p:nvSpPr>
        <p:spPr/>
        <p:txBody>
          <a:bodyPr/>
          <a:lstStyle/>
          <a:p>
            <a:pPr lvl="0"/>
            <a:r>
              <a:rPr lang="en-US" dirty="0"/>
              <a:t>What choices did you make for each station?</a:t>
            </a:r>
          </a:p>
          <a:p>
            <a:pPr lvl="0"/>
            <a:r>
              <a:rPr lang="en-US" dirty="0"/>
              <a:t>To what extent do your choices affect the planet’s climate?</a:t>
            </a:r>
          </a:p>
          <a:p>
            <a:pPr lvl="0"/>
            <a:r>
              <a:rPr lang="en-US" dirty="0"/>
              <a:t>How do carbon emissions impact the global climate?</a:t>
            </a:r>
          </a:p>
          <a:p>
            <a:pPr marL="0" indent="0">
              <a:buNone/>
            </a:pPr>
            <a:endParaRPr lang="en-US" dirty="0"/>
          </a:p>
        </p:txBody>
      </p:sp>
      <p:sp>
        <p:nvSpPr>
          <p:cNvPr id="4" name="Slide Number Placeholder 3">
            <a:extLst>
              <a:ext uri="{FF2B5EF4-FFF2-40B4-BE49-F238E27FC236}">
                <a16:creationId xmlns:a16="http://schemas.microsoft.com/office/drawing/2014/main" id="{AF338BF0-BD47-B14A-8D2B-7EC0FD5FAC2A}"/>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7</a:t>
            </a:fld>
            <a:endParaRPr lang="en-US">
              <a:solidFill>
                <a:prstClr val="black">
                  <a:tint val="75000"/>
                </a:prstClr>
              </a:solidFill>
            </a:endParaRPr>
          </a:p>
        </p:txBody>
      </p:sp>
    </p:spTree>
    <p:extLst>
      <p:ext uri="{BB962C8B-B14F-4D97-AF65-F5344CB8AC3E}">
        <p14:creationId xmlns:p14="http://schemas.microsoft.com/office/powerpoint/2010/main" val="3501397709"/>
      </p:ext>
    </p:extLst>
  </p:cSld>
  <p:clrMapOvr>
    <a:masterClrMapping/>
  </p:clrMapOvr>
</p:sld>
</file>

<file path=ppt/theme/theme1.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1767</TotalTime>
  <Words>1118</Words>
  <Application>Microsoft Macintosh PowerPoint</Application>
  <PresentationFormat>On-screen Show (4:3)</PresentationFormat>
  <Paragraphs>74</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Template_Presentation</vt:lpstr>
      <vt:lpstr>Human Energy Systems Unit  Activity 5.1 Extreme Makeover: Lifestyle Edition</vt:lpstr>
      <vt:lpstr>PowerPoint Presentation</vt:lpstr>
      <vt:lpstr>The Lifestyle Game</vt:lpstr>
      <vt:lpstr>Choosing Your Lifestyle</vt:lpstr>
      <vt:lpstr>Calculating Carbon Emissions</vt:lpstr>
      <vt:lpstr>Share Your Results</vt:lpstr>
      <vt:lpstr>Discussion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49</cp:revision>
  <dcterms:created xsi:type="dcterms:W3CDTF">2013-09-18T13:57:10Z</dcterms:created>
  <dcterms:modified xsi:type="dcterms:W3CDTF">2020-03-02T15:19:26Z</dcterms:modified>
</cp:coreProperties>
</file>