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6" r:id="rId2"/>
    <p:sldId id="264" r:id="rId3"/>
    <p:sldId id="258" r:id="rId4"/>
    <p:sldId id="259" r:id="rId5"/>
    <p:sldId id="260" r:id="rId6"/>
    <p:sldId id="261" r:id="rId7"/>
    <p:sldId id="257" r:id="rId8"/>
    <p:sldId id="263" r:id="rId9"/>
    <p:sldId id="262"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66"/>
    <p:restoredTop sz="51607"/>
  </p:normalViewPr>
  <p:slideViewPr>
    <p:cSldViewPr snapToGrid="0" snapToObjects="1">
      <p:cViewPr varScale="1">
        <p:scale>
          <a:sx n="46" d="100"/>
          <a:sy n="46" d="100"/>
        </p:scale>
        <p:origin x="1360" y="160"/>
      </p:cViewPr>
      <p:guideLst>
        <p:guide orient="horz" pos="2160"/>
        <p:guide pos="2880"/>
      </p:guideLst>
    </p:cSldViewPr>
  </p:slideViewPr>
  <p:notesTextViewPr>
    <p:cViewPr>
      <p:scale>
        <a:sx n="100" d="100"/>
        <a:sy n="100" d="100"/>
      </p:scale>
      <p:origin x="0" y="-2728"/>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17C729-1A62-5645-810F-C726560B71AC}" type="datetimeFigureOut">
              <a:rPr lang="en-US" smtClean="0"/>
              <a:t>3/2/20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F77AB5-5C06-0C4D-ADAA-2264C2E1B172}" type="slidenum">
              <a:rPr lang="en-US" smtClean="0"/>
              <a:t>‹#›</a:t>
            </a:fld>
            <a:endParaRPr lang="en-US"/>
          </a:p>
        </p:txBody>
      </p:sp>
    </p:spTree>
    <p:extLst>
      <p:ext uri="{BB962C8B-B14F-4D97-AF65-F5344CB8AC3E}">
        <p14:creationId xmlns:p14="http://schemas.microsoft.com/office/powerpoint/2010/main" val="14653180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1</a:t>
            </a:fld>
            <a:endParaRPr lang="en-US"/>
          </a:p>
        </p:txBody>
      </p:sp>
    </p:spTree>
    <p:extLst>
      <p:ext uri="{BB962C8B-B14F-4D97-AF65-F5344CB8AC3E}">
        <p14:creationId xmlns:p14="http://schemas.microsoft.com/office/powerpoint/2010/main" val="3231327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1.4 Drawing a Trend Line PPT.</a:t>
            </a:r>
            <a:r>
              <a:rPr lang="en-US" dirty="0">
                <a:effectLst/>
              </a:rPr>
              <a:t> </a:t>
            </a:r>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2</a:t>
            </a:fld>
            <a:endParaRPr lang="en-US"/>
          </a:p>
        </p:txBody>
      </p:sp>
    </p:spTree>
    <p:extLst>
      <p:ext uri="{BB962C8B-B14F-4D97-AF65-F5344CB8AC3E}">
        <p14:creationId xmlns:p14="http://schemas.microsoft.com/office/powerpoint/2010/main" val="1910605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the students’ arctic sea ice graphs from the previous activity.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Return the graphs of arctic sea ice from Activity</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1.3 to each pair of students. Ask them to look at their graph for two minutes and describe what information the graph conveys in words to each other. Tell them that “overall” is the key word here: instead of looking at each individual point on the graph, they should look for the general “trend” that is emerging when all of the data points are put together.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Pass out one copy of 1.4 Drawing a Trend Line Worksheet to each student. Have them write a short description of the trend that they see in their arctic sea ice graph on the first part of the worksheet.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to share their initial descriptions of the overall trend of the arctic ice graph. At this point, listen to their ideas, but do not correct their ideas.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questions that will help reveal how the students came to their conclusions like: </a:t>
            </a:r>
            <a:r>
              <a:rPr lang="en-US" sz="1200" i="1" kern="1200" dirty="0">
                <a:solidFill>
                  <a:schemeClr val="tx1"/>
                </a:solidFill>
                <a:effectLst/>
                <a:latin typeface="+mn-lt"/>
                <a:ea typeface="+mn-ea"/>
                <a:cs typeface="+mn-cs"/>
              </a:rPr>
              <a:t>Can you tell me more about how you decided that? </a:t>
            </a:r>
            <a:r>
              <a:rPr lang="en-US" sz="1200" kern="1200" dirty="0">
                <a:solidFill>
                  <a:schemeClr val="tx1"/>
                </a:solidFill>
                <a:effectLst/>
                <a:latin typeface="+mn-lt"/>
                <a:ea typeface="+mn-ea"/>
                <a:cs typeface="+mn-cs"/>
              </a:rPr>
              <a:t>Or</a:t>
            </a:r>
            <a:r>
              <a:rPr lang="en-US" sz="1200" i="1" kern="1200" dirty="0">
                <a:solidFill>
                  <a:schemeClr val="tx1"/>
                </a:solidFill>
                <a:effectLst/>
                <a:latin typeface="+mn-lt"/>
                <a:ea typeface="+mn-ea"/>
                <a:cs typeface="+mn-cs"/>
              </a:rPr>
              <a:t> Who can add to that? </a:t>
            </a:r>
            <a:r>
              <a:rPr lang="en-US" sz="1200" kern="1200" dirty="0">
                <a:solidFill>
                  <a:schemeClr val="tx1"/>
                </a:solidFill>
                <a:effectLst/>
                <a:latin typeface="+mn-lt"/>
                <a:ea typeface="+mn-ea"/>
                <a:cs typeface="+mn-cs"/>
              </a:rPr>
              <a:t>Or</a:t>
            </a:r>
            <a:r>
              <a:rPr lang="en-US" sz="1200" i="1" kern="1200" dirty="0">
                <a:solidFill>
                  <a:schemeClr val="tx1"/>
                </a:solidFill>
                <a:effectLst/>
                <a:latin typeface="+mn-lt"/>
                <a:ea typeface="+mn-ea"/>
                <a:cs typeface="+mn-cs"/>
              </a:rPr>
              <a:t> Who had a similar or different description? </a:t>
            </a:r>
            <a:r>
              <a:rPr lang="en-US" sz="1200" kern="1200" dirty="0">
                <a:solidFill>
                  <a:schemeClr val="tx1"/>
                </a:solidFill>
                <a:effectLst/>
                <a:latin typeface="+mn-lt"/>
                <a:ea typeface="+mn-ea"/>
                <a:cs typeface="+mn-cs"/>
              </a:rPr>
              <a:t>Or </a:t>
            </a:r>
            <a:r>
              <a:rPr lang="en-US" sz="1200" i="1" kern="1200" dirty="0">
                <a:solidFill>
                  <a:schemeClr val="tx1"/>
                </a:solidFill>
                <a:effectLst/>
                <a:latin typeface="+mn-lt"/>
                <a:ea typeface="+mn-ea"/>
                <a:cs typeface="+mn-cs"/>
              </a:rPr>
              <a:t>How is your description similar or different?</a:t>
            </a:r>
            <a:r>
              <a:rPr lang="en-US" dirty="0">
                <a:effectLst/>
              </a:rPr>
              <a:t> </a:t>
            </a:r>
          </a:p>
          <a:p>
            <a:pPr marL="171450" indent="-171450">
              <a:buFont typeface="Arial" panose="020B0604020202020204" pitchFamily="34" charset="0"/>
              <a:buChar char="•"/>
            </a:pPr>
            <a:endParaRPr lang="en-US" dirty="0">
              <a:effectLst/>
            </a:endParaRPr>
          </a:p>
          <a:p>
            <a:pPr lvl="0"/>
            <a:r>
              <a:rPr lang="en-US" sz="1200" b="1" kern="1200" dirty="0">
                <a:solidFill>
                  <a:schemeClr val="tx1"/>
                </a:solidFill>
                <a:effectLst/>
                <a:latin typeface="+mn-lt"/>
                <a:ea typeface="+mn-ea"/>
                <a:cs typeface="+mn-cs"/>
              </a:rPr>
              <a:t>Practice identifying a global pattern.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Open 1.4 Drawing a Trend Line PPT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Use slides 3-4 to show students the graph of land and ocean temperatures during the winter of 2013-2014. Point out that during this winter, the Great Lakes region of North America had temperatures that were below average. However, if we relied only on the data from this region, we might have missed the overall global pattern in temperature for that winter. </a:t>
            </a:r>
            <a:endParaRPr lang="en-US" dirty="0"/>
          </a:p>
          <a:p>
            <a:endParaRPr lang="en-US" dirty="0"/>
          </a:p>
          <a:p>
            <a:r>
              <a:rPr lang="en-US" dirty="0"/>
              <a:t>Credit: http://</a:t>
            </a:r>
            <a:r>
              <a:rPr lang="en-US" dirty="0" err="1"/>
              <a:t>www.ncdc.noaa.gov</a:t>
            </a:r>
            <a:r>
              <a:rPr lang="en-US" dirty="0"/>
              <a:t>/</a:t>
            </a:r>
            <a:r>
              <a:rPr lang="en-US" dirty="0" err="1"/>
              <a:t>sotc</a:t>
            </a:r>
            <a:r>
              <a:rPr lang="en-US" dirty="0"/>
              <a:t>/global/201402</a:t>
            </a:r>
          </a:p>
          <a:p>
            <a:pPr lvl="0"/>
            <a:r>
              <a:rPr lang="en-US" dirty="0">
                <a:effectLst/>
              </a:rPr>
              <a:t> </a:t>
            </a:r>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3</a:t>
            </a:fld>
            <a:endParaRPr lang="en-US"/>
          </a:p>
        </p:txBody>
      </p:sp>
    </p:spTree>
    <p:extLst>
      <p:ext uri="{BB962C8B-B14F-4D97-AF65-F5344CB8AC3E}">
        <p14:creationId xmlns:p14="http://schemas.microsoft.com/office/powerpoint/2010/main" val="3810765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Practice identifying a global pattern.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Open 1.4 Drawing a Trend Line PPT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Use slides 3-4 to show students the graph of land and ocean temperatures during the winter of 2013-2014. Point out that during this winter, the Great Lakes region of North America had temperatures that were below average. However, if we relied only on the data from this region, we might have missed the overall global pattern in temperature for that winter. </a:t>
            </a:r>
          </a:p>
          <a:p>
            <a:endParaRPr lang="en-US" dirty="0"/>
          </a:p>
          <a:p>
            <a:endParaRPr lang="en-US" dirty="0"/>
          </a:p>
          <a:p>
            <a:r>
              <a:rPr lang="en-US" dirty="0"/>
              <a:t>Credit: http://</a:t>
            </a:r>
            <a:r>
              <a:rPr lang="en-US" dirty="0" err="1"/>
              <a:t>www.ncdc.noaa.gov</a:t>
            </a:r>
            <a:r>
              <a:rPr lang="en-US" dirty="0"/>
              <a:t>/</a:t>
            </a:r>
            <a:r>
              <a:rPr lang="en-US" dirty="0" err="1"/>
              <a:t>sotc</a:t>
            </a:r>
            <a:r>
              <a:rPr lang="en-US" dirty="0"/>
              <a:t>/global/201402</a:t>
            </a:r>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4</a:t>
            </a:fld>
            <a:endParaRPr lang="en-US"/>
          </a:p>
        </p:txBody>
      </p:sp>
    </p:spTree>
    <p:extLst>
      <p:ext uri="{BB962C8B-B14F-4D97-AF65-F5344CB8AC3E}">
        <p14:creationId xmlns:p14="http://schemas.microsoft.com/office/powerpoint/2010/main" val="3810765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Credit: http://</a:t>
            </a:r>
            <a:r>
              <a:rPr lang="en-US" dirty="0" err="1"/>
              <a:t>www.ncdc.noaa.gov</a:t>
            </a:r>
            <a:r>
              <a:rPr lang="en-US" dirty="0"/>
              <a:t>/</a:t>
            </a:r>
            <a:r>
              <a:rPr lang="en-US" dirty="0" err="1"/>
              <a:t>sotc</a:t>
            </a:r>
            <a:r>
              <a:rPr lang="en-US" dirty="0"/>
              <a:t>/global/201402</a:t>
            </a:r>
          </a:p>
          <a:p>
            <a:endParaRPr lang="en-US" dirty="0"/>
          </a:p>
          <a:p>
            <a:pPr lvl="0"/>
            <a:r>
              <a:rPr lang="en-US" sz="1200" kern="1200" dirty="0">
                <a:solidFill>
                  <a:schemeClr val="tx1"/>
                </a:solidFill>
                <a:effectLst/>
                <a:latin typeface="+mn-lt"/>
                <a:ea typeface="+mn-ea"/>
                <a:cs typeface="+mn-cs"/>
              </a:rPr>
              <a:t>Use slide 5 to have students discuss with each other what the global temperature trend was during the winter of 2013-2014. First, have them turn and talk and describe the global pattern. Then, have a few pairs share their description with the class. </a:t>
            </a:r>
          </a:p>
        </p:txBody>
      </p:sp>
      <p:sp>
        <p:nvSpPr>
          <p:cNvPr id="4" name="Slide Number Placeholder 3"/>
          <p:cNvSpPr>
            <a:spLocks noGrp="1"/>
          </p:cNvSpPr>
          <p:nvPr>
            <p:ph type="sldNum" sz="quarter" idx="10"/>
          </p:nvPr>
        </p:nvSpPr>
        <p:spPr/>
        <p:txBody>
          <a:bodyPr/>
          <a:lstStyle/>
          <a:p>
            <a:fld id="{E1F77AB5-5C06-0C4D-ADAA-2264C2E1B172}" type="slidenum">
              <a:rPr lang="en-US" smtClean="0"/>
              <a:t>5</a:t>
            </a:fld>
            <a:endParaRPr lang="en-US"/>
          </a:p>
        </p:txBody>
      </p:sp>
    </p:spTree>
    <p:extLst>
      <p:ext uri="{BB962C8B-B14F-4D97-AF65-F5344CB8AC3E}">
        <p14:creationId xmlns:p14="http://schemas.microsoft.com/office/powerpoint/2010/main" val="3810765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Credit: http://</a:t>
            </a:r>
            <a:r>
              <a:rPr lang="en-US" dirty="0" err="1"/>
              <a:t>www.ncdc.noaa.gov</a:t>
            </a:r>
            <a:r>
              <a:rPr lang="en-US" dirty="0"/>
              <a:t>/</a:t>
            </a:r>
            <a:r>
              <a:rPr lang="en-US" dirty="0" err="1"/>
              <a:t>sotc</a:t>
            </a:r>
            <a:r>
              <a:rPr lang="en-US" dirty="0"/>
              <a:t>/global/201402</a:t>
            </a:r>
          </a:p>
          <a:p>
            <a:endParaRPr lang="en-US" dirty="0"/>
          </a:p>
          <a:p>
            <a:pPr lvl="0"/>
            <a:r>
              <a:rPr lang="en-US" sz="1200" kern="1200" dirty="0">
                <a:solidFill>
                  <a:schemeClr val="tx1"/>
                </a:solidFill>
                <a:effectLst/>
                <a:latin typeface="+mn-lt"/>
                <a:ea typeface="+mn-ea"/>
                <a:cs typeface="+mn-cs"/>
              </a:rPr>
              <a:t>Use slide 6 to construct a class explanation of the global pattern. Write their ideas on slide 6. At this point, it is ok to evaluate and correct student thinking. If they are having trouble identifying that 2013-2014 winter was warmer than average, ask them for more details about their reasoning. Help them move towards a class description that identifies the global trend of higher temperatures, despite the lower temperatures in a few regions. </a:t>
            </a:r>
          </a:p>
          <a:p>
            <a:r>
              <a:rPr lang="en-US" sz="1200" kern="1200" dirty="0">
                <a:solidFill>
                  <a:schemeClr val="tx1"/>
                </a:solidFill>
                <a:effectLst/>
                <a:latin typeface="+mn-lt"/>
                <a:ea typeface="+mn-ea"/>
                <a:cs typeface="+mn-cs"/>
              </a:rPr>
              <a:t>Lead a short discussion about </a:t>
            </a:r>
            <a:r>
              <a:rPr lang="en-US" sz="1200" b="1" kern="1200" dirty="0">
                <a:solidFill>
                  <a:schemeClr val="tx1"/>
                </a:solidFill>
                <a:effectLst/>
                <a:latin typeface="+mn-lt"/>
                <a:ea typeface="+mn-ea"/>
                <a:cs typeface="+mn-cs"/>
              </a:rPr>
              <a:t>Generalizability</a:t>
            </a:r>
            <a:r>
              <a:rPr lang="en-US" sz="1200" kern="1200" dirty="0">
                <a:solidFill>
                  <a:schemeClr val="tx1"/>
                </a:solidFill>
                <a:effectLst/>
                <a:latin typeface="+mn-lt"/>
                <a:ea typeface="+mn-ea"/>
                <a:cs typeface="+mn-cs"/>
              </a:rPr>
              <a:t>. How well does this image of temperature represent </a:t>
            </a:r>
            <a:r>
              <a:rPr lang="en-US" sz="1200" i="1" kern="1200" dirty="0">
                <a:solidFill>
                  <a:schemeClr val="tx1"/>
                </a:solidFill>
                <a:effectLst/>
                <a:latin typeface="+mn-lt"/>
                <a:ea typeface="+mn-ea"/>
                <a:cs typeface="+mn-cs"/>
              </a:rPr>
              <a:t>global </a:t>
            </a:r>
            <a:r>
              <a:rPr lang="en-US" sz="1200" kern="1200" dirty="0">
                <a:solidFill>
                  <a:schemeClr val="tx1"/>
                </a:solidFill>
                <a:effectLst/>
                <a:latin typeface="+mn-lt"/>
                <a:ea typeface="+mn-ea"/>
                <a:cs typeface="+mn-cs"/>
              </a:rPr>
              <a:t>patterns? What about their arctic sea ice graph? Does that tell us anything about what is happening globally, or just in one region? Pose these questions to the class, but do not expect the students to have developed ideas at this point. They will discuss this further in Lesson 2.</a:t>
            </a:r>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6</a:t>
            </a:fld>
            <a:endParaRPr lang="en-US"/>
          </a:p>
        </p:txBody>
      </p:sp>
    </p:spTree>
    <p:extLst>
      <p:ext uri="{BB962C8B-B14F-4D97-AF65-F5344CB8AC3E}">
        <p14:creationId xmlns:p14="http://schemas.microsoft.com/office/powerpoint/2010/main" val="2161522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why we look for trends (patterns of change over time).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this first example represented temperature data using colors and a map, and that in the next example we will practice finding a trend (a pattern of change over time) in a line graph (or scatter plot). When trying to identify trends on a scatter plot, we are looking for three options: a negative trend (where the data go downward from left to right), and positive trend (where the data go upward from left to right) and no change (where the data generally move in a flat line from left to right). </a:t>
            </a:r>
          </a:p>
          <a:p>
            <a:pPr lvl="0"/>
            <a:r>
              <a:rPr lang="en-US" sz="1200" kern="1200" dirty="0">
                <a:solidFill>
                  <a:schemeClr val="tx1"/>
                </a:solidFill>
                <a:effectLst/>
                <a:latin typeface="+mn-lt"/>
                <a:ea typeface="+mn-ea"/>
                <a:cs typeface="+mn-cs"/>
              </a:rPr>
              <a:t>Use slide 7 to demonstrate what a negative and positive trend look like on a scatter plot. </a:t>
            </a:r>
          </a:p>
        </p:txBody>
      </p:sp>
      <p:sp>
        <p:nvSpPr>
          <p:cNvPr id="4" name="Slide Number Placeholder 3"/>
          <p:cNvSpPr>
            <a:spLocks noGrp="1"/>
          </p:cNvSpPr>
          <p:nvPr>
            <p:ph type="sldNum" sz="quarter" idx="10"/>
          </p:nvPr>
        </p:nvSpPr>
        <p:spPr/>
        <p:txBody>
          <a:bodyPr/>
          <a:lstStyle/>
          <a:p>
            <a:fld id="{E1F77AB5-5C06-0C4D-ADAA-2264C2E1B172}" type="slidenum">
              <a:rPr lang="en-US" smtClean="0"/>
              <a:t>7</a:t>
            </a:fld>
            <a:endParaRPr lang="en-US"/>
          </a:p>
        </p:txBody>
      </p:sp>
    </p:spTree>
    <p:extLst>
      <p:ext uri="{BB962C8B-B14F-4D97-AF65-F5344CB8AC3E}">
        <p14:creationId xmlns:p14="http://schemas.microsoft.com/office/powerpoint/2010/main" val="3365555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Temperature graph: http://</a:t>
            </a:r>
            <a:r>
              <a:rPr lang="en-US" dirty="0" err="1"/>
              <a:t>data.giss.nasa.gov</a:t>
            </a:r>
            <a:r>
              <a:rPr lang="en-US" dirty="0"/>
              <a:t>/</a:t>
            </a:r>
            <a:r>
              <a:rPr lang="en-US" dirty="0" err="1"/>
              <a:t>gistemp</a:t>
            </a:r>
            <a:r>
              <a:rPr lang="en-US" dirty="0"/>
              <a:t>/graphs_v3/Fig.A2.gif</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lvl="0"/>
            <a:r>
              <a:rPr lang="en-US" sz="1200" kern="1200" dirty="0">
                <a:solidFill>
                  <a:schemeClr val="tx1"/>
                </a:solidFill>
                <a:effectLst/>
                <a:latin typeface="+mn-lt"/>
                <a:ea typeface="+mn-ea"/>
                <a:cs typeface="+mn-cs"/>
              </a:rPr>
              <a:t>Use slide 8 to show that there are different ways of calculating a trend line. The graph on the top has a straight line because it was calculated using a mathematical formula that considers all data points in the graph. The bottom graph has a curvy line because it was calculated using 5-year averages, which only considers data points in 5-year periods.</a:t>
            </a:r>
          </a:p>
          <a:p>
            <a:r>
              <a:rPr lang="en-US" sz="1200" kern="1200" dirty="0">
                <a:solidFill>
                  <a:schemeClr val="tx1"/>
                </a:solidFill>
                <a:effectLst/>
                <a:latin typeface="+mn-lt"/>
                <a:ea typeface="+mn-ea"/>
                <a:cs typeface="+mn-cs"/>
              </a:rPr>
              <a:t>Tell students that sometimes data sets on a scatter plot are messy, and that it’s not always possible to see the trend with the naked eye. This is why drawing a line (like the lines on slide 7) are helpful for identifying trends that are difficult to see.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8</a:t>
            </a:fld>
            <a:endParaRPr lang="en-US"/>
          </a:p>
        </p:txBody>
      </p:sp>
    </p:spTree>
    <p:extLst>
      <p:ext uri="{BB962C8B-B14F-4D97-AF65-F5344CB8AC3E}">
        <p14:creationId xmlns:p14="http://schemas.microsoft.com/office/powerpoint/2010/main" val="2590319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why and how we make trend lines.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9 of the presentation to introduce students to a line graph of maximum ice cover on Lake Superior. This graph shows the maximum ice cover from 1973-2013 for each year. Have students look at the graph without a trend line and ask them: </a:t>
            </a:r>
            <a:r>
              <a:rPr lang="en-US" sz="1200" i="1" kern="1200" dirty="0">
                <a:solidFill>
                  <a:schemeClr val="tx1"/>
                </a:solidFill>
                <a:effectLst/>
                <a:latin typeface="+mn-lt"/>
                <a:ea typeface="+mn-ea"/>
                <a:cs typeface="+mn-cs"/>
              </a:rPr>
              <a:t>Do you see any trend here? </a:t>
            </a:r>
            <a:r>
              <a:rPr lang="en-US" sz="1200" kern="1200" dirty="0">
                <a:solidFill>
                  <a:schemeClr val="tx1"/>
                </a:solidFill>
                <a:effectLst/>
                <a:latin typeface="+mn-lt"/>
                <a:ea typeface="+mn-ea"/>
                <a:cs typeface="+mn-cs"/>
              </a:rPr>
              <a:t>Point out that it is difficult to identify trends in messy data sets like this one without drawing a trend line.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why a scientist might want to make a trend line. Listen to their ideas. If they do not make the suggestion, add that scientists make graphs because it can help them see the data in ways that they can’t see from looking at just the pictures or just the numbers. It helps them look past </a:t>
            </a:r>
            <a:r>
              <a:rPr lang="en-US" sz="1200" b="1" kern="1200" dirty="0">
                <a:solidFill>
                  <a:schemeClr val="tx1"/>
                </a:solidFill>
                <a:effectLst/>
                <a:latin typeface="+mn-lt"/>
                <a:ea typeface="+mn-ea"/>
                <a:cs typeface="+mn-cs"/>
              </a:rPr>
              <a:t>short-term variability</a:t>
            </a:r>
            <a:r>
              <a:rPr lang="en-US" sz="1200" kern="1200" dirty="0">
                <a:solidFill>
                  <a:schemeClr val="tx1"/>
                </a:solidFill>
                <a:effectLst/>
                <a:latin typeface="+mn-lt"/>
                <a:ea typeface="+mn-ea"/>
                <a:cs typeface="+mn-cs"/>
              </a:rPr>
              <a:t> and to see </a:t>
            </a:r>
            <a:r>
              <a:rPr lang="en-US" sz="1200" b="1" kern="1200" dirty="0">
                <a:solidFill>
                  <a:schemeClr val="tx1"/>
                </a:solidFill>
                <a:effectLst/>
                <a:latin typeface="+mn-lt"/>
                <a:ea typeface="+mn-ea"/>
                <a:cs typeface="+mn-cs"/>
              </a:rPr>
              <a:t>long term trends</a:t>
            </a:r>
            <a:r>
              <a:rPr lang="en-US" sz="1200" kern="1200" dirty="0">
                <a:solidFill>
                  <a:schemeClr val="tx1"/>
                </a:solidFill>
                <a:effectLst/>
                <a:latin typeface="+mn-lt"/>
                <a:ea typeface="+mn-ea"/>
                <a:cs typeface="+mn-cs"/>
              </a:rPr>
              <a:t>. Point out that trend lines help see what is happening when the data points are messy and noisy due to short-term variability.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about the short-term variability they see in this graph. Is it predictable?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students to predict, based on the graph, what the arctic sea ice extent might be in a year from the time the graph ends. They should have difficulty making this prediction! It is difficult to make a prediction due to the stochastic variation in the graph (meaning that the extent of the sea ice changes from year to year based on many random factors, and there is no clear short-term pattern).</a:t>
            </a:r>
            <a:r>
              <a:rPr lang="en-US" dirty="0">
                <a:effectLst/>
              </a:rPr>
              <a:t> </a:t>
            </a:r>
          </a:p>
          <a:p>
            <a:pPr marL="171450" indent="-171450">
              <a:buFont typeface="Arial" panose="020B0604020202020204" pitchFamily="34" charset="0"/>
              <a:buChar char="•"/>
            </a:pPr>
            <a:endParaRPr lang="en-US" sz="1200" b="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Practice making a trend line with Lake Superior ice cover graph.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a:t>
            </a:r>
            <a:r>
              <a:rPr lang="en-US" sz="1200" i="1" kern="1200" dirty="0">
                <a:solidFill>
                  <a:schemeClr val="tx1"/>
                </a:solidFill>
                <a:effectLst/>
                <a:latin typeface="+mn-lt"/>
                <a:ea typeface="+mn-ea"/>
                <a:cs typeface="+mn-cs"/>
              </a:rPr>
              <a:t>If you wanted to make a trend line, how would you do it? How would you “smooth” out the data? </a:t>
            </a:r>
            <a:r>
              <a:rPr lang="en-US" sz="1200" kern="1200" dirty="0">
                <a:solidFill>
                  <a:schemeClr val="tx1"/>
                </a:solidFill>
                <a:effectLst/>
                <a:latin typeface="+mn-lt"/>
                <a:ea typeface="+mn-ea"/>
                <a:cs typeface="+mn-cs"/>
              </a:rPr>
              <a:t>Listen to ideas from the students about how they might look for a trend in the data. Ideas may include: </a:t>
            </a:r>
          </a:p>
          <a:p>
            <a:pPr lvl="1"/>
            <a:r>
              <a:rPr lang="en-US" sz="1200" kern="1200" dirty="0">
                <a:solidFill>
                  <a:schemeClr val="tx1"/>
                </a:solidFill>
                <a:effectLst/>
                <a:latin typeface="+mn-lt"/>
                <a:ea typeface="+mn-ea"/>
                <a:cs typeface="+mn-cs"/>
              </a:rPr>
              <a:t>Draw a straight line that goes in the general direction of the trend.</a:t>
            </a:r>
          </a:p>
          <a:p>
            <a:pPr lvl="1"/>
            <a:r>
              <a:rPr lang="en-US" sz="1200" kern="1200" dirty="0">
                <a:solidFill>
                  <a:schemeClr val="tx1"/>
                </a:solidFill>
                <a:effectLst/>
                <a:latin typeface="+mn-lt"/>
                <a:ea typeface="+mn-ea"/>
                <a:cs typeface="+mn-cs"/>
              </a:rPr>
              <a:t>Draw a straight line that touches as many data points as possible. </a:t>
            </a:r>
          </a:p>
          <a:p>
            <a:pPr lvl="1"/>
            <a:r>
              <a:rPr lang="en-US" sz="1200" kern="1200" dirty="0">
                <a:solidFill>
                  <a:schemeClr val="tx1"/>
                </a:solidFill>
                <a:effectLst/>
                <a:latin typeface="+mn-lt"/>
                <a:ea typeface="+mn-ea"/>
                <a:cs typeface="+mn-cs"/>
              </a:rPr>
              <a:t>Draw an oval around all the points and then draw a line through the oval.</a:t>
            </a:r>
          </a:p>
          <a:p>
            <a:r>
              <a:rPr lang="en-US" sz="1200" kern="1200" dirty="0">
                <a:solidFill>
                  <a:schemeClr val="tx1"/>
                </a:solidFill>
                <a:effectLst/>
                <a:latin typeface="+mn-lt"/>
                <a:ea typeface="+mn-ea"/>
                <a:cs typeface="+mn-cs"/>
              </a:rPr>
              <a:t>Find averages for every few years and make a data point and then connect those points. </a:t>
            </a:r>
          </a:p>
          <a:p>
            <a:endParaRPr lang="en-US" sz="1200" b="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draw trend lines.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Turn students’ attention to #2 of their worksheets. Overview the five steps involved in drawing a trend line for Lake Superior Ice: </a:t>
            </a:r>
          </a:p>
          <a:p>
            <a:pPr lvl="1"/>
            <a:r>
              <a:rPr lang="en-US" sz="1200" kern="1200" dirty="0">
                <a:solidFill>
                  <a:schemeClr val="tx1"/>
                </a:solidFill>
                <a:effectLst/>
                <a:latin typeface="+mn-lt"/>
                <a:ea typeface="+mn-ea"/>
                <a:cs typeface="+mn-cs"/>
              </a:rPr>
              <a:t>Step 1: Connect the dots (this is already done on the Lake Superior ice graph).</a:t>
            </a:r>
          </a:p>
          <a:p>
            <a:pPr lvl="1"/>
            <a:r>
              <a:rPr lang="en-US" sz="1200" kern="1200" dirty="0">
                <a:solidFill>
                  <a:schemeClr val="tx1"/>
                </a:solidFill>
                <a:effectLst/>
                <a:latin typeface="+mn-lt"/>
                <a:ea typeface="+mn-ea"/>
                <a:cs typeface="+mn-cs"/>
              </a:rPr>
              <a:t>Step 2: Divide the picture into sections by drawing vertical lines on the graph every five years. </a:t>
            </a:r>
          </a:p>
          <a:p>
            <a:pPr lvl="1"/>
            <a:r>
              <a:rPr lang="en-US" sz="1200" kern="1200" dirty="0">
                <a:solidFill>
                  <a:schemeClr val="tx1"/>
                </a:solidFill>
                <a:effectLst/>
                <a:latin typeface="+mn-lt"/>
                <a:ea typeface="+mn-ea"/>
                <a:cs typeface="+mn-cs"/>
              </a:rPr>
              <a:t>Step 3: Calculate the average of the data points within those five-year time periods. </a:t>
            </a:r>
          </a:p>
          <a:p>
            <a:pPr lvl="1"/>
            <a:r>
              <a:rPr lang="en-US" sz="1200" kern="1200" dirty="0">
                <a:solidFill>
                  <a:schemeClr val="tx1"/>
                </a:solidFill>
                <a:effectLst/>
                <a:latin typeface="+mn-lt"/>
                <a:ea typeface="+mn-ea"/>
                <a:cs typeface="+mn-cs"/>
              </a:rPr>
              <a:t>Step 4: Place one star in each section that shows the average for that time period.</a:t>
            </a:r>
          </a:p>
          <a:p>
            <a:pPr lvl="1"/>
            <a:r>
              <a:rPr lang="en-US" sz="1200" kern="1200" dirty="0">
                <a:solidFill>
                  <a:schemeClr val="tx1"/>
                </a:solidFill>
                <a:effectLst/>
                <a:latin typeface="+mn-lt"/>
                <a:ea typeface="+mn-ea"/>
                <a:cs typeface="+mn-cs"/>
              </a:rPr>
              <a:t>Step 5: Draw a line to connect the new stars. </a:t>
            </a:r>
          </a:p>
          <a:p>
            <a:r>
              <a:rPr lang="en-US" sz="1200" kern="1200" dirty="0">
                <a:solidFill>
                  <a:schemeClr val="tx1"/>
                </a:solidFill>
                <a:effectLst/>
                <a:latin typeface="+mn-lt"/>
                <a:ea typeface="+mn-ea"/>
                <a:cs typeface="+mn-cs"/>
              </a:rPr>
              <a:t>Have students complete #3 on their worksheet, which asks them to write a description of their trend and to label it positive, negative, or no change.</a:t>
            </a:r>
            <a:r>
              <a:rPr lang="en-US" dirty="0">
                <a:effectLst/>
              </a:rPr>
              <a:t> </a:t>
            </a:r>
          </a:p>
          <a:p>
            <a:endParaRPr lang="en-US" sz="1600" b="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compare their trend lines for Lake Superior with others.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Divide students into pairs to compare trend lines for Lake Superior ice cover. In what ways are they the same and/or different? Have students work out any discrepancies they may see. </a:t>
            </a:r>
            <a:r>
              <a:rPr lang="en-US" sz="1200" kern="1200">
                <a:solidFill>
                  <a:schemeClr val="tx1"/>
                </a:solidFill>
                <a:effectLst/>
                <a:latin typeface="+mn-lt"/>
                <a:ea typeface="+mn-ea"/>
                <a:cs typeface="+mn-cs"/>
              </a:rPr>
              <a:t>When students feel comfortable with the process, move on to the next activity. </a:t>
            </a:r>
            <a:endParaRPr lang="en-US" sz="1600" b="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Credit: NOAA http://</a:t>
            </a:r>
            <a:r>
              <a:rPr lang="en-US" sz="1200" b="0" kern="1200" dirty="0" err="1">
                <a:solidFill>
                  <a:schemeClr val="tx1"/>
                </a:solidFill>
                <a:effectLst/>
                <a:latin typeface="+mn-lt"/>
                <a:ea typeface="+mn-ea"/>
                <a:cs typeface="+mn-cs"/>
              </a:rPr>
              <a:t>www.glerl.noaa.gov</a:t>
            </a:r>
            <a:r>
              <a:rPr lang="en-US" sz="1200" b="0" kern="1200" dirty="0">
                <a:solidFill>
                  <a:schemeClr val="tx1"/>
                </a:solidFill>
                <a:effectLst/>
                <a:latin typeface="+mn-lt"/>
                <a:ea typeface="+mn-ea"/>
                <a:cs typeface="+mn-cs"/>
              </a:rPr>
              <a:t>/data/</a:t>
            </a:r>
            <a:r>
              <a:rPr lang="en-US" sz="1200" b="0" kern="1200" dirty="0" err="1">
                <a:solidFill>
                  <a:schemeClr val="tx1"/>
                </a:solidFill>
                <a:effectLst/>
                <a:latin typeface="+mn-lt"/>
                <a:ea typeface="+mn-ea"/>
                <a:cs typeface="+mn-cs"/>
              </a:rPr>
              <a:t>pgs</a:t>
            </a:r>
            <a:r>
              <a:rPr lang="en-US" sz="1200" b="0" kern="1200" dirty="0">
                <a:solidFill>
                  <a:schemeClr val="tx1"/>
                </a:solidFill>
                <a:effectLst/>
                <a:latin typeface="+mn-lt"/>
                <a:ea typeface="+mn-ea"/>
                <a:cs typeface="+mn-cs"/>
              </a:rPr>
              <a:t>/</a:t>
            </a:r>
            <a:r>
              <a:rPr lang="en-US" sz="1200" b="0" kern="1200" dirty="0" err="1">
                <a:solidFill>
                  <a:schemeClr val="tx1"/>
                </a:solidFill>
                <a:effectLst/>
                <a:latin typeface="+mn-lt"/>
                <a:ea typeface="+mn-ea"/>
                <a:cs typeface="+mn-cs"/>
              </a:rPr>
              <a:t>ice.html</a:t>
            </a:r>
            <a:endParaRPr lang="en-US"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9</a:t>
            </a:fld>
            <a:endParaRPr lang="en-US"/>
          </a:p>
        </p:txBody>
      </p:sp>
    </p:spTree>
    <p:extLst>
      <p:ext uri="{BB962C8B-B14F-4D97-AF65-F5344CB8AC3E}">
        <p14:creationId xmlns:p14="http://schemas.microsoft.com/office/powerpoint/2010/main" val="1137657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18730A9-C6A4-4459-AECA-50D10F63F139}"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137166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4D0D524-392B-4D12-9BC8-895E4CDCC2C8}"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830462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6D1141-7E05-4743-B3B7-612EB53229D8}"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361723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CAC106-0A2A-4B0F-B5C1-F4CC72625FAE}"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219179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A10CF21-7C54-4C93-B110-A115D2C14C6F}"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21531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02EC093-B9F6-4755-B36B-495F366C3E09}"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2897692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DB7DD78-B422-41EF-AA90-EF277236830E}" type="datetime1">
              <a:rPr lang="en-US" smtClean="0"/>
              <a:t>3/2/20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421804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1D860AE-F24E-482F-98A9-981B742E2D99}" type="datetime1">
              <a:rPr lang="en-US" smtClean="0"/>
              <a:t>3/2/20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902736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5CB2F7-09A6-4D47-9B5C-33FF803A4B39}" type="datetime1">
              <a:rPr lang="en-US" smtClean="0"/>
              <a:t>3/2/20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788394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9DA3F1B-37E7-4189-8F44-18E54333C1D6}"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05721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A715253-95FD-40F3-8BE5-7486700AD035}"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26052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9E0795-A043-42D2-8D02-1486983C0CCA}" type="datetime1">
              <a:rPr lang="en-US" smtClean="0"/>
              <a:t>3/2/20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C82A8714-C4A1-614E-B309-DB23F8B4D841}" type="slidenum">
              <a:rPr lang="en-US" smtClean="0"/>
              <a:pPr/>
              <a:t>‹#›</a:t>
            </a:fld>
            <a:endParaRPr lang="en-US" dirty="0"/>
          </a:p>
        </p:txBody>
      </p:sp>
    </p:spTree>
    <p:extLst>
      <p:ext uri="{BB962C8B-B14F-4D97-AF65-F5344CB8AC3E}">
        <p14:creationId xmlns:p14="http://schemas.microsoft.com/office/powerpoint/2010/main" val="4032996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6.gif"/></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3078"/>
            <a:ext cx="8229600" cy="1876211"/>
          </a:xfrm>
        </p:spPr>
        <p:txBody>
          <a:bodyPr>
            <a:normAutofit/>
          </a:bodyPr>
          <a:lstStyle/>
          <a:p>
            <a:r>
              <a:rPr lang="en-US" i="1" dirty="0"/>
              <a:t>Human Energy Systems </a:t>
            </a:r>
            <a:r>
              <a:rPr lang="en-US" dirty="0"/>
              <a:t>Unit</a:t>
            </a:r>
            <a:br>
              <a:rPr lang="en-US" dirty="0"/>
            </a:br>
            <a:r>
              <a:rPr lang="en-US" dirty="0"/>
              <a:t>Activity 1.4: Drawing </a:t>
            </a:r>
            <a:r>
              <a:rPr lang="en-US"/>
              <a:t>a Trend Line</a:t>
            </a:r>
            <a:endParaRPr lang="en-US" dirty="0"/>
          </a:p>
        </p:txBody>
      </p:sp>
      <p:pic>
        <p:nvPicPr>
          <p:cNvPr id="7" name="Picture 6" descr="201312-201402.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808" y="3642513"/>
            <a:ext cx="2952797" cy="2281706"/>
          </a:xfrm>
          <a:prstGeom prst="rect">
            <a:avLst/>
          </a:prstGeom>
        </p:spPr>
      </p:pic>
      <p:pic>
        <p:nvPicPr>
          <p:cNvPr id="8" name="Picture 7" descr="Macintosh HD:Users:hannahmiller:Desktop:sup.jpg"/>
          <p:cNvPicPr/>
          <p:nvPr/>
        </p:nvPicPr>
        <p:blipFill>
          <a:blip r:embed="rId4">
            <a:extLst>
              <a:ext uri="{28A0092B-C50C-407E-A947-70E740481C1C}">
                <a14:useLocalDpi xmlns:a14="http://schemas.microsoft.com/office/drawing/2010/main" val="0"/>
              </a:ext>
            </a:extLst>
          </a:blip>
          <a:srcRect/>
          <a:stretch>
            <a:fillRect/>
          </a:stretch>
        </p:blipFill>
        <p:spPr bwMode="auto">
          <a:xfrm>
            <a:off x="4162644" y="3997805"/>
            <a:ext cx="4248478" cy="1646156"/>
          </a:xfrm>
          <a:prstGeom prst="rect">
            <a:avLst/>
          </a:prstGeom>
          <a:noFill/>
          <a:ln>
            <a:noFill/>
          </a:ln>
        </p:spPr>
      </p:pic>
      <p:sp>
        <p:nvSpPr>
          <p:cNvPr id="9" name="TextBox 8"/>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10" name="Picture 9" descr="Carbon TIME 1 line smal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sp>
        <p:nvSpPr>
          <p:cNvPr id="3" name="Slide Number Placeholder 2">
            <a:extLst>
              <a:ext uri="{FF2B5EF4-FFF2-40B4-BE49-F238E27FC236}">
                <a16:creationId xmlns:a16="http://schemas.microsoft.com/office/drawing/2014/main" id="{E5E78CB0-45E7-4990-ABB6-CC0CBB1433F3}"/>
              </a:ext>
            </a:extLst>
          </p:cNvPr>
          <p:cNvSpPr>
            <a:spLocks noGrp="1"/>
          </p:cNvSpPr>
          <p:nvPr>
            <p:ph type="sldNum" sz="quarter" idx="12"/>
          </p:nvPr>
        </p:nvSpPr>
        <p:spPr/>
        <p:txBody>
          <a:bodyPr/>
          <a:lstStyle/>
          <a:p>
            <a:fld id="{C82A8714-C4A1-614E-B309-DB23F8B4D841}" type="slidenum">
              <a:rPr lang="en-US" smtClean="0"/>
              <a:t>1</a:t>
            </a:fld>
            <a:endParaRPr lang="en-US"/>
          </a:p>
        </p:txBody>
      </p:sp>
    </p:spTree>
    <p:extLst>
      <p:ext uri="{BB962C8B-B14F-4D97-AF65-F5344CB8AC3E}">
        <p14:creationId xmlns:p14="http://schemas.microsoft.com/office/powerpoint/2010/main" val="574483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82A8714-C4A1-614E-B309-DB23F8B4D841}" type="slidenum">
              <a:rPr lang="en-US" smtClean="0"/>
              <a:t>2</a:t>
            </a:fld>
            <a:endParaRPr lang="en-US"/>
          </a:p>
        </p:txBody>
      </p:sp>
      <p:pic>
        <p:nvPicPr>
          <p:cNvPr id="4" name="Picture 3">
            <a:extLst>
              <a:ext uri="{FF2B5EF4-FFF2-40B4-BE49-F238E27FC236}">
                <a16:creationId xmlns:a16="http://schemas.microsoft.com/office/drawing/2014/main" id="{A85811D3-C0C9-CF43-A058-306372FBC3F2}"/>
              </a:ext>
            </a:extLst>
          </p:cNvPr>
          <p:cNvPicPr>
            <a:picLocks noChangeAspect="1"/>
          </p:cNvPicPr>
          <p:nvPr/>
        </p:nvPicPr>
        <p:blipFill>
          <a:blip r:embed="rId3"/>
          <a:stretch>
            <a:fillRect/>
          </a:stretch>
        </p:blipFill>
        <p:spPr>
          <a:xfrm>
            <a:off x="149954" y="736600"/>
            <a:ext cx="8867046" cy="5619750"/>
          </a:xfrm>
          <a:prstGeom prst="rect">
            <a:avLst/>
          </a:prstGeom>
        </p:spPr>
      </p:pic>
      <p:sp>
        <p:nvSpPr>
          <p:cNvPr id="5" name="Oval Callout 4"/>
          <p:cNvSpPr>
            <a:spLocks noChangeArrowheads="1"/>
          </p:cNvSpPr>
          <p:nvPr/>
        </p:nvSpPr>
        <p:spPr bwMode="auto">
          <a:xfrm rot="21056995">
            <a:off x="66961" y="1679861"/>
            <a:ext cx="924560" cy="924560"/>
          </a:xfrm>
          <a:prstGeom prst="wedgeEllipseCallout">
            <a:avLst>
              <a:gd name="adj1" fmla="val 12033"/>
              <a:gd name="adj2" fmla="val 17161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670189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7058"/>
            <a:ext cx="8229600" cy="595473"/>
          </a:xfrm>
        </p:spPr>
        <p:txBody>
          <a:bodyPr>
            <a:normAutofit fontScale="90000"/>
          </a:bodyPr>
          <a:lstStyle/>
          <a:p>
            <a:r>
              <a:rPr lang="en-US" dirty="0"/>
              <a:t>Finding Overall Patterns</a:t>
            </a:r>
          </a:p>
        </p:txBody>
      </p:sp>
      <p:pic>
        <p:nvPicPr>
          <p:cNvPr id="3" name="Picture 2" descr="201312-201402.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0615" y="905385"/>
            <a:ext cx="7703385" cy="5450965"/>
          </a:xfrm>
          <a:prstGeom prst="rect">
            <a:avLst/>
          </a:prstGeom>
        </p:spPr>
      </p:pic>
      <p:sp>
        <p:nvSpPr>
          <p:cNvPr id="4" name="TextBox 3"/>
          <p:cNvSpPr txBox="1"/>
          <p:nvPr/>
        </p:nvSpPr>
        <p:spPr>
          <a:xfrm>
            <a:off x="176384" y="1458022"/>
            <a:ext cx="1481619" cy="5078314"/>
          </a:xfrm>
          <a:prstGeom prst="rect">
            <a:avLst/>
          </a:prstGeom>
          <a:noFill/>
        </p:spPr>
        <p:txBody>
          <a:bodyPr wrap="square" rtlCol="0">
            <a:spAutoFit/>
          </a:bodyPr>
          <a:lstStyle/>
          <a:p>
            <a:r>
              <a:rPr lang="en-US" dirty="0"/>
              <a:t>Look at this graph. This shows places where the temperatures were hotter or colder than average in the winter of 2013-2014. Look at the Great Lakes region in North America. Then, look at the entire globe. </a:t>
            </a:r>
          </a:p>
        </p:txBody>
      </p:sp>
      <p:sp>
        <p:nvSpPr>
          <p:cNvPr id="5" name="Right Arrow 4"/>
          <p:cNvSpPr/>
          <p:nvPr/>
        </p:nvSpPr>
        <p:spPr>
          <a:xfrm rot="1949589">
            <a:off x="1117097" y="1559772"/>
            <a:ext cx="2551677" cy="84659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7596535D-7423-45F8-AF93-C1BD0E603F13}"/>
              </a:ext>
            </a:extLst>
          </p:cNvPr>
          <p:cNvSpPr>
            <a:spLocks noGrp="1"/>
          </p:cNvSpPr>
          <p:nvPr>
            <p:ph type="sldNum" sz="quarter" idx="12"/>
          </p:nvPr>
        </p:nvSpPr>
        <p:spPr/>
        <p:txBody>
          <a:bodyPr/>
          <a:lstStyle/>
          <a:p>
            <a:fld id="{C82A8714-C4A1-614E-B309-DB23F8B4D841}" type="slidenum">
              <a:rPr lang="en-US" smtClean="0"/>
              <a:t>3</a:t>
            </a:fld>
            <a:endParaRPr lang="en-US"/>
          </a:p>
        </p:txBody>
      </p:sp>
    </p:spTree>
    <p:extLst>
      <p:ext uri="{BB962C8B-B14F-4D97-AF65-F5344CB8AC3E}">
        <p14:creationId xmlns:p14="http://schemas.microsoft.com/office/powerpoint/2010/main" val="4190804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7058"/>
            <a:ext cx="8229600" cy="595473"/>
          </a:xfrm>
        </p:spPr>
        <p:txBody>
          <a:bodyPr>
            <a:normAutofit fontScale="90000"/>
          </a:bodyPr>
          <a:lstStyle/>
          <a:p>
            <a:r>
              <a:rPr lang="en-US" dirty="0"/>
              <a:t>Finding overall trends</a:t>
            </a:r>
          </a:p>
        </p:txBody>
      </p:sp>
      <p:pic>
        <p:nvPicPr>
          <p:cNvPr id="3" name="Picture 2" descr="201312-201402.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05385"/>
            <a:ext cx="7703385" cy="5952615"/>
          </a:xfrm>
          <a:prstGeom prst="rect">
            <a:avLst/>
          </a:prstGeom>
        </p:spPr>
      </p:pic>
      <p:sp>
        <p:nvSpPr>
          <p:cNvPr id="4" name="TextBox 3"/>
          <p:cNvSpPr txBox="1"/>
          <p:nvPr/>
        </p:nvSpPr>
        <p:spPr>
          <a:xfrm>
            <a:off x="7549202" y="905385"/>
            <a:ext cx="1481619" cy="5632311"/>
          </a:xfrm>
          <a:prstGeom prst="rect">
            <a:avLst/>
          </a:prstGeom>
          <a:noFill/>
        </p:spPr>
        <p:txBody>
          <a:bodyPr wrap="square" rtlCol="0">
            <a:spAutoFit/>
          </a:bodyPr>
          <a:lstStyle/>
          <a:p>
            <a:pPr algn="r"/>
            <a:r>
              <a:rPr lang="en-US" dirty="0"/>
              <a:t>If we relied only on the data about temperature in the great lakes region of North America, we might think that the entire planet was having a very cold winter. However, when we look across the globe, we see a different pattern.</a:t>
            </a:r>
          </a:p>
        </p:txBody>
      </p:sp>
      <p:sp>
        <p:nvSpPr>
          <p:cNvPr id="5" name="Slide Number Placeholder 4">
            <a:extLst>
              <a:ext uri="{FF2B5EF4-FFF2-40B4-BE49-F238E27FC236}">
                <a16:creationId xmlns:a16="http://schemas.microsoft.com/office/drawing/2014/main" id="{2D47059B-9CEC-4820-8F0B-5DF25F2E1C27}"/>
              </a:ext>
            </a:extLst>
          </p:cNvPr>
          <p:cNvSpPr>
            <a:spLocks noGrp="1"/>
          </p:cNvSpPr>
          <p:nvPr>
            <p:ph type="sldNum" sz="quarter" idx="12"/>
          </p:nvPr>
        </p:nvSpPr>
        <p:spPr/>
        <p:txBody>
          <a:bodyPr/>
          <a:lstStyle/>
          <a:p>
            <a:fld id="{C82A8714-C4A1-614E-B309-DB23F8B4D841}" type="slidenum">
              <a:rPr lang="en-US" smtClean="0"/>
              <a:t>4</a:t>
            </a:fld>
            <a:endParaRPr lang="en-US"/>
          </a:p>
        </p:txBody>
      </p:sp>
    </p:spTree>
    <p:extLst>
      <p:ext uri="{BB962C8B-B14F-4D97-AF65-F5344CB8AC3E}">
        <p14:creationId xmlns:p14="http://schemas.microsoft.com/office/powerpoint/2010/main" val="2940121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2223"/>
            <a:ext cx="8229600" cy="595473"/>
          </a:xfrm>
        </p:spPr>
        <p:txBody>
          <a:bodyPr>
            <a:normAutofit fontScale="90000"/>
          </a:bodyPr>
          <a:lstStyle/>
          <a:p>
            <a:r>
              <a:rPr lang="en-US" dirty="0"/>
              <a:t>What is the global pattern?</a:t>
            </a:r>
          </a:p>
        </p:txBody>
      </p:sp>
      <p:pic>
        <p:nvPicPr>
          <p:cNvPr id="3" name="Picture 2" descr="201312-201402.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3913" y="952418"/>
            <a:ext cx="7444708" cy="5403932"/>
          </a:xfrm>
          <a:prstGeom prst="rect">
            <a:avLst/>
          </a:prstGeom>
        </p:spPr>
      </p:pic>
      <p:sp>
        <p:nvSpPr>
          <p:cNvPr id="4" name="TextBox 3"/>
          <p:cNvSpPr txBox="1"/>
          <p:nvPr/>
        </p:nvSpPr>
        <p:spPr>
          <a:xfrm>
            <a:off x="82295" y="1998906"/>
            <a:ext cx="1563913" cy="3693319"/>
          </a:xfrm>
          <a:prstGeom prst="rect">
            <a:avLst/>
          </a:prstGeom>
          <a:noFill/>
        </p:spPr>
        <p:txBody>
          <a:bodyPr wrap="square" rtlCol="0">
            <a:spAutoFit/>
          </a:bodyPr>
          <a:lstStyle/>
          <a:p>
            <a:r>
              <a:rPr lang="en-US" b="1" dirty="0"/>
              <a:t>Turn and Talk: </a:t>
            </a:r>
            <a:r>
              <a:rPr lang="en-US" dirty="0"/>
              <a:t>find a partner and describe the overall trend you see in the global temperatures in the winter of 2013-2014. Be prepared to share your description with the class.  </a:t>
            </a:r>
          </a:p>
        </p:txBody>
      </p:sp>
      <p:sp>
        <p:nvSpPr>
          <p:cNvPr id="5" name="Slide Number Placeholder 4">
            <a:extLst>
              <a:ext uri="{FF2B5EF4-FFF2-40B4-BE49-F238E27FC236}">
                <a16:creationId xmlns:a16="http://schemas.microsoft.com/office/drawing/2014/main" id="{91BE6C76-0730-4B37-8DF8-4BBE0B4E4618}"/>
              </a:ext>
            </a:extLst>
          </p:cNvPr>
          <p:cNvSpPr>
            <a:spLocks noGrp="1"/>
          </p:cNvSpPr>
          <p:nvPr>
            <p:ph type="sldNum" sz="quarter" idx="12"/>
          </p:nvPr>
        </p:nvSpPr>
        <p:spPr/>
        <p:txBody>
          <a:bodyPr/>
          <a:lstStyle/>
          <a:p>
            <a:fld id="{C82A8714-C4A1-614E-B309-DB23F8B4D841}" type="slidenum">
              <a:rPr lang="en-US" smtClean="0"/>
              <a:t>5</a:t>
            </a:fld>
            <a:endParaRPr lang="en-US"/>
          </a:p>
        </p:txBody>
      </p:sp>
    </p:spTree>
    <p:extLst>
      <p:ext uri="{BB962C8B-B14F-4D97-AF65-F5344CB8AC3E}">
        <p14:creationId xmlns:p14="http://schemas.microsoft.com/office/powerpoint/2010/main" val="4968777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7055"/>
            <a:ext cx="8229600" cy="889429"/>
          </a:xfrm>
        </p:spPr>
        <p:txBody>
          <a:bodyPr/>
          <a:lstStyle/>
          <a:p>
            <a:r>
              <a:rPr lang="en-US" dirty="0"/>
              <a:t>Describing the global pattern</a:t>
            </a:r>
          </a:p>
        </p:txBody>
      </p:sp>
      <p:pic>
        <p:nvPicPr>
          <p:cNvPr id="3" name="Picture 2" descr="201312-201402.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9464" y="3327648"/>
            <a:ext cx="4516728" cy="3490198"/>
          </a:xfrm>
          <a:prstGeom prst="rect">
            <a:avLst/>
          </a:prstGeom>
        </p:spPr>
      </p:pic>
      <p:sp>
        <p:nvSpPr>
          <p:cNvPr id="4" name="TextBox 3"/>
          <p:cNvSpPr txBox="1"/>
          <p:nvPr/>
        </p:nvSpPr>
        <p:spPr>
          <a:xfrm>
            <a:off x="304334" y="1194515"/>
            <a:ext cx="8550103" cy="1200329"/>
          </a:xfrm>
          <a:prstGeom prst="rect">
            <a:avLst/>
          </a:prstGeom>
          <a:noFill/>
        </p:spPr>
        <p:txBody>
          <a:bodyPr wrap="square" rtlCol="0">
            <a:spAutoFit/>
          </a:bodyPr>
          <a:lstStyle/>
          <a:p>
            <a:r>
              <a:rPr lang="en-US" dirty="0"/>
              <a:t>Below, combine answers from the class to construct an overall description of the global pattern from the winter of 2013-2014. </a:t>
            </a:r>
          </a:p>
          <a:p>
            <a:endParaRPr lang="en-US" dirty="0"/>
          </a:p>
          <a:p>
            <a:r>
              <a:rPr lang="en-US" dirty="0"/>
              <a:t>Classroom description:  </a:t>
            </a:r>
            <a:r>
              <a:rPr lang="en-US" dirty="0">
                <a:solidFill>
                  <a:srgbClr val="FF0000"/>
                </a:solidFill>
              </a:rPr>
              <a:t>(write class ideas here)</a:t>
            </a:r>
          </a:p>
        </p:txBody>
      </p:sp>
      <p:sp>
        <p:nvSpPr>
          <p:cNvPr id="5" name="Right Arrow 4"/>
          <p:cNvSpPr/>
          <p:nvPr/>
        </p:nvSpPr>
        <p:spPr>
          <a:xfrm rot="19560619">
            <a:off x="1422823" y="2622089"/>
            <a:ext cx="1469860" cy="59967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AF860FEA-8270-4917-9547-BD88D02B979D}"/>
              </a:ext>
            </a:extLst>
          </p:cNvPr>
          <p:cNvSpPr>
            <a:spLocks noGrp="1"/>
          </p:cNvSpPr>
          <p:nvPr>
            <p:ph type="sldNum" sz="quarter" idx="12"/>
          </p:nvPr>
        </p:nvSpPr>
        <p:spPr/>
        <p:txBody>
          <a:bodyPr/>
          <a:lstStyle/>
          <a:p>
            <a:fld id="{C82A8714-C4A1-614E-B309-DB23F8B4D841}" type="slidenum">
              <a:rPr lang="en-US" smtClean="0"/>
              <a:t>6</a:t>
            </a:fld>
            <a:endParaRPr lang="en-US"/>
          </a:p>
        </p:txBody>
      </p:sp>
    </p:spTree>
    <p:extLst>
      <p:ext uri="{BB962C8B-B14F-4D97-AF65-F5344CB8AC3E}">
        <p14:creationId xmlns:p14="http://schemas.microsoft.com/office/powerpoint/2010/main" val="12768372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8814"/>
            <a:ext cx="8229600" cy="724813"/>
          </a:xfrm>
        </p:spPr>
        <p:txBody>
          <a:bodyPr>
            <a:normAutofit fontScale="90000"/>
          </a:bodyPr>
          <a:lstStyle/>
          <a:p>
            <a:r>
              <a:rPr lang="en-US" dirty="0"/>
              <a:t>Positive and Negative Trends</a:t>
            </a:r>
          </a:p>
        </p:txBody>
      </p:sp>
      <p:pic>
        <p:nvPicPr>
          <p:cNvPr id="3" name="Picture 2" descr="Figure-3.7-hi.jpg"/>
          <p:cNvPicPr>
            <a:picLocks noChangeAspect="1"/>
          </p:cNvPicPr>
          <p:nvPr/>
        </p:nvPicPr>
        <p:blipFill rotWithShape="1">
          <a:blip r:embed="rId3">
            <a:extLst>
              <a:ext uri="{28A0092B-C50C-407E-A947-70E740481C1C}">
                <a14:useLocalDpi xmlns:a14="http://schemas.microsoft.com/office/drawing/2010/main" val="0"/>
              </a:ext>
            </a:extLst>
          </a:blip>
          <a:srcRect l="23530" t="54045" r="24202"/>
          <a:stretch/>
        </p:blipFill>
        <p:spPr>
          <a:xfrm>
            <a:off x="5162147" y="1269891"/>
            <a:ext cx="3657013" cy="2331072"/>
          </a:xfrm>
          <a:prstGeom prst="rect">
            <a:avLst/>
          </a:prstGeom>
        </p:spPr>
      </p:pic>
      <p:pic>
        <p:nvPicPr>
          <p:cNvPr id="4" name="Picture 3" descr="Figure-3.7-hi.jpg"/>
          <p:cNvPicPr>
            <a:picLocks noChangeAspect="1"/>
          </p:cNvPicPr>
          <p:nvPr/>
        </p:nvPicPr>
        <p:blipFill rotWithShape="1">
          <a:blip r:embed="rId3">
            <a:extLst>
              <a:ext uri="{28A0092B-C50C-407E-A947-70E740481C1C}">
                <a14:useLocalDpi xmlns:a14="http://schemas.microsoft.com/office/drawing/2010/main" val="0"/>
              </a:ext>
            </a:extLst>
          </a:blip>
          <a:srcRect l="49418" t="9321" b="46178"/>
          <a:stretch/>
        </p:blipFill>
        <p:spPr>
          <a:xfrm>
            <a:off x="5233166" y="3845277"/>
            <a:ext cx="3538958" cy="2257256"/>
          </a:xfrm>
          <a:prstGeom prst="rect">
            <a:avLst/>
          </a:prstGeom>
        </p:spPr>
      </p:pic>
      <p:sp>
        <p:nvSpPr>
          <p:cNvPr id="5" name="Rounded Rectangular Callout 4"/>
          <p:cNvSpPr/>
          <p:nvPr/>
        </p:nvSpPr>
        <p:spPr>
          <a:xfrm>
            <a:off x="457200" y="1269891"/>
            <a:ext cx="3621735" cy="1328682"/>
          </a:xfrm>
          <a:prstGeom prst="wedgeRoundRectCallout">
            <a:avLst>
              <a:gd name="adj1" fmla="val 104816"/>
              <a:gd name="adj2" fmla="val 27987"/>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This graph has a </a:t>
            </a:r>
            <a:r>
              <a:rPr lang="en-US" b="1" dirty="0"/>
              <a:t>negative</a:t>
            </a:r>
            <a:r>
              <a:rPr lang="en-US" dirty="0"/>
              <a:t> trend because the trend line goes </a:t>
            </a:r>
            <a:r>
              <a:rPr lang="en-US" b="1" dirty="0"/>
              <a:t>down</a:t>
            </a:r>
            <a:r>
              <a:rPr lang="en-US" dirty="0"/>
              <a:t> from left to right. </a:t>
            </a:r>
          </a:p>
        </p:txBody>
      </p:sp>
      <p:sp>
        <p:nvSpPr>
          <p:cNvPr id="6" name="Rounded Rectangular Callout 5"/>
          <p:cNvSpPr/>
          <p:nvPr/>
        </p:nvSpPr>
        <p:spPr>
          <a:xfrm>
            <a:off x="457200" y="2936622"/>
            <a:ext cx="3621735" cy="1328682"/>
          </a:xfrm>
          <a:prstGeom prst="wedgeRoundRectCallout">
            <a:avLst>
              <a:gd name="adj1" fmla="val 112608"/>
              <a:gd name="adj2" fmla="val 91704"/>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This graph has a </a:t>
            </a:r>
            <a:r>
              <a:rPr lang="en-US" b="1" dirty="0"/>
              <a:t>positive</a:t>
            </a:r>
            <a:r>
              <a:rPr lang="en-US" dirty="0"/>
              <a:t> trend because the trend line goes </a:t>
            </a:r>
            <a:r>
              <a:rPr lang="en-US" b="1" dirty="0"/>
              <a:t>up</a:t>
            </a:r>
            <a:r>
              <a:rPr lang="en-US" dirty="0"/>
              <a:t> from left to right. </a:t>
            </a:r>
          </a:p>
        </p:txBody>
      </p:sp>
      <p:sp>
        <p:nvSpPr>
          <p:cNvPr id="7" name="TextBox 6"/>
          <p:cNvSpPr txBox="1"/>
          <p:nvPr/>
        </p:nvSpPr>
        <p:spPr>
          <a:xfrm>
            <a:off x="373492" y="4597476"/>
            <a:ext cx="4481530" cy="2031325"/>
          </a:xfrm>
          <a:prstGeom prst="rect">
            <a:avLst/>
          </a:prstGeom>
          <a:noFill/>
        </p:spPr>
        <p:txBody>
          <a:bodyPr wrap="square" rtlCol="0">
            <a:spAutoFit/>
          </a:bodyPr>
          <a:lstStyle/>
          <a:p>
            <a:r>
              <a:rPr lang="en-US" dirty="0"/>
              <a:t>Trends (patterns of change over time) are difficult to see when the data are “messy” or “noisy.” When you have a scatter plot graph, sometimes it helps to draw a trend line. That makes it easier to see which direction the data are moving. In this activity, we are going to practice drawing trend lines.</a:t>
            </a:r>
          </a:p>
        </p:txBody>
      </p:sp>
      <p:sp>
        <p:nvSpPr>
          <p:cNvPr id="8" name="Slide Number Placeholder 7">
            <a:extLst>
              <a:ext uri="{FF2B5EF4-FFF2-40B4-BE49-F238E27FC236}">
                <a16:creationId xmlns:a16="http://schemas.microsoft.com/office/drawing/2014/main" id="{C1D30B61-6668-4874-A819-DF9585756D43}"/>
              </a:ext>
            </a:extLst>
          </p:cNvPr>
          <p:cNvSpPr>
            <a:spLocks noGrp="1"/>
          </p:cNvSpPr>
          <p:nvPr>
            <p:ph type="sldNum" sz="quarter" idx="12"/>
          </p:nvPr>
        </p:nvSpPr>
        <p:spPr/>
        <p:txBody>
          <a:bodyPr/>
          <a:lstStyle/>
          <a:p>
            <a:fld id="{C82A8714-C4A1-614E-B309-DB23F8B4D841}" type="slidenum">
              <a:rPr lang="en-US" smtClean="0"/>
              <a:t>7</a:t>
            </a:fld>
            <a:endParaRPr lang="en-US"/>
          </a:p>
        </p:txBody>
      </p:sp>
    </p:spTree>
    <p:extLst>
      <p:ext uri="{BB962C8B-B14F-4D97-AF65-F5344CB8AC3E}">
        <p14:creationId xmlns:p14="http://schemas.microsoft.com/office/powerpoint/2010/main" val="1418450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Different kinds of trend lines</a:t>
            </a:r>
          </a:p>
        </p:txBody>
      </p:sp>
      <p:pic>
        <p:nvPicPr>
          <p:cNvPr id="3" name="Picture 2" descr="Figure-3.7-hi.jpg"/>
          <p:cNvPicPr>
            <a:picLocks noChangeAspect="1"/>
          </p:cNvPicPr>
          <p:nvPr/>
        </p:nvPicPr>
        <p:blipFill rotWithShape="1">
          <a:blip r:embed="rId3">
            <a:extLst>
              <a:ext uri="{28A0092B-C50C-407E-A947-70E740481C1C}">
                <a14:useLocalDpi xmlns:a14="http://schemas.microsoft.com/office/drawing/2010/main" val="0"/>
              </a:ext>
            </a:extLst>
          </a:blip>
          <a:srcRect l="23530" t="54045" r="24202"/>
          <a:stretch/>
        </p:blipFill>
        <p:spPr>
          <a:xfrm>
            <a:off x="5162147" y="1269891"/>
            <a:ext cx="3657013" cy="2331072"/>
          </a:xfrm>
          <a:prstGeom prst="rect">
            <a:avLst/>
          </a:prstGeom>
        </p:spPr>
      </p:pic>
      <p:sp>
        <p:nvSpPr>
          <p:cNvPr id="5" name="Rounded Rectangular Callout 4"/>
          <p:cNvSpPr/>
          <p:nvPr/>
        </p:nvSpPr>
        <p:spPr>
          <a:xfrm>
            <a:off x="457200" y="1269890"/>
            <a:ext cx="3621735" cy="1516815"/>
          </a:xfrm>
          <a:prstGeom prst="wedgeRoundRectCallout">
            <a:avLst>
              <a:gd name="adj1" fmla="val 115855"/>
              <a:gd name="adj2" fmla="val 28762"/>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This trend line (the blue line) is straight because it was calculated using a mathematical formula that considers every data point in the graph. </a:t>
            </a:r>
          </a:p>
        </p:txBody>
      </p:sp>
      <p:sp>
        <p:nvSpPr>
          <p:cNvPr id="7" name="TextBox 6"/>
          <p:cNvSpPr txBox="1"/>
          <p:nvPr/>
        </p:nvSpPr>
        <p:spPr>
          <a:xfrm>
            <a:off x="455804" y="4844394"/>
            <a:ext cx="4481530" cy="1477328"/>
          </a:xfrm>
          <a:prstGeom prst="rect">
            <a:avLst/>
          </a:prstGeom>
          <a:noFill/>
        </p:spPr>
        <p:txBody>
          <a:bodyPr wrap="square" rtlCol="0">
            <a:spAutoFit/>
          </a:bodyPr>
          <a:lstStyle/>
          <a:p>
            <a:r>
              <a:rPr lang="en-US" dirty="0"/>
              <a:t>There are lots of ways to draw trend lines. Sometimes we use a mathematical formula to calculate a straight line that shows us the general trend. Other times we calculate averages over time. </a:t>
            </a:r>
          </a:p>
        </p:txBody>
      </p:sp>
      <p:pic>
        <p:nvPicPr>
          <p:cNvPr id="8" name="Picture 7" descr="Temperature Graph Running Average Trend Line.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7335" y="3750881"/>
            <a:ext cx="3749466" cy="2700983"/>
          </a:xfrm>
          <a:prstGeom prst="rect">
            <a:avLst/>
          </a:prstGeom>
        </p:spPr>
      </p:pic>
      <p:sp>
        <p:nvSpPr>
          <p:cNvPr id="6" name="Rounded Rectangular Callout 5"/>
          <p:cNvSpPr/>
          <p:nvPr/>
        </p:nvSpPr>
        <p:spPr>
          <a:xfrm>
            <a:off x="457200" y="2936622"/>
            <a:ext cx="3621735" cy="1449206"/>
          </a:xfrm>
          <a:prstGeom prst="wedgeRoundRectCallout">
            <a:avLst>
              <a:gd name="adj1" fmla="val 122347"/>
              <a:gd name="adj2" fmla="val 122382"/>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This trend line (the red line) is curvy because it was calculated using a 5 year running average, which only considers data points in five year periods.</a:t>
            </a:r>
          </a:p>
        </p:txBody>
      </p:sp>
      <p:sp>
        <p:nvSpPr>
          <p:cNvPr id="4" name="Slide Number Placeholder 3">
            <a:extLst>
              <a:ext uri="{FF2B5EF4-FFF2-40B4-BE49-F238E27FC236}">
                <a16:creationId xmlns:a16="http://schemas.microsoft.com/office/drawing/2014/main" id="{4F19FB80-0254-414B-8E0C-9ADE9C79E608}"/>
              </a:ext>
            </a:extLst>
          </p:cNvPr>
          <p:cNvSpPr>
            <a:spLocks noGrp="1"/>
          </p:cNvSpPr>
          <p:nvPr>
            <p:ph type="sldNum" sz="quarter" idx="12"/>
          </p:nvPr>
        </p:nvSpPr>
        <p:spPr/>
        <p:txBody>
          <a:bodyPr/>
          <a:lstStyle/>
          <a:p>
            <a:fld id="{C82A8714-C4A1-614E-B309-DB23F8B4D841}" type="slidenum">
              <a:rPr lang="en-US" smtClean="0"/>
              <a:t>8</a:t>
            </a:fld>
            <a:endParaRPr lang="en-US"/>
          </a:p>
        </p:txBody>
      </p:sp>
    </p:spTree>
    <p:extLst>
      <p:ext uri="{BB962C8B-B14F-4D97-AF65-F5344CB8AC3E}">
        <p14:creationId xmlns:p14="http://schemas.microsoft.com/office/powerpoint/2010/main" val="23914406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Practice Making Trend Lines</a:t>
            </a:r>
          </a:p>
        </p:txBody>
      </p:sp>
      <p:pic>
        <p:nvPicPr>
          <p:cNvPr id="3" name="Picture 2" descr="Macintosh HD:Users:hannahmiller:Desktop:sup.jpg"/>
          <p:cNvPicPr/>
          <p:nvPr/>
        </p:nvPicPr>
        <p:blipFill>
          <a:blip r:embed="rId3">
            <a:extLst>
              <a:ext uri="{28A0092B-C50C-407E-A947-70E740481C1C}">
                <a14:useLocalDpi xmlns:a14="http://schemas.microsoft.com/office/drawing/2010/main" val="0"/>
              </a:ext>
            </a:extLst>
          </a:blip>
          <a:srcRect/>
          <a:stretch>
            <a:fillRect/>
          </a:stretch>
        </p:blipFill>
        <p:spPr bwMode="auto">
          <a:xfrm>
            <a:off x="292575" y="3345992"/>
            <a:ext cx="8118547" cy="2556651"/>
          </a:xfrm>
          <a:prstGeom prst="rect">
            <a:avLst/>
          </a:prstGeom>
          <a:noFill/>
          <a:ln>
            <a:noFill/>
          </a:ln>
        </p:spPr>
      </p:pic>
      <p:sp>
        <p:nvSpPr>
          <p:cNvPr id="4" name="TextBox 3"/>
          <p:cNvSpPr txBox="1"/>
          <p:nvPr/>
        </p:nvSpPr>
        <p:spPr>
          <a:xfrm>
            <a:off x="457200" y="1417638"/>
            <a:ext cx="8118547" cy="923330"/>
          </a:xfrm>
          <a:prstGeom prst="rect">
            <a:avLst/>
          </a:prstGeom>
          <a:noFill/>
        </p:spPr>
        <p:txBody>
          <a:bodyPr wrap="square" rtlCol="0">
            <a:spAutoFit/>
          </a:bodyPr>
          <a:lstStyle/>
          <a:p>
            <a:r>
              <a:rPr lang="en-US" dirty="0"/>
              <a:t>On your worksheet, practice making trend lines for two graphs. One graph is new: this shows ice cover on lake Superior. The other graph is familiar: this is the arctic ice graph that you created in the previous activity.</a:t>
            </a:r>
          </a:p>
        </p:txBody>
      </p:sp>
      <p:sp>
        <p:nvSpPr>
          <p:cNvPr id="5" name="Slide Number Placeholder 4">
            <a:extLst>
              <a:ext uri="{FF2B5EF4-FFF2-40B4-BE49-F238E27FC236}">
                <a16:creationId xmlns:a16="http://schemas.microsoft.com/office/drawing/2014/main" id="{AF9C6AC8-93F0-4378-9D86-2EB441DC48C5}"/>
              </a:ext>
            </a:extLst>
          </p:cNvPr>
          <p:cNvSpPr>
            <a:spLocks noGrp="1"/>
          </p:cNvSpPr>
          <p:nvPr>
            <p:ph type="sldNum" sz="quarter" idx="12"/>
          </p:nvPr>
        </p:nvSpPr>
        <p:spPr/>
        <p:txBody>
          <a:bodyPr/>
          <a:lstStyle/>
          <a:p>
            <a:fld id="{C82A8714-C4A1-614E-B309-DB23F8B4D841}" type="slidenum">
              <a:rPr lang="en-US" smtClean="0"/>
              <a:t>9</a:t>
            </a:fld>
            <a:endParaRPr lang="en-US"/>
          </a:p>
        </p:txBody>
      </p:sp>
    </p:spTree>
    <p:extLst>
      <p:ext uri="{BB962C8B-B14F-4D97-AF65-F5344CB8AC3E}">
        <p14:creationId xmlns:p14="http://schemas.microsoft.com/office/powerpoint/2010/main" val="16601969"/>
      </p:ext>
    </p:extLst>
  </p:cSld>
  <p:clrMapOvr>
    <a:masterClrMapping/>
  </p:clrMapOvr>
</p:sld>
</file>

<file path=ppt/theme/theme1.xml><?xml version="1.0" encoding="utf-8"?>
<a:theme xmlns:a="http://schemas.openxmlformats.org/drawingml/2006/main" name="Template 1 Carbon TIME 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1 Carbon TIME Presentation.potx</Template>
  <TotalTime>1129</TotalTime>
  <Words>2058</Words>
  <Application>Microsoft Macintosh PowerPoint</Application>
  <PresentationFormat>On-screen Show (4:3)</PresentationFormat>
  <Paragraphs>100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Template 1 Carbon TIME Presentation</vt:lpstr>
      <vt:lpstr>Human Energy Systems Unit Activity 1.4: Drawing a Trend Line</vt:lpstr>
      <vt:lpstr>PowerPoint Presentation</vt:lpstr>
      <vt:lpstr>Finding Overall Patterns</vt:lpstr>
      <vt:lpstr>Finding overall trends</vt:lpstr>
      <vt:lpstr>What is the global pattern?</vt:lpstr>
      <vt:lpstr>Describing the global pattern</vt:lpstr>
      <vt:lpstr>Positive and Negative Trends</vt:lpstr>
      <vt:lpstr>Different kinds of trend lines</vt:lpstr>
      <vt:lpstr>Practice Making Trend Lines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Miller</dc:creator>
  <cp:lastModifiedBy>Tompkins, Elizabeth</cp:lastModifiedBy>
  <cp:revision>127</cp:revision>
  <dcterms:created xsi:type="dcterms:W3CDTF">2014-08-04T16:43:47Z</dcterms:created>
  <dcterms:modified xsi:type="dcterms:W3CDTF">2020-03-02T14:36:29Z</dcterms:modified>
</cp:coreProperties>
</file>