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sldIdLst>
    <p:sldId id="256" r:id="rId2"/>
    <p:sldId id="273" r:id="rId3"/>
    <p:sldId id="307" r:id="rId4"/>
    <p:sldId id="308" r:id="rId5"/>
    <p:sldId id="271" r:id="rId6"/>
    <p:sldId id="272" r:id="rId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658"/>
    <p:restoredTop sz="46339" autoAdjust="0"/>
  </p:normalViewPr>
  <p:slideViewPr>
    <p:cSldViewPr snapToGrid="0" snapToObjects="1">
      <p:cViewPr varScale="1">
        <p:scale>
          <a:sx n="40" d="100"/>
          <a:sy n="40" d="100"/>
        </p:scale>
        <p:origin x="1288" y="19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A17C729-1A62-5645-810F-C726560B71AC}" type="datetimeFigureOut">
              <a:rPr lang="en-US" smtClean="0"/>
              <a:t>3/2/20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1F77AB5-5C06-0C4D-ADAA-2264C2E1B172}" type="slidenum">
              <a:rPr lang="en-US" smtClean="0"/>
              <a:t>‹#›</a:t>
            </a:fld>
            <a:endParaRPr lang="en-US"/>
          </a:p>
        </p:txBody>
      </p:sp>
    </p:spTree>
    <p:extLst>
      <p:ext uri="{BB962C8B-B14F-4D97-AF65-F5344CB8AC3E}">
        <p14:creationId xmlns:p14="http://schemas.microsoft.com/office/powerpoint/2010/main" val="146531807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5.3 Energy Scenarios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E1F77AB5-5C06-0C4D-ADAA-2264C2E1B172}" type="slidenum">
              <a:rPr lang="en-US" smtClean="0"/>
              <a:t>2</a:t>
            </a:fld>
            <a:endParaRPr lang="en-US"/>
          </a:p>
        </p:txBody>
      </p:sp>
    </p:spTree>
    <p:extLst>
      <p:ext uri="{BB962C8B-B14F-4D97-AF65-F5344CB8AC3E}">
        <p14:creationId xmlns:p14="http://schemas.microsoft.com/office/powerpoint/2010/main" val="19214226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Activate prior knowledge.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3 of the PPT. Remind students of the rules column in the Large Scale Four Questions Handout. Tell them it is their job today to tell stories about how energy use causes carbon atoms to move. Their stories will be expected to follow the rules!</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2216487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the increasing atmosphere pool and the Stability and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4. Ask students to think about how carbon atoms moved as a result of all of these energy uses. </a:t>
            </a:r>
          </a:p>
          <a:p>
            <a:pPr lvl="0"/>
            <a:r>
              <a:rPr lang="en-US" sz="1200" kern="1200" dirty="0">
                <a:solidFill>
                  <a:schemeClr val="tx1"/>
                </a:solidFill>
                <a:effectLst/>
                <a:latin typeface="+mn-lt"/>
                <a:ea typeface="+mn-ea"/>
                <a:cs typeface="+mn-cs"/>
              </a:rPr>
              <a:t>Which pool is getting bigger as a result of these energy uses?</a:t>
            </a:r>
          </a:p>
          <a:p>
            <a:r>
              <a:rPr lang="en-US" sz="1200" kern="1200">
                <a:solidFill>
                  <a:schemeClr val="tx1"/>
                </a:solidFill>
                <a:effectLst/>
                <a:latin typeface="+mn-lt"/>
                <a:ea typeface="+mn-ea"/>
                <a:cs typeface="+mn-cs"/>
              </a:rPr>
              <a:t>Pose the question: “</a:t>
            </a:r>
            <a:r>
              <a:rPr lang="en-US" sz="1200" i="1" kern="1200">
                <a:solidFill>
                  <a:schemeClr val="tx1"/>
                </a:solidFill>
                <a:effectLst/>
                <a:latin typeface="+mn-lt"/>
                <a:ea typeface="+mn-ea"/>
                <a:cs typeface="+mn-cs"/>
              </a:rPr>
              <a:t>What will happen to the climate if we continue to burn fossil fuels at the same rate that we are now?</a:t>
            </a:r>
            <a:r>
              <a:rPr lang="en-US" sz="1200" kern="1200">
                <a:solidFill>
                  <a:schemeClr val="tx1"/>
                </a:solidFill>
                <a:effectLst/>
                <a:latin typeface="+mn-lt"/>
                <a:ea typeface="+mn-ea"/>
                <a:cs typeface="+mn-cs"/>
              </a:rPr>
              <a:t>”  (Business as usual)</a:t>
            </a:r>
            <a:r>
              <a:rPr lang="en-US">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15226950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Activate prior knowledge.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Remind students of the Three Rules: </a:t>
            </a:r>
            <a:r>
              <a:rPr lang="en-US" sz="1200" i="1" kern="1200" dirty="0">
                <a:solidFill>
                  <a:schemeClr val="tx1"/>
                </a:solidFill>
                <a:effectLst/>
                <a:latin typeface="+mn-lt"/>
                <a:ea typeface="+mn-ea"/>
                <a:cs typeface="+mn-cs"/>
              </a:rPr>
              <a:t>Atoms Last Forever! Carbon Cycles! Energy Flows!</a:t>
            </a:r>
            <a:r>
              <a:rPr lang="en-US" sz="1200" kern="1200" dirty="0">
                <a:solidFill>
                  <a:schemeClr val="tx1"/>
                </a:solidFill>
                <a:effectLst/>
                <a:latin typeface="+mn-lt"/>
                <a:ea typeface="+mn-ea"/>
                <a:cs typeface="+mn-cs"/>
              </a:rPr>
              <a:t> Tell them it is their job today to tell stories about how energy use causes carbon atoms to move. Their stories will be expected to follow the rules!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76364FF3-8B7C-744E-A460-170291D487CC}" type="slidenum">
              <a:rPr lang="en-US" smtClean="0"/>
              <a:pPr/>
              <a:t>5</a:t>
            </a:fld>
            <a:endParaRPr lang="en-US"/>
          </a:p>
        </p:txBody>
      </p:sp>
    </p:spTree>
    <p:extLst>
      <p:ext uri="{BB962C8B-B14F-4D97-AF65-F5344CB8AC3E}">
        <p14:creationId xmlns:p14="http://schemas.microsoft.com/office/powerpoint/2010/main" val="32860368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Play the energy scenario game.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Pass out one card from 5.3 Energy Scenarios Cards to each group. Give the students five minutes to discuss as a group how the energy use on their card causes carbon atoms to move between pools.</a:t>
            </a:r>
          </a:p>
          <a:p>
            <a:pPr lvl="0"/>
            <a:r>
              <a:rPr lang="en-US" sz="1200" kern="1200" dirty="0">
                <a:solidFill>
                  <a:schemeClr val="tx1"/>
                </a:solidFill>
                <a:effectLst/>
                <a:latin typeface="+mn-lt"/>
                <a:ea typeface="+mn-ea"/>
                <a:cs typeface="+mn-cs"/>
              </a:rPr>
              <a:t>Ask each group to select a “spokesperson” to share their story with the class. The spokesperson should read the energy use to the class, and use the handout to tell the story of how carbon moves and is transformed. </a:t>
            </a:r>
          </a:p>
          <a:p>
            <a:pPr lvl="0"/>
            <a:r>
              <a:rPr lang="en-US" sz="1200" kern="1200" dirty="0">
                <a:solidFill>
                  <a:schemeClr val="tx1"/>
                </a:solidFill>
                <a:effectLst/>
                <a:latin typeface="+mn-lt"/>
                <a:ea typeface="+mn-ea"/>
                <a:cs typeface="+mn-cs"/>
              </a:rPr>
              <a:t>For each story that is told, invite the rest of the class to “fact check.”</a:t>
            </a:r>
          </a:p>
          <a:p>
            <a:pPr lvl="0"/>
            <a:r>
              <a:rPr lang="en-US" sz="1200" kern="1200" dirty="0">
                <a:solidFill>
                  <a:schemeClr val="tx1"/>
                </a:solidFill>
                <a:effectLst/>
                <a:latin typeface="+mn-lt"/>
                <a:ea typeface="+mn-ea"/>
                <a:cs typeface="+mn-cs"/>
              </a:rPr>
              <a:t>Do all parts of the story follow the rules? </a:t>
            </a:r>
          </a:p>
          <a:p>
            <a:pPr lvl="0"/>
            <a:r>
              <a:rPr lang="en-US" sz="1200" kern="1200" dirty="0">
                <a:solidFill>
                  <a:schemeClr val="tx1"/>
                </a:solidFill>
                <a:effectLst/>
                <a:latin typeface="+mn-lt"/>
                <a:ea typeface="+mn-ea"/>
                <a:cs typeface="+mn-cs"/>
              </a:rPr>
              <a:t>Do carbon atoms ever disappear?</a:t>
            </a:r>
          </a:p>
          <a:p>
            <a:r>
              <a:rPr lang="en-US" sz="1200" kern="1200">
                <a:solidFill>
                  <a:schemeClr val="tx1"/>
                </a:solidFill>
                <a:effectLst/>
                <a:latin typeface="+mn-lt"/>
                <a:ea typeface="+mn-ea"/>
                <a:cs typeface="+mn-cs"/>
              </a:rPr>
              <a:t>When carbon leaves one pool, does it always enter another?</a:t>
            </a:r>
            <a:r>
              <a:rPr lang="en-US">
                <a:effectLst/>
              </a:rPr>
              <a:t> </a:t>
            </a:r>
            <a:endParaRPr lang="en-US" dirty="0"/>
          </a:p>
        </p:txBody>
      </p:sp>
      <p:sp>
        <p:nvSpPr>
          <p:cNvPr id="4" name="Slide Number Placeholder 3"/>
          <p:cNvSpPr>
            <a:spLocks noGrp="1"/>
          </p:cNvSpPr>
          <p:nvPr>
            <p:ph type="sldNum" sz="quarter" idx="10"/>
          </p:nvPr>
        </p:nvSpPr>
        <p:spPr/>
        <p:txBody>
          <a:bodyPr/>
          <a:lstStyle/>
          <a:p>
            <a:fld id="{76364FF3-8B7C-744E-A460-170291D487CC}" type="slidenum">
              <a:rPr lang="en-US" smtClean="0"/>
              <a:pPr/>
              <a:t>6</a:t>
            </a:fld>
            <a:endParaRPr lang="en-US"/>
          </a:p>
        </p:txBody>
      </p:sp>
    </p:spTree>
    <p:extLst>
      <p:ext uri="{BB962C8B-B14F-4D97-AF65-F5344CB8AC3E}">
        <p14:creationId xmlns:p14="http://schemas.microsoft.com/office/powerpoint/2010/main" val="35082488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BBFD187-8268-47C3-97D1-EB1F655E3D1C}" type="datetime1">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41371666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CDF681-858D-4A8B-9B7D-DD752AF4A4D8}" type="datetime1">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830462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8D3E20-FBA5-4006-8E6E-1F1C1EE9CC20}" type="datetime1">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361723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21D5ABA-3FFD-4EB8-B912-0456659B1420}" type="datetime1">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219179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B8CBA2-115A-4C25-93BD-C8F8764161AB}" type="datetime1">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521531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5EC9AAA-B4A1-413A-8A18-8DFF765CD8D8}" type="datetime1">
              <a:rPr lang="en-US" smtClean="0"/>
              <a:t>3/2/20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2897692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EBA4DAF-7FB3-4B11-A924-5AC40219FBC9}" type="datetime1">
              <a:rPr lang="en-US" smtClean="0"/>
              <a:t>3/2/20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421804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FDCB55F-1151-479D-81F6-02B09470BB18}" type="datetime1">
              <a:rPr lang="en-US" smtClean="0"/>
              <a:t>3/2/20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902736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DCE6C9-579F-4A56-8A51-AD12E2CB799F}" type="datetime1">
              <a:rPr lang="en-US" smtClean="0"/>
              <a:t>3/2/20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788394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42DF7AD-D086-4FC5-882D-62F74D97A450}" type="datetime1">
              <a:rPr lang="en-US" smtClean="0"/>
              <a:t>3/2/20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5057219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51F80AF-F8D9-43F1-81C1-8085E5C3BDDC}" type="datetime1">
              <a:rPr lang="en-US" smtClean="0"/>
              <a:t>3/2/20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4260527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89046A-72B0-47EF-9E64-25988A3DECD2}" type="datetime1">
              <a:rPr lang="en-US" smtClean="0"/>
              <a:t>3/2/20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C82A8714-C4A1-614E-B309-DB23F8B4D841}" type="slidenum">
              <a:rPr lang="en-US" smtClean="0"/>
              <a:pPr/>
              <a:t>‹#›</a:t>
            </a:fld>
            <a:endParaRPr lang="en-US" dirty="0"/>
          </a:p>
        </p:txBody>
      </p:sp>
    </p:spTree>
    <p:extLst>
      <p:ext uri="{BB962C8B-B14F-4D97-AF65-F5344CB8AC3E}">
        <p14:creationId xmlns:p14="http://schemas.microsoft.com/office/powerpoint/2010/main" val="40329962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93078"/>
            <a:ext cx="8229600" cy="1876211"/>
          </a:xfrm>
        </p:spPr>
        <p:txBody>
          <a:bodyPr>
            <a:normAutofit fontScale="90000"/>
          </a:bodyPr>
          <a:lstStyle/>
          <a:p>
            <a:r>
              <a:rPr lang="en-US" dirty="0"/>
              <a:t>Human Energy Systems Unit</a:t>
            </a:r>
            <a:br>
              <a:rPr lang="en-US" dirty="0"/>
            </a:br>
            <a:br>
              <a:rPr lang="en-US" dirty="0"/>
            </a:br>
            <a:r>
              <a:rPr lang="en-US" dirty="0"/>
              <a:t>Activity 5.3: Energy Scenarios</a:t>
            </a:r>
          </a:p>
        </p:txBody>
      </p:sp>
      <p:sp>
        <p:nvSpPr>
          <p:cNvPr id="8" name="TextBox 7"/>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9" name="Picture 8" descr="Carbon TIME 1 line small.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sp>
        <p:nvSpPr>
          <p:cNvPr id="3" name="Slide Number Placeholder 2">
            <a:extLst>
              <a:ext uri="{FF2B5EF4-FFF2-40B4-BE49-F238E27FC236}">
                <a16:creationId xmlns:a16="http://schemas.microsoft.com/office/drawing/2014/main" id="{8EFDB2E3-95C5-4812-960C-AEB412A652C9}"/>
              </a:ext>
            </a:extLst>
          </p:cNvPr>
          <p:cNvSpPr>
            <a:spLocks noGrp="1"/>
          </p:cNvSpPr>
          <p:nvPr>
            <p:ph type="sldNum" sz="quarter" idx="12"/>
          </p:nvPr>
        </p:nvSpPr>
        <p:spPr/>
        <p:txBody>
          <a:bodyPr/>
          <a:lstStyle/>
          <a:p>
            <a:fld id="{C82A8714-C4A1-614E-B309-DB23F8B4D841}" type="slidenum">
              <a:rPr lang="en-US" smtClean="0"/>
              <a:t>1</a:t>
            </a:fld>
            <a:endParaRPr lang="en-US"/>
          </a:p>
        </p:txBody>
      </p:sp>
    </p:spTree>
    <p:extLst>
      <p:ext uri="{BB962C8B-B14F-4D97-AF65-F5344CB8AC3E}">
        <p14:creationId xmlns:p14="http://schemas.microsoft.com/office/powerpoint/2010/main" val="574483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2"/>
          </p:nvPr>
        </p:nvSpPr>
        <p:spPr/>
        <p:txBody>
          <a:bodyPr/>
          <a:lstStyle/>
          <a:p>
            <a:fld id="{C82A8714-C4A1-614E-B309-DB23F8B4D841}" type="slidenum">
              <a:rPr lang="en-US" smtClean="0"/>
              <a:t>2</a:t>
            </a:fld>
            <a:endParaRPr lang="en-US"/>
          </a:p>
        </p:txBody>
      </p:sp>
      <p:pic>
        <p:nvPicPr>
          <p:cNvPr id="7" name="Picture 6">
            <a:extLst>
              <a:ext uri="{FF2B5EF4-FFF2-40B4-BE49-F238E27FC236}">
                <a16:creationId xmlns:a16="http://schemas.microsoft.com/office/drawing/2014/main" id="{4A4E8591-B532-BB40-99E7-797F8887CE6F}"/>
              </a:ext>
            </a:extLst>
          </p:cNvPr>
          <p:cNvPicPr>
            <a:picLocks noChangeAspect="1"/>
          </p:cNvPicPr>
          <p:nvPr/>
        </p:nvPicPr>
        <p:blipFill>
          <a:blip r:embed="rId3"/>
          <a:stretch>
            <a:fillRect/>
          </a:stretch>
        </p:blipFill>
        <p:spPr>
          <a:xfrm>
            <a:off x="0" y="995644"/>
            <a:ext cx="9144000" cy="4866711"/>
          </a:xfrm>
          <a:prstGeom prst="rect">
            <a:avLst/>
          </a:prstGeom>
        </p:spPr>
      </p:pic>
      <p:sp>
        <p:nvSpPr>
          <p:cNvPr id="5" name="Oval Callout 4"/>
          <p:cNvSpPr>
            <a:spLocks noChangeArrowheads="1"/>
          </p:cNvSpPr>
          <p:nvPr/>
        </p:nvSpPr>
        <p:spPr bwMode="auto">
          <a:xfrm rot="21056995">
            <a:off x="7394639" y="1332477"/>
            <a:ext cx="924560" cy="924560"/>
          </a:xfrm>
          <a:prstGeom prst="wedgeEllipseCallout">
            <a:avLst>
              <a:gd name="adj1" fmla="val -31663"/>
              <a:gd name="adj2" fmla="val 166069"/>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1253916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3086100" cy="5429250"/>
          </a:xfrm>
        </p:spPr>
        <p:txBody>
          <a:bodyPr>
            <a:normAutofit fontScale="90000"/>
          </a:bodyPr>
          <a:lstStyle/>
          <a:p>
            <a:pPr algn="l"/>
            <a:r>
              <a:rPr lang="en-US" dirty="0"/>
              <a:t>Your explanation should answer the Carbon Pools, Carbon Cycling, and Energy Change Questions </a:t>
            </a:r>
          </a:p>
        </p:txBody>
      </p:sp>
      <p:pic>
        <p:nvPicPr>
          <p:cNvPr id="5" name="Content Placeholder 4"/>
          <p:cNvPicPr>
            <a:picLocks noGrp="1" noChangeAspect="1"/>
          </p:cNvPicPr>
          <p:nvPr>
            <p:ph idx="1"/>
          </p:nvPr>
        </p:nvPicPr>
        <p:blipFill>
          <a:blip r:embed="rId3"/>
          <a:stretch>
            <a:fillRect/>
          </a:stretch>
        </p:blipFill>
        <p:spPr>
          <a:xfrm>
            <a:off x="4080152" y="323850"/>
            <a:ext cx="4397892" cy="6087724"/>
          </a:xfrm>
          <a:prstGeom prst="rect">
            <a:avLst/>
          </a:prstGeom>
        </p:spPr>
      </p:pic>
      <p:sp>
        <p:nvSpPr>
          <p:cNvPr id="4" name="Slide Number Placeholder 3"/>
          <p:cNvSpPr>
            <a:spLocks noGrp="1"/>
          </p:cNvSpPr>
          <p:nvPr>
            <p:ph type="sldNum" sz="quarter" idx="12"/>
          </p:nvPr>
        </p:nvSpPr>
        <p:spPr/>
        <p:txBody>
          <a:bodyPr/>
          <a:lstStyle/>
          <a:p>
            <a:fld id="{D3A1C050-F6FE-0E43-A9D0-F8EEADE3D1E4}" type="slidenum">
              <a:rPr lang="en-US" smtClean="0"/>
              <a:pPr/>
              <a:t>3</a:t>
            </a:fld>
            <a:endParaRPr lang="en-US"/>
          </a:p>
        </p:txBody>
      </p:sp>
      <p:sp>
        <p:nvSpPr>
          <p:cNvPr id="6" name="Rounded Rectangle 5">
            <a:extLst>
              <a:ext uri="{FF2B5EF4-FFF2-40B4-BE49-F238E27FC236}">
                <a16:creationId xmlns:a16="http://schemas.microsoft.com/office/drawing/2014/main" id="{B775230F-D280-074F-BAB2-7F87707CFF87}"/>
              </a:ext>
            </a:extLst>
          </p:cNvPr>
          <p:cNvSpPr/>
          <p:nvPr/>
        </p:nvSpPr>
        <p:spPr>
          <a:xfrm>
            <a:off x="3905250" y="476249"/>
            <a:ext cx="4572794" cy="4562281"/>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601330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3086100" cy="5429250"/>
          </a:xfrm>
        </p:spPr>
        <p:txBody>
          <a:bodyPr>
            <a:normAutofit fontScale="90000"/>
          </a:bodyPr>
          <a:lstStyle/>
          <a:p>
            <a:pPr algn="l"/>
            <a:r>
              <a:rPr lang="en-US" dirty="0"/>
              <a:t>The Stability and Change Question: How does your scenario contribute to changes in Earth Systems? </a:t>
            </a:r>
          </a:p>
        </p:txBody>
      </p:sp>
      <p:pic>
        <p:nvPicPr>
          <p:cNvPr id="5" name="Content Placeholder 4"/>
          <p:cNvPicPr>
            <a:picLocks noGrp="1" noChangeAspect="1"/>
          </p:cNvPicPr>
          <p:nvPr>
            <p:ph idx="1"/>
          </p:nvPr>
        </p:nvPicPr>
        <p:blipFill>
          <a:blip r:embed="rId3"/>
          <a:stretch>
            <a:fillRect/>
          </a:stretch>
        </p:blipFill>
        <p:spPr>
          <a:xfrm>
            <a:off x="4080152" y="323850"/>
            <a:ext cx="4397892" cy="6087724"/>
          </a:xfrm>
          <a:prstGeom prst="rect">
            <a:avLst/>
          </a:prstGeom>
        </p:spPr>
      </p:pic>
      <p:sp>
        <p:nvSpPr>
          <p:cNvPr id="4" name="Slide Number Placeholder 3"/>
          <p:cNvSpPr>
            <a:spLocks noGrp="1"/>
          </p:cNvSpPr>
          <p:nvPr>
            <p:ph type="sldNum" sz="quarter" idx="12"/>
          </p:nvPr>
        </p:nvSpPr>
        <p:spPr/>
        <p:txBody>
          <a:bodyPr/>
          <a:lstStyle/>
          <a:p>
            <a:fld id="{D3A1C050-F6FE-0E43-A9D0-F8EEADE3D1E4}" type="slidenum">
              <a:rPr lang="en-US" smtClean="0"/>
              <a:pPr/>
              <a:t>4</a:t>
            </a:fld>
            <a:endParaRPr lang="en-US"/>
          </a:p>
        </p:txBody>
      </p:sp>
      <p:sp>
        <p:nvSpPr>
          <p:cNvPr id="6" name="Rounded Rectangle 5">
            <a:extLst>
              <a:ext uri="{FF2B5EF4-FFF2-40B4-BE49-F238E27FC236}">
                <a16:creationId xmlns:a16="http://schemas.microsoft.com/office/drawing/2014/main" id="{B775230F-D280-074F-BAB2-7F87707CFF87}"/>
              </a:ext>
            </a:extLst>
          </p:cNvPr>
          <p:cNvSpPr/>
          <p:nvPr/>
        </p:nvSpPr>
        <p:spPr>
          <a:xfrm>
            <a:off x="3839922" y="4889241"/>
            <a:ext cx="4572794" cy="1467109"/>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26036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3"/>
          <a:stretch>
            <a:fillRect/>
          </a:stretch>
        </p:blipFill>
        <p:spPr>
          <a:xfrm>
            <a:off x="606816" y="1339084"/>
            <a:ext cx="8079984" cy="5290316"/>
          </a:xfrm>
          <a:prstGeom prst="rect">
            <a:avLst/>
          </a:prstGeom>
        </p:spPr>
      </p:pic>
      <p:sp>
        <p:nvSpPr>
          <p:cNvPr id="2" name="Title 1"/>
          <p:cNvSpPr>
            <a:spLocks noGrp="1"/>
          </p:cNvSpPr>
          <p:nvPr>
            <p:ph type="title"/>
          </p:nvPr>
        </p:nvSpPr>
        <p:spPr>
          <a:xfrm>
            <a:off x="457200" y="82479"/>
            <a:ext cx="8229600" cy="955773"/>
          </a:xfrm>
        </p:spPr>
        <p:txBody>
          <a:bodyPr>
            <a:normAutofit/>
          </a:bodyPr>
          <a:lstStyle/>
          <a:p>
            <a:r>
              <a:rPr lang="en-US" dirty="0">
                <a:latin typeface="Arial" panose="020B0604020202020204" pitchFamily="34" charset="0"/>
                <a:cs typeface="Arial" panose="020B0604020202020204" pitchFamily="34" charset="0"/>
              </a:rPr>
              <a:t>Energy Scenarios</a:t>
            </a:r>
          </a:p>
        </p:txBody>
      </p:sp>
      <p:sp>
        <p:nvSpPr>
          <p:cNvPr id="4" name="Freeform 3"/>
          <p:cNvSpPr/>
          <p:nvPr/>
        </p:nvSpPr>
        <p:spPr>
          <a:xfrm>
            <a:off x="5914163" y="841472"/>
            <a:ext cx="1415164" cy="2157230"/>
          </a:xfrm>
          <a:custGeom>
            <a:avLst/>
            <a:gdLst>
              <a:gd name="connsiteX0" fmla="*/ 251965 w 1415164"/>
              <a:gd name="connsiteY0" fmla="*/ 2157230 h 2157230"/>
              <a:gd name="connsiteX1" fmla="*/ 22456 w 1415164"/>
              <a:gd name="connsiteY1" fmla="*/ 1774742 h 2157230"/>
              <a:gd name="connsiteX2" fmla="*/ 741583 w 1415164"/>
              <a:gd name="connsiteY2" fmla="*/ 1943037 h 2157230"/>
              <a:gd name="connsiteX3" fmla="*/ 343768 w 1415164"/>
              <a:gd name="connsiteY3" fmla="*/ 1407554 h 2157230"/>
              <a:gd name="connsiteX4" fmla="*/ 1047594 w 1415164"/>
              <a:gd name="connsiteY4" fmla="*/ 1331057 h 2157230"/>
              <a:gd name="connsiteX5" fmla="*/ 665080 w 1415164"/>
              <a:gd name="connsiteY5" fmla="*/ 963869 h 2157230"/>
              <a:gd name="connsiteX6" fmla="*/ 1414808 w 1415164"/>
              <a:gd name="connsiteY6" fmla="*/ 734376 h 2157230"/>
              <a:gd name="connsiteX7" fmla="*/ 772184 w 1415164"/>
              <a:gd name="connsiteY7" fmla="*/ 351889 h 2157230"/>
              <a:gd name="connsiteX8" fmla="*/ 1399507 w 1415164"/>
              <a:gd name="connsiteY8" fmla="*/ 0 h 2157230"/>
              <a:gd name="connsiteX9" fmla="*/ 1399507 w 1415164"/>
              <a:gd name="connsiteY9" fmla="*/ 0 h 2157230"/>
              <a:gd name="connsiteX10" fmla="*/ 1399507 w 1415164"/>
              <a:gd name="connsiteY10" fmla="*/ 0 h 2157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5164" h="2157230">
                <a:moveTo>
                  <a:pt x="251965" y="2157230"/>
                </a:moveTo>
                <a:cubicBezTo>
                  <a:pt x="96409" y="1983835"/>
                  <a:pt x="-59147" y="1810441"/>
                  <a:pt x="22456" y="1774742"/>
                </a:cubicBezTo>
                <a:cubicBezTo>
                  <a:pt x="104059" y="1739043"/>
                  <a:pt x="688031" y="2004235"/>
                  <a:pt x="741583" y="1943037"/>
                </a:cubicBezTo>
                <a:cubicBezTo>
                  <a:pt x="795135" y="1881839"/>
                  <a:pt x="292766" y="1509551"/>
                  <a:pt x="343768" y="1407554"/>
                </a:cubicBezTo>
                <a:cubicBezTo>
                  <a:pt x="394770" y="1305557"/>
                  <a:pt x="994042" y="1405004"/>
                  <a:pt x="1047594" y="1331057"/>
                </a:cubicBezTo>
                <a:cubicBezTo>
                  <a:pt x="1101146" y="1257110"/>
                  <a:pt x="603878" y="1063316"/>
                  <a:pt x="665080" y="963869"/>
                </a:cubicBezTo>
                <a:cubicBezTo>
                  <a:pt x="726282" y="864422"/>
                  <a:pt x="1396957" y="836373"/>
                  <a:pt x="1414808" y="734376"/>
                </a:cubicBezTo>
                <a:cubicBezTo>
                  <a:pt x="1432659" y="632379"/>
                  <a:pt x="774734" y="474285"/>
                  <a:pt x="772184" y="351889"/>
                </a:cubicBezTo>
                <a:cubicBezTo>
                  <a:pt x="769634" y="229493"/>
                  <a:pt x="1399507" y="0"/>
                  <a:pt x="1399507" y="0"/>
                </a:cubicBezTo>
                <a:lnTo>
                  <a:pt x="1399507" y="0"/>
                </a:lnTo>
                <a:lnTo>
                  <a:pt x="1399507" y="0"/>
                </a:lnTo>
              </a:path>
            </a:pathLst>
          </a:custGeom>
          <a:noFill/>
          <a:ln w="57150" cmpd="sng">
            <a:solidFill>
              <a:srgbClr val="FF0000"/>
            </a:solidFill>
            <a:tailEnd type="triangle"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 name="Freeform 9"/>
          <p:cNvSpPr/>
          <p:nvPr/>
        </p:nvSpPr>
        <p:spPr>
          <a:xfrm>
            <a:off x="2392733" y="1682945"/>
            <a:ext cx="1263660" cy="2233727"/>
          </a:xfrm>
          <a:custGeom>
            <a:avLst/>
            <a:gdLst>
              <a:gd name="connsiteX0" fmla="*/ 361369 w 1263660"/>
              <a:gd name="connsiteY0" fmla="*/ 0 h 2233727"/>
              <a:gd name="connsiteX1" fmla="*/ 24756 w 1263660"/>
              <a:gd name="connsiteY1" fmla="*/ 474284 h 2233727"/>
              <a:gd name="connsiteX2" fmla="*/ 958091 w 1263660"/>
              <a:gd name="connsiteY2" fmla="*/ 596680 h 2233727"/>
              <a:gd name="connsiteX3" fmla="*/ 544975 w 1263660"/>
              <a:gd name="connsiteY3" fmla="*/ 1208660 h 2233727"/>
              <a:gd name="connsiteX4" fmla="*/ 1034594 w 1263660"/>
              <a:gd name="connsiteY4" fmla="*/ 1040366 h 2233727"/>
              <a:gd name="connsiteX5" fmla="*/ 682681 w 1263660"/>
              <a:gd name="connsiteY5" fmla="*/ 1698244 h 2233727"/>
              <a:gd name="connsiteX6" fmla="*/ 1248801 w 1263660"/>
              <a:gd name="connsiteY6" fmla="*/ 1667645 h 2233727"/>
              <a:gd name="connsiteX7" fmla="*/ 1111096 w 1263660"/>
              <a:gd name="connsiteY7" fmla="*/ 2233727 h 223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660" h="2233727">
                <a:moveTo>
                  <a:pt x="361369" y="0"/>
                </a:moveTo>
                <a:cubicBezTo>
                  <a:pt x="143336" y="187419"/>
                  <a:pt x="-74697" y="374838"/>
                  <a:pt x="24756" y="474284"/>
                </a:cubicBezTo>
                <a:cubicBezTo>
                  <a:pt x="124209" y="573730"/>
                  <a:pt x="871388" y="474284"/>
                  <a:pt x="958091" y="596680"/>
                </a:cubicBezTo>
                <a:cubicBezTo>
                  <a:pt x="1044794" y="719076"/>
                  <a:pt x="532225" y="1134712"/>
                  <a:pt x="544975" y="1208660"/>
                </a:cubicBezTo>
                <a:cubicBezTo>
                  <a:pt x="557726" y="1282608"/>
                  <a:pt x="1011643" y="958769"/>
                  <a:pt x="1034594" y="1040366"/>
                </a:cubicBezTo>
                <a:cubicBezTo>
                  <a:pt x="1057545" y="1121963"/>
                  <a:pt x="646980" y="1593698"/>
                  <a:pt x="682681" y="1698244"/>
                </a:cubicBezTo>
                <a:cubicBezTo>
                  <a:pt x="718382" y="1802790"/>
                  <a:pt x="1177399" y="1578398"/>
                  <a:pt x="1248801" y="1667645"/>
                </a:cubicBezTo>
                <a:cubicBezTo>
                  <a:pt x="1320203" y="1756892"/>
                  <a:pt x="1111096" y="2233727"/>
                  <a:pt x="1111096" y="2233727"/>
                </a:cubicBezTo>
              </a:path>
            </a:pathLst>
          </a:custGeom>
          <a:ln w="57150" cmpd="sng">
            <a:solidFill>
              <a:srgbClr val="FFFF00"/>
            </a:solidFill>
            <a:tailEnd type="triangle"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 name="Freeform 10"/>
          <p:cNvSpPr/>
          <p:nvPr/>
        </p:nvSpPr>
        <p:spPr>
          <a:xfrm>
            <a:off x="3193935" y="4100265"/>
            <a:ext cx="906616" cy="1560549"/>
          </a:xfrm>
          <a:custGeom>
            <a:avLst/>
            <a:gdLst>
              <a:gd name="connsiteX0" fmla="*/ 233392 w 906616"/>
              <a:gd name="connsiteY0" fmla="*/ 0 h 1560549"/>
              <a:gd name="connsiteX1" fmla="*/ 3883 w 906616"/>
              <a:gd name="connsiteY1" fmla="*/ 413087 h 1560549"/>
              <a:gd name="connsiteX2" fmla="*/ 401698 w 906616"/>
              <a:gd name="connsiteY2" fmla="*/ 305990 h 1560549"/>
              <a:gd name="connsiteX3" fmla="*/ 218091 w 906616"/>
              <a:gd name="connsiteY3" fmla="*/ 734376 h 1560549"/>
              <a:gd name="connsiteX4" fmla="*/ 539403 w 906616"/>
              <a:gd name="connsiteY4" fmla="*/ 703777 h 1560549"/>
              <a:gd name="connsiteX5" fmla="*/ 233392 w 906616"/>
              <a:gd name="connsiteY5" fmla="*/ 1178062 h 1560549"/>
              <a:gd name="connsiteX6" fmla="*/ 830114 w 906616"/>
              <a:gd name="connsiteY6" fmla="*/ 1009767 h 1560549"/>
              <a:gd name="connsiteX7" fmla="*/ 416998 w 906616"/>
              <a:gd name="connsiteY7" fmla="*/ 1438153 h 1560549"/>
              <a:gd name="connsiteX8" fmla="*/ 906616 w 906616"/>
              <a:gd name="connsiteY8" fmla="*/ 1560549 h 156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6616" h="1560549">
                <a:moveTo>
                  <a:pt x="233392" y="0"/>
                </a:moveTo>
                <a:cubicBezTo>
                  <a:pt x="104612" y="181044"/>
                  <a:pt x="-24168" y="362089"/>
                  <a:pt x="3883" y="413087"/>
                </a:cubicBezTo>
                <a:cubicBezTo>
                  <a:pt x="31934" y="464085"/>
                  <a:pt x="365997" y="252442"/>
                  <a:pt x="401698" y="305990"/>
                </a:cubicBezTo>
                <a:cubicBezTo>
                  <a:pt x="437399" y="359538"/>
                  <a:pt x="195140" y="668078"/>
                  <a:pt x="218091" y="734376"/>
                </a:cubicBezTo>
                <a:cubicBezTo>
                  <a:pt x="241042" y="800674"/>
                  <a:pt x="536853" y="629829"/>
                  <a:pt x="539403" y="703777"/>
                </a:cubicBezTo>
                <a:cubicBezTo>
                  <a:pt x="541953" y="777725"/>
                  <a:pt x="184940" y="1127064"/>
                  <a:pt x="233392" y="1178062"/>
                </a:cubicBezTo>
                <a:cubicBezTo>
                  <a:pt x="281844" y="1229060"/>
                  <a:pt x="799513" y="966418"/>
                  <a:pt x="830114" y="1009767"/>
                </a:cubicBezTo>
                <a:cubicBezTo>
                  <a:pt x="860715" y="1053116"/>
                  <a:pt x="404248" y="1346356"/>
                  <a:pt x="416998" y="1438153"/>
                </a:cubicBezTo>
                <a:cubicBezTo>
                  <a:pt x="429748" y="1529950"/>
                  <a:pt x="906616" y="1560549"/>
                  <a:pt x="906616" y="1560549"/>
                </a:cubicBezTo>
              </a:path>
            </a:pathLst>
          </a:custGeom>
          <a:ln w="57150" cmpd="sng">
            <a:solidFill>
              <a:srgbClr val="008000"/>
            </a:solidFill>
            <a:tailEnd type="triangle"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Freeform 11"/>
          <p:cNvSpPr/>
          <p:nvPr/>
        </p:nvSpPr>
        <p:spPr>
          <a:xfrm>
            <a:off x="4574654" y="1219200"/>
            <a:ext cx="761467" cy="3018761"/>
          </a:xfrm>
          <a:custGeom>
            <a:avLst/>
            <a:gdLst>
              <a:gd name="connsiteX0" fmla="*/ 596937 w 761467"/>
              <a:gd name="connsiteY0" fmla="*/ 2080732 h 2080732"/>
              <a:gd name="connsiteX1" fmla="*/ 749943 w 761467"/>
              <a:gd name="connsiteY1" fmla="*/ 1682945 h 2080732"/>
              <a:gd name="connsiteX2" fmla="*/ 321527 w 761467"/>
              <a:gd name="connsiteY2" fmla="*/ 1790041 h 2080732"/>
              <a:gd name="connsiteX3" fmla="*/ 642839 w 761467"/>
              <a:gd name="connsiteY3" fmla="*/ 1285158 h 2080732"/>
              <a:gd name="connsiteX4" fmla="*/ 168521 w 761467"/>
              <a:gd name="connsiteY4" fmla="*/ 1285158 h 2080732"/>
              <a:gd name="connsiteX5" fmla="*/ 413330 w 761467"/>
              <a:gd name="connsiteY5" fmla="*/ 1040366 h 2080732"/>
              <a:gd name="connsiteX6" fmla="*/ 215 w 761467"/>
              <a:gd name="connsiteY6" fmla="*/ 994468 h 2080732"/>
              <a:gd name="connsiteX7" fmla="*/ 352128 w 761467"/>
              <a:gd name="connsiteY7" fmla="*/ 642579 h 2080732"/>
              <a:gd name="connsiteX8" fmla="*/ 46117 w 761467"/>
              <a:gd name="connsiteY8" fmla="*/ 535483 h 2080732"/>
              <a:gd name="connsiteX9" fmla="*/ 306226 w 761467"/>
              <a:gd name="connsiteY9" fmla="*/ 0 h 2080732"/>
              <a:gd name="connsiteX10" fmla="*/ 306226 w 761467"/>
              <a:gd name="connsiteY10" fmla="*/ 0 h 2080732"/>
              <a:gd name="connsiteX11" fmla="*/ 306226 w 761467"/>
              <a:gd name="connsiteY11" fmla="*/ 0 h 2080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61467" h="2080732">
                <a:moveTo>
                  <a:pt x="596937" y="2080732"/>
                </a:moveTo>
                <a:cubicBezTo>
                  <a:pt x="696391" y="1906062"/>
                  <a:pt x="795845" y="1731393"/>
                  <a:pt x="749943" y="1682945"/>
                </a:cubicBezTo>
                <a:cubicBezTo>
                  <a:pt x="704041" y="1634497"/>
                  <a:pt x="339378" y="1856339"/>
                  <a:pt x="321527" y="1790041"/>
                </a:cubicBezTo>
                <a:cubicBezTo>
                  <a:pt x="303676" y="1723743"/>
                  <a:pt x="668340" y="1369305"/>
                  <a:pt x="642839" y="1285158"/>
                </a:cubicBezTo>
                <a:cubicBezTo>
                  <a:pt x="617338" y="1201011"/>
                  <a:pt x="206772" y="1325957"/>
                  <a:pt x="168521" y="1285158"/>
                </a:cubicBezTo>
                <a:cubicBezTo>
                  <a:pt x="130269" y="1244359"/>
                  <a:pt x="441381" y="1088814"/>
                  <a:pt x="413330" y="1040366"/>
                </a:cubicBezTo>
                <a:cubicBezTo>
                  <a:pt x="385279" y="991918"/>
                  <a:pt x="10415" y="1060766"/>
                  <a:pt x="215" y="994468"/>
                </a:cubicBezTo>
                <a:cubicBezTo>
                  <a:pt x="-9985" y="928170"/>
                  <a:pt x="344478" y="719076"/>
                  <a:pt x="352128" y="642579"/>
                </a:cubicBezTo>
                <a:cubicBezTo>
                  <a:pt x="359778" y="566081"/>
                  <a:pt x="53767" y="642579"/>
                  <a:pt x="46117" y="535483"/>
                </a:cubicBezTo>
                <a:cubicBezTo>
                  <a:pt x="38467" y="428387"/>
                  <a:pt x="306226" y="0"/>
                  <a:pt x="306226" y="0"/>
                </a:cubicBezTo>
                <a:lnTo>
                  <a:pt x="306226" y="0"/>
                </a:lnTo>
                <a:lnTo>
                  <a:pt x="306226" y="0"/>
                </a:lnTo>
              </a:path>
            </a:pathLst>
          </a:custGeom>
          <a:ln w="57150" cmpd="sng">
            <a:solidFill>
              <a:srgbClr val="FF0000"/>
            </a:solidFill>
            <a:tailEnd type="triangle"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 name="Freeform 12"/>
          <p:cNvSpPr/>
          <p:nvPr/>
        </p:nvSpPr>
        <p:spPr>
          <a:xfrm>
            <a:off x="6822892" y="611980"/>
            <a:ext cx="1473362" cy="2983402"/>
          </a:xfrm>
          <a:custGeom>
            <a:avLst/>
            <a:gdLst>
              <a:gd name="connsiteX0" fmla="*/ 16460 w 1473362"/>
              <a:gd name="connsiteY0" fmla="*/ 2983402 h 2983402"/>
              <a:gd name="connsiteX1" fmla="*/ 62362 w 1473362"/>
              <a:gd name="connsiteY1" fmla="*/ 2585615 h 2983402"/>
              <a:gd name="connsiteX2" fmla="*/ 521379 w 1473362"/>
              <a:gd name="connsiteY2" fmla="*/ 2799808 h 2983402"/>
              <a:gd name="connsiteX3" fmla="*/ 490778 w 1473362"/>
              <a:gd name="connsiteY3" fmla="*/ 2264326 h 2983402"/>
              <a:gd name="connsiteX4" fmla="*/ 1179303 w 1473362"/>
              <a:gd name="connsiteY4" fmla="*/ 2264326 h 2983402"/>
              <a:gd name="connsiteX5" fmla="*/ 827390 w 1473362"/>
              <a:gd name="connsiteY5" fmla="*/ 1728843 h 2983402"/>
              <a:gd name="connsiteX6" fmla="*/ 1454714 w 1473362"/>
              <a:gd name="connsiteY6" fmla="*/ 1514650 h 2983402"/>
              <a:gd name="connsiteX7" fmla="*/ 888593 w 1473362"/>
              <a:gd name="connsiteY7" fmla="*/ 963868 h 2983402"/>
              <a:gd name="connsiteX8" fmla="*/ 1454714 w 1473362"/>
              <a:gd name="connsiteY8" fmla="*/ 764975 h 2983402"/>
              <a:gd name="connsiteX9" fmla="*/ 1347610 w 1473362"/>
              <a:gd name="connsiteY9" fmla="*/ 0 h 2983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73362" h="2983402">
                <a:moveTo>
                  <a:pt x="16460" y="2983402"/>
                </a:moveTo>
                <a:cubicBezTo>
                  <a:pt x="-2666" y="2799808"/>
                  <a:pt x="-21791" y="2616214"/>
                  <a:pt x="62362" y="2585615"/>
                </a:cubicBezTo>
                <a:cubicBezTo>
                  <a:pt x="146515" y="2555016"/>
                  <a:pt x="449976" y="2853356"/>
                  <a:pt x="521379" y="2799808"/>
                </a:cubicBezTo>
                <a:cubicBezTo>
                  <a:pt x="592782" y="2746260"/>
                  <a:pt x="381124" y="2353573"/>
                  <a:pt x="490778" y="2264326"/>
                </a:cubicBezTo>
                <a:cubicBezTo>
                  <a:pt x="600432" y="2175079"/>
                  <a:pt x="1123201" y="2353573"/>
                  <a:pt x="1179303" y="2264326"/>
                </a:cubicBezTo>
                <a:cubicBezTo>
                  <a:pt x="1235405" y="2175079"/>
                  <a:pt x="781488" y="1853789"/>
                  <a:pt x="827390" y="1728843"/>
                </a:cubicBezTo>
                <a:cubicBezTo>
                  <a:pt x="873292" y="1603897"/>
                  <a:pt x="1444514" y="1642146"/>
                  <a:pt x="1454714" y="1514650"/>
                </a:cubicBezTo>
                <a:cubicBezTo>
                  <a:pt x="1464914" y="1387154"/>
                  <a:pt x="888593" y="1088814"/>
                  <a:pt x="888593" y="963868"/>
                </a:cubicBezTo>
                <a:cubicBezTo>
                  <a:pt x="888593" y="838922"/>
                  <a:pt x="1378211" y="925620"/>
                  <a:pt x="1454714" y="764975"/>
                </a:cubicBezTo>
                <a:cubicBezTo>
                  <a:pt x="1531217" y="604330"/>
                  <a:pt x="1347610" y="0"/>
                  <a:pt x="1347610" y="0"/>
                </a:cubicBezTo>
              </a:path>
            </a:pathLst>
          </a:custGeom>
          <a:ln w="57150" cmpd="sng">
            <a:solidFill>
              <a:srgbClr val="FF0000"/>
            </a:solidFill>
            <a:tailEnd type="triangle"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4" name="Freeform 13"/>
          <p:cNvSpPr/>
          <p:nvPr/>
        </p:nvSpPr>
        <p:spPr>
          <a:xfrm>
            <a:off x="5661209" y="3335291"/>
            <a:ext cx="475099" cy="2417320"/>
          </a:xfrm>
          <a:custGeom>
            <a:avLst/>
            <a:gdLst>
              <a:gd name="connsiteX0" fmla="*/ 0 w 475099"/>
              <a:gd name="connsiteY0" fmla="*/ 2417320 h 2417320"/>
              <a:gd name="connsiteX1" fmla="*/ 367214 w 475099"/>
              <a:gd name="connsiteY1" fmla="*/ 1866538 h 2417320"/>
              <a:gd name="connsiteX2" fmla="*/ 30601 w 475099"/>
              <a:gd name="connsiteY2" fmla="*/ 1637046 h 2417320"/>
              <a:gd name="connsiteX3" fmla="*/ 367214 w 475099"/>
              <a:gd name="connsiteY3" fmla="*/ 1422853 h 2417320"/>
              <a:gd name="connsiteX4" fmla="*/ 76503 w 475099"/>
              <a:gd name="connsiteY4" fmla="*/ 1178061 h 2417320"/>
              <a:gd name="connsiteX5" fmla="*/ 474317 w 475099"/>
              <a:gd name="connsiteY5" fmla="*/ 948568 h 2417320"/>
              <a:gd name="connsiteX6" fmla="*/ 183607 w 475099"/>
              <a:gd name="connsiteY6" fmla="*/ 611979 h 2417320"/>
              <a:gd name="connsiteX7" fmla="*/ 382514 w 475099"/>
              <a:gd name="connsiteY7" fmla="*/ 0 h 2417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5099" h="2417320">
                <a:moveTo>
                  <a:pt x="0" y="2417320"/>
                </a:moveTo>
                <a:cubicBezTo>
                  <a:pt x="181057" y="2206952"/>
                  <a:pt x="362114" y="1996584"/>
                  <a:pt x="367214" y="1866538"/>
                </a:cubicBezTo>
                <a:cubicBezTo>
                  <a:pt x="372314" y="1736492"/>
                  <a:pt x="30601" y="1710993"/>
                  <a:pt x="30601" y="1637046"/>
                </a:cubicBezTo>
                <a:cubicBezTo>
                  <a:pt x="30601" y="1563099"/>
                  <a:pt x="359564" y="1499350"/>
                  <a:pt x="367214" y="1422853"/>
                </a:cubicBezTo>
                <a:cubicBezTo>
                  <a:pt x="374864" y="1346355"/>
                  <a:pt x="58653" y="1257108"/>
                  <a:pt x="76503" y="1178061"/>
                </a:cubicBezTo>
                <a:cubicBezTo>
                  <a:pt x="94354" y="1099013"/>
                  <a:pt x="456466" y="1042915"/>
                  <a:pt x="474317" y="948568"/>
                </a:cubicBezTo>
                <a:cubicBezTo>
                  <a:pt x="492168" y="854221"/>
                  <a:pt x="198907" y="770074"/>
                  <a:pt x="183607" y="611979"/>
                </a:cubicBezTo>
                <a:cubicBezTo>
                  <a:pt x="168307" y="453884"/>
                  <a:pt x="382514" y="0"/>
                  <a:pt x="382514" y="0"/>
                </a:cubicBezTo>
              </a:path>
            </a:pathLst>
          </a:custGeom>
          <a:ln w="57150" cmpd="sng">
            <a:solidFill>
              <a:schemeClr val="tx1"/>
            </a:solidFill>
            <a:tailEnd type="triangle"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5" name="Freeform 14"/>
          <p:cNvSpPr/>
          <p:nvPr/>
        </p:nvSpPr>
        <p:spPr>
          <a:xfrm>
            <a:off x="5355198" y="3225969"/>
            <a:ext cx="719126" cy="996692"/>
          </a:xfrm>
          <a:custGeom>
            <a:avLst/>
            <a:gdLst>
              <a:gd name="connsiteX0" fmla="*/ 719126 w 719126"/>
              <a:gd name="connsiteY0" fmla="*/ 2225 h 996692"/>
              <a:gd name="connsiteX1" fmla="*/ 198907 w 719126"/>
              <a:gd name="connsiteY1" fmla="*/ 94022 h 996692"/>
              <a:gd name="connsiteX2" fmla="*/ 290710 w 719126"/>
              <a:gd name="connsiteY2" fmla="*/ 614205 h 996692"/>
              <a:gd name="connsiteX3" fmla="*/ 0 w 719126"/>
              <a:gd name="connsiteY3" fmla="*/ 996692 h 996692"/>
            </a:gdLst>
            <a:ahLst/>
            <a:cxnLst>
              <a:cxn ang="0">
                <a:pos x="connsiteX0" y="connsiteY0"/>
              </a:cxn>
              <a:cxn ang="0">
                <a:pos x="connsiteX1" y="connsiteY1"/>
              </a:cxn>
              <a:cxn ang="0">
                <a:pos x="connsiteX2" y="connsiteY2"/>
              </a:cxn>
              <a:cxn ang="0">
                <a:pos x="connsiteX3" y="connsiteY3"/>
              </a:cxn>
            </a:cxnLst>
            <a:rect l="l" t="t" r="r" b="b"/>
            <a:pathLst>
              <a:path w="719126" h="996692">
                <a:moveTo>
                  <a:pt x="719126" y="2225"/>
                </a:moveTo>
                <a:cubicBezTo>
                  <a:pt x="494718" y="-2875"/>
                  <a:pt x="270310" y="-7975"/>
                  <a:pt x="198907" y="94022"/>
                </a:cubicBezTo>
                <a:cubicBezTo>
                  <a:pt x="127504" y="196019"/>
                  <a:pt x="323861" y="463760"/>
                  <a:pt x="290710" y="614205"/>
                </a:cubicBezTo>
                <a:cubicBezTo>
                  <a:pt x="257559" y="764650"/>
                  <a:pt x="0" y="996692"/>
                  <a:pt x="0" y="996692"/>
                </a:cubicBezTo>
              </a:path>
            </a:pathLst>
          </a:custGeom>
          <a:ln w="57150" cmpd="sng">
            <a:solidFill>
              <a:schemeClr val="tx1"/>
            </a:solidFill>
            <a:tailEnd type="triangle"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2EB4132C-B111-4391-9DAB-6252AD4337DC}"/>
              </a:ext>
            </a:extLst>
          </p:cNvPr>
          <p:cNvSpPr>
            <a:spLocks noGrp="1"/>
          </p:cNvSpPr>
          <p:nvPr>
            <p:ph type="sldNum" sz="quarter" idx="12"/>
          </p:nvPr>
        </p:nvSpPr>
        <p:spPr/>
        <p:txBody>
          <a:bodyPr/>
          <a:lstStyle/>
          <a:p>
            <a:fld id="{C82A8714-C4A1-614E-B309-DB23F8B4D841}" type="slidenum">
              <a:rPr lang="en-US" smtClean="0"/>
              <a:t>5</a:t>
            </a:fld>
            <a:endParaRPr lang="en-US"/>
          </a:p>
        </p:txBody>
      </p:sp>
    </p:spTree>
    <p:extLst>
      <p:ext uri="{BB962C8B-B14F-4D97-AF65-F5344CB8AC3E}">
        <p14:creationId xmlns:p14="http://schemas.microsoft.com/office/powerpoint/2010/main" val="7702075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p:cNvSpPr/>
          <p:nvPr/>
        </p:nvSpPr>
        <p:spPr>
          <a:xfrm rot="16200000">
            <a:off x="911122" y="3949552"/>
            <a:ext cx="2071358" cy="3273420"/>
          </a:xfrm>
          <a:prstGeom prst="rect">
            <a:avLst/>
          </a:prstGeom>
          <a:noFill/>
          <a:ln w="76200" cmpd="sng">
            <a:solidFill>
              <a:schemeClr val="tx1"/>
            </a:solidFill>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
        <p:nvSpPr>
          <p:cNvPr id="12" name="Rectangle 11"/>
          <p:cNvSpPr/>
          <p:nvPr/>
        </p:nvSpPr>
        <p:spPr>
          <a:xfrm rot="16200000">
            <a:off x="5715000" y="3581400"/>
            <a:ext cx="2133602" cy="3809999"/>
          </a:xfrm>
          <a:prstGeom prst="rect">
            <a:avLst/>
          </a:prstGeom>
          <a:noFill/>
          <a:ln w="76200" cmpd="sng">
            <a:solidFill>
              <a:schemeClr val="tx1"/>
            </a:solidFill>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
        <p:nvSpPr>
          <p:cNvPr id="13" name="Rectangle 12"/>
          <p:cNvSpPr/>
          <p:nvPr/>
        </p:nvSpPr>
        <p:spPr>
          <a:xfrm rot="16200000">
            <a:off x="5524500" y="571501"/>
            <a:ext cx="2438399" cy="3733800"/>
          </a:xfrm>
          <a:prstGeom prst="rect">
            <a:avLst/>
          </a:prstGeom>
          <a:noFill/>
          <a:ln w="76200" cmpd="sng">
            <a:solidFill>
              <a:schemeClr val="tx1"/>
            </a:solidFill>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
        <p:nvSpPr>
          <p:cNvPr id="14" name="Oval 13"/>
          <p:cNvSpPr/>
          <p:nvPr/>
        </p:nvSpPr>
        <p:spPr>
          <a:xfrm rot="16200000">
            <a:off x="1105776" y="1256424"/>
            <a:ext cx="2512850" cy="2590802"/>
          </a:xfrm>
          <a:prstGeom prst="ellipse">
            <a:avLst/>
          </a:prstGeom>
          <a:noFill/>
          <a:ln w="76200" cmpd="sng">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
        <p:nvSpPr>
          <p:cNvPr id="15" name="TextBox 14"/>
          <p:cNvSpPr txBox="1"/>
          <p:nvPr/>
        </p:nvSpPr>
        <p:spPr>
          <a:xfrm>
            <a:off x="152400" y="762000"/>
            <a:ext cx="2025123" cy="611706"/>
          </a:xfrm>
          <a:prstGeom prst="rect">
            <a:avLst/>
          </a:prstGeom>
          <a:noFill/>
        </p:spPr>
        <p:txBody>
          <a:bodyPr wrap="square" lIns="57150" tIns="28575" rIns="57150" bIns="28575" rtlCol="0">
            <a:spAutoFit/>
          </a:bodyPr>
          <a:lstStyle/>
          <a:p>
            <a:pPr algn="ctr"/>
            <a:r>
              <a:rPr lang="en-US" b="1" dirty="0">
                <a:solidFill>
                  <a:srgbClr val="0000FF"/>
                </a:solidFill>
              </a:rPr>
              <a:t>Atmosphere</a:t>
            </a:r>
          </a:p>
          <a:p>
            <a:pPr algn="ctr"/>
            <a:r>
              <a:rPr lang="en-US" dirty="0"/>
              <a:t> Inorganic CO</a:t>
            </a:r>
            <a:r>
              <a:rPr lang="en-US" baseline="-25000" dirty="0"/>
              <a:t>2</a:t>
            </a:r>
          </a:p>
        </p:txBody>
      </p:sp>
      <p:sp>
        <p:nvSpPr>
          <p:cNvPr id="16" name="TextBox 15"/>
          <p:cNvSpPr txBox="1"/>
          <p:nvPr/>
        </p:nvSpPr>
        <p:spPr>
          <a:xfrm>
            <a:off x="0" y="3810000"/>
            <a:ext cx="2514600" cy="611706"/>
          </a:xfrm>
          <a:prstGeom prst="rect">
            <a:avLst/>
          </a:prstGeom>
          <a:noFill/>
        </p:spPr>
        <p:txBody>
          <a:bodyPr wrap="square" lIns="57150" tIns="28575" rIns="57150" bIns="28575" rtlCol="0">
            <a:spAutoFit/>
          </a:bodyPr>
          <a:lstStyle/>
          <a:p>
            <a:pPr algn="ctr"/>
            <a:r>
              <a:rPr lang="en-US" b="1" dirty="0">
                <a:solidFill>
                  <a:srgbClr val="008000"/>
                </a:solidFill>
              </a:rPr>
              <a:t>Soil </a:t>
            </a:r>
          </a:p>
          <a:p>
            <a:pPr algn="ctr"/>
            <a:r>
              <a:rPr lang="en-US" dirty="0"/>
              <a:t>organic carbon</a:t>
            </a:r>
          </a:p>
        </p:txBody>
      </p:sp>
      <p:sp>
        <p:nvSpPr>
          <p:cNvPr id="17" name="TextBox 16"/>
          <p:cNvSpPr txBox="1"/>
          <p:nvPr/>
        </p:nvSpPr>
        <p:spPr>
          <a:xfrm>
            <a:off x="5181600" y="533400"/>
            <a:ext cx="3273421" cy="611706"/>
          </a:xfrm>
          <a:prstGeom prst="rect">
            <a:avLst/>
          </a:prstGeom>
          <a:noFill/>
        </p:spPr>
        <p:txBody>
          <a:bodyPr wrap="square" lIns="57150" tIns="28575" rIns="57150" bIns="28575" rtlCol="0">
            <a:spAutoFit/>
          </a:bodyPr>
          <a:lstStyle/>
          <a:p>
            <a:pPr algn="ctr"/>
            <a:r>
              <a:rPr lang="en-US" b="1" dirty="0">
                <a:solidFill>
                  <a:srgbClr val="008000"/>
                </a:solidFill>
              </a:rPr>
              <a:t>Biomass</a:t>
            </a:r>
          </a:p>
          <a:p>
            <a:pPr algn="ctr"/>
            <a:r>
              <a:rPr lang="en-US" dirty="0"/>
              <a:t>organic carbon</a:t>
            </a:r>
          </a:p>
        </p:txBody>
      </p:sp>
      <p:sp>
        <p:nvSpPr>
          <p:cNvPr id="18" name="TextBox 17"/>
          <p:cNvSpPr txBox="1"/>
          <p:nvPr/>
        </p:nvSpPr>
        <p:spPr>
          <a:xfrm>
            <a:off x="5153426" y="3754523"/>
            <a:ext cx="3132501" cy="611706"/>
          </a:xfrm>
          <a:prstGeom prst="rect">
            <a:avLst/>
          </a:prstGeom>
          <a:noFill/>
        </p:spPr>
        <p:txBody>
          <a:bodyPr wrap="square" lIns="57150" tIns="28575" rIns="57150" bIns="28575" rtlCol="0">
            <a:spAutoFit/>
          </a:bodyPr>
          <a:lstStyle/>
          <a:p>
            <a:pPr algn="ctr"/>
            <a:r>
              <a:rPr lang="en-US" b="1" dirty="0">
                <a:solidFill>
                  <a:srgbClr val="008000"/>
                </a:solidFill>
              </a:rPr>
              <a:t>Fossil Fuels</a:t>
            </a:r>
          </a:p>
          <a:p>
            <a:pPr algn="ctr"/>
            <a:r>
              <a:rPr lang="en-US" dirty="0"/>
              <a:t>organic carbon</a:t>
            </a:r>
          </a:p>
        </p:txBody>
      </p:sp>
      <p:sp>
        <p:nvSpPr>
          <p:cNvPr id="20" name="Content Placeholder 2"/>
          <p:cNvSpPr txBox="1">
            <a:spLocks/>
          </p:cNvSpPr>
          <p:nvPr/>
        </p:nvSpPr>
        <p:spPr>
          <a:xfrm>
            <a:off x="310091" y="-41969"/>
            <a:ext cx="8595764" cy="82179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3600" dirty="0">
                <a:latin typeface="Arial" panose="020B0604020202020204" pitchFamily="34" charset="0"/>
                <a:cs typeface="Arial" panose="020B0604020202020204" pitchFamily="34" charset="0"/>
              </a:rPr>
              <a:t>Energy Use Causes Carbon to Move</a:t>
            </a:r>
          </a:p>
        </p:txBody>
      </p:sp>
      <p:sp>
        <p:nvSpPr>
          <p:cNvPr id="2" name="Right Arrow 1"/>
          <p:cNvSpPr/>
          <p:nvPr/>
        </p:nvSpPr>
        <p:spPr>
          <a:xfrm>
            <a:off x="2286000" y="1219200"/>
            <a:ext cx="4483565" cy="816384"/>
          </a:xfrm>
          <a:prstGeom prst="rightArrow">
            <a:avLst>
              <a:gd name="adj1" fmla="val 28093"/>
              <a:gd name="adj2" fmla="val 67821"/>
            </a:avLst>
          </a:prstGeom>
          <a:gradFill flip="none" rotWithShape="1">
            <a:gsLst>
              <a:gs pos="0">
                <a:schemeClr val="accent1">
                  <a:shade val="51000"/>
                  <a:satMod val="130000"/>
                  <a:alpha val="51000"/>
                </a:schemeClr>
              </a:gs>
              <a:gs pos="80000">
                <a:schemeClr val="accent1">
                  <a:shade val="93000"/>
                  <a:satMod val="130000"/>
                  <a:alpha val="51000"/>
                </a:schemeClr>
              </a:gs>
              <a:gs pos="100000">
                <a:schemeClr val="accent1">
                  <a:shade val="94000"/>
                  <a:satMod val="135000"/>
                  <a:alpha val="51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ight Arrow 18"/>
          <p:cNvSpPr/>
          <p:nvPr/>
        </p:nvSpPr>
        <p:spPr>
          <a:xfrm rot="12752199">
            <a:off x="2268109" y="3278239"/>
            <a:ext cx="4192736" cy="1723716"/>
          </a:xfrm>
          <a:prstGeom prst="rightArrow">
            <a:avLst>
              <a:gd name="adj1" fmla="val 72696"/>
              <a:gd name="adj2" fmla="val 74818"/>
            </a:avLst>
          </a:prstGeom>
          <a:gradFill flip="none" rotWithShape="1">
            <a:gsLst>
              <a:gs pos="0">
                <a:schemeClr val="accent1">
                  <a:shade val="51000"/>
                  <a:satMod val="130000"/>
                  <a:alpha val="51000"/>
                </a:schemeClr>
              </a:gs>
              <a:gs pos="80000">
                <a:schemeClr val="accent1">
                  <a:shade val="93000"/>
                  <a:satMod val="130000"/>
                  <a:alpha val="51000"/>
                </a:schemeClr>
              </a:gs>
              <a:gs pos="100000">
                <a:schemeClr val="accent1">
                  <a:shade val="94000"/>
                  <a:satMod val="135000"/>
                  <a:alpha val="51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5562600" y="4876800"/>
            <a:ext cx="2514600" cy="1323439"/>
          </a:xfrm>
          <a:prstGeom prst="rect">
            <a:avLst/>
          </a:prstGeom>
          <a:noFill/>
        </p:spPr>
        <p:txBody>
          <a:bodyPr wrap="square" rtlCol="0">
            <a:spAutoFit/>
          </a:bodyPr>
          <a:lstStyle/>
          <a:p>
            <a:r>
              <a:rPr lang="en-US" sz="1600" dirty="0"/>
              <a:t>When we burn fossil fuels in vehicles and buildings, we move carbon from the fossil fuel pool to the atmosphere pool. </a:t>
            </a:r>
          </a:p>
        </p:txBody>
      </p:sp>
      <p:sp>
        <p:nvSpPr>
          <p:cNvPr id="8" name="TextBox 7"/>
          <p:cNvSpPr txBox="1"/>
          <p:nvPr/>
        </p:nvSpPr>
        <p:spPr>
          <a:xfrm>
            <a:off x="609599" y="1473875"/>
            <a:ext cx="3048003" cy="1754327"/>
          </a:xfrm>
          <a:prstGeom prst="rect">
            <a:avLst/>
          </a:prstGeom>
          <a:noFill/>
        </p:spPr>
        <p:txBody>
          <a:bodyPr wrap="square" rtlCol="0">
            <a:spAutoFit/>
          </a:bodyPr>
          <a:lstStyle/>
          <a:p>
            <a:r>
              <a:rPr lang="en-US" dirty="0"/>
              <a:t>Before the Industrial Revolution, the atmosphere maintained a balance with the biomass pool through photosynthesis and cellular respiration.</a:t>
            </a:r>
          </a:p>
        </p:txBody>
      </p:sp>
      <p:sp>
        <p:nvSpPr>
          <p:cNvPr id="22" name="TextBox 21"/>
          <p:cNvSpPr txBox="1"/>
          <p:nvPr/>
        </p:nvSpPr>
        <p:spPr>
          <a:xfrm>
            <a:off x="5029200" y="2027872"/>
            <a:ext cx="3581400" cy="1477328"/>
          </a:xfrm>
          <a:prstGeom prst="rect">
            <a:avLst/>
          </a:prstGeom>
          <a:noFill/>
        </p:spPr>
        <p:txBody>
          <a:bodyPr wrap="square" rtlCol="0">
            <a:spAutoFit/>
          </a:bodyPr>
          <a:lstStyle/>
          <a:p>
            <a:r>
              <a:rPr lang="en-US" dirty="0"/>
              <a:t>However, the biomass pool can only sequester a </a:t>
            </a:r>
            <a:r>
              <a:rPr lang="en-US" b="1" dirty="0"/>
              <a:t>limited</a:t>
            </a:r>
            <a:r>
              <a:rPr lang="en-US" dirty="0"/>
              <a:t> amount of carbon. Today, we are adding too much CO</a:t>
            </a:r>
            <a:r>
              <a:rPr lang="en-US" baseline="-25000" dirty="0"/>
              <a:t>2</a:t>
            </a:r>
            <a:r>
              <a:rPr lang="en-US" dirty="0"/>
              <a:t> to the atmosphere pool. This causes an imbalance. </a:t>
            </a:r>
          </a:p>
        </p:txBody>
      </p:sp>
      <p:sp>
        <p:nvSpPr>
          <p:cNvPr id="9" name="TextBox 8"/>
          <p:cNvSpPr txBox="1"/>
          <p:nvPr/>
        </p:nvSpPr>
        <p:spPr>
          <a:xfrm>
            <a:off x="609599" y="1442073"/>
            <a:ext cx="2667000" cy="2308324"/>
          </a:xfrm>
          <a:prstGeom prst="rect">
            <a:avLst/>
          </a:prstGeom>
          <a:noFill/>
        </p:spPr>
        <p:txBody>
          <a:bodyPr wrap="square" rtlCol="0">
            <a:spAutoFit/>
          </a:bodyPr>
          <a:lstStyle/>
          <a:p>
            <a:r>
              <a:rPr lang="en-US" dirty="0"/>
              <a:t>As carbon dioxide  concentrations in the atmosphere continue to rise, so will temperatures. What are the consequences of increasing temperatures for people and the planet?</a:t>
            </a:r>
          </a:p>
        </p:txBody>
      </p:sp>
      <p:sp>
        <p:nvSpPr>
          <p:cNvPr id="10" name="TextBox 9"/>
          <p:cNvSpPr txBox="1"/>
          <p:nvPr/>
        </p:nvSpPr>
        <p:spPr>
          <a:xfrm>
            <a:off x="5397965" y="4495702"/>
            <a:ext cx="2743200" cy="2031325"/>
          </a:xfrm>
          <a:prstGeom prst="rect">
            <a:avLst/>
          </a:prstGeom>
          <a:noFill/>
        </p:spPr>
        <p:txBody>
          <a:bodyPr wrap="square" rtlCol="0">
            <a:spAutoFit/>
          </a:bodyPr>
          <a:lstStyle/>
          <a:p>
            <a:r>
              <a:rPr lang="en-US" dirty="0"/>
              <a:t>If we continue to use fossil fuels at current rates, it will be impossible for the planet to maintain its natural balance between the atmosphere and biomass pool. </a:t>
            </a:r>
          </a:p>
        </p:txBody>
      </p:sp>
      <p:sp>
        <p:nvSpPr>
          <p:cNvPr id="3" name="Slide Number Placeholder 2">
            <a:extLst>
              <a:ext uri="{FF2B5EF4-FFF2-40B4-BE49-F238E27FC236}">
                <a16:creationId xmlns:a16="http://schemas.microsoft.com/office/drawing/2014/main" id="{5DA7D34C-052F-477D-94E0-8B81E2F2C8B4}"/>
              </a:ext>
            </a:extLst>
          </p:cNvPr>
          <p:cNvSpPr>
            <a:spLocks noGrp="1"/>
          </p:cNvSpPr>
          <p:nvPr>
            <p:ph type="sldNum" sz="quarter" idx="12"/>
          </p:nvPr>
        </p:nvSpPr>
        <p:spPr/>
        <p:txBody>
          <a:bodyPr/>
          <a:lstStyle/>
          <a:p>
            <a:fld id="{C82A8714-C4A1-614E-B309-DB23F8B4D841}" type="slidenum">
              <a:rPr lang="en-US" smtClean="0"/>
              <a:t>6</a:t>
            </a:fld>
            <a:endParaRPr lang="en-US"/>
          </a:p>
        </p:txBody>
      </p:sp>
    </p:spTree>
    <p:extLst>
      <p:ext uri="{BB962C8B-B14F-4D97-AF65-F5344CB8AC3E}">
        <p14:creationId xmlns:p14="http://schemas.microsoft.com/office/powerpoint/2010/main" val="178073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grpId="0" nodeType="clickEffect">
                                  <p:stCondLst>
                                    <p:cond delay="0"/>
                                  </p:stCondLst>
                                  <p:childTnLst>
                                    <p:animScale>
                                      <p:cBhvr>
                                        <p:cTn id="10" dur="2000" fill="hold"/>
                                        <p:tgtEl>
                                          <p:spTgt spid="12"/>
                                        </p:tgtEl>
                                      </p:cBhvr>
                                      <p:by x="50000" y="100000"/>
                                    </p:animScale>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6" presetClass="emph" presetSubtype="0" fill="hold" grpId="0" nodeType="clickEffect">
                                  <p:stCondLst>
                                    <p:cond delay="0"/>
                                  </p:stCondLst>
                                  <p:childTnLst>
                                    <p:animScale>
                                      <p:cBhvr>
                                        <p:cTn id="18" dur="2000" fill="hold"/>
                                        <p:tgtEl>
                                          <p:spTgt spid="14"/>
                                        </p:tgtEl>
                                      </p:cBhvr>
                                      <p:by x="150000" y="150000"/>
                                    </p:animScale>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5"/>
                                        </p:tgtEl>
                                        <p:attrNameLst>
                                          <p:attrName>style.visibility</p:attrName>
                                        </p:attrNameLst>
                                      </p:cBhvr>
                                      <p:to>
                                        <p:strVal val="hidden"/>
                                      </p:to>
                                    </p:set>
                                  </p:childTnLst>
                                </p:cTn>
                              </p:par>
                            </p:childTnLst>
                          </p:cTn>
                        </p:par>
                        <p:par>
                          <p:cTn id="23" fill="hold">
                            <p:stCondLst>
                              <p:cond delay="0"/>
                            </p:stCondLst>
                            <p:childTnLst>
                              <p:par>
                                <p:cTn id="24" presetID="1"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grpId="1" nodeType="clickEffect">
                                  <p:stCondLst>
                                    <p:cond delay="0"/>
                                  </p:stCondLst>
                                  <p:childTnLst>
                                    <p:set>
                                      <p:cBhvr>
                                        <p:cTn id="29" dur="1" fill="hold">
                                          <p:stCondLst>
                                            <p:cond delay="0"/>
                                          </p:stCondLst>
                                        </p:cTn>
                                        <p:tgtEl>
                                          <p:spTgt spid="8"/>
                                        </p:tgtEl>
                                        <p:attrNameLst>
                                          <p:attrName>style.visibility</p:attrName>
                                        </p:attrNameLst>
                                      </p:cBhvr>
                                      <p:to>
                                        <p:strVal val="hidden"/>
                                      </p:to>
                                    </p:set>
                                  </p:childTnLst>
                                </p:cTn>
                              </p:par>
                              <p:par>
                                <p:cTn id="30" presetID="1" presetClass="entr" presetSubtype="0" fill="hold" grpId="1" nodeType="withEffect">
                                  <p:stCondLst>
                                    <p:cond delay="0"/>
                                  </p:stCondLst>
                                  <p:childTnLst>
                                    <p:set>
                                      <p:cBhvr>
                                        <p:cTn id="31" dur="1" fill="hold">
                                          <p:stCondLst>
                                            <p:cond delay="0"/>
                                          </p:stCondLst>
                                        </p:cTn>
                                        <p:tgtEl>
                                          <p:spTgt spid="2"/>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26" presetClass="emph" presetSubtype="0" fill="hold" grpId="0" nodeType="clickEffect">
                                  <p:stCondLst>
                                    <p:cond delay="0"/>
                                  </p:stCondLst>
                                  <p:childTnLst>
                                    <p:animEffect transition="out" filter="fade">
                                      <p:cBhvr>
                                        <p:cTn id="39" dur="2000" tmFilter="0, 0; .2, .5; .8, .5; 1, 0"/>
                                        <p:tgtEl>
                                          <p:spTgt spid="13"/>
                                        </p:tgtEl>
                                      </p:cBhvr>
                                    </p:animEffect>
                                    <p:animScale>
                                      <p:cBhvr>
                                        <p:cTn id="40" dur="1000" autoRev="1" fill="hold"/>
                                        <p:tgtEl>
                                          <p:spTgt spid="13"/>
                                        </p:tgtEl>
                                      </p:cBhvr>
                                      <p:by x="105000" y="105000"/>
                                    </p:animScale>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par>
                                <p:cTn id="45" presetID="1" presetClass="exit" presetSubtype="0" fill="hold" grpId="1" nodeType="withEffect">
                                  <p:stCondLst>
                                    <p:cond delay="0"/>
                                  </p:stCondLst>
                                  <p:childTnLst>
                                    <p:set>
                                      <p:cBhvr>
                                        <p:cTn id="46" dur="1" fill="hold">
                                          <p:stCondLst>
                                            <p:cond delay="0"/>
                                          </p:stCondLst>
                                        </p:cTn>
                                        <p:tgtEl>
                                          <p:spTgt spid="22"/>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6" presetClass="emph" presetSubtype="0" fill="hold" grpId="1" nodeType="clickEffect">
                                  <p:stCondLst>
                                    <p:cond delay="0"/>
                                  </p:stCondLst>
                                  <p:childTnLst>
                                    <p:animScale>
                                      <p:cBhvr>
                                        <p:cTn id="50" dur="2000" fill="hold"/>
                                        <p:tgtEl>
                                          <p:spTgt spid="12"/>
                                        </p:tgtEl>
                                      </p:cBhvr>
                                      <p:by x="25000" y="25000"/>
                                    </p:animScale>
                                  </p:childTnLst>
                                </p:cTn>
                              </p:par>
                              <p:par>
                                <p:cTn id="51" presetID="26" presetClass="emph" presetSubtype="0" fill="hold" grpId="1" nodeType="withEffect">
                                  <p:stCondLst>
                                    <p:cond delay="0"/>
                                  </p:stCondLst>
                                  <p:childTnLst>
                                    <p:animEffect transition="out" filter="fade">
                                      <p:cBhvr>
                                        <p:cTn id="52" dur="500" tmFilter="0, 0; .2, .5; .8, .5; 1, 0"/>
                                        <p:tgtEl>
                                          <p:spTgt spid="19"/>
                                        </p:tgtEl>
                                      </p:cBhvr>
                                    </p:animEffect>
                                    <p:animScale>
                                      <p:cBhvr>
                                        <p:cTn id="53" dur="250" autoRev="1" fill="hold"/>
                                        <p:tgtEl>
                                          <p:spTgt spid="19"/>
                                        </p:tgtEl>
                                      </p:cBhvr>
                                      <p:by x="105000" y="105000"/>
                                    </p:animScale>
                                  </p:childTnLst>
                                </p:cTn>
                              </p:par>
                            </p:childTnLst>
                          </p:cTn>
                        </p:par>
                      </p:childTnLst>
                    </p:cTn>
                  </p:par>
                  <p:par>
                    <p:cTn id="54" fill="hold">
                      <p:stCondLst>
                        <p:cond delay="indefinite"/>
                      </p:stCondLst>
                      <p:childTnLst>
                        <p:par>
                          <p:cTn id="55" fill="hold">
                            <p:stCondLst>
                              <p:cond delay="0"/>
                            </p:stCondLst>
                            <p:childTnLst>
                              <p:par>
                                <p:cTn id="56" presetID="6" presetClass="emph" presetSubtype="0" fill="hold" grpId="1" nodeType="clickEffect">
                                  <p:stCondLst>
                                    <p:cond delay="0"/>
                                  </p:stCondLst>
                                  <p:childTnLst>
                                    <p:animScale>
                                      <p:cBhvr>
                                        <p:cTn id="57" dur="2000" fill="hold"/>
                                        <p:tgtEl>
                                          <p:spTgt spid="14"/>
                                        </p:tgtEl>
                                      </p:cBhvr>
                                      <p:by x="150000" y="150000"/>
                                    </p:animScale>
                                  </p:childTnLst>
                                </p:cTn>
                              </p:par>
                            </p:childTnLst>
                          </p:cTn>
                        </p:par>
                      </p:childTnLst>
                    </p:cTn>
                  </p:par>
                  <p:par>
                    <p:cTn id="58" fill="hold">
                      <p:stCondLst>
                        <p:cond delay="indefinite"/>
                      </p:stCondLst>
                      <p:childTnLst>
                        <p:par>
                          <p:cTn id="59" fill="hold">
                            <p:stCondLst>
                              <p:cond delay="0"/>
                            </p:stCondLst>
                            <p:childTnLst>
                              <p:par>
                                <p:cTn id="60" presetID="26" presetClass="emph" presetSubtype="0" fill="hold" grpId="0" nodeType="clickEffect">
                                  <p:stCondLst>
                                    <p:cond delay="0"/>
                                  </p:stCondLst>
                                  <p:childTnLst>
                                    <p:animEffect transition="out" filter="fade">
                                      <p:cBhvr>
                                        <p:cTn id="61" dur="500" tmFilter="0, 0; .2, .5; .8, .5; 1, 0"/>
                                        <p:tgtEl>
                                          <p:spTgt spid="2"/>
                                        </p:tgtEl>
                                      </p:cBhvr>
                                    </p:animEffect>
                                    <p:animScale>
                                      <p:cBhvr>
                                        <p:cTn id="62" dur="250" autoRev="1" fill="hold"/>
                                        <p:tgtEl>
                                          <p:spTgt spid="2"/>
                                        </p:tgtEl>
                                      </p:cBhvr>
                                      <p:by x="105000" y="105000"/>
                                    </p:animScale>
                                  </p:childTnLst>
                                </p:cTn>
                              </p:par>
                              <p:par>
                                <p:cTn id="63" presetID="26" presetClass="emph" presetSubtype="0" fill="hold" grpId="1" nodeType="withEffect">
                                  <p:stCondLst>
                                    <p:cond delay="0"/>
                                  </p:stCondLst>
                                  <p:childTnLst>
                                    <p:animEffect transition="out" filter="fade">
                                      <p:cBhvr>
                                        <p:cTn id="64" dur="500" tmFilter="0, 0; .2, .5; .8, .5; 1, 0"/>
                                        <p:tgtEl>
                                          <p:spTgt spid="13"/>
                                        </p:tgtEl>
                                      </p:cBhvr>
                                    </p:animEffect>
                                    <p:animScale>
                                      <p:cBhvr>
                                        <p:cTn id="65" dur="250" autoRev="1" fill="hold"/>
                                        <p:tgtEl>
                                          <p:spTgt spid="13"/>
                                        </p:tgtEl>
                                      </p:cBhvr>
                                      <p:by x="105000" y="105000"/>
                                    </p:animScale>
                                  </p:childTnLst>
                                </p:cTn>
                              </p:par>
                            </p:childTnLst>
                          </p:cTn>
                        </p:par>
                        <p:par>
                          <p:cTn id="66" fill="hold">
                            <p:stCondLst>
                              <p:cond delay="500"/>
                            </p:stCondLst>
                            <p:childTnLst>
                              <p:par>
                                <p:cTn id="67" presetID="1" presetClass="entr" presetSubtype="0" fill="hold" grpId="0" nodeType="afterEffect">
                                  <p:stCondLst>
                                    <p:cond delay="0"/>
                                  </p:stCondLst>
                                  <p:childTnLst>
                                    <p:set>
                                      <p:cBhvr>
                                        <p:cTn id="6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animBg="1"/>
      <p:bldP spid="14" grpId="1" animBg="1"/>
      <p:bldP spid="2" grpId="0" animBg="1"/>
      <p:bldP spid="2" grpId="1" animBg="1"/>
      <p:bldP spid="19" grpId="0" animBg="1"/>
      <p:bldP spid="19" grpId="1" animBg="1"/>
      <p:bldP spid="5" grpId="0"/>
      <p:bldP spid="5" grpId="1"/>
      <p:bldP spid="8" grpId="0"/>
      <p:bldP spid="8" grpId="1"/>
      <p:bldP spid="22" grpId="0"/>
      <p:bldP spid="22" grpId="1"/>
      <p:bldP spid="9" grpId="0"/>
      <p:bldP spid="10" grpId="0"/>
    </p:bldLst>
  </p:timing>
</p:sld>
</file>

<file path=ppt/theme/theme1.xml><?xml version="1.0" encoding="utf-8"?>
<a:theme xmlns:a="http://schemas.openxmlformats.org/drawingml/2006/main" name="Template 1 Carbon TIME 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 1 Carbon TIME Presentation.potx</Template>
  <TotalTime>1029</TotalTime>
  <Words>573</Words>
  <Application>Microsoft Macintosh PowerPoint</Application>
  <PresentationFormat>On-screen Show (4:3)</PresentationFormat>
  <Paragraphs>49</Paragraphs>
  <Slides>6</Slides>
  <Notes>5</Notes>
  <HiddenSlides>2</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vt:i4>
      </vt:variant>
    </vt:vector>
  </HeadingPairs>
  <TitlesOfParts>
    <vt:vector size="9" baseType="lpstr">
      <vt:lpstr>Arial</vt:lpstr>
      <vt:lpstr>Calibri</vt:lpstr>
      <vt:lpstr>Template 1 Carbon TIME Presentation</vt:lpstr>
      <vt:lpstr>Human Energy Systems Unit  Activity 5.3: Energy Scenarios</vt:lpstr>
      <vt:lpstr>PowerPoint Presentation</vt:lpstr>
      <vt:lpstr>Your explanation should answer the Carbon Pools, Carbon Cycling, and Energy Change Questions </vt:lpstr>
      <vt:lpstr>The Stability and Change Question: How does your scenario contribute to changes in Earth Systems? </vt:lpstr>
      <vt:lpstr>Energy Scenarios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Miller</dc:creator>
  <cp:lastModifiedBy>Tompkins, Elizabeth</cp:lastModifiedBy>
  <cp:revision>174</cp:revision>
  <dcterms:created xsi:type="dcterms:W3CDTF">2014-08-04T16:43:47Z</dcterms:created>
  <dcterms:modified xsi:type="dcterms:W3CDTF">2020-03-02T15:26:25Z</dcterms:modified>
</cp:coreProperties>
</file>