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8" r:id="rId2"/>
    <p:sldId id="272" r:id="rId3"/>
    <p:sldId id="266" r:id="rId4"/>
    <p:sldId id="267" r:id="rId5"/>
    <p:sldId id="273" r:id="rId6"/>
    <p:sldId id="268" r:id="rId7"/>
    <p:sldId id="271" r:id="rId8"/>
    <p:sldId id="269" r:id="rId9"/>
    <p:sldId id="264" r:id="rId10"/>
    <p:sldId id="274" r:id="rId11"/>
    <p:sldId id="263"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9">
          <p15:clr>
            <a:srgbClr val="A4A3A4"/>
          </p15:clr>
        </p15:guide>
        <p15:guide id="2" pos="40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97"/>
    <p:restoredTop sz="72606" autoAdjust="0"/>
  </p:normalViewPr>
  <p:slideViewPr>
    <p:cSldViewPr snapToGrid="0" snapToObjects="1" showGuides="1">
      <p:cViewPr varScale="1">
        <p:scale>
          <a:sx n="68" d="100"/>
          <a:sy n="68" d="100"/>
        </p:scale>
        <p:origin x="744" y="192"/>
      </p:cViewPr>
      <p:guideLst>
        <p:guide orient="horz" pos="1369"/>
        <p:guide pos="4065"/>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CD1B2-6022-1E44-8397-78FE21D1B826}"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3313A-C59E-5C4F-ADDD-26991ED0BB8C}" type="slidenum">
              <a:rPr lang="en-US" smtClean="0"/>
              <a:t>‹#›</a:t>
            </a:fld>
            <a:endParaRPr lang="en-US"/>
          </a:p>
        </p:txBody>
      </p:sp>
    </p:spTree>
    <p:extLst>
      <p:ext uri="{BB962C8B-B14F-4D97-AF65-F5344CB8AC3E}">
        <p14:creationId xmlns:p14="http://schemas.microsoft.com/office/powerpoint/2010/main" val="38934157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1</a:t>
            </a:fld>
            <a:endParaRPr lang="en-US"/>
          </a:p>
        </p:txBody>
      </p:sp>
    </p:spTree>
    <p:extLst>
      <p:ext uri="{BB962C8B-B14F-4D97-AF65-F5344CB8AC3E}">
        <p14:creationId xmlns:p14="http://schemas.microsoft.com/office/powerpoint/2010/main" val="3821475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sz="1200" b="1" kern="1200" dirty="0">
                <a:solidFill>
                  <a:schemeClr val="tx1"/>
                </a:solidFill>
                <a:effectLst/>
                <a:latin typeface="+mn-lt"/>
                <a:ea typeface="+mn-ea"/>
                <a:cs typeface="+mn-cs"/>
              </a:rPr>
              <a:t>Have a discussion to introduce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2.4 Evidence-based Arguments for Patterns in Earth Systems.</a:t>
            </a:r>
          </a:p>
          <a:p>
            <a:r>
              <a:rPr lang="en-US" sz="1200" kern="1200" dirty="0">
                <a:solidFill>
                  <a:schemeClr val="tx1"/>
                </a:solidFill>
                <a:effectLst/>
                <a:latin typeface="+mn-lt"/>
                <a:ea typeface="+mn-ea"/>
                <a:cs typeface="+mn-cs"/>
              </a:rPr>
              <a:t>Pass out a Learning Tracking Tool for Human Energy Systems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Discuss goals for this lesson.</a:t>
            </a:r>
          </a:p>
          <a:p>
            <a:pPr lvl="0"/>
            <a:r>
              <a:rPr lang="en-US" sz="1200" kern="1200" dirty="0">
                <a:solidFill>
                  <a:schemeClr val="tx1"/>
                </a:solidFill>
                <a:effectLst/>
                <a:latin typeface="+mn-lt"/>
                <a:ea typeface="+mn-ea"/>
                <a:cs typeface="+mn-cs"/>
              </a:rPr>
              <a:t>Have students write the activity name in the first column, "Questions for this Lesson."</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lvl="0"/>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lvl="0"/>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lvl="0"/>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lvl="0"/>
            <a:r>
              <a:rPr lang="en-US" sz="1200" kern="1200" dirty="0">
                <a:solidFill>
                  <a:schemeClr val="tx1"/>
                </a:solidFill>
                <a:effectLst/>
                <a:latin typeface="+mn-lt"/>
                <a:ea typeface="+mn-ea"/>
                <a:cs typeface="+mn-cs"/>
              </a:rPr>
              <a:t>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a:t>
            </a:r>
            <a:r>
              <a:rPr lang="en-US" sz="1200" b="0" kern="1200" dirty="0">
                <a:solidFill>
                  <a:schemeClr val="tx1"/>
                </a:solidFill>
                <a:effectLst/>
                <a:latin typeface="+mn-lt"/>
                <a:ea typeface="+mn-ea"/>
                <a:cs typeface="+mn-cs"/>
              </a:rPr>
              <a:t>2.4 Evidence-based Arguments for Patterns in Earth Systems.</a:t>
            </a:r>
          </a:p>
          <a:p>
            <a:r>
              <a:rPr lang="en-US" sz="1200" b="1" kern="1200" dirty="0">
                <a:solidFill>
                  <a:schemeClr val="tx1"/>
                </a:solidFill>
                <a:effectLst/>
                <a:latin typeface="+mn-lt"/>
                <a:ea typeface="+mn-ea"/>
                <a:cs typeface="+mn-cs"/>
              </a:rPr>
              <a:t>What We Figured Out: </a:t>
            </a:r>
            <a:r>
              <a:rPr lang="en-US" sz="1200" kern="1200" dirty="0">
                <a:solidFill>
                  <a:schemeClr val="tx1"/>
                </a:solidFill>
                <a:effectLst/>
                <a:latin typeface="+mn-lt"/>
                <a:ea typeface="+mn-ea"/>
                <a:cs typeface="+mn-cs"/>
              </a:rPr>
              <a:t>In the long run, global temperature, atmospheric CO</a:t>
            </a:r>
            <a:r>
              <a:rPr lang="en-US" sz="1200" kern="1200" baseline="-25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and sea level are all increasing.</a:t>
            </a:r>
            <a:r>
              <a:rPr lang="en-US" dirty="0">
                <a:effectLst/>
              </a:rPr>
              <a:t> </a:t>
            </a: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 are changes in global temperatures, sea levels, Arctic sea ice and atmospheric CO</a:t>
            </a:r>
            <a:r>
              <a:rPr lang="en-US" sz="1200" kern="1200" baseline="-25000" dirty="0">
                <a:solidFill>
                  <a:schemeClr val="tx1"/>
                </a:solidFill>
                <a:effectLst/>
                <a:latin typeface="+mn-lt"/>
                <a:ea typeface="+mn-ea"/>
                <a:cs typeface="+mn-cs"/>
              </a:rPr>
              <a:t>2 </a:t>
            </a:r>
            <a:r>
              <a:rPr lang="en-US" sz="1200" kern="1200" dirty="0">
                <a:solidFill>
                  <a:schemeClr val="tx1"/>
                </a:solidFill>
                <a:effectLst/>
                <a:latin typeface="+mn-lt"/>
                <a:ea typeface="+mn-ea"/>
                <a:cs typeface="+mn-cs"/>
              </a:rPr>
              <a:t>connected?</a:t>
            </a:r>
            <a:r>
              <a:rPr lang="en-US" dirty="0">
                <a:effectLst/>
              </a:rPr>
              <a:t> </a:t>
            </a:r>
            <a:endParaRPr lang="en-US" dirty="0"/>
          </a:p>
        </p:txBody>
      </p:sp>
      <p:sp>
        <p:nvSpPr>
          <p:cNvPr id="4" name="Slide Number Placeholder 3"/>
          <p:cNvSpPr>
            <a:spLocks noGrp="1"/>
          </p:cNvSpPr>
          <p:nvPr>
            <p:ph type="sldNum" sz="quarter" idx="5"/>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785615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nsidc.org</a:t>
            </a:r>
            <a:r>
              <a:rPr lang="en-US" dirty="0"/>
              <a:t>/</a:t>
            </a:r>
            <a:r>
              <a:rPr lang="en-US" dirty="0" err="1"/>
              <a:t>arcticseaicenews</a:t>
            </a:r>
            <a:r>
              <a:rPr lang="en-US" dirty="0"/>
              <a:t>/2013/11/a-typical-</a:t>
            </a:r>
            <a:r>
              <a:rPr lang="en-US" dirty="0" err="1"/>
              <a:t>october</a:t>
            </a:r>
            <a:r>
              <a:rPr lang="en-US"/>
              <a:t>-in-the-arctic/</a:t>
            </a:r>
            <a:endParaRPr lang="en-US" dirty="0"/>
          </a:p>
          <a:p>
            <a:endParaRPr lang="en-US" dirty="0"/>
          </a:p>
          <a:p>
            <a:r>
              <a:rPr lang="en-US" sz="1200" kern="1200" dirty="0">
                <a:solidFill>
                  <a:schemeClr val="tx1"/>
                </a:solidFill>
                <a:effectLst/>
                <a:latin typeface="+mn-lt"/>
                <a:ea typeface="+mn-ea"/>
                <a:cs typeface="+mn-cs"/>
              </a:rPr>
              <a:t>Save slide 10 to return to in Lesson 7 of this unit. </a:t>
            </a:r>
          </a:p>
        </p:txBody>
      </p:sp>
      <p:sp>
        <p:nvSpPr>
          <p:cNvPr id="4" name="Slide Number Placeholder 3"/>
          <p:cNvSpPr>
            <a:spLocks noGrp="1"/>
          </p:cNvSpPr>
          <p:nvPr>
            <p:ph type="sldNum" sz="quarter" idx="10"/>
          </p:nvPr>
        </p:nvSpPr>
        <p:spPr/>
        <p:txBody>
          <a:bodyPr/>
          <a:lstStyle/>
          <a:p>
            <a:fld id="{E1F77AB5-5C06-0C4D-ADAA-2264C2E1B172}" type="slidenum">
              <a:rPr lang="en-US" smtClean="0"/>
              <a:t>11</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2.4 Evidence-Based Arguments for Patterns in Earth Systems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2</a:t>
            </a:fld>
            <a:endParaRPr lang="en-US"/>
          </a:p>
        </p:txBody>
      </p:sp>
    </p:spTree>
    <p:extLst>
      <p:ext uri="{BB962C8B-B14F-4D97-AF65-F5344CB8AC3E}">
        <p14:creationId xmlns:p14="http://schemas.microsoft.com/office/powerpoint/2010/main" val="386284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a:p>
            <a:endParaRPr lang="en-US" dirty="0"/>
          </a:p>
          <a:p>
            <a:pPr lvl="0"/>
            <a:r>
              <a:rPr lang="en-US" sz="1200" b="1" kern="1200" dirty="0">
                <a:solidFill>
                  <a:schemeClr val="tx1"/>
                </a:solidFill>
                <a:effectLst/>
                <a:latin typeface="+mn-lt"/>
                <a:ea typeface="+mn-ea"/>
                <a:cs typeface="+mn-cs"/>
              </a:rPr>
              <a:t>Begin with representation.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3 of the PPT. Divide students into their home groups from the previous activity. Have them look at their completed versions of 2.1 Finding Patterns Tool for Earth Systems. Ask volunteers to explain the representation for each of the large-scale data sets. During the discussion, listen for their ideas. The class should come to consensus about the ideas for each graph and have a working definition of “representation” at this point. Listen to see if they can identify…</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Keeling Curve (Atmospheric CO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at Mauna Loa are represented. The red line represents daily/monthly (short term data) and the black line represents monthly averages. The time period is 1960-2015.</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Sea Level:</a:t>
            </a:r>
            <a:r>
              <a:rPr lang="en-US" sz="1200" kern="1200" dirty="0">
                <a:solidFill>
                  <a:schemeClr val="tx1"/>
                </a:solidFill>
                <a:effectLst/>
                <a:latin typeface="+mn-lt"/>
                <a:ea typeface="+mn-ea"/>
                <a:cs typeface="+mn-cs"/>
              </a:rPr>
              <a:t> Change in sea level in mm is represented on the graph. The black line represents the global change from the average for that time period. The graph shows data from 1993-2017.</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Global Temperature</a:t>
            </a:r>
            <a:r>
              <a:rPr lang="en-US" sz="1200" kern="1200" dirty="0">
                <a:solidFill>
                  <a:schemeClr val="tx1"/>
                </a:solidFill>
                <a:effectLst/>
                <a:latin typeface="+mn-lt"/>
                <a:ea typeface="+mn-ea"/>
                <a:cs typeface="+mn-cs"/>
              </a:rPr>
              <a:t>: Change in global temperature is represented on the graph in degrees Celsius from 1880-2010. Dots above the 0 indicate global temperatures higher than average for that time period. The black dots represent each year’s average, and the red line shows a 5-year running mean. </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Two-year Atmospheric CO</a:t>
            </a:r>
            <a:r>
              <a:rPr lang="en-US" sz="1200" b="1"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Variables are time and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Time period is April 2013-March 2015.</a:t>
            </a:r>
            <a:r>
              <a:rPr lang="en-US" dirty="0">
                <a:effectLst/>
              </a:rPr>
              <a:t> </a:t>
            </a:r>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Continue with generalizability.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4 of the PPT to discuss generalizability with the students. During the discussion, listen for their ideas. The class should come to consensus about the ideas for each graph and have a working definition of “generalizability” at this point.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Keeling Curve (Atmospheric CO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These data are generalizable to the Northern hemisphere only (in the Southern hemisphere the short-term variability is the opposite, although there is a similar overall trend of increase).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Sea Level:</a:t>
            </a:r>
            <a:r>
              <a:rPr lang="en-US" sz="1200" kern="1200" dirty="0">
                <a:solidFill>
                  <a:schemeClr val="tx1"/>
                </a:solidFill>
                <a:effectLst/>
                <a:latin typeface="+mn-lt"/>
                <a:ea typeface="+mn-ea"/>
                <a:cs typeface="+mn-cs"/>
              </a:rPr>
              <a:t> These data represent global averages, so they are not generalizable to local regions, which will vary.</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Global Temperature</a:t>
            </a:r>
            <a:r>
              <a:rPr lang="en-US" sz="1200" kern="1200" dirty="0">
                <a:solidFill>
                  <a:schemeClr val="tx1"/>
                </a:solidFill>
                <a:effectLst/>
                <a:latin typeface="+mn-lt"/>
                <a:ea typeface="+mn-ea"/>
                <a:cs typeface="+mn-cs"/>
              </a:rPr>
              <a:t>: These data represent global averages, so they are not generalizable to local regions, which will vary.</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Two-year Atmospheric CO</a:t>
            </a:r>
            <a:r>
              <a:rPr lang="en-US" sz="1200" b="1"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This represents atmospheric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 at Mauna Loa in Hawaii. Other locations in the Northern Hemisphere show similar patterns (but not exactly the same). </a:t>
            </a:r>
            <a:endParaRPr lang="en-US" dirty="0"/>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Continue with Short-term variability.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dirty="0">
                <a:effectLst/>
              </a:rPr>
              <a:t>Use slide 5 of the PPT to discuss short-term variability in Arctic sea ice with the students. Note that changes from one year to the next are random and unpredictable.</a:t>
            </a:r>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4054796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6 to discuss short-term variability for the other phenomena.  During the discussion, listen for their ideas. The class should come to consensus about the ideas for each graph and have a working definition of “short-term variability” at this point.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Keeling Curve (Atmospheric CO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Short-term variability (for one year) shows a predictable pattern: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go up each winter and down each summer.</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Sea Level:</a:t>
            </a:r>
            <a:r>
              <a:rPr lang="en-US" sz="1200" kern="1200" dirty="0">
                <a:solidFill>
                  <a:schemeClr val="tx1"/>
                </a:solidFill>
                <a:effectLst/>
                <a:latin typeface="+mn-lt"/>
                <a:ea typeface="+mn-ea"/>
                <a:cs typeface="+mn-cs"/>
              </a:rPr>
              <a:t> Short term variability (from year to year) fluctuates in an unpredictable way. There is no clear pattern in the short-term.</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Global Temperature</a:t>
            </a:r>
            <a:r>
              <a:rPr lang="en-US" sz="1200" kern="1200" dirty="0">
                <a:solidFill>
                  <a:schemeClr val="tx1"/>
                </a:solidFill>
                <a:effectLst/>
                <a:latin typeface="+mn-lt"/>
                <a:ea typeface="+mn-ea"/>
                <a:cs typeface="+mn-cs"/>
              </a:rPr>
              <a:t>: Short term variability (from year to year) fluctuates in an unpredictable way. There is no clear pattern in the short-term.</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Two-year Atmospheric CO</a:t>
            </a:r>
            <a:r>
              <a:rPr lang="en-US" sz="1200" b="1"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Short term variability (from day to day) fluctuates in an unpredictable way. But there is a clear pattern in variability from month to month.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Help students notice that short-term variation follows a predictable pattern for atmospheric CO2 but not for sea level, global temperature, or Arctic sea ice.</a:t>
            </a:r>
            <a:r>
              <a:rPr lang="en-US" dirty="0">
                <a:effectLst/>
              </a:rPr>
              <a:t> </a:t>
            </a:r>
          </a:p>
          <a:p>
            <a:endParaRPr lang="en-US" dirty="0">
              <a:effectLst/>
            </a:endParaRPr>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Conclude with a discussion of long-term trend.</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7-8 of the PPT to discuss long-term trends with the students. During the discussion, listen for their ideas. The class should come to consensus about the ideas for each graph and have a working definition of “long-term trend” at this point.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Keeling Curve (Atmospheric CO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long-term trend (black line of yearly averages) shows a positive trend.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Sea Level:</a:t>
            </a:r>
            <a:r>
              <a:rPr lang="en-US" sz="1200" kern="1200" dirty="0">
                <a:solidFill>
                  <a:schemeClr val="tx1"/>
                </a:solidFill>
                <a:effectLst/>
                <a:latin typeface="+mn-lt"/>
                <a:ea typeface="+mn-ea"/>
                <a:cs typeface="+mn-cs"/>
              </a:rPr>
              <a:t> The long-term trend (there is no trend line on the graph) shows a positive trend.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Global Temperature</a:t>
            </a:r>
            <a:r>
              <a:rPr lang="en-US" sz="1200" kern="1200" dirty="0">
                <a:solidFill>
                  <a:schemeClr val="tx1"/>
                </a:solidFill>
                <a:effectLst/>
                <a:latin typeface="+mn-lt"/>
                <a:ea typeface="+mn-ea"/>
                <a:cs typeface="+mn-cs"/>
              </a:rPr>
              <a:t>: The long-term trend (red line of running means) shows a positive trend.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Arctic Sea Ice</a:t>
            </a:r>
            <a:r>
              <a:rPr lang="en-US" sz="1200" kern="1200" dirty="0">
                <a:solidFill>
                  <a:schemeClr val="tx1"/>
                </a:solidFill>
                <a:effectLst/>
                <a:latin typeface="+mn-lt"/>
                <a:ea typeface="+mn-ea"/>
                <a:cs typeface="+mn-cs"/>
              </a:rPr>
              <a:t>: The long-term trend (blue line) shows a negative trend.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9 to help students identify that three of the phenomena have a positive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sea level, and global temperatures) and one has a negative trend (arctic sea ice).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8B3313A-C59E-5C4F-ADDD-26991ED0BB8C}" type="slidenum">
              <a:rPr lang="en-US" smtClean="0"/>
              <a:t>7</a:t>
            </a:fld>
            <a:endParaRPr lang="en-US"/>
          </a:p>
        </p:txBody>
      </p:sp>
    </p:spTree>
    <p:extLst>
      <p:ext uri="{BB962C8B-B14F-4D97-AF65-F5344CB8AC3E}">
        <p14:creationId xmlns:p14="http://schemas.microsoft.com/office/powerpoint/2010/main" val="1100318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Conclude with a discussion of long-term trend.</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slides 7-8 of the PPT to discuss long-term trends with the students. During the discussion, listen for their ideas. The class should come to consensus about the ideas for each graph and have a working definition of “long-term trend” at this point.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Keeling Curve (Atmospheric CO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long-term trend (black line of yearly averages) shows a positive trend.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Sea Level:</a:t>
            </a:r>
            <a:r>
              <a:rPr lang="en-US" sz="1200" kern="1200" dirty="0">
                <a:solidFill>
                  <a:schemeClr val="tx1"/>
                </a:solidFill>
                <a:effectLst/>
                <a:latin typeface="+mn-lt"/>
                <a:ea typeface="+mn-ea"/>
                <a:cs typeface="+mn-cs"/>
              </a:rPr>
              <a:t> The long-term trend (there is no trend line on the graph) shows a positive trend.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Global Temperature</a:t>
            </a:r>
            <a:r>
              <a:rPr lang="en-US" sz="1200" kern="1200" dirty="0">
                <a:solidFill>
                  <a:schemeClr val="tx1"/>
                </a:solidFill>
                <a:effectLst/>
                <a:latin typeface="+mn-lt"/>
                <a:ea typeface="+mn-ea"/>
                <a:cs typeface="+mn-cs"/>
              </a:rPr>
              <a:t>: The long-term trend (red line of running means) shows a positive trend.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Arctic Sea Ice</a:t>
            </a:r>
            <a:r>
              <a:rPr lang="en-US" sz="1200" kern="1200" dirty="0">
                <a:solidFill>
                  <a:schemeClr val="tx1"/>
                </a:solidFill>
                <a:effectLst/>
                <a:latin typeface="+mn-lt"/>
                <a:ea typeface="+mn-ea"/>
                <a:cs typeface="+mn-cs"/>
              </a:rPr>
              <a:t>: The long-term trend (blue line) shows a negative trend.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Use slide 9 to help students identify that three of the phenomena have a positive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sea level, and global temperatures) and one has a negative trend (arctic sea ice). </a:t>
            </a:r>
            <a:endParaRPr lang="en-US" dirty="0"/>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8</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possible reasons for these trends.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they have identified these patterns in large-scale data sets, but they don’t have evidence yet for WHY these trends are happening! Ask students if they have any ideas at this point, or if they have any questions.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complete the tool and record their unanswered questions.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complete the far-right column in their 2.1 Finding Patterns Tool for Earth Systems. They can complete these individually or as a group.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slide 9 to record their ideas before moving on to the next lesson.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they will return to these questions later in the unit.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Remind students that they do not yet have evidence to explain how these patterns are related or what causes them, but that this is what the remainder of the unit will help them figure out.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28B3313A-C59E-5C4F-ADDD-26991ED0BB8C}" type="slidenum">
              <a:rPr lang="en-US" smtClean="0"/>
              <a:t>9</a:t>
            </a:fld>
            <a:endParaRPr lang="en-US"/>
          </a:p>
        </p:txBody>
      </p:sp>
    </p:spTree>
    <p:extLst>
      <p:ext uri="{BB962C8B-B14F-4D97-AF65-F5344CB8AC3E}">
        <p14:creationId xmlns:p14="http://schemas.microsoft.com/office/powerpoint/2010/main" val="3570030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138B09-1B6E-4CF2-8200-903CEBAEF0FC}"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83746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0245058-1B2C-41AF-805C-B18F5A746CF0}"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89594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BEFEB0-8A77-420A-9343-A0E8CC1B7D5C}"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73671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811635-9970-4E78-BC3F-2490CE89A4A7}"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827013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09AA01-6DBC-4D68-8440-E6EAD17C4045}"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91476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515215-047D-4EAA-8184-84915F13B818}"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792822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93F445-F578-4734-BFAF-681BBB7EBF27}"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682167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0C9617-640B-4310-9A74-B5E839393BF9}"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0798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3F74AF-1AAA-4BA6-B6D0-1E77DD9D3E32}"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10085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98498C2-4A53-4F46-BD84-087AA28AC060}"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13877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7DD903-F457-4301-9E25-9F63846FE48E}"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04866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3F33EF-2E32-4A3A-B6C6-15CC73F16D8A}"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E63DD268-9AF8-A144-9CFC-F57395B4FFCE}" type="slidenum">
              <a:rPr lang="en-US" smtClean="0"/>
              <a:pPr/>
              <a:t>‹#›</a:t>
            </a:fld>
            <a:endParaRPr lang="en-US" dirty="0"/>
          </a:p>
        </p:txBody>
      </p:sp>
    </p:spTree>
    <p:extLst>
      <p:ext uri="{BB962C8B-B14F-4D97-AF65-F5344CB8AC3E}">
        <p14:creationId xmlns:p14="http://schemas.microsoft.com/office/powerpoint/2010/main" val="3468025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92" y="2028581"/>
            <a:ext cx="8539532" cy="3240060"/>
          </a:xfrm>
        </p:spPr>
        <p:txBody>
          <a:bodyPr>
            <a:noAutofit/>
          </a:bodyPr>
          <a:lstStyle/>
          <a:p>
            <a:r>
              <a:rPr lang="en-US" i="1" dirty="0"/>
              <a:t>Human Energy Systems </a:t>
            </a:r>
            <a:r>
              <a:rPr lang="en-US" dirty="0"/>
              <a:t>Unit</a:t>
            </a:r>
            <a:br>
              <a:rPr lang="en-US" dirty="0"/>
            </a:br>
            <a:r>
              <a:rPr lang="en-US" dirty="0"/>
              <a:t>Activity 2.4</a:t>
            </a:r>
            <a:br>
              <a:rPr lang="en-US"/>
            </a:br>
            <a:r>
              <a:rPr lang="en-US"/>
              <a:t>Evidence-Based </a:t>
            </a:r>
            <a:r>
              <a:rPr lang="en-US" dirty="0"/>
              <a:t>Arguments for Patterns in Earth Systems</a:t>
            </a:r>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sp>
        <p:nvSpPr>
          <p:cNvPr id="3" name="Slide Number Placeholder 2">
            <a:extLst>
              <a:ext uri="{FF2B5EF4-FFF2-40B4-BE49-F238E27FC236}">
                <a16:creationId xmlns:a16="http://schemas.microsoft.com/office/drawing/2014/main" id="{8989FDB2-0F58-4197-9E9A-AC26C21D0C31}"/>
              </a:ext>
            </a:extLst>
          </p:cNvPr>
          <p:cNvSpPr>
            <a:spLocks noGrp="1"/>
          </p:cNvSpPr>
          <p:nvPr>
            <p:ph type="sldNum" sz="quarter" idx="12"/>
          </p:nvPr>
        </p:nvSpPr>
        <p:spPr/>
        <p:txBody>
          <a:bodyPr/>
          <a:lstStyle/>
          <a:p>
            <a:fld id="{E63DD268-9AF8-A144-9CFC-F57395B4FFCE}" type="slidenum">
              <a:rPr lang="en-US" smtClean="0"/>
              <a:t>1</a:t>
            </a:fld>
            <a:endParaRPr lang="en-US"/>
          </a:p>
        </p:txBody>
      </p:sp>
    </p:spTree>
    <p:extLst>
      <p:ext uri="{BB962C8B-B14F-4D97-AF65-F5344CB8AC3E}">
        <p14:creationId xmlns:p14="http://schemas.microsoft.com/office/powerpoint/2010/main" val="1828838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“Patterns in Large Scale Data” and their role as “Investigator.”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749295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sp>
        <p:nvSpPr>
          <p:cNvPr id="2" name="Title 1"/>
          <p:cNvSpPr>
            <a:spLocks noGrp="1"/>
          </p:cNvSpPr>
          <p:nvPr>
            <p:ph type="title"/>
          </p:nvPr>
        </p:nvSpPr>
        <p:spPr>
          <a:xfrm>
            <a:off x="457200" y="49862"/>
            <a:ext cx="8529821" cy="1143000"/>
          </a:xfrm>
        </p:spPr>
        <p:txBody>
          <a:bodyPr>
            <a:noAutofit/>
          </a:bodyPr>
          <a:lstStyle/>
          <a:p>
            <a:r>
              <a:rPr lang="en-US" sz="3200" dirty="0"/>
              <a:t>What are the overall patterns in the phenomena?</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a14="http://schemas.microsoft.com/office/drawing/2010/main" xmlns=""/>
            </a:ext>
          </a:extLst>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a14="http://schemas.microsoft.com/office/drawing/2010/main" xmlns=""/>
            </a:ext>
          </a:extLst>
        </p:spPr>
      </p:pic>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sp>
        <p:nvSpPr>
          <p:cNvPr id="9" name="Slide Number Placeholder 8">
            <a:extLst>
              <a:ext uri="{FF2B5EF4-FFF2-40B4-BE49-F238E27FC236}">
                <a16:creationId xmlns:a16="http://schemas.microsoft.com/office/drawing/2014/main" id="{F4BFFEFE-1560-49F5-BADC-7F5334C45D0C}"/>
              </a:ext>
            </a:extLst>
          </p:cNvPr>
          <p:cNvSpPr>
            <a:spLocks noGrp="1"/>
          </p:cNvSpPr>
          <p:nvPr>
            <p:ph type="sldNum" sz="quarter" idx="12"/>
          </p:nvPr>
        </p:nvSpPr>
        <p:spPr/>
        <p:txBody>
          <a:bodyPr/>
          <a:lstStyle/>
          <a:p>
            <a:fld id="{E63DD268-9AF8-A144-9CFC-F57395B4FFCE}" type="slidenum">
              <a:rPr lang="en-US" smtClean="0"/>
              <a:t>11</a:t>
            </a:fld>
            <a:endParaRPr lang="en-US"/>
          </a:p>
        </p:txBody>
      </p:sp>
    </p:spTree>
    <p:extLst>
      <p:ext uri="{BB962C8B-B14F-4D97-AF65-F5344CB8AC3E}">
        <p14:creationId xmlns:p14="http://schemas.microsoft.com/office/powerpoint/2010/main" val="3084399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63DD268-9AF8-A144-9CFC-F57395B4FFCE}" type="slidenum">
              <a:rPr lang="en-US" smtClean="0"/>
              <a:t>2</a:t>
            </a:fld>
            <a:endParaRPr lang="en-US"/>
          </a:p>
        </p:txBody>
      </p:sp>
      <p:pic>
        <p:nvPicPr>
          <p:cNvPr id="6" name="Picture 5">
            <a:extLst>
              <a:ext uri="{FF2B5EF4-FFF2-40B4-BE49-F238E27FC236}">
                <a16:creationId xmlns:a16="http://schemas.microsoft.com/office/drawing/2014/main" id="{E40E2652-6880-3E4C-8A8A-2BEC6F9E34C5}"/>
              </a:ext>
            </a:extLst>
          </p:cNvPr>
          <p:cNvPicPr>
            <a:picLocks noChangeAspect="1"/>
          </p:cNvPicPr>
          <p:nvPr/>
        </p:nvPicPr>
        <p:blipFill>
          <a:blip r:embed="rId3"/>
          <a:stretch>
            <a:fillRect/>
          </a:stretch>
        </p:blipFill>
        <p:spPr>
          <a:xfrm>
            <a:off x="238252" y="846138"/>
            <a:ext cx="8905748" cy="5644278"/>
          </a:xfrm>
          <a:prstGeom prst="rect">
            <a:avLst/>
          </a:prstGeom>
        </p:spPr>
      </p:pic>
      <p:sp>
        <p:nvSpPr>
          <p:cNvPr id="5" name="Oval Callout 4"/>
          <p:cNvSpPr>
            <a:spLocks noChangeArrowheads="1"/>
          </p:cNvSpPr>
          <p:nvPr/>
        </p:nvSpPr>
        <p:spPr bwMode="auto">
          <a:xfrm rot="21056995">
            <a:off x="66961" y="1128395"/>
            <a:ext cx="924560" cy="924560"/>
          </a:xfrm>
          <a:prstGeom prst="wedgeEllipseCallout">
            <a:avLst>
              <a:gd name="adj1" fmla="val 58360"/>
              <a:gd name="adj2" fmla="val 5681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922485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3200" dirty="0"/>
              <a:t>What data are </a:t>
            </a:r>
            <a:r>
              <a:rPr lang="en-US" sz="3200" b="1" dirty="0"/>
              <a:t>represented</a:t>
            </a:r>
            <a:r>
              <a:rPr lang="en-US" sz="3200" dirty="0"/>
              <a:t> in each phenomenon? For what time period?</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a14="http://schemas.microsoft.com/office/drawing/2010/main" xmlns=""/>
            </a:ext>
          </a:extLst>
        </p:spPr>
      </p:pic>
      <p:grpSp>
        <p:nvGrpSpPr>
          <p:cNvPr id="9" name="Group 8"/>
          <p:cNvGrpSpPr/>
          <p:nvPr/>
        </p:nvGrpSpPr>
        <p:grpSpPr>
          <a:xfrm>
            <a:off x="457200" y="1175660"/>
            <a:ext cx="4003536" cy="2786598"/>
            <a:chOff x="457200" y="1175660"/>
            <a:chExt cx="4003536" cy="2786598"/>
          </a:xfrm>
        </p:grpSpPr>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a14="http://schemas.microsoft.com/office/drawing/2010/main" xmlns=""/>
              </a:ext>
            </a:extLst>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grpSp>
      <p:grpSp>
        <p:nvGrpSpPr>
          <p:cNvPr id="10" name="Group 9"/>
          <p:cNvGrpSpPr/>
          <p:nvPr/>
        </p:nvGrpSpPr>
        <p:grpSpPr>
          <a:xfrm>
            <a:off x="4948287" y="1277202"/>
            <a:ext cx="3585638" cy="2310104"/>
            <a:chOff x="4948287" y="1277202"/>
            <a:chExt cx="3585638" cy="2310104"/>
          </a:xfrm>
        </p:grpSpPr>
        <p:pic>
          <p:nvPicPr>
            <p:cNvPr id="7" name="Picture 6"/>
            <p:cNvPicPr/>
            <p:nvPr/>
          </p:nvPicPr>
          <p:blipFill>
            <a:blip r:embed="rId5">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grpSp>
      <p:sp>
        <p:nvSpPr>
          <p:cNvPr id="11" name="Slide Number Placeholder 10">
            <a:extLst>
              <a:ext uri="{FF2B5EF4-FFF2-40B4-BE49-F238E27FC236}">
                <a16:creationId xmlns:a16="http://schemas.microsoft.com/office/drawing/2014/main" id="{47207EB9-0B05-42C9-BAE8-52F72EF61365}"/>
              </a:ext>
            </a:extLst>
          </p:cNvPr>
          <p:cNvSpPr>
            <a:spLocks noGrp="1"/>
          </p:cNvSpPr>
          <p:nvPr>
            <p:ph type="sldNum" sz="quarter" idx="12"/>
          </p:nvPr>
        </p:nvSpPr>
        <p:spPr/>
        <p:txBody>
          <a:bodyPr/>
          <a:lstStyle/>
          <a:p>
            <a:fld id="{E63DD268-9AF8-A144-9CFC-F57395B4FFCE}" type="slidenum">
              <a:rPr lang="en-US" smtClean="0"/>
              <a:t>3</a:t>
            </a:fld>
            <a:endParaRPr lang="en-US"/>
          </a:p>
        </p:txBody>
      </p:sp>
      <p:pic>
        <p:nvPicPr>
          <p:cNvPr id="13" name="Picture 12">
            <a:extLst>
              <a:ext uri="{FF2B5EF4-FFF2-40B4-BE49-F238E27FC236}">
                <a16:creationId xmlns:a16="http://schemas.microsoft.com/office/drawing/2014/main" id="{941DDAD6-72F7-0D45-AC8F-939FB36DF421}"/>
              </a:ext>
            </a:extLst>
          </p:cNvPr>
          <p:cNvPicPr/>
          <p:nvPr/>
        </p:nvPicPr>
        <p:blipFill>
          <a:blip r:embed="rId6">
            <a:extLst>
              <a:ext uri="{28A0092B-C50C-407E-A947-70E740481C1C}">
                <a14:useLocalDpi xmlns:a14="http://schemas.microsoft.com/office/drawing/2010/main" val="0"/>
              </a:ext>
            </a:extLst>
          </a:blip>
          <a:stretch>
            <a:fillRect/>
          </a:stretch>
        </p:blipFill>
        <p:spPr>
          <a:xfrm>
            <a:off x="4683266" y="3780992"/>
            <a:ext cx="3966210" cy="2701290"/>
          </a:xfrm>
          <a:prstGeom prst="rect">
            <a:avLst/>
          </a:prstGeom>
        </p:spPr>
      </p:pic>
    </p:spTree>
    <p:extLst>
      <p:ext uri="{BB962C8B-B14F-4D97-AF65-F5344CB8AC3E}">
        <p14:creationId xmlns:p14="http://schemas.microsoft.com/office/powerpoint/2010/main" val="412528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2400" dirty="0"/>
              <a:t>Are these data </a:t>
            </a:r>
            <a:r>
              <a:rPr lang="en-US" sz="2400" b="1" dirty="0"/>
              <a:t>generalizable</a:t>
            </a:r>
            <a:r>
              <a:rPr lang="en-US" sz="2400" dirty="0"/>
              <a:t> to different places around the globe? (e.g., do the data represent the whole earth or just a part of it?)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a14="http://schemas.microsoft.com/office/drawing/2010/main" xmlns=""/>
            </a:ext>
          </a:extLst>
        </p:spPr>
      </p:pic>
      <p:grpSp>
        <p:nvGrpSpPr>
          <p:cNvPr id="9" name="Group 8"/>
          <p:cNvGrpSpPr/>
          <p:nvPr/>
        </p:nvGrpSpPr>
        <p:grpSpPr>
          <a:xfrm>
            <a:off x="457200" y="1175660"/>
            <a:ext cx="4003536" cy="2786598"/>
            <a:chOff x="457200" y="1175660"/>
            <a:chExt cx="4003536" cy="2786598"/>
          </a:xfrm>
        </p:grpSpPr>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a14="http://schemas.microsoft.com/office/drawing/2010/main" xmlns=""/>
              </a:ext>
            </a:extLst>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grpSp>
      <p:grpSp>
        <p:nvGrpSpPr>
          <p:cNvPr id="10" name="Group 9"/>
          <p:cNvGrpSpPr/>
          <p:nvPr/>
        </p:nvGrpSpPr>
        <p:grpSpPr>
          <a:xfrm>
            <a:off x="4948287" y="1277202"/>
            <a:ext cx="3585638" cy="2310104"/>
            <a:chOff x="4948287" y="1277202"/>
            <a:chExt cx="3585638" cy="2310104"/>
          </a:xfrm>
        </p:grpSpPr>
        <p:pic>
          <p:nvPicPr>
            <p:cNvPr id="7" name="Picture 6"/>
            <p:cNvPicPr/>
            <p:nvPr/>
          </p:nvPicPr>
          <p:blipFill>
            <a:blip r:embed="rId5">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grpSp>
      <p:sp>
        <p:nvSpPr>
          <p:cNvPr id="11" name="Slide Number Placeholder 10">
            <a:extLst>
              <a:ext uri="{FF2B5EF4-FFF2-40B4-BE49-F238E27FC236}">
                <a16:creationId xmlns:a16="http://schemas.microsoft.com/office/drawing/2014/main" id="{7DF7AE0D-7310-4DE6-A12B-97771551D2F3}"/>
              </a:ext>
            </a:extLst>
          </p:cNvPr>
          <p:cNvSpPr>
            <a:spLocks noGrp="1"/>
          </p:cNvSpPr>
          <p:nvPr>
            <p:ph type="sldNum" sz="quarter" idx="12"/>
          </p:nvPr>
        </p:nvSpPr>
        <p:spPr/>
        <p:txBody>
          <a:bodyPr/>
          <a:lstStyle/>
          <a:p>
            <a:fld id="{E63DD268-9AF8-A144-9CFC-F57395B4FFCE}" type="slidenum">
              <a:rPr lang="en-US" smtClean="0"/>
              <a:t>4</a:t>
            </a:fld>
            <a:endParaRPr lang="en-US"/>
          </a:p>
        </p:txBody>
      </p:sp>
      <p:pic>
        <p:nvPicPr>
          <p:cNvPr id="12" name="Picture 11">
            <a:extLst>
              <a:ext uri="{FF2B5EF4-FFF2-40B4-BE49-F238E27FC236}">
                <a16:creationId xmlns:a16="http://schemas.microsoft.com/office/drawing/2014/main" id="{F1E88CF7-243A-AD4C-BD60-02D93594751A}"/>
              </a:ext>
            </a:extLst>
          </p:cNvPr>
          <p:cNvPicPr/>
          <p:nvPr/>
        </p:nvPicPr>
        <p:blipFill>
          <a:blip r:embed="rId6">
            <a:extLst>
              <a:ext uri="{28A0092B-C50C-407E-A947-70E740481C1C}">
                <a14:useLocalDpi xmlns:a14="http://schemas.microsoft.com/office/drawing/2010/main" val="0"/>
              </a:ext>
            </a:extLst>
          </a:blip>
          <a:stretch>
            <a:fillRect/>
          </a:stretch>
        </p:blipFill>
        <p:spPr>
          <a:xfrm>
            <a:off x="4622750" y="3780992"/>
            <a:ext cx="3966210" cy="2701290"/>
          </a:xfrm>
          <a:prstGeom prst="rect">
            <a:avLst/>
          </a:prstGeom>
        </p:spPr>
      </p:pic>
    </p:spTree>
    <p:extLst>
      <p:ext uri="{BB962C8B-B14F-4D97-AF65-F5344CB8AC3E}">
        <p14:creationId xmlns:p14="http://schemas.microsoft.com/office/powerpoint/2010/main" val="2990567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033" y="1147483"/>
            <a:ext cx="5679857" cy="4249270"/>
          </a:xfrm>
          <a:prstGeom prst="rect">
            <a:avLst/>
          </a:prstGeom>
          <a:ln>
            <a:solidFill>
              <a:srgbClr val="000000"/>
            </a:solidFill>
          </a:ln>
        </p:spPr>
      </p:pic>
      <p:sp>
        <p:nvSpPr>
          <p:cNvPr id="2" name="Title 1"/>
          <p:cNvSpPr>
            <a:spLocks noGrp="1"/>
          </p:cNvSpPr>
          <p:nvPr>
            <p:ph type="title"/>
          </p:nvPr>
        </p:nvSpPr>
        <p:spPr>
          <a:xfrm>
            <a:off x="152865" y="157058"/>
            <a:ext cx="8807402" cy="677780"/>
          </a:xfrm>
        </p:spPr>
        <p:txBody>
          <a:bodyPr>
            <a:normAutofit fontScale="90000"/>
          </a:bodyPr>
          <a:lstStyle/>
          <a:p>
            <a:r>
              <a:rPr lang="en-US" dirty="0"/>
              <a:t>Arctic Sea Ice </a:t>
            </a:r>
          </a:p>
        </p:txBody>
      </p:sp>
      <p:sp>
        <p:nvSpPr>
          <p:cNvPr id="3" name="Slide Number Placeholder 2">
            <a:extLst>
              <a:ext uri="{FF2B5EF4-FFF2-40B4-BE49-F238E27FC236}">
                <a16:creationId xmlns:a16="http://schemas.microsoft.com/office/drawing/2014/main" id="{692788A3-BC43-4050-B312-944554603386}"/>
              </a:ext>
            </a:extLst>
          </p:cNvPr>
          <p:cNvSpPr>
            <a:spLocks noGrp="1"/>
          </p:cNvSpPr>
          <p:nvPr>
            <p:ph type="sldNum" sz="quarter" idx="12"/>
          </p:nvPr>
        </p:nvSpPr>
        <p:spPr/>
        <p:txBody>
          <a:bodyPr/>
          <a:lstStyle/>
          <a:p>
            <a:fld id="{C82A8714-C4A1-614E-B309-DB23F8B4D841}" type="slidenum">
              <a:rPr lang="en-US" smtClean="0"/>
              <a:t>5</a:t>
            </a:fld>
            <a:endParaRPr lang="en-US"/>
          </a:p>
        </p:txBody>
      </p:sp>
      <p:sp>
        <p:nvSpPr>
          <p:cNvPr id="5" name="Rounded Rectangle 4">
            <a:extLst>
              <a:ext uri="{FF2B5EF4-FFF2-40B4-BE49-F238E27FC236}">
                <a16:creationId xmlns:a16="http://schemas.microsoft.com/office/drawing/2014/main" id="{F5A23228-5BA3-0D45-BB12-04238283FBAC}"/>
              </a:ext>
            </a:extLst>
          </p:cNvPr>
          <p:cNvSpPr/>
          <p:nvPr/>
        </p:nvSpPr>
        <p:spPr>
          <a:xfrm>
            <a:off x="6553200" y="1443549"/>
            <a:ext cx="2145252" cy="306942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What does this tell us about the short-term variability for Arctic Sea Ice? Can we use this short-term pattern to predict what will happen in one year? How about 20 years? </a:t>
            </a:r>
          </a:p>
        </p:txBody>
      </p:sp>
    </p:spTree>
    <p:extLst>
      <p:ext uri="{BB962C8B-B14F-4D97-AF65-F5344CB8AC3E}">
        <p14:creationId xmlns:p14="http://schemas.microsoft.com/office/powerpoint/2010/main" val="1090910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sp>
        <p:nvSpPr>
          <p:cNvPr id="2" name="Title 1"/>
          <p:cNvSpPr>
            <a:spLocks noGrp="1"/>
          </p:cNvSpPr>
          <p:nvPr>
            <p:ph type="title"/>
          </p:nvPr>
        </p:nvSpPr>
        <p:spPr>
          <a:xfrm>
            <a:off x="457200" y="49862"/>
            <a:ext cx="8529821" cy="1143000"/>
          </a:xfrm>
        </p:spPr>
        <p:txBody>
          <a:bodyPr>
            <a:noAutofit/>
          </a:bodyPr>
          <a:lstStyle/>
          <a:p>
            <a:r>
              <a:rPr lang="en-US" sz="2000" dirty="0"/>
              <a:t>How would you describe the </a:t>
            </a:r>
            <a:r>
              <a:rPr lang="en-US" sz="2000" b="1" dirty="0"/>
              <a:t>short-term variability</a:t>
            </a:r>
            <a:r>
              <a:rPr lang="en-US" sz="2000" dirty="0"/>
              <a:t> for each of these phenomenon? Does the short-term variability help you make a prediction about where the data will be in 1 year from now? What about 20 years from now? </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a14="http://schemas.microsoft.com/office/drawing/2010/main" xmlns=""/>
            </a:ext>
          </a:extLst>
        </p:spPr>
      </p:pic>
      <p:grpSp>
        <p:nvGrpSpPr>
          <p:cNvPr id="9" name="Group 8"/>
          <p:cNvGrpSpPr/>
          <p:nvPr/>
        </p:nvGrpSpPr>
        <p:grpSpPr>
          <a:xfrm>
            <a:off x="457200" y="1175660"/>
            <a:ext cx="4003536" cy="2786598"/>
            <a:chOff x="457200" y="1175660"/>
            <a:chExt cx="4003536" cy="2786598"/>
          </a:xfrm>
        </p:grpSpPr>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a14="http://schemas.microsoft.com/office/drawing/2010/main" xmlns=""/>
              </a:ext>
            </a:extLst>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grpSp>
      <p:grpSp>
        <p:nvGrpSpPr>
          <p:cNvPr id="10" name="Group 9"/>
          <p:cNvGrpSpPr/>
          <p:nvPr/>
        </p:nvGrpSpPr>
        <p:grpSpPr>
          <a:xfrm>
            <a:off x="4948287" y="1277202"/>
            <a:ext cx="3585638" cy="2310104"/>
            <a:chOff x="4948287" y="1277202"/>
            <a:chExt cx="3585638" cy="2310104"/>
          </a:xfrm>
        </p:grpSpPr>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grpSp>
      <p:sp>
        <p:nvSpPr>
          <p:cNvPr id="11" name="Slide Number Placeholder 10">
            <a:extLst>
              <a:ext uri="{FF2B5EF4-FFF2-40B4-BE49-F238E27FC236}">
                <a16:creationId xmlns:a16="http://schemas.microsoft.com/office/drawing/2014/main" id="{A3D73B1E-8DD7-47E6-8881-A2E92D36936E}"/>
              </a:ext>
            </a:extLst>
          </p:cNvPr>
          <p:cNvSpPr>
            <a:spLocks noGrp="1"/>
          </p:cNvSpPr>
          <p:nvPr>
            <p:ph type="sldNum" sz="quarter" idx="12"/>
          </p:nvPr>
        </p:nvSpPr>
        <p:spPr/>
        <p:txBody>
          <a:bodyPr/>
          <a:lstStyle/>
          <a:p>
            <a:fld id="{E63DD268-9AF8-A144-9CFC-F57395B4FFCE}" type="slidenum">
              <a:rPr lang="en-US" smtClean="0"/>
              <a:t>6</a:t>
            </a:fld>
            <a:endParaRPr lang="en-US"/>
          </a:p>
        </p:txBody>
      </p:sp>
    </p:spTree>
    <p:extLst>
      <p:ext uri="{BB962C8B-B14F-4D97-AF65-F5344CB8AC3E}">
        <p14:creationId xmlns:p14="http://schemas.microsoft.com/office/powerpoint/2010/main" val="2799435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6576"/>
            <a:ext cx="8229600" cy="845907"/>
          </a:xfrm>
        </p:spPr>
        <p:txBody>
          <a:bodyPr/>
          <a:lstStyle/>
          <a:p>
            <a:r>
              <a:rPr lang="en-US" dirty="0"/>
              <a:t>Arctic Sea Ice</a:t>
            </a:r>
          </a:p>
        </p:txBody>
      </p:sp>
      <p:pic>
        <p:nvPicPr>
          <p:cNvPr id="3" name="Picture 2"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233" y="1535028"/>
            <a:ext cx="6226230" cy="4658027"/>
          </a:xfrm>
          <a:prstGeom prst="rect">
            <a:avLst/>
          </a:prstGeom>
          <a:ln>
            <a:solidFill>
              <a:srgbClr val="000000"/>
            </a:solidFill>
          </a:ln>
        </p:spPr>
      </p:pic>
      <p:sp>
        <p:nvSpPr>
          <p:cNvPr id="6" name="Rounded Rectangular Callout 5"/>
          <p:cNvSpPr/>
          <p:nvPr/>
        </p:nvSpPr>
        <p:spPr>
          <a:xfrm>
            <a:off x="6691903" y="1535028"/>
            <a:ext cx="2316018" cy="1175623"/>
          </a:xfrm>
          <a:prstGeom prst="wedgeRoundRectCallout">
            <a:avLst>
              <a:gd name="adj1" fmla="val -86417"/>
              <a:gd name="adj2" fmla="val 18232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Look at the data over all 35 years (the blue line).</a:t>
            </a:r>
          </a:p>
        </p:txBody>
      </p:sp>
      <p:sp>
        <p:nvSpPr>
          <p:cNvPr id="7" name="Rounded Rectangle 6"/>
          <p:cNvSpPr/>
          <p:nvPr/>
        </p:nvSpPr>
        <p:spPr>
          <a:xfrm>
            <a:off x="6777285" y="3286931"/>
            <a:ext cx="2145252" cy="306942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What does this tell us about the long-term trend for Arctic Sea Ice? Can we use long-term trend to predict what will happen in 1 year? How about 20 years? </a:t>
            </a:r>
          </a:p>
        </p:txBody>
      </p:sp>
      <p:sp>
        <p:nvSpPr>
          <p:cNvPr id="4" name="Slide Number Placeholder 3">
            <a:extLst>
              <a:ext uri="{FF2B5EF4-FFF2-40B4-BE49-F238E27FC236}">
                <a16:creationId xmlns:a16="http://schemas.microsoft.com/office/drawing/2014/main" id="{A2643B01-5657-4155-AA50-0CC4D0654D79}"/>
              </a:ext>
            </a:extLst>
          </p:cNvPr>
          <p:cNvSpPr>
            <a:spLocks noGrp="1"/>
          </p:cNvSpPr>
          <p:nvPr>
            <p:ph type="sldNum" sz="quarter" idx="12"/>
          </p:nvPr>
        </p:nvSpPr>
        <p:spPr/>
        <p:txBody>
          <a:bodyPr/>
          <a:lstStyle/>
          <a:p>
            <a:fld id="{E63DD268-9AF8-A144-9CFC-F57395B4FFCE}" type="slidenum">
              <a:rPr lang="en-US" smtClean="0"/>
              <a:t>7</a:t>
            </a:fld>
            <a:endParaRPr lang="en-US"/>
          </a:p>
        </p:txBody>
      </p:sp>
    </p:spTree>
    <p:extLst>
      <p:ext uri="{BB962C8B-B14F-4D97-AF65-F5344CB8AC3E}">
        <p14:creationId xmlns:p14="http://schemas.microsoft.com/office/powerpoint/2010/main" val="2750135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287" y="3827156"/>
            <a:ext cx="3394639" cy="2539630"/>
          </a:xfrm>
          <a:prstGeom prst="rect">
            <a:avLst/>
          </a:prstGeom>
          <a:ln>
            <a:solidFill>
              <a:srgbClr val="000000"/>
            </a:solidFill>
          </a:ln>
        </p:spPr>
      </p:pic>
      <p:sp>
        <p:nvSpPr>
          <p:cNvPr id="2" name="Title 1"/>
          <p:cNvSpPr>
            <a:spLocks noGrp="1"/>
          </p:cNvSpPr>
          <p:nvPr>
            <p:ph type="title"/>
          </p:nvPr>
        </p:nvSpPr>
        <p:spPr>
          <a:xfrm>
            <a:off x="457200" y="49862"/>
            <a:ext cx="8529821" cy="1143000"/>
          </a:xfrm>
        </p:spPr>
        <p:txBody>
          <a:bodyPr>
            <a:noAutofit/>
          </a:bodyPr>
          <a:lstStyle/>
          <a:p>
            <a:r>
              <a:rPr lang="en-US" sz="2400" dirty="0"/>
              <a:t>What is the </a:t>
            </a:r>
            <a:r>
              <a:rPr lang="en-US" sz="2400" b="1" dirty="0"/>
              <a:t>long-term trend </a:t>
            </a:r>
            <a:r>
              <a:rPr lang="en-US" sz="2400" dirty="0"/>
              <a:t>in each phenomenon? Does the long term trend help you make a prediction about where the data will be in 1 year from now? What about 20 years from now? </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621" t="14655" r="10897" b="7921"/>
          <a:stretch/>
        </p:blipFill>
        <p:spPr bwMode="auto">
          <a:xfrm>
            <a:off x="724389" y="3990796"/>
            <a:ext cx="3562092" cy="2491486"/>
          </a:xfrm>
          <a:prstGeom prst="rect">
            <a:avLst/>
          </a:prstGeom>
          <a:ln>
            <a:noFill/>
          </a:ln>
          <a:extLst>
            <a:ext uri="{53640926-AAD7-44d8-BBD7-CCE9431645EC}">
              <a14:shadowObscured xmlns:a14="http://schemas.microsoft.com/office/drawing/2010/main" xmlns=""/>
            </a:ext>
          </a:extLst>
        </p:spPr>
      </p:pic>
      <p:grpSp>
        <p:nvGrpSpPr>
          <p:cNvPr id="9" name="Group 8"/>
          <p:cNvGrpSpPr/>
          <p:nvPr/>
        </p:nvGrpSpPr>
        <p:grpSpPr>
          <a:xfrm>
            <a:off x="457200" y="1175660"/>
            <a:ext cx="4003536" cy="2786598"/>
            <a:chOff x="457200" y="1175660"/>
            <a:chExt cx="4003536" cy="2786598"/>
          </a:xfrm>
        </p:grpSpPr>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a14="http://schemas.microsoft.com/office/drawing/2010/main" xmlns=""/>
              </a:ext>
            </a:extLst>
          </p:spPr>
        </p:pic>
        <p:sp>
          <p:nvSpPr>
            <p:cNvPr id="3" name="TextBox 2"/>
            <p:cNvSpPr txBox="1"/>
            <p:nvPr/>
          </p:nvSpPr>
          <p:spPr>
            <a:xfrm>
              <a:off x="1712494" y="1175660"/>
              <a:ext cx="1825515" cy="369332"/>
            </a:xfrm>
            <a:prstGeom prst="rect">
              <a:avLst/>
            </a:prstGeom>
            <a:noFill/>
          </p:spPr>
          <p:txBody>
            <a:bodyPr wrap="none" rtlCol="0">
              <a:spAutoFit/>
            </a:bodyPr>
            <a:lstStyle/>
            <a:p>
              <a:r>
                <a:rPr lang="en-US" dirty="0"/>
                <a:t>Atmospheric CO</a:t>
              </a:r>
              <a:r>
                <a:rPr lang="en-US" baseline="-25000" dirty="0"/>
                <a:t>2</a:t>
              </a:r>
            </a:p>
          </p:txBody>
        </p:sp>
      </p:grpSp>
      <p:grpSp>
        <p:nvGrpSpPr>
          <p:cNvPr id="10" name="Group 9"/>
          <p:cNvGrpSpPr/>
          <p:nvPr/>
        </p:nvGrpSpPr>
        <p:grpSpPr>
          <a:xfrm>
            <a:off x="4948287" y="1277202"/>
            <a:ext cx="3585638" cy="2310104"/>
            <a:chOff x="4948287" y="1277202"/>
            <a:chExt cx="3585638" cy="2310104"/>
          </a:xfrm>
        </p:grpSpPr>
        <p:pic>
          <p:nvPicPr>
            <p:cNvPr id="7" name="Picture 6"/>
            <p:cNvPicPr/>
            <p:nvPr/>
          </p:nvPicPr>
          <p:blipFill>
            <a:blip r:embed="rId6">
              <a:extLst>
                <a:ext uri="{28A0092B-C50C-407E-A947-70E740481C1C}">
                  <a14:useLocalDpi xmlns:a14="http://schemas.microsoft.com/office/drawing/2010/main" val="0"/>
                </a:ext>
              </a:extLst>
            </a:blip>
            <a:stretch>
              <a:fillRect/>
            </a:stretch>
          </p:blipFill>
          <p:spPr>
            <a:xfrm>
              <a:off x="4948287" y="1645116"/>
              <a:ext cx="3585638" cy="1942190"/>
            </a:xfrm>
            <a:prstGeom prst="rect">
              <a:avLst/>
            </a:prstGeom>
            <a:ln>
              <a:solidFill>
                <a:schemeClr val="tx1"/>
              </a:solidFill>
            </a:ln>
          </p:spPr>
        </p:pic>
        <p:sp>
          <p:nvSpPr>
            <p:cNvPr id="8" name="TextBox 7"/>
            <p:cNvSpPr txBox="1"/>
            <p:nvPr/>
          </p:nvSpPr>
          <p:spPr>
            <a:xfrm>
              <a:off x="5361234" y="1277202"/>
              <a:ext cx="2701731" cy="369332"/>
            </a:xfrm>
            <a:prstGeom prst="rect">
              <a:avLst/>
            </a:prstGeom>
            <a:noFill/>
          </p:spPr>
          <p:txBody>
            <a:bodyPr wrap="none" rtlCol="0">
              <a:spAutoFit/>
            </a:bodyPr>
            <a:lstStyle/>
            <a:p>
              <a:r>
                <a:rPr lang="en-US" dirty="0"/>
                <a:t>Change in Sea Level Height</a:t>
              </a:r>
              <a:endParaRPr lang="en-US" baseline="-25000" dirty="0"/>
            </a:p>
          </p:txBody>
        </p:sp>
      </p:grpSp>
      <p:sp>
        <p:nvSpPr>
          <p:cNvPr id="11" name="Slide Number Placeholder 10">
            <a:extLst>
              <a:ext uri="{FF2B5EF4-FFF2-40B4-BE49-F238E27FC236}">
                <a16:creationId xmlns:a16="http://schemas.microsoft.com/office/drawing/2014/main" id="{DCBC471A-E1A7-4B4A-9E2B-4E558D441220}"/>
              </a:ext>
            </a:extLst>
          </p:cNvPr>
          <p:cNvSpPr>
            <a:spLocks noGrp="1"/>
          </p:cNvSpPr>
          <p:nvPr>
            <p:ph type="sldNum" sz="quarter" idx="12"/>
          </p:nvPr>
        </p:nvSpPr>
        <p:spPr/>
        <p:txBody>
          <a:bodyPr/>
          <a:lstStyle/>
          <a:p>
            <a:fld id="{E63DD268-9AF8-A144-9CFC-F57395B4FFCE}" type="slidenum">
              <a:rPr lang="en-US" smtClean="0"/>
              <a:t>8</a:t>
            </a:fld>
            <a:endParaRPr lang="en-US"/>
          </a:p>
        </p:txBody>
      </p:sp>
    </p:spTree>
    <p:extLst>
      <p:ext uri="{BB962C8B-B14F-4D97-AF65-F5344CB8AC3E}">
        <p14:creationId xmlns:p14="http://schemas.microsoft.com/office/powerpoint/2010/main" val="1904775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How might the long-term trends in these phenomena we have discussed be related to each other?</a:t>
            </a:r>
          </a:p>
        </p:txBody>
      </p:sp>
      <p:sp>
        <p:nvSpPr>
          <p:cNvPr id="3" name="Text Placeholder 2"/>
          <p:cNvSpPr>
            <a:spLocks noGrp="1"/>
          </p:cNvSpPr>
          <p:nvPr>
            <p:ph type="body" idx="1"/>
          </p:nvPr>
        </p:nvSpPr>
        <p:spPr/>
        <p:txBody>
          <a:bodyPr/>
          <a:lstStyle/>
          <a:p>
            <a:pPr algn="ctr"/>
            <a:r>
              <a:rPr lang="en-US" dirty="0"/>
              <a:t>Our questions</a:t>
            </a:r>
          </a:p>
        </p:txBody>
      </p:sp>
      <p:sp>
        <p:nvSpPr>
          <p:cNvPr id="6" name="Content Placeholder 5"/>
          <p:cNvSpPr>
            <a:spLocks noGrp="1"/>
          </p:cNvSpPr>
          <p:nvPr>
            <p:ph sz="half" idx="2"/>
          </p:nvPr>
        </p:nvSpPr>
        <p:spPr/>
        <p:txBody>
          <a:bodyPr/>
          <a:lstStyle/>
          <a:p>
            <a:endParaRPr lang="en-US" dirty="0"/>
          </a:p>
        </p:txBody>
      </p:sp>
      <p:sp>
        <p:nvSpPr>
          <p:cNvPr id="5" name="Text Placeholder 4"/>
          <p:cNvSpPr>
            <a:spLocks noGrp="1"/>
          </p:cNvSpPr>
          <p:nvPr>
            <p:ph type="body" sz="quarter" idx="3"/>
          </p:nvPr>
        </p:nvSpPr>
        <p:spPr/>
        <p:txBody>
          <a:bodyPr/>
          <a:lstStyle/>
          <a:p>
            <a:pPr algn="ctr"/>
            <a:r>
              <a:rPr lang="en-US" dirty="0"/>
              <a:t>Our ideas</a:t>
            </a:r>
          </a:p>
        </p:txBody>
      </p:sp>
      <p:sp>
        <p:nvSpPr>
          <p:cNvPr id="7" name="Content Placeholder 6"/>
          <p:cNvSpPr>
            <a:spLocks noGrp="1"/>
          </p:cNvSpPr>
          <p:nvPr>
            <p:ph sz="quarter" idx="4"/>
          </p:nvPr>
        </p:nvSpPr>
        <p:spPr/>
        <p:txBody>
          <a:bodyPr/>
          <a:lstStyle/>
          <a:p>
            <a:endParaRPr lang="en-US" dirty="0"/>
          </a:p>
        </p:txBody>
      </p:sp>
      <p:sp>
        <p:nvSpPr>
          <p:cNvPr id="4" name="Slide Number Placeholder 3">
            <a:extLst>
              <a:ext uri="{FF2B5EF4-FFF2-40B4-BE49-F238E27FC236}">
                <a16:creationId xmlns:a16="http://schemas.microsoft.com/office/drawing/2014/main" id="{BFF6C031-1731-421A-AB24-2F7C89EEE85F}"/>
              </a:ext>
            </a:extLst>
          </p:cNvPr>
          <p:cNvSpPr>
            <a:spLocks noGrp="1"/>
          </p:cNvSpPr>
          <p:nvPr>
            <p:ph type="sldNum" sz="quarter" idx="12"/>
          </p:nvPr>
        </p:nvSpPr>
        <p:spPr/>
        <p:txBody>
          <a:bodyPr/>
          <a:lstStyle/>
          <a:p>
            <a:fld id="{E63DD268-9AF8-A144-9CFC-F57395B4FFCE}" type="slidenum">
              <a:rPr lang="en-US" smtClean="0"/>
              <a:t>9</a:t>
            </a:fld>
            <a:endParaRPr lang="en-US"/>
          </a:p>
        </p:txBody>
      </p:sp>
    </p:spTree>
    <p:extLst>
      <p:ext uri="{BB962C8B-B14F-4D97-AF65-F5344CB8AC3E}">
        <p14:creationId xmlns:p14="http://schemas.microsoft.com/office/powerpoint/2010/main" val="9198090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413</TotalTime>
  <Words>1962</Words>
  <Application>Microsoft Macintosh PowerPoint</Application>
  <PresentationFormat>On-screen Show (4:3)</PresentationFormat>
  <Paragraphs>132</Paragraphs>
  <Slides>11</Slides>
  <Notes>11</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Human Energy Systems Unit Activity 2.4 Evidence-Based Arguments for Patterns in Earth Systems</vt:lpstr>
      <vt:lpstr>PowerPoint Presentation</vt:lpstr>
      <vt:lpstr>What data are represented in each phenomenon? For what time period?</vt:lpstr>
      <vt:lpstr>Are these data generalizable to different places around the globe? (e.g., do the data represent the whole earth or just a part of it?)</vt:lpstr>
      <vt:lpstr>Arctic Sea Ice </vt:lpstr>
      <vt:lpstr>How would you describe the short-term variability for each of these phenomenon? Does the short-term variability help you make a prediction about where the data will be in 1 year from now? What about 20 years from now? </vt:lpstr>
      <vt:lpstr>Arctic Sea Ice</vt:lpstr>
      <vt:lpstr>What is the long-term trend in each phenomenon? Does the long term trend help you make a prediction about where the data will be in 1 year from now? What about 20 years from now? </vt:lpstr>
      <vt:lpstr>How might the long-term trends in these phenomena we have discussed be related to each other?</vt:lpstr>
      <vt:lpstr>Learning Tracking Tool</vt:lpstr>
      <vt:lpstr>What are the overall patterns in the phenomena?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94</cp:revision>
  <dcterms:created xsi:type="dcterms:W3CDTF">2015-07-08T16:12:32Z</dcterms:created>
  <dcterms:modified xsi:type="dcterms:W3CDTF">2020-03-23T18:49:43Z</dcterms:modified>
</cp:coreProperties>
</file>