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71" r:id="rId2"/>
    <p:sldId id="324" r:id="rId3"/>
    <p:sldId id="332" r:id="rId4"/>
    <p:sldId id="334" r:id="rId5"/>
    <p:sldId id="310" r:id="rId6"/>
    <p:sldId id="339" r:id="rId7"/>
    <p:sldId id="325" r:id="rId8"/>
    <p:sldId id="326" r:id="rId9"/>
    <p:sldId id="327" r:id="rId10"/>
    <p:sldId id="343" r:id="rId11"/>
    <p:sldId id="328" r:id="rId12"/>
    <p:sldId id="329" r:id="rId13"/>
    <p:sldId id="330" r:id="rId14"/>
    <p:sldId id="331" r:id="rId15"/>
    <p:sldId id="335" r:id="rId16"/>
    <p:sldId id="337" r:id="rId17"/>
    <p:sldId id="338" r:id="rId18"/>
    <p:sldId id="344" r:id="rId19"/>
    <p:sldId id="308" r:id="rId20"/>
    <p:sldId id="342"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0CB968"/>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60"/>
    <p:restoredTop sz="46786" autoAdjust="0"/>
  </p:normalViewPr>
  <p:slideViewPr>
    <p:cSldViewPr snapToGrid="0" snapToObjects="1" showGuides="1">
      <p:cViewPr varScale="1">
        <p:scale>
          <a:sx n="41" d="100"/>
          <a:sy n="41" d="100"/>
        </p:scale>
        <p:origin x="976" y="176"/>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18D1-ABF3-7748-B30D-452F0511B435}" type="datetimeFigureOut">
              <a:rPr lang="en-US" smtClean="0"/>
              <a:t>3/2/20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5A0549-FFFC-824C-BB58-14BD7B8125CA}" type="slidenum">
              <a:rPr lang="en-US" smtClean="0"/>
              <a:t>‹#›</a:t>
            </a:fld>
            <a:endParaRPr lang="en-US"/>
          </a:p>
        </p:txBody>
      </p:sp>
    </p:spTree>
    <p:extLst>
      <p:ext uri="{BB962C8B-B14F-4D97-AF65-F5344CB8AC3E}">
        <p14:creationId xmlns:p14="http://schemas.microsoft.com/office/powerpoint/2010/main" val="1607568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carbontime.bscs.org/sites/default/files/simulations/HES_Simulation/index.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69978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Reading About Global Pools and Fluxes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take out 4.4 Global Computer Model Reading. Read through the reading, stopping at The Balance Between Photosynthesis and Cellular Respiration section on page 3. Use Slide 10 and/or the Questions, Connections, Questions Reading Strategy. See the Engaging Students with Readings and the Question, Connections, Questions Reading Strategy Educator Resource document for information about how to engage students with this strategy.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10</a:t>
            </a:fld>
            <a:endParaRPr lang="en-US"/>
          </a:p>
        </p:txBody>
      </p:sp>
    </p:spTree>
    <p:extLst>
      <p:ext uri="{BB962C8B-B14F-4D97-AF65-F5344CB8AC3E}">
        <p14:creationId xmlns:p14="http://schemas.microsoft.com/office/powerpoint/2010/main" val="782350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Overview of how to use the Global Computer Model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follow the URL to the Global Computer Model(</a:t>
            </a:r>
            <a:r>
              <a:rPr lang="en-US" sz="1200" u="sng" kern="1200" dirty="0">
                <a:solidFill>
                  <a:schemeClr val="tx1"/>
                </a:solidFill>
                <a:effectLst/>
                <a:latin typeface="+mn-lt"/>
                <a:ea typeface="+mn-ea"/>
                <a:cs typeface="+mn-cs"/>
                <a:hlinkClick r:id="rId3"/>
              </a:rPr>
              <a:t>http://carbontime.bscs.org/sites/default/files/simulations/HES_Simulation/index.html</a:t>
            </a:r>
            <a:r>
              <a:rPr lang="en-US" sz="1200" u="sng"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 URL is on Slide 7 of 4.4 Global Computer Model PPT or on page 1 of 4.4 Global Computer Model Reading. </a:t>
            </a:r>
          </a:p>
          <a:p>
            <a:pPr lvl="0"/>
            <a:r>
              <a:rPr lang="en-US" sz="1200" kern="1200" dirty="0">
                <a:solidFill>
                  <a:schemeClr val="tx1"/>
                </a:solidFill>
                <a:effectLst/>
                <a:latin typeface="+mn-lt"/>
                <a:ea typeface="+mn-ea"/>
                <a:cs typeface="+mn-cs"/>
              </a:rPr>
              <a:t>Display Slide 11 to show students how to change a size of a flux on the Global Computer Model</a:t>
            </a:r>
          </a:p>
        </p:txBody>
      </p:sp>
      <p:sp>
        <p:nvSpPr>
          <p:cNvPr id="4" name="Slide Number Placeholder 3"/>
          <p:cNvSpPr>
            <a:spLocks noGrp="1"/>
          </p:cNvSpPr>
          <p:nvPr>
            <p:ph type="sldNum" sz="quarter" idx="5"/>
          </p:nvPr>
        </p:nvSpPr>
        <p:spPr/>
        <p:txBody>
          <a:bodyPr/>
          <a:lstStyle/>
          <a:p>
            <a:fld id="{965A0549-FFFC-824C-BB58-14BD7B8125CA}" type="slidenum">
              <a:rPr lang="en-US" smtClean="0"/>
              <a:t>11</a:t>
            </a:fld>
            <a:endParaRPr lang="en-US"/>
          </a:p>
        </p:txBody>
      </p:sp>
    </p:spTree>
    <p:extLst>
      <p:ext uri="{BB962C8B-B14F-4D97-AF65-F5344CB8AC3E}">
        <p14:creationId xmlns:p14="http://schemas.microsoft.com/office/powerpoint/2010/main" val="4229286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Overview of how to use the Global Computer Model</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Use Slide 12 to show students how to control when to the disturbance will begin and when the disturbance will end in the Global Computer Model.</a:t>
            </a:r>
          </a:p>
        </p:txBody>
      </p:sp>
      <p:sp>
        <p:nvSpPr>
          <p:cNvPr id="4" name="Slide Number Placeholder 3"/>
          <p:cNvSpPr>
            <a:spLocks noGrp="1"/>
          </p:cNvSpPr>
          <p:nvPr>
            <p:ph type="sldNum" sz="quarter" idx="5"/>
          </p:nvPr>
        </p:nvSpPr>
        <p:spPr/>
        <p:txBody>
          <a:bodyPr/>
          <a:lstStyle/>
          <a:p>
            <a:fld id="{965A0549-FFFC-824C-BB58-14BD7B8125CA}" type="slidenum">
              <a:rPr lang="en-US" smtClean="0"/>
              <a:t>12</a:t>
            </a:fld>
            <a:endParaRPr lang="en-US"/>
          </a:p>
        </p:txBody>
      </p:sp>
    </p:spTree>
    <p:extLst>
      <p:ext uri="{BB962C8B-B14F-4D97-AF65-F5344CB8AC3E}">
        <p14:creationId xmlns:p14="http://schemas.microsoft.com/office/powerpoint/2010/main" val="1721749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Overview of how to use the Global Computer Model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13 to show students how to use the slider to choose a year to view in the results table.</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13</a:t>
            </a:fld>
            <a:endParaRPr lang="en-US"/>
          </a:p>
        </p:txBody>
      </p:sp>
    </p:spTree>
    <p:extLst>
      <p:ext uri="{BB962C8B-B14F-4D97-AF65-F5344CB8AC3E}">
        <p14:creationId xmlns:p14="http://schemas.microsoft.com/office/powerpoint/2010/main" val="1353839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Overview of how to use the Global Computer Model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Refer to Slide 14 to show students how to read the table on the results page. Point out the year and what each number represents in the table so that they know what to record on their 4.4 Global Computer Model Worksheet.</a:t>
            </a:r>
            <a:r>
              <a:rPr lang="en-US" dirty="0">
                <a:effectLst/>
              </a:rPr>
              <a:t>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14</a:t>
            </a:fld>
            <a:endParaRPr lang="en-US"/>
          </a:p>
        </p:txBody>
      </p:sp>
    </p:spTree>
    <p:extLst>
      <p:ext uri="{BB962C8B-B14F-4D97-AF65-F5344CB8AC3E}">
        <p14:creationId xmlns:p14="http://schemas.microsoft.com/office/powerpoint/2010/main" val="760231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Compare Results and Discuss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Slides 15-17, have students compare their results and discuss patterns for their runs 1-3 on the 4.4 Global Computer Model Worksheet.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15</a:t>
            </a:fld>
            <a:endParaRPr lang="en-US"/>
          </a:p>
        </p:txBody>
      </p:sp>
    </p:spTree>
    <p:extLst>
      <p:ext uri="{BB962C8B-B14F-4D97-AF65-F5344CB8AC3E}">
        <p14:creationId xmlns:p14="http://schemas.microsoft.com/office/powerpoint/2010/main" val="4095665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Compare Results and Discuss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Slides 15-17, have students compare their results and discuss patterns for their runs 1-3 on the 4.4 Global Computer Model Worksheet.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16</a:t>
            </a:fld>
            <a:endParaRPr lang="en-US"/>
          </a:p>
        </p:txBody>
      </p:sp>
    </p:spTree>
    <p:extLst>
      <p:ext uri="{BB962C8B-B14F-4D97-AF65-F5344CB8AC3E}">
        <p14:creationId xmlns:p14="http://schemas.microsoft.com/office/powerpoint/2010/main" val="25327606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Compare Results and Discuss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Slides 15-17, have students compare their results and discuss patterns for their runs 1-3 on the 4.4 Global Computer Model Worksheet.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17</a:t>
            </a:fld>
            <a:endParaRPr lang="en-US"/>
          </a:p>
        </p:txBody>
      </p:sp>
    </p:spTree>
    <p:extLst>
      <p:ext uri="{BB962C8B-B14F-4D97-AF65-F5344CB8AC3E}">
        <p14:creationId xmlns:p14="http://schemas.microsoft.com/office/powerpoint/2010/main" val="1405272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Read and Answer Remaining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read the final section in 4.4 Global Computer Model Reading, The Balance Between Photosynthesis and Cellular Respiration section, on page 3. Have students write answers to questions on the 4.4 Global Computer Model Worksheet either individually or in pairs.</a:t>
            </a:r>
            <a:r>
              <a:rPr lang="en-US" dirty="0">
                <a:effectLst/>
              </a:rPr>
              <a:t> </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Discuss answers to Run 4 and Questions about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 18, have students discuss answers to Section B of the 4.4 Global Computer Model Worksheet.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18</a:t>
            </a:fld>
            <a:endParaRPr lang="en-US"/>
          </a:p>
        </p:txBody>
      </p:sp>
    </p:spTree>
    <p:extLst>
      <p:ext uri="{BB962C8B-B14F-4D97-AF65-F5344CB8AC3E}">
        <p14:creationId xmlns:p14="http://schemas.microsoft.com/office/powerpoint/2010/main" val="819800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Revisit Earlier Predictions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19, have students revise and discuss their predictions for the Big Idea Probe: What Would Happen if We Cut Fossil Fuel Use in Half? Use the Assessing the Big Idea Probe: What Would Happen if We Cut Fossil Fuel Use in Half? to aid in facilitating discussion of ideas.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1638717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4.4 Global Computer Model PPT to show student where they are in the instructional sequence.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2</a:t>
            </a:fld>
            <a:endParaRPr lang="en-US"/>
          </a:p>
        </p:txBody>
      </p:sp>
    </p:spTree>
    <p:extLst>
      <p:ext uri="{BB962C8B-B14F-4D97-AF65-F5344CB8AC3E}">
        <p14:creationId xmlns:p14="http://schemas.microsoft.com/office/powerpoint/2010/main" val="656504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20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4.4 Global Computer Model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take out their Learning Tracking Tool from the previous lesson.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name in the first column, "4.4 Global Computer Model."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that will help them in answering the lesson driving questions: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causes the annual cycle: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to go down every summer and up every winter?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causes the long-term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to go up every year?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can we predict what will happen to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the future?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future activities. </a:t>
            </a:r>
          </a:p>
          <a:p>
            <a:pPr lvl="0"/>
            <a:r>
              <a:rPr lang="en-US" sz="1200" b="1"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a:t>
            </a:r>
            <a:r>
              <a:rPr lang="en-US" sz="1200" kern="1200" dirty="0">
                <a:solidFill>
                  <a:schemeClr val="tx1"/>
                </a:solidFill>
                <a:effectLst/>
                <a:latin typeface="+mn-lt"/>
                <a:ea typeface="+mn-ea"/>
                <a:cs typeface="+mn-cs"/>
              </a:rPr>
              <a:t>Activity 4.4: Global Computer Model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We Figured Out: </a:t>
            </a:r>
            <a:r>
              <a:rPr lang="en-US" sz="1200" i="1" kern="1200" dirty="0">
                <a:solidFill>
                  <a:schemeClr val="tx1"/>
                </a:solidFill>
                <a:effectLst/>
                <a:latin typeface="+mn-lt"/>
                <a:ea typeface="+mn-ea"/>
                <a:cs typeface="+mn-cs"/>
              </a:rPr>
              <a:t>When the fluxes into and out of living and soil organic matter (photosynthesis and cellular respiration), then the unbalanced flux from fossil fuel combustion increases the size of the atmospheric CO</a:t>
            </a:r>
            <a:r>
              <a:rPr lang="en-US" sz="1200" i="1" kern="1200" baseline="-250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 pool.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What We are Asking Now</a:t>
            </a:r>
            <a:r>
              <a:rPr lang="en-US" sz="1200" b="1"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What else affects the size of the Earth’s atmospheric CO</a:t>
            </a:r>
            <a:r>
              <a:rPr lang="en-US" sz="1200" i="1" kern="1200" baseline="-250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 pool?</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20</a:t>
            </a:fld>
            <a:endParaRPr lang="en-US"/>
          </a:p>
        </p:txBody>
      </p:sp>
    </p:spTree>
    <p:extLst>
      <p:ext uri="{BB962C8B-B14F-4D97-AF65-F5344CB8AC3E}">
        <p14:creationId xmlns:p14="http://schemas.microsoft.com/office/powerpoint/2010/main" val="1335415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Revisit Carbon Pools and Fluxes.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 3, revisit the three carbon pools in the global carbon cycle. Remind students that carbon can be found in the organic matter pool, inorganic pool and fossil fuel pool. Discuss what carbon might be found in in each pool.</a:t>
            </a:r>
          </a:p>
        </p:txBody>
      </p:sp>
      <p:sp>
        <p:nvSpPr>
          <p:cNvPr id="4" name="Slide Number Placeholder 3"/>
          <p:cNvSpPr>
            <a:spLocks noGrp="1"/>
          </p:cNvSpPr>
          <p:nvPr>
            <p:ph type="sldNum" sz="quarter" idx="10"/>
          </p:nvPr>
        </p:nvSpPr>
        <p:spPr/>
        <p:txBody>
          <a:bodyPr/>
          <a:lstStyle/>
          <a:p>
            <a:fld id="{730CAD82-890D-E448-8E28-381549A5FA4F}" type="slidenum">
              <a:rPr lang="en-US" smtClean="0"/>
              <a:pPr/>
              <a:t>3</a:t>
            </a:fld>
            <a:endParaRPr lang="en-US"/>
          </a:p>
        </p:txBody>
      </p:sp>
    </p:spTree>
    <p:extLst>
      <p:ext uri="{BB962C8B-B14F-4D97-AF65-F5344CB8AC3E}">
        <p14:creationId xmlns:p14="http://schemas.microsoft.com/office/powerpoint/2010/main" val="1066808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Revisit Carbon Pools and Fluxes.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and revisit the three carbon fluxes in the global carbon pool. Recall the processes that move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into and out of pools. </a:t>
            </a:r>
          </a:p>
        </p:txBody>
      </p:sp>
      <p:sp>
        <p:nvSpPr>
          <p:cNvPr id="4" name="Slide Number Placeholder 3"/>
          <p:cNvSpPr>
            <a:spLocks noGrp="1"/>
          </p:cNvSpPr>
          <p:nvPr>
            <p:ph type="sldNum" sz="quarter" idx="10"/>
          </p:nvPr>
        </p:nvSpPr>
        <p:spPr/>
        <p:txBody>
          <a:bodyPr/>
          <a:lstStyle/>
          <a:p>
            <a:fld id="{730CAD82-890D-E448-8E28-381549A5FA4F}" type="slidenum">
              <a:rPr lang="en-US" smtClean="0"/>
              <a:pPr/>
              <a:t>4</a:t>
            </a:fld>
            <a:endParaRPr lang="en-US"/>
          </a:p>
        </p:txBody>
      </p:sp>
    </p:spTree>
    <p:extLst>
      <p:ext uri="{BB962C8B-B14F-4D97-AF65-F5344CB8AC3E}">
        <p14:creationId xmlns:p14="http://schemas.microsoft.com/office/powerpoint/2010/main" val="1017930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the long-term trend in the Keeling Curve.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Review conclusions made so far about global carbon cycling and about how the Tiny World Model can help explain the annual cycle of the long-term trend of the Keeling Curve. </a:t>
            </a:r>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5</a:t>
            </a:fld>
            <a:endParaRPr lang="en-US"/>
          </a:p>
        </p:txBody>
      </p:sp>
    </p:spTree>
    <p:extLst>
      <p:ext uri="{BB962C8B-B14F-4D97-AF65-F5344CB8AC3E}">
        <p14:creationId xmlns:p14="http://schemas.microsoft.com/office/powerpoint/2010/main" val="765423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Goals for Activity 4.4</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4.4 Global Computer Model PPT. Revisit goals from past lessons and tell students that in this lesson they will aim to figure out how to accurately predict future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6</a:t>
            </a:fld>
            <a:endParaRPr lang="en-US"/>
          </a:p>
        </p:txBody>
      </p:sp>
    </p:spTree>
    <p:extLst>
      <p:ext uri="{BB962C8B-B14F-4D97-AF65-F5344CB8AC3E}">
        <p14:creationId xmlns:p14="http://schemas.microsoft.com/office/powerpoint/2010/main" val="1803925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Global Computer Model.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4.4 Global Computer Model PPT. Tell students that they will be using this online global computer model to help them answer their question of how they can predict future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a:t>
            </a:r>
          </a:p>
        </p:txBody>
      </p:sp>
      <p:sp>
        <p:nvSpPr>
          <p:cNvPr id="4" name="Slide Number Placeholder 3"/>
          <p:cNvSpPr>
            <a:spLocks noGrp="1"/>
          </p:cNvSpPr>
          <p:nvPr>
            <p:ph type="sldNum" sz="quarter" idx="5"/>
          </p:nvPr>
        </p:nvSpPr>
        <p:spPr/>
        <p:txBody>
          <a:bodyPr/>
          <a:lstStyle/>
          <a:p>
            <a:fld id="{965A0549-FFFC-824C-BB58-14BD7B8125CA}" type="slidenum">
              <a:rPr lang="en-US" smtClean="0"/>
              <a:t>7</a:t>
            </a:fld>
            <a:endParaRPr lang="en-US"/>
          </a:p>
        </p:txBody>
      </p:sp>
    </p:spTree>
    <p:extLst>
      <p:ext uri="{BB962C8B-B14F-4D97-AF65-F5344CB8AC3E}">
        <p14:creationId xmlns:p14="http://schemas.microsoft.com/office/powerpoint/2010/main" val="3611365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Global Computer Model.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Point out the various carbon Pools.</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8</a:t>
            </a:fld>
            <a:endParaRPr lang="en-US"/>
          </a:p>
        </p:txBody>
      </p:sp>
    </p:spTree>
    <p:extLst>
      <p:ext uri="{BB962C8B-B14F-4D97-AF65-F5344CB8AC3E}">
        <p14:creationId xmlns:p14="http://schemas.microsoft.com/office/powerpoint/2010/main" val="1447407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Global Computer Model.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to point out the various fluxes.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9</a:t>
            </a:fld>
            <a:endParaRPr lang="en-US"/>
          </a:p>
        </p:txBody>
      </p:sp>
    </p:spTree>
    <p:extLst>
      <p:ext uri="{BB962C8B-B14F-4D97-AF65-F5344CB8AC3E}">
        <p14:creationId xmlns:p14="http://schemas.microsoft.com/office/powerpoint/2010/main" val="835995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65104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884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75661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98035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F77940-C279-A841-9A67-C45CE4897BCA}" type="datetimeFigureOut">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886098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F77940-C279-A841-9A67-C45CE4897BCA}" type="datetimeFigureOut">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45868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F77940-C279-A841-9A67-C45CE4897BCA}" type="datetimeFigureOut">
              <a:rPr lang="en-US" smtClean="0"/>
              <a:t>3/2/20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55048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F77940-C279-A841-9A67-C45CE4897BCA}" type="datetimeFigureOut">
              <a:rPr lang="en-US" smtClean="0"/>
              <a:t>3/2/20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39533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F77940-C279-A841-9A67-C45CE4897BCA}" type="datetimeFigureOut">
              <a:rPr lang="en-US" smtClean="0"/>
              <a:t>3/2/20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74191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45510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08429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F77940-C279-A841-9A67-C45CE4897BCA}" type="datetimeFigureOut">
              <a:rPr lang="en-US" smtClean="0"/>
              <a:t>3/2/20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67416-E77E-E442-993F-59C0501000DD}" type="slidenum">
              <a:rPr lang="en-US" smtClean="0"/>
              <a:t>‹#›</a:t>
            </a:fld>
            <a:endParaRPr lang="en-US"/>
          </a:p>
        </p:txBody>
      </p:sp>
    </p:spTree>
    <p:extLst>
      <p:ext uri="{BB962C8B-B14F-4D97-AF65-F5344CB8AC3E}">
        <p14:creationId xmlns:p14="http://schemas.microsoft.com/office/powerpoint/2010/main" val="130862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carbontime.bscs.org/sites/default/files/simulations/HES_Simulation/index.html"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Human Energy 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4.4 Global Computer Model</a:t>
            </a:r>
          </a:p>
        </p:txBody>
      </p:sp>
    </p:spTree>
    <p:extLst>
      <p:ext uri="{BB962C8B-B14F-4D97-AF65-F5344CB8AC3E}">
        <p14:creationId xmlns:p14="http://schemas.microsoft.com/office/powerpoint/2010/main" val="4012766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06017"/>
          </a:xfrm>
        </p:spPr>
        <p:txBody>
          <a:bodyPr>
            <a:normAutofit fontScale="90000"/>
          </a:bodyPr>
          <a:lstStyle/>
          <a:p>
            <a:r>
              <a:rPr lang="en-US" dirty="0"/>
              <a:t>Reading about Global Pools and Fluxes</a:t>
            </a:r>
          </a:p>
        </p:txBody>
      </p:sp>
      <p:sp>
        <p:nvSpPr>
          <p:cNvPr id="3" name="Content Placeholder 2"/>
          <p:cNvSpPr>
            <a:spLocks noGrp="1"/>
          </p:cNvSpPr>
          <p:nvPr>
            <p:ph idx="1"/>
          </p:nvPr>
        </p:nvSpPr>
        <p:spPr>
          <a:xfrm>
            <a:off x="457200" y="1197034"/>
            <a:ext cx="8229600" cy="4929130"/>
          </a:xfrm>
        </p:spPr>
        <p:txBody>
          <a:bodyPr>
            <a:normAutofit fontScale="77500" lnSpcReduction="20000"/>
          </a:bodyPr>
          <a:lstStyle/>
          <a:p>
            <a:pPr marL="0" indent="0">
              <a:buNone/>
            </a:pPr>
            <a:r>
              <a:rPr lang="en-US" dirty="0"/>
              <a:t>What did you learn from pages 1 and 2 of the Global </a:t>
            </a:r>
            <a:r>
              <a:rPr lang="en-US"/>
              <a:t>Computer Model Reading?</a:t>
            </a:r>
            <a:endParaRPr lang="en-US" dirty="0"/>
          </a:p>
          <a:p>
            <a:r>
              <a:rPr lang="en-US" dirty="0"/>
              <a:t>Questions</a:t>
            </a:r>
          </a:p>
          <a:p>
            <a:pPr lvl="1"/>
            <a:r>
              <a:rPr lang="en-US" dirty="0"/>
              <a:t>What words or sentences were hard to understand? </a:t>
            </a:r>
          </a:p>
          <a:p>
            <a:pPr lvl="1"/>
            <a:r>
              <a:rPr lang="en-US" dirty="0"/>
              <a:t>What questions do you have about them?</a:t>
            </a:r>
          </a:p>
          <a:p>
            <a:r>
              <a:rPr lang="en-US" dirty="0"/>
              <a:t>Connections</a:t>
            </a:r>
          </a:p>
          <a:p>
            <a:pPr lvl="1"/>
            <a:r>
              <a:rPr lang="en-US" dirty="0"/>
              <a:t>How does this reading connect with what you have been learning in class?</a:t>
            </a:r>
          </a:p>
          <a:p>
            <a:pPr lvl="1"/>
            <a:r>
              <a:rPr lang="en-US" dirty="0"/>
              <a:t>How does this reading connect with things that we see in the world around us?</a:t>
            </a:r>
          </a:p>
          <a:p>
            <a:pPr lvl="1"/>
            <a:r>
              <a:rPr lang="en-US" dirty="0"/>
              <a:t>How does this reading connect with other things that you have read or heard?</a:t>
            </a:r>
          </a:p>
          <a:p>
            <a:r>
              <a:rPr lang="en-US" dirty="0"/>
              <a:t>Questions</a:t>
            </a:r>
          </a:p>
          <a:p>
            <a:pPr lvl="1"/>
            <a:r>
              <a:rPr lang="en-US" dirty="0"/>
              <a:t>What new questions do you have after reading this?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372244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the Size of a Flux</a:t>
            </a:r>
          </a:p>
        </p:txBody>
      </p:sp>
      <p:pic>
        <p:nvPicPr>
          <p:cNvPr id="4" name="Content Placeholder 3"/>
          <p:cNvPicPr>
            <a:picLocks noGrp="1" noChangeAspect="1"/>
          </p:cNvPicPr>
          <p:nvPr>
            <p:ph idx="1"/>
          </p:nvPr>
        </p:nvPicPr>
        <p:blipFill>
          <a:blip r:embed="rId3"/>
          <a:stretch>
            <a:fillRect/>
          </a:stretch>
        </p:blipFill>
        <p:spPr>
          <a:xfrm>
            <a:off x="852055" y="3610463"/>
            <a:ext cx="7587095" cy="2809015"/>
          </a:xfrm>
          <a:prstGeom prst="rect">
            <a:avLst/>
          </a:prstGeom>
        </p:spPr>
      </p:pic>
      <p:sp>
        <p:nvSpPr>
          <p:cNvPr id="5" name="Rounded Rectangle 4"/>
          <p:cNvSpPr/>
          <p:nvPr/>
        </p:nvSpPr>
        <p:spPr>
          <a:xfrm>
            <a:off x="704850" y="5216236"/>
            <a:ext cx="2350077" cy="976747"/>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ounded Rectangle 5"/>
          <p:cNvSpPr/>
          <p:nvPr/>
        </p:nvSpPr>
        <p:spPr>
          <a:xfrm>
            <a:off x="5006687" y="5447217"/>
            <a:ext cx="3432463" cy="976747"/>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852055" y="1417638"/>
            <a:ext cx="7212103" cy="2246769"/>
          </a:xfrm>
          <a:prstGeom prst="rect">
            <a:avLst/>
          </a:prstGeom>
          <a:noFill/>
        </p:spPr>
        <p:txBody>
          <a:bodyPr wrap="none" rtlCol="0">
            <a:spAutoFit/>
          </a:bodyPr>
          <a:lstStyle/>
          <a:p>
            <a:r>
              <a:rPr lang="en-US" sz="2800" dirty="0"/>
              <a:t>To change the size of a flux:</a:t>
            </a:r>
          </a:p>
          <a:p>
            <a:pPr marL="514350" indent="-514350">
              <a:buFont typeface="+mj-lt"/>
              <a:buAutoNum type="arabicPeriod"/>
            </a:pPr>
            <a:r>
              <a:rPr lang="en-US" sz="2800" dirty="0"/>
              <a:t>Click on the button for that flux.</a:t>
            </a:r>
          </a:p>
          <a:p>
            <a:pPr marL="514350" indent="-514350">
              <a:buFont typeface="+mj-lt"/>
              <a:buAutoNum type="arabicPeriod"/>
            </a:pPr>
            <a:r>
              <a:rPr lang="en-US" sz="2800" dirty="0"/>
              <a:t>Use the slider or type in the value you want. </a:t>
            </a:r>
            <a:br>
              <a:rPr lang="en-US" sz="2800" dirty="0"/>
            </a:br>
            <a:r>
              <a:rPr lang="en-US" sz="2800" dirty="0"/>
              <a:t>Note that the range of values for each flux</a:t>
            </a:r>
            <a:br>
              <a:rPr lang="en-US" sz="2800" dirty="0"/>
            </a:br>
            <a:r>
              <a:rPr lang="en-US" sz="2800" dirty="0"/>
              <a:t>is limited.</a:t>
            </a:r>
          </a:p>
        </p:txBody>
      </p:sp>
    </p:spTree>
    <p:extLst>
      <p:ext uri="{BB962C8B-B14F-4D97-AF65-F5344CB8AC3E}">
        <p14:creationId xmlns:p14="http://schemas.microsoft.com/office/powerpoint/2010/main" val="686934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Controlling When to Change</a:t>
            </a:r>
          </a:p>
        </p:txBody>
      </p:sp>
      <p:pic>
        <p:nvPicPr>
          <p:cNvPr id="4" name="Content Placeholder 3"/>
          <p:cNvPicPr>
            <a:picLocks noGrp="1" noChangeAspect="1"/>
          </p:cNvPicPr>
          <p:nvPr>
            <p:ph idx="1"/>
          </p:nvPr>
        </p:nvPicPr>
        <p:blipFill>
          <a:blip r:embed="rId3"/>
          <a:stretch>
            <a:fillRect/>
          </a:stretch>
        </p:blipFill>
        <p:spPr>
          <a:xfrm>
            <a:off x="797838" y="3595206"/>
            <a:ext cx="7628303" cy="2824272"/>
          </a:xfrm>
          <a:prstGeom prst="rect">
            <a:avLst/>
          </a:prstGeom>
        </p:spPr>
      </p:pic>
      <p:sp>
        <p:nvSpPr>
          <p:cNvPr id="6" name="Rounded Rectangle 5"/>
          <p:cNvSpPr/>
          <p:nvPr/>
        </p:nvSpPr>
        <p:spPr>
          <a:xfrm>
            <a:off x="4071505" y="4050217"/>
            <a:ext cx="4367645" cy="1498528"/>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852055" y="1417638"/>
            <a:ext cx="8035790" cy="1815882"/>
          </a:xfrm>
          <a:prstGeom prst="rect">
            <a:avLst/>
          </a:prstGeom>
          <a:noFill/>
        </p:spPr>
        <p:txBody>
          <a:bodyPr wrap="none" rtlCol="0">
            <a:spAutoFit/>
          </a:bodyPr>
          <a:lstStyle/>
          <a:p>
            <a:r>
              <a:rPr lang="en-US" sz="2800" dirty="0"/>
              <a:t>You can also control when a change will take place by </a:t>
            </a:r>
            <a:br>
              <a:rPr lang="en-US" sz="2800" dirty="0"/>
            </a:br>
            <a:r>
              <a:rPr lang="en-US" sz="2800" dirty="0"/>
              <a:t>sliding the beginning and end dates or typing them in.</a:t>
            </a:r>
            <a:br>
              <a:rPr lang="en-US" sz="2800" dirty="0"/>
            </a:br>
            <a:r>
              <a:rPr lang="en-US" sz="2800" dirty="0"/>
              <a:t>Note that the model runs for 50 years, from 2018 to</a:t>
            </a:r>
            <a:br>
              <a:rPr lang="en-US" sz="2800" dirty="0"/>
            </a:br>
            <a:r>
              <a:rPr lang="en-US" sz="2800" dirty="0"/>
              <a:t>2068.</a:t>
            </a:r>
          </a:p>
        </p:txBody>
      </p:sp>
    </p:spTree>
    <p:extLst>
      <p:ext uri="{BB962C8B-B14F-4D97-AF65-F5344CB8AC3E}">
        <p14:creationId xmlns:p14="http://schemas.microsoft.com/office/powerpoint/2010/main" val="2017854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Results</a:t>
            </a:r>
          </a:p>
        </p:txBody>
      </p:sp>
      <p:sp>
        <p:nvSpPr>
          <p:cNvPr id="3" name="Content Placeholder 2"/>
          <p:cNvSpPr>
            <a:spLocks noGrp="1"/>
          </p:cNvSpPr>
          <p:nvPr>
            <p:ph idx="1"/>
          </p:nvPr>
        </p:nvSpPr>
        <p:spPr>
          <a:xfrm>
            <a:off x="457200" y="1600201"/>
            <a:ext cx="8229600" cy="1143000"/>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Use the slider on the graph to show results for a year that you choose on </a:t>
            </a:r>
            <a:r>
              <a:rPr lang="en-US"/>
              <a:t>the table.</a:t>
            </a:r>
          </a:p>
        </p:txBody>
      </p:sp>
      <p:pic>
        <p:nvPicPr>
          <p:cNvPr id="4" name="Picture 3"/>
          <p:cNvPicPr>
            <a:picLocks noChangeAspect="1"/>
          </p:cNvPicPr>
          <p:nvPr/>
        </p:nvPicPr>
        <p:blipFill>
          <a:blip r:embed="rId3"/>
          <a:stretch>
            <a:fillRect/>
          </a:stretch>
        </p:blipFill>
        <p:spPr>
          <a:xfrm>
            <a:off x="385618" y="2603715"/>
            <a:ext cx="8119708" cy="3674705"/>
          </a:xfrm>
          <a:prstGeom prst="rect">
            <a:avLst/>
          </a:prstGeom>
        </p:spPr>
      </p:pic>
      <p:sp>
        <p:nvSpPr>
          <p:cNvPr id="5" name="Rounded Rectangle 4"/>
          <p:cNvSpPr/>
          <p:nvPr/>
        </p:nvSpPr>
        <p:spPr>
          <a:xfrm>
            <a:off x="4468091" y="2925764"/>
            <a:ext cx="789710" cy="2830800"/>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7887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Results</a:t>
            </a:r>
          </a:p>
        </p:txBody>
      </p:sp>
      <p:sp>
        <p:nvSpPr>
          <p:cNvPr id="3" name="Content Placeholder 2"/>
          <p:cNvSpPr>
            <a:spLocks noGrp="1"/>
          </p:cNvSpPr>
          <p:nvPr>
            <p:ph idx="1"/>
          </p:nvPr>
        </p:nvSpPr>
        <p:spPr>
          <a:xfrm>
            <a:off x="457200" y="1600201"/>
            <a:ext cx="8229600" cy="1143000"/>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Use the slider on the graph to show results for a year that you choose on </a:t>
            </a:r>
            <a:r>
              <a:rPr lang="en-US"/>
              <a:t>the table.</a:t>
            </a:r>
          </a:p>
        </p:txBody>
      </p:sp>
      <p:pic>
        <p:nvPicPr>
          <p:cNvPr id="6" name="Picture 5"/>
          <p:cNvPicPr>
            <a:picLocks noChangeAspect="1"/>
          </p:cNvPicPr>
          <p:nvPr/>
        </p:nvPicPr>
        <p:blipFill>
          <a:blip r:embed="rId3"/>
          <a:stretch>
            <a:fillRect/>
          </a:stretch>
        </p:blipFill>
        <p:spPr>
          <a:xfrm>
            <a:off x="1363852" y="2646496"/>
            <a:ext cx="5849380" cy="4036073"/>
          </a:xfrm>
          <a:prstGeom prst="rect">
            <a:avLst/>
          </a:prstGeom>
        </p:spPr>
      </p:pic>
      <p:sp>
        <p:nvSpPr>
          <p:cNvPr id="5" name="Rounded Rectangle 4"/>
          <p:cNvSpPr/>
          <p:nvPr/>
        </p:nvSpPr>
        <p:spPr>
          <a:xfrm>
            <a:off x="5202145" y="2938462"/>
            <a:ext cx="1090166" cy="3644900"/>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1822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Run 1: Continuing the Current Pattern</a:t>
            </a:r>
          </a:p>
        </p:txBody>
      </p:sp>
      <p:pic>
        <p:nvPicPr>
          <p:cNvPr id="5" name="Content Placeholder 4">
            <a:extLst>
              <a:ext uri="{FF2B5EF4-FFF2-40B4-BE49-F238E27FC236}">
                <a16:creationId xmlns:a16="http://schemas.microsoft.com/office/drawing/2014/main" id="{2D0571B6-4275-7344-BF5A-5996EEAC8BAD}"/>
              </a:ext>
            </a:extLst>
          </p:cNvPr>
          <p:cNvPicPr>
            <a:picLocks noGrp="1" noChangeAspect="1"/>
          </p:cNvPicPr>
          <p:nvPr>
            <p:ph idx="1"/>
          </p:nvPr>
        </p:nvPicPr>
        <p:blipFill>
          <a:blip r:embed="rId3"/>
          <a:stretch>
            <a:fillRect/>
          </a:stretch>
        </p:blipFill>
        <p:spPr>
          <a:xfrm>
            <a:off x="49350" y="2059434"/>
            <a:ext cx="9045299" cy="1894810"/>
          </a:xfrm>
        </p:spPr>
      </p:pic>
    </p:spTree>
    <p:extLst>
      <p:ext uri="{BB962C8B-B14F-4D97-AF65-F5344CB8AC3E}">
        <p14:creationId xmlns:p14="http://schemas.microsoft.com/office/powerpoint/2010/main" val="54374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275193"/>
          </a:xfrm>
        </p:spPr>
        <p:txBody>
          <a:bodyPr>
            <a:normAutofit fontScale="90000"/>
          </a:bodyPr>
          <a:lstStyle/>
          <a:p>
            <a:r>
              <a:rPr lang="en-US" dirty="0"/>
              <a:t>Run 2: Reduce Fossil Fuel Consumption</a:t>
            </a:r>
          </a:p>
        </p:txBody>
      </p:sp>
      <p:pic>
        <p:nvPicPr>
          <p:cNvPr id="5" name="Content Placeholder 4">
            <a:extLst>
              <a:ext uri="{FF2B5EF4-FFF2-40B4-BE49-F238E27FC236}">
                <a16:creationId xmlns:a16="http://schemas.microsoft.com/office/drawing/2014/main" id="{2D0571B6-4275-7344-BF5A-5996EEAC8BAD}"/>
              </a:ext>
            </a:extLst>
          </p:cNvPr>
          <p:cNvPicPr>
            <a:picLocks noGrp="1" noChangeAspect="1"/>
          </p:cNvPicPr>
          <p:nvPr>
            <p:ph idx="1"/>
          </p:nvPr>
        </p:nvPicPr>
        <p:blipFill>
          <a:blip r:embed="rId3"/>
          <a:stretch>
            <a:fillRect/>
          </a:stretch>
        </p:blipFill>
        <p:spPr>
          <a:xfrm>
            <a:off x="98701" y="2009841"/>
            <a:ext cx="9045299" cy="1870008"/>
          </a:xfrm>
        </p:spPr>
      </p:pic>
      <p:sp>
        <p:nvSpPr>
          <p:cNvPr id="3" name="TextBox 2"/>
          <p:cNvSpPr txBox="1"/>
          <p:nvPr/>
        </p:nvSpPr>
        <p:spPr>
          <a:xfrm>
            <a:off x="482140" y="4405745"/>
            <a:ext cx="8179099" cy="1200329"/>
          </a:xfrm>
          <a:prstGeom prst="rect">
            <a:avLst/>
          </a:prstGeom>
          <a:noFill/>
        </p:spPr>
        <p:txBody>
          <a:bodyPr wrap="none" rtlCol="0">
            <a:spAutoFit/>
          </a:bodyPr>
          <a:lstStyle/>
          <a:p>
            <a:r>
              <a:rPr lang="en-US" sz="2400" b="1" i="1" dirty="0">
                <a:solidFill>
                  <a:srgbClr val="0432FF"/>
                </a:solidFill>
              </a:rPr>
              <a:t>Note: This shows results for reducing the fossil fuel combustion</a:t>
            </a:r>
            <a:br>
              <a:rPr lang="en-US" sz="2400" b="1" i="1" dirty="0">
                <a:solidFill>
                  <a:srgbClr val="0432FF"/>
                </a:solidFill>
              </a:rPr>
            </a:br>
            <a:r>
              <a:rPr lang="en-US" sz="2400" b="1" i="1" dirty="0">
                <a:solidFill>
                  <a:srgbClr val="0432FF"/>
                </a:solidFill>
              </a:rPr>
              <a:t>flux to 2.5 GtC/yr.  Choosing other values will give different </a:t>
            </a:r>
            <a:br>
              <a:rPr lang="en-US" sz="2400" b="1" i="1" dirty="0">
                <a:solidFill>
                  <a:srgbClr val="0432FF"/>
                </a:solidFill>
              </a:rPr>
            </a:br>
            <a:r>
              <a:rPr lang="en-US" sz="2400" b="1" i="1" dirty="0">
                <a:solidFill>
                  <a:srgbClr val="0432FF"/>
                </a:solidFill>
              </a:rPr>
              <a:t>results.</a:t>
            </a:r>
            <a:r>
              <a:rPr lang="en-US" b="1" i="1" dirty="0">
                <a:solidFill>
                  <a:srgbClr val="0432FF"/>
                </a:solidFill>
              </a:rPr>
              <a:t> </a:t>
            </a:r>
          </a:p>
        </p:txBody>
      </p:sp>
    </p:spTree>
    <p:extLst>
      <p:ext uri="{BB962C8B-B14F-4D97-AF65-F5344CB8AC3E}">
        <p14:creationId xmlns:p14="http://schemas.microsoft.com/office/powerpoint/2010/main" val="1316383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Run 3: Reduce Fossil Fuel Consumption after 10 years</a:t>
            </a:r>
          </a:p>
        </p:txBody>
      </p:sp>
      <p:pic>
        <p:nvPicPr>
          <p:cNvPr id="5" name="Content Placeholder 4">
            <a:extLst>
              <a:ext uri="{FF2B5EF4-FFF2-40B4-BE49-F238E27FC236}">
                <a16:creationId xmlns:a16="http://schemas.microsoft.com/office/drawing/2014/main" id="{2D0571B6-4275-7344-BF5A-5996EEAC8BAD}"/>
              </a:ext>
            </a:extLst>
          </p:cNvPr>
          <p:cNvPicPr>
            <a:picLocks noGrp="1" noChangeAspect="1"/>
          </p:cNvPicPr>
          <p:nvPr>
            <p:ph idx="1"/>
          </p:nvPr>
        </p:nvPicPr>
        <p:blipFill>
          <a:blip r:embed="rId3"/>
          <a:stretch>
            <a:fillRect/>
          </a:stretch>
        </p:blipFill>
        <p:spPr>
          <a:xfrm>
            <a:off x="98701" y="1983613"/>
            <a:ext cx="9045299" cy="1856156"/>
          </a:xfrm>
        </p:spPr>
      </p:pic>
      <p:sp>
        <p:nvSpPr>
          <p:cNvPr id="4" name="TextBox 3"/>
          <p:cNvSpPr txBox="1"/>
          <p:nvPr/>
        </p:nvSpPr>
        <p:spPr>
          <a:xfrm>
            <a:off x="482140" y="4405745"/>
            <a:ext cx="8179099" cy="1200329"/>
          </a:xfrm>
          <a:prstGeom prst="rect">
            <a:avLst/>
          </a:prstGeom>
          <a:noFill/>
        </p:spPr>
        <p:txBody>
          <a:bodyPr wrap="none" rtlCol="0">
            <a:spAutoFit/>
          </a:bodyPr>
          <a:lstStyle/>
          <a:p>
            <a:r>
              <a:rPr lang="en-US" sz="2400" b="1" i="1" dirty="0">
                <a:solidFill>
                  <a:srgbClr val="0432FF"/>
                </a:solidFill>
              </a:rPr>
              <a:t>Note: This shows results for reducing the fossil fuel combustion</a:t>
            </a:r>
            <a:br>
              <a:rPr lang="en-US" sz="2400" b="1" i="1" dirty="0">
                <a:solidFill>
                  <a:srgbClr val="0432FF"/>
                </a:solidFill>
              </a:rPr>
            </a:br>
            <a:r>
              <a:rPr lang="en-US" sz="2400" b="1" i="1" dirty="0">
                <a:solidFill>
                  <a:srgbClr val="0432FF"/>
                </a:solidFill>
              </a:rPr>
              <a:t>flux to 2.5 GtC/yr.  Choosing other values will give different </a:t>
            </a:r>
            <a:br>
              <a:rPr lang="en-US" sz="2400" b="1" i="1" dirty="0">
                <a:solidFill>
                  <a:srgbClr val="0432FF"/>
                </a:solidFill>
              </a:rPr>
            </a:br>
            <a:r>
              <a:rPr lang="en-US" sz="2400" b="1" i="1" dirty="0">
                <a:solidFill>
                  <a:srgbClr val="0432FF"/>
                </a:solidFill>
              </a:rPr>
              <a:t>results.</a:t>
            </a:r>
            <a:r>
              <a:rPr lang="en-US" b="1" i="1" dirty="0">
                <a:solidFill>
                  <a:srgbClr val="0432FF"/>
                </a:solidFill>
              </a:rPr>
              <a:t> </a:t>
            </a:r>
          </a:p>
        </p:txBody>
      </p:sp>
    </p:spTree>
    <p:extLst>
      <p:ext uri="{BB962C8B-B14F-4D97-AF65-F5344CB8AC3E}">
        <p14:creationId xmlns:p14="http://schemas.microsoft.com/office/powerpoint/2010/main" val="40486533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Run 4 and Questions about Patterns</a:t>
            </a:r>
          </a:p>
        </p:txBody>
      </p:sp>
      <p:sp>
        <p:nvSpPr>
          <p:cNvPr id="3" name="Content Placeholder 2"/>
          <p:cNvSpPr>
            <a:spLocks noGrp="1"/>
          </p:cNvSpPr>
          <p:nvPr>
            <p:ph idx="1"/>
          </p:nvPr>
        </p:nvSpPr>
        <p:spPr/>
        <p:txBody>
          <a:bodyPr>
            <a:normAutofit fontScale="92500"/>
          </a:bodyPr>
          <a:lstStyle/>
          <a:p>
            <a:r>
              <a:rPr lang="en-US" dirty="0"/>
              <a:t>How did you change the fluxes to keep the size of the Atmospheric Carbon Pool below 1100 GtC?</a:t>
            </a:r>
          </a:p>
          <a:p>
            <a:r>
              <a:rPr lang="en-US" dirty="0"/>
              <a:t>Question B1. What determines if or when the Atmospheric CO</a:t>
            </a:r>
            <a:r>
              <a:rPr lang="en-US" baseline="-25000" dirty="0"/>
              <a:t>2</a:t>
            </a:r>
            <a:r>
              <a:rPr lang="en-US" dirty="0"/>
              <a:t> Pool passes 1100 GtC?</a:t>
            </a:r>
          </a:p>
          <a:p>
            <a:r>
              <a:rPr lang="en-US" dirty="0"/>
              <a:t>Question B2. In the long run, the photosynthesis and cellular respiration fluxes will probably stay close to balanced.  What does that mean that humans need to do to keep the Atmospheric CO</a:t>
            </a:r>
            <a:r>
              <a:rPr lang="en-US" baseline="-25000" dirty="0"/>
              <a:t>2</a:t>
            </a:r>
            <a:r>
              <a:rPr lang="en-US" dirty="0"/>
              <a:t> Pool less than 1100 GtC? </a:t>
            </a:r>
          </a:p>
        </p:txBody>
      </p:sp>
    </p:spTree>
    <p:extLst>
      <p:ext uri="{BB962C8B-B14F-4D97-AF65-F5344CB8AC3E}">
        <p14:creationId xmlns:p14="http://schemas.microsoft.com/office/powerpoint/2010/main" val="2189623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56076"/>
            <a:ext cx="3238500" cy="4430374"/>
          </a:xfrm>
        </p:spPr>
        <p:txBody>
          <a:bodyPr>
            <a:normAutofit/>
          </a:bodyPr>
          <a:lstStyle/>
          <a:p>
            <a:pPr algn="l"/>
            <a:r>
              <a:rPr lang="en-US" sz="3600" dirty="0"/>
              <a:t>Revise your predictions: What will happen to CO</a:t>
            </a:r>
            <a:r>
              <a:rPr lang="en-US" sz="3600" baseline="-25000" dirty="0"/>
              <a:t>2</a:t>
            </a:r>
            <a:r>
              <a:rPr lang="en-US" sz="3600" dirty="0"/>
              <a:t> concentrations if we cut fossil fuel use in half?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19</a:t>
            </a:fld>
            <a:endParaRPr lang="en-US"/>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4133850" y="1619250"/>
            <a:ext cx="4457700" cy="4591050"/>
          </a:xfrm>
          <a:prstGeom prst="rect">
            <a:avLst/>
          </a:prstGeom>
        </p:spPr>
      </p:pic>
      <p:sp>
        <p:nvSpPr>
          <p:cNvPr id="3" name="TextBox 2">
            <a:extLst>
              <a:ext uri="{FF2B5EF4-FFF2-40B4-BE49-F238E27FC236}">
                <a16:creationId xmlns:a16="http://schemas.microsoft.com/office/drawing/2014/main" id="{961E5D25-3E0F-1147-86E5-F178C9C1E250}"/>
              </a:ext>
            </a:extLst>
          </p:cNvPr>
          <p:cNvSpPr txBox="1"/>
          <p:nvPr/>
        </p:nvSpPr>
        <p:spPr>
          <a:xfrm>
            <a:off x="464482" y="255747"/>
            <a:ext cx="8085227" cy="1323439"/>
          </a:xfrm>
          <a:prstGeom prst="rect">
            <a:avLst/>
          </a:prstGeom>
          <a:noFill/>
        </p:spPr>
        <p:txBody>
          <a:bodyPr wrap="none" rtlCol="0">
            <a:spAutoFit/>
          </a:bodyPr>
          <a:lstStyle/>
          <a:p>
            <a:pPr algn="ctr"/>
            <a:r>
              <a:rPr lang="en-US" sz="4000" b="1" dirty="0"/>
              <a:t>Big Idea Probe: What Would Happen </a:t>
            </a:r>
            <a:br>
              <a:rPr lang="en-US" sz="4000" b="1" dirty="0"/>
            </a:br>
            <a:r>
              <a:rPr lang="en-US" sz="4000" b="1" dirty="0"/>
              <a:t>If We Cut Fossil Fuel Use In Half?</a:t>
            </a:r>
            <a:r>
              <a:rPr lang="en-US" sz="3600" dirty="0"/>
              <a:t> </a:t>
            </a:r>
          </a:p>
        </p:txBody>
      </p:sp>
    </p:spTree>
    <p:extLst>
      <p:ext uri="{BB962C8B-B14F-4D97-AF65-F5344CB8AC3E}">
        <p14:creationId xmlns:p14="http://schemas.microsoft.com/office/powerpoint/2010/main" val="3011247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6" name="Picture 5">
            <a:extLst>
              <a:ext uri="{FF2B5EF4-FFF2-40B4-BE49-F238E27FC236}">
                <a16:creationId xmlns:a16="http://schemas.microsoft.com/office/drawing/2014/main" id="{BEFBBA78-1834-A24A-BE57-EB9B44160BC8}"/>
              </a:ext>
            </a:extLst>
          </p:cNvPr>
          <p:cNvPicPr>
            <a:picLocks noChangeAspect="1"/>
          </p:cNvPicPr>
          <p:nvPr/>
        </p:nvPicPr>
        <p:blipFill>
          <a:blip r:embed="rId3"/>
          <a:stretch>
            <a:fillRect/>
          </a:stretch>
        </p:blipFill>
        <p:spPr>
          <a:xfrm>
            <a:off x="0" y="955819"/>
            <a:ext cx="9144000" cy="4946362"/>
          </a:xfrm>
          <a:prstGeom prst="rect">
            <a:avLst/>
          </a:prstGeom>
        </p:spPr>
      </p:pic>
      <p:sp>
        <p:nvSpPr>
          <p:cNvPr id="5" name="Oval Callout 4"/>
          <p:cNvSpPr>
            <a:spLocks noChangeArrowheads="1"/>
          </p:cNvSpPr>
          <p:nvPr/>
        </p:nvSpPr>
        <p:spPr bwMode="auto">
          <a:xfrm rot="21056995">
            <a:off x="4391427" y="66961"/>
            <a:ext cx="924560" cy="924560"/>
          </a:xfrm>
          <a:prstGeom prst="wedgeEllipseCallout">
            <a:avLst>
              <a:gd name="adj1" fmla="val 31979"/>
              <a:gd name="adj2" fmla="val 147440"/>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7577183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Tracking Tool</a:t>
            </a:r>
          </a:p>
        </p:txBody>
      </p:sp>
      <p:sp>
        <p:nvSpPr>
          <p:cNvPr id="3" name="Content Placeholder 2"/>
          <p:cNvSpPr>
            <a:spLocks noGrp="1"/>
          </p:cNvSpPr>
          <p:nvPr>
            <p:ph idx="1"/>
          </p:nvPr>
        </p:nvSpPr>
        <p:spPr/>
        <p:txBody>
          <a:bodyPr/>
          <a:lstStyle/>
          <a:p>
            <a:pPr marL="0" lvl="0" indent="0" defTabSz="914400">
              <a:spcBef>
                <a:spcPts val="0"/>
              </a:spcBef>
              <a:buNone/>
            </a:pPr>
            <a:r>
              <a:rPr lang="en-US" b="1" dirty="0"/>
              <a:t>Goals: </a:t>
            </a:r>
            <a:r>
              <a:rPr lang="en-US" dirty="0"/>
              <a:t>We want to figure out (a) what makes CO</a:t>
            </a:r>
            <a:r>
              <a:rPr lang="en-US" baseline="-25000" dirty="0"/>
              <a:t>2</a:t>
            </a:r>
            <a:r>
              <a:rPr lang="en-US" dirty="0"/>
              <a:t> concentrations in Hawaii go up every winter and down every summer, (b) what makes CO</a:t>
            </a:r>
            <a:r>
              <a:rPr lang="en-US" baseline="-25000" dirty="0"/>
              <a:t>2</a:t>
            </a:r>
            <a:r>
              <a:rPr lang="en-US" dirty="0"/>
              <a:t> concentrations a little higher each year, and (c) how to predict future CO</a:t>
            </a:r>
            <a:r>
              <a:rPr lang="en-US" baseline="-25000" dirty="0"/>
              <a:t>2</a:t>
            </a:r>
            <a:r>
              <a:rPr lang="en-US" dirty="0"/>
              <a:t> concentrations. </a:t>
            </a:r>
          </a:p>
          <a:p>
            <a:pPr defTabSz="914400">
              <a:spcBef>
                <a:spcPts val="0"/>
              </a:spcBef>
            </a:pPr>
            <a:r>
              <a:rPr lang="en-US" b="1" i="1" dirty="0"/>
              <a:t>Activity and Data Sources</a:t>
            </a:r>
            <a:r>
              <a:rPr lang="en-US" b="1" dirty="0"/>
              <a:t> </a:t>
            </a:r>
          </a:p>
          <a:p>
            <a:pPr defTabSz="914400">
              <a:spcBef>
                <a:spcPts val="0"/>
              </a:spcBef>
            </a:pPr>
            <a:r>
              <a:rPr lang="en-US" b="1" i="1" dirty="0"/>
              <a:t>What We Learned</a:t>
            </a:r>
            <a:r>
              <a:rPr lang="en-US" b="1" dirty="0"/>
              <a:t> </a:t>
            </a:r>
          </a:p>
          <a:p>
            <a:pPr defTabSz="914400">
              <a:spcBef>
                <a:spcPts val="0"/>
              </a:spcBef>
            </a:pPr>
            <a:r>
              <a:rPr lang="en-US" b="1" i="1" dirty="0"/>
              <a:t>Questions We Still Have</a:t>
            </a:r>
            <a:endParaRPr lang="en-US" b="1"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20</a:t>
            </a:fld>
            <a:endParaRPr lang="en-US"/>
          </a:p>
        </p:txBody>
      </p:sp>
    </p:spTree>
    <p:extLst>
      <p:ext uri="{BB962C8B-B14F-4D97-AF65-F5344CB8AC3E}">
        <p14:creationId xmlns:p14="http://schemas.microsoft.com/office/powerpoint/2010/main" val="411096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dirty="0"/>
              <a:t>Three Carbon Pools in the Global Carbon Cycle</a:t>
            </a:r>
          </a:p>
        </p:txBody>
      </p:sp>
      <p:sp>
        <p:nvSpPr>
          <p:cNvPr id="4" name="Slide Number Placeholder 3"/>
          <p:cNvSpPr>
            <a:spLocks noGrp="1"/>
          </p:cNvSpPr>
          <p:nvPr>
            <p:ph type="sldNum" sz="quarter" idx="12"/>
          </p:nvPr>
        </p:nvSpPr>
        <p:spPr/>
        <p:txBody>
          <a:bodyPr/>
          <a:lstStyle/>
          <a:p>
            <a:fld id="{92294A01-5C9A-5B49-BA85-52E6C4A953ED}" type="slidenum">
              <a:rPr lang="en-US" smtClean="0"/>
              <a:pPr/>
              <a:t>3</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312278" y="2927144"/>
            <a:ext cx="2710545" cy="1716294"/>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369803" y="2970007"/>
            <a:ext cx="2710545" cy="1716294"/>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976255" y="1712706"/>
            <a:ext cx="2710545" cy="314504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3104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dirty="0"/>
              <a:t>Three Carbon Fluxes in the Global Carbon Cycle</a:t>
            </a:r>
          </a:p>
        </p:txBody>
      </p:sp>
      <p:sp>
        <p:nvSpPr>
          <p:cNvPr id="4" name="Slide Number Placeholder 3"/>
          <p:cNvSpPr>
            <a:spLocks noGrp="1"/>
          </p:cNvSpPr>
          <p:nvPr>
            <p:ph type="sldNum" sz="quarter" idx="12"/>
          </p:nvPr>
        </p:nvSpPr>
        <p:spPr/>
        <p:txBody>
          <a:bodyPr/>
          <a:lstStyle/>
          <a:p>
            <a:fld id="{92294A01-5C9A-5B49-BA85-52E6C4A953ED}" type="slidenum">
              <a:rPr lang="en-US" smtClean="0"/>
              <a:pPr/>
              <a:t>4</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1783521" y="1712706"/>
            <a:ext cx="2710545"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768530" y="4815670"/>
            <a:ext cx="2710545"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5006715" y="4231054"/>
            <a:ext cx="2233534"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772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065"/>
            <a:ext cx="8229600" cy="955773"/>
          </a:xfrm>
        </p:spPr>
        <p:txBody>
          <a:bodyPr>
            <a:normAutofit fontScale="90000"/>
          </a:bodyPr>
          <a:lstStyle/>
          <a:p>
            <a:r>
              <a:rPr lang="en-US" sz="4000" dirty="0">
                <a:latin typeface="Arial" charset="0"/>
                <a:ea typeface="Arial" charset="0"/>
                <a:cs typeface="Arial" charset="0"/>
              </a:rPr>
              <a:t>How Can We Predict CO</a:t>
            </a:r>
            <a:r>
              <a:rPr lang="en-US" sz="4000" baseline="-25000" dirty="0">
                <a:latin typeface="Arial" charset="0"/>
                <a:ea typeface="Arial" charset="0"/>
                <a:cs typeface="Arial" charset="0"/>
              </a:rPr>
              <a:t>2</a:t>
            </a:r>
            <a:r>
              <a:rPr lang="en-US" sz="4000" dirty="0">
                <a:latin typeface="Arial" charset="0"/>
                <a:ea typeface="Arial" charset="0"/>
                <a:cs typeface="Arial" charset="0"/>
              </a:rPr>
              <a:t> Concentrations in the Future?</a:t>
            </a:r>
            <a:endParaRPr lang="en-US" sz="2800" b="1"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4896" y="1568304"/>
            <a:ext cx="7525696" cy="4843270"/>
          </a:xfrm>
          <a:prstGeom prst="rect">
            <a:avLst/>
          </a:prstGeom>
          <a:noFill/>
          <a:ln>
            <a:noFill/>
          </a:ln>
        </p:spPr>
      </p:pic>
    </p:spTree>
    <p:extLst>
      <p:ext uri="{BB962C8B-B14F-4D97-AF65-F5344CB8AC3E}">
        <p14:creationId xmlns:p14="http://schemas.microsoft.com/office/powerpoint/2010/main" val="2068820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Goals for Activity 4.4</a:t>
            </a:r>
          </a:p>
        </p:txBody>
      </p:sp>
      <p:sp>
        <p:nvSpPr>
          <p:cNvPr id="3" name="Content Placeholder 2"/>
          <p:cNvSpPr>
            <a:spLocks noGrp="1"/>
          </p:cNvSpPr>
          <p:nvPr>
            <p:ph idx="1"/>
          </p:nvPr>
        </p:nvSpPr>
        <p:spPr/>
        <p:txBody>
          <a:bodyPr/>
          <a:lstStyle/>
          <a:p>
            <a:pPr marL="0" lvl="0" indent="0" defTabSz="914400">
              <a:spcBef>
                <a:spcPts val="0"/>
              </a:spcBef>
              <a:buNone/>
            </a:pPr>
            <a:r>
              <a:rPr lang="en-US" dirty="0"/>
              <a:t>We want to figure out </a:t>
            </a:r>
          </a:p>
          <a:p>
            <a:pPr marL="514350" lvl="0" indent="-514350" defTabSz="914400">
              <a:spcBef>
                <a:spcPts val="0"/>
              </a:spcBef>
              <a:buAutoNum type="alphaLcParenBoth"/>
            </a:pPr>
            <a:r>
              <a:rPr lang="en-US" dirty="0"/>
              <a:t>what makes CO</a:t>
            </a:r>
            <a:r>
              <a:rPr lang="en-US" baseline="-25000" dirty="0"/>
              <a:t>2</a:t>
            </a:r>
            <a:r>
              <a:rPr lang="en-US" dirty="0"/>
              <a:t> concentrations in Hawaii go up every winter and down every summer, </a:t>
            </a:r>
          </a:p>
          <a:p>
            <a:pPr marL="514350" lvl="0" indent="-514350" defTabSz="914400">
              <a:spcBef>
                <a:spcPts val="0"/>
              </a:spcBef>
              <a:buAutoNum type="alphaLcParenBoth"/>
            </a:pPr>
            <a:r>
              <a:rPr lang="en-US" dirty="0"/>
              <a:t>what makes CO</a:t>
            </a:r>
            <a:r>
              <a:rPr lang="en-US" baseline="-25000" dirty="0"/>
              <a:t>2</a:t>
            </a:r>
            <a:r>
              <a:rPr lang="en-US" dirty="0"/>
              <a:t> concentrations a little higher each year, and </a:t>
            </a:r>
          </a:p>
          <a:p>
            <a:pPr marL="514350" lvl="0" indent="-514350" defTabSz="914400">
              <a:spcBef>
                <a:spcPts val="0"/>
              </a:spcBef>
              <a:buAutoNum type="alphaLcParenBoth"/>
            </a:pPr>
            <a:r>
              <a:rPr lang="en-US" sz="3600" b="1" dirty="0">
                <a:solidFill>
                  <a:srgbClr val="FF0000"/>
                </a:solidFill>
              </a:rPr>
              <a:t>how to predict future CO</a:t>
            </a:r>
            <a:r>
              <a:rPr lang="en-US" sz="3600" b="1" baseline="-25000" dirty="0">
                <a:solidFill>
                  <a:srgbClr val="FF0000"/>
                </a:solidFill>
              </a:rPr>
              <a:t>2</a:t>
            </a:r>
            <a:r>
              <a:rPr lang="en-US" sz="3600" b="1" dirty="0">
                <a:solidFill>
                  <a:srgbClr val="FF0000"/>
                </a:solidFill>
              </a:rPr>
              <a:t> concentrations.</a:t>
            </a:r>
            <a:r>
              <a:rPr lang="en-US" dirty="0"/>
              <a: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1404428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7638"/>
            <a:ext cx="8229600" cy="1143000"/>
          </a:xfrm>
        </p:spPr>
        <p:txBody>
          <a:bodyPr>
            <a:normAutofit fontScale="90000"/>
          </a:bodyPr>
          <a:lstStyle/>
          <a:p>
            <a:r>
              <a:rPr lang="en-US" dirty="0"/>
              <a:t>Global Computer Model</a:t>
            </a:r>
            <a:br>
              <a:rPr lang="en-US" dirty="0"/>
            </a:br>
            <a:r>
              <a:rPr lang="en-US" sz="3600" u="sng" dirty="0">
                <a:hlinkClick r:id="rId3"/>
              </a:rPr>
              <a:t>http://</a:t>
            </a:r>
            <a:r>
              <a:rPr lang="en-US" sz="3600" u="sng" dirty="0" err="1">
                <a:hlinkClick r:id="rId3"/>
              </a:rPr>
              <a:t>carbontime.bscs.org</a:t>
            </a:r>
            <a:r>
              <a:rPr lang="en-US" sz="3600" u="sng" dirty="0">
                <a:hlinkClick r:id="rId3"/>
              </a:rPr>
              <a:t>/sites/default/files/simulations/</a:t>
            </a:r>
            <a:r>
              <a:rPr lang="en-US" sz="3600" u="sng" dirty="0" err="1">
                <a:hlinkClick r:id="rId3"/>
              </a:rPr>
              <a:t>HES_Simulation</a:t>
            </a:r>
            <a:r>
              <a:rPr lang="en-US" sz="3600" u="sng" dirty="0">
                <a:hlinkClick r:id="rId3"/>
              </a:rPr>
              <a:t>/</a:t>
            </a:r>
            <a:r>
              <a:rPr lang="en-US" sz="3600" u="sng" dirty="0" err="1">
                <a:hlinkClick r:id="rId3"/>
              </a:rPr>
              <a:t>index.html</a:t>
            </a:r>
            <a:endParaRPr lang="en-US" dirty="0"/>
          </a:p>
        </p:txBody>
      </p:sp>
      <p:pic>
        <p:nvPicPr>
          <p:cNvPr id="3" name="Picture 2"/>
          <p:cNvPicPr>
            <a:picLocks noChangeAspect="1"/>
          </p:cNvPicPr>
          <p:nvPr/>
        </p:nvPicPr>
        <p:blipFill>
          <a:blip r:embed="rId4"/>
          <a:stretch>
            <a:fillRect/>
          </a:stretch>
        </p:blipFill>
        <p:spPr>
          <a:xfrm>
            <a:off x="547899" y="1983783"/>
            <a:ext cx="8150224" cy="4466579"/>
          </a:xfrm>
          <a:prstGeom prst="rect">
            <a:avLst/>
          </a:prstGeom>
        </p:spPr>
      </p:pic>
    </p:spTree>
    <p:extLst>
      <p:ext uri="{BB962C8B-B14F-4D97-AF65-F5344CB8AC3E}">
        <p14:creationId xmlns:p14="http://schemas.microsoft.com/office/powerpoint/2010/main" val="2006081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Carbon Pools</a:t>
            </a:r>
          </a:p>
        </p:txBody>
      </p:sp>
      <p:pic>
        <p:nvPicPr>
          <p:cNvPr id="3" name="Picture 2"/>
          <p:cNvPicPr>
            <a:picLocks noChangeAspect="1"/>
          </p:cNvPicPr>
          <p:nvPr/>
        </p:nvPicPr>
        <p:blipFill>
          <a:blip r:embed="rId3"/>
          <a:stretch>
            <a:fillRect/>
          </a:stretch>
        </p:blipFill>
        <p:spPr>
          <a:xfrm>
            <a:off x="0" y="1286360"/>
            <a:ext cx="9030722" cy="4949120"/>
          </a:xfrm>
          <a:prstGeom prst="rect">
            <a:avLst/>
          </a:prstGeom>
        </p:spPr>
      </p:pic>
      <p:sp>
        <p:nvSpPr>
          <p:cNvPr id="4" name="Rounded Rectangle 3"/>
          <p:cNvSpPr/>
          <p:nvPr/>
        </p:nvSpPr>
        <p:spPr>
          <a:xfrm>
            <a:off x="207819" y="1577888"/>
            <a:ext cx="2660072" cy="2765511"/>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ounded Rectangle 5"/>
          <p:cNvSpPr/>
          <p:nvPr/>
        </p:nvSpPr>
        <p:spPr>
          <a:xfrm>
            <a:off x="352824" y="4966853"/>
            <a:ext cx="2328031" cy="1496292"/>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6006414" y="1417638"/>
            <a:ext cx="2660072" cy="2925761"/>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24790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Carbon Fluxes</a:t>
            </a:r>
          </a:p>
        </p:txBody>
      </p:sp>
      <p:pic>
        <p:nvPicPr>
          <p:cNvPr id="3" name="Picture 2"/>
          <p:cNvPicPr>
            <a:picLocks noChangeAspect="1"/>
          </p:cNvPicPr>
          <p:nvPr/>
        </p:nvPicPr>
        <p:blipFill>
          <a:blip r:embed="rId3"/>
          <a:stretch>
            <a:fillRect/>
          </a:stretch>
        </p:blipFill>
        <p:spPr>
          <a:xfrm>
            <a:off x="102818" y="1417638"/>
            <a:ext cx="8688358" cy="4761493"/>
          </a:xfrm>
          <a:prstGeom prst="rect">
            <a:avLst/>
          </a:prstGeom>
        </p:spPr>
      </p:pic>
      <p:sp>
        <p:nvSpPr>
          <p:cNvPr id="4" name="Rounded Rectangle 3"/>
          <p:cNvSpPr/>
          <p:nvPr/>
        </p:nvSpPr>
        <p:spPr>
          <a:xfrm>
            <a:off x="3033679" y="1620982"/>
            <a:ext cx="2825860" cy="1309254"/>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ounded Rectangle 5"/>
          <p:cNvSpPr/>
          <p:nvPr/>
        </p:nvSpPr>
        <p:spPr>
          <a:xfrm>
            <a:off x="457200" y="4197926"/>
            <a:ext cx="1600201" cy="976747"/>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3033679" y="3034146"/>
            <a:ext cx="2825860" cy="1309254"/>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04734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9083</TotalTime>
  <Words>1718</Words>
  <Application>Microsoft Macintosh PowerPoint</Application>
  <PresentationFormat>On-screen Show (4:3)</PresentationFormat>
  <Paragraphs>135</Paragraphs>
  <Slides>20</Slides>
  <Notes>20</Notes>
  <HiddenSlides>1</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Office Theme</vt:lpstr>
      <vt:lpstr>Human Energy Systems Unit  Activity 4.4 Global Computer Model</vt:lpstr>
      <vt:lpstr>PowerPoint Presentation</vt:lpstr>
      <vt:lpstr>Three Carbon Pools in the Global Carbon Cycle</vt:lpstr>
      <vt:lpstr>Three Carbon Fluxes in the Global Carbon Cycle</vt:lpstr>
      <vt:lpstr>How Can We Predict CO2 Concentrations in the Future?</vt:lpstr>
      <vt:lpstr>Goals for Activity 4.4</vt:lpstr>
      <vt:lpstr>Global Computer Model http://carbontime.bscs.org/sites/default/files/simulations/HES_Simulation/index.html</vt:lpstr>
      <vt:lpstr>Three Carbon Pools</vt:lpstr>
      <vt:lpstr>Three Carbon Fluxes</vt:lpstr>
      <vt:lpstr>Reading about Global Pools and Fluxes</vt:lpstr>
      <vt:lpstr>Changing the Size of a Flux</vt:lpstr>
      <vt:lpstr>Controlling When to Change</vt:lpstr>
      <vt:lpstr>Recording Results</vt:lpstr>
      <vt:lpstr>Recording Results</vt:lpstr>
      <vt:lpstr>Run 1: Continuing the Current Pattern</vt:lpstr>
      <vt:lpstr>Run 2: Reduce Fossil Fuel Consumption</vt:lpstr>
      <vt:lpstr>Run 3: Reduce Fossil Fuel Consumption after 10 years</vt:lpstr>
      <vt:lpstr>Run 4 and Questions about Patterns</vt:lpstr>
      <vt:lpstr>Revise your predictions: What will happen to CO2 concentrations if we cut fossil fuel use in half? </vt:lpstr>
      <vt:lpstr>Learning Tracking Tool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160</cp:revision>
  <dcterms:created xsi:type="dcterms:W3CDTF">2014-10-21T13:30:48Z</dcterms:created>
  <dcterms:modified xsi:type="dcterms:W3CDTF">2020-03-02T15:11:07Z</dcterms:modified>
</cp:coreProperties>
</file>