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8" r:id="rId2"/>
    <p:sldId id="275" r:id="rId3"/>
    <p:sldId id="260" r:id="rId4"/>
    <p:sldId id="262" r:id="rId5"/>
    <p:sldId id="263" r:id="rId6"/>
    <p:sldId id="265" r:id="rId7"/>
    <p:sldId id="272" r:id="rId8"/>
    <p:sldId id="267" r:id="rId9"/>
    <p:sldId id="268" r:id="rId10"/>
    <p:sldId id="270" r:id="rId11"/>
    <p:sldId id="273" r:id="rId12"/>
    <p:sldId id="274" r:id="rId13"/>
    <p:sldId id="280"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36">
          <p15:clr>
            <a:srgbClr val="A4A3A4"/>
          </p15:clr>
        </p15:guide>
        <p15:guide id="2" pos="28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45"/>
    <p:restoredTop sz="62766" autoAdjust="0"/>
  </p:normalViewPr>
  <p:slideViewPr>
    <p:cSldViewPr snapToGrid="0" snapToObjects="1" showGuides="1">
      <p:cViewPr varScale="1">
        <p:scale>
          <a:sx n="58" d="100"/>
          <a:sy n="58" d="100"/>
        </p:scale>
        <p:origin x="888" y="184"/>
      </p:cViewPr>
      <p:guideLst>
        <p:guide orient="horz" pos="1336"/>
        <p:guide pos="2896"/>
      </p:guideLst>
    </p:cSldViewPr>
  </p:slideViewPr>
  <p:notesTextViewPr>
    <p:cViewPr>
      <p:scale>
        <a:sx n="75" d="100"/>
        <a:sy n="7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CD1B2-6022-1E44-8397-78FE21D1B826}"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B3313A-C59E-5C4F-ADDD-26991ED0BB8C}" type="slidenum">
              <a:rPr lang="en-US" smtClean="0"/>
              <a:t>‹#›</a:t>
            </a:fld>
            <a:endParaRPr lang="en-US"/>
          </a:p>
        </p:txBody>
      </p:sp>
    </p:spTree>
    <p:extLst>
      <p:ext uri="{BB962C8B-B14F-4D97-AF65-F5344CB8AC3E}">
        <p14:creationId xmlns:p14="http://schemas.microsoft.com/office/powerpoint/2010/main" val="38934157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6.2 How Our Decisions Affect the Earth’s Future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28B3313A-C59E-5C4F-ADDD-26991ED0BB8C}" type="slidenum">
              <a:rPr lang="en-US" smtClean="0"/>
              <a:t>2</a:t>
            </a:fld>
            <a:endParaRPr lang="en-US"/>
          </a:p>
        </p:txBody>
      </p:sp>
    </p:spTree>
    <p:extLst>
      <p:ext uri="{BB962C8B-B14F-4D97-AF65-F5344CB8AC3E}">
        <p14:creationId xmlns:p14="http://schemas.microsoft.com/office/powerpoint/2010/main" val="489838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changes in Earth’s systems affect humans and other living things and consider questions for extending the learning beyond the Human </a:t>
            </a:r>
            <a:r>
              <a:rPr lang="en-US" sz="1200" b="1" i="1" kern="1200" dirty="0">
                <a:solidFill>
                  <a:schemeClr val="tx1"/>
                </a:solidFill>
                <a:effectLst/>
                <a:latin typeface="+mn-lt"/>
                <a:ea typeface="+mn-ea"/>
                <a:cs typeface="+mn-cs"/>
              </a:rPr>
              <a:t>Energy Systems Unit</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11 to explain: </a:t>
            </a:r>
            <a:r>
              <a:rPr lang="en-US" sz="1200" i="1" kern="1200" dirty="0">
                <a:solidFill>
                  <a:schemeClr val="tx1"/>
                </a:solidFill>
                <a:effectLst/>
                <a:latin typeface="+mn-lt"/>
                <a:ea typeface="+mn-ea"/>
                <a:cs typeface="+mn-cs"/>
              </a:rPr>
              <a:t>The decisions that we make as individuals and as communities and nations that affect CO</a:t>
            </a:r>
            <a:r>
              <a:rPr lang="en-US" sz="1200" i="1" kern="1200" baseline="-250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 emissions will determine future global temperatures, amount of sea ice, and sea level</a:t>
            </a:r>
            <a:r>
              <a:rPr lang="en-US" sz="1200" kern="1200" dirty="0">
                <a:solidFill>
                  <a:schemeClr val="tx1"/>
                </a:solidFill>
                <a:effectLst/>
                <a:latin typeface="+mn-lt"/>
                <a:ea typeface="+mn-ea"/>
                <a:cs typeface="+mn-cs"/>
              </a:rPr>
              <a:t>. Ask: </a:t>
            </a:r>
            <a:r>
              <a:rPr lang="en-US" sz="1200" i="1" kern="1200" dirty="0">
                <a:solidFill>
                  <a:schemeClr val="tx1"/>
                </a:solidFill>
                <a:effectLst/>
                <a:latin typeface="+mn-lt"/>
                <a:ea typeface="+mn-ea"/>
                <a:cs typeface="+mn-cs"/>
              </a:rPr>
              <a:t>What impacts would increase global temperatures and sea level and decreased sea ice have on us and on other living things?</a:t>
            </a:r>
            <a:r>
              <a:rPr lang="en-US" sz="1200" kern="1200" dirty="0">
                <a:solidFill>
                  <a:schemeClr val="tx1"/>
                </a:solidFill>
                <a:effectLst/>
                <a:latin typeface="+mn-lt"/>
                <a:ea typeface="+mn-ea"/>
                <a:cs typeface="+mn-cs"/>
              </a:rPr>
              <a:t> Have students discuss this question with a partner and then share out their ideas.</a:t>
            </a:r>
          </a:p>
          <a:p>
            <a:endParaRPr lang="en-US" i="1" dirty="0"/>
          </a:p>
        </p:txBody>
      </p:sp>
      <p:sp>
        <p:nvSpPr>
          <p:cNvPr id="4" name="Slide Number Placeholder 3"/>
          <p:cNvSpPr>
            <a:spLocks noGrp="1"/>
          </p:cNvSpPr>
          <p:nvPr>
            <p:ph type="sldNum" sz="quarter" idx="10"/>
          </p:nvPr>
        </p:nvSpPr>
        <p:spPr/>
        <p:txBody>
          <a:bodyPr/>
          <a:lstStyle/>
          <a:p>
            <a:fld id="{E1F77AB5-5C06-0C4D-ADAA-2264C2E1B172}" type="slidenum">
              <a:rPr lang="en-US" smtClean="0"/>
              <a:t>11</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Use slide 12 to remind students that they have learned a lot about the causes of climate change in this unit but have only begun to scratch the surface of how it will affect humans and other living things and what we might choose to do mitigate climate change. </a:t>
            </a:r>
            <a:r>
              <a:rPr lang="en-US" sz="1200" kern="1200">
                <a:solidFill>
                  <a:schemeClr val="tx1"/>
                </a:solidFill>
                <a:effectLst/>
                <a:latin typeface="+mn-lt"/>
                <a:ea typeface="+mn-ea"/>
                <a:cs typeface="+mn-cs"/>
              </a:rPr>
              <a:t>These questions suggest ways that you may decide to extend the learning.</a:t>
            </a:r>
            <a:r>
              <a:rPr lang="en-US">
                <a:effectLst/>
              </a:rPr>
              <a:t> </a:t>
            </a:r>
            <a:endParaRPr lang="en-US" dirty="0"/>
          </a:p>
        </p:txBody>
      </p:sp>
      <p:sp>
        <p:nvSpPr>
          <p:cNvPr id="4" name="Slide Number Placeholder 3"/>
          <p:cNvSpPr>
            <a:spLocks noGrp="1"/>
          </p:cNvSpPr>
          <p:nvPr>
            <p:ph type="sldNum" sz="quarter" idx="10"/>
          </p:nvPr>
        </p:nvSpPr>
        <p:spPr/>
        <p:txBody>
          <a:bodyPr/>
          <a:lstStyle/>
          <a:p>
            <a:fld id="{28B3313A-C59E-5C4F-ADDD-26991ED0BB8C}" type="slidenum">
              <a:rPr lang="en-US" smtClean="0"/>
              <a:t>12</a:t>
            </a:fld>
            <a:endParaRPr lang="en-US"/>
          </a:p>
        </p:txBody>
      </p:sp>
    </p:spTree>
    <p:extLst>
      <p:ext uri="{BB962C8B-B14F-4D97-AF65-F5344CB8AC3E}">
        <p14:creationId xmlns:p14="http://schemas.microsoft.com/office/powerpoint/2010/main" val="4211229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6.2 How Our Decisions Affect the Earth’s Future PPT.</a:t>
            </a:r>
          </a:p>
          <a:p>
            <a:pPr lvl="0"/>
            <a:r>
              <a:rPr lang="en-US" sz="1200" kern="1200" dirty="0">
                <a:solidFill>
                  <a:schemeClr val="tx1"/>
                </a:solidFill>
                <a:effectLst/>
                <a:latin typeface="+mn-lt"/>
                <a:ea typeface="+mn-ea"/>
                <a:cs typeface="+mn-cs"/>
              </a:rPr>
              <a:t>Have students take out their Learning Tracking Tool from the previous lesson.</a:t>
            </a:r>
          </a:p>
          <a:p>
            <a:pPr lvl="0"/>
            <a:r>
              <a:rPr lang="en-US" sz="1200" kern="1200" dirty="0">
                <a:solidFill>
                  <a:schemeClr val="tx1"/>
                </a:solidFill>
                <a:effectLst/>
                <a:latin typeface="+mn-lt"/>
                <a:ea typeface="+mn-ea"/>
                <a:cs typeface="+mn-cs"/>
              </a:rPr>
              <a:t>Have students write the activity name in the first column, "6.2 How Our Decisions Affect the Earth’s Future."</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lesson driving questions:</a:t>
            </a:r>
          </a:p>
          <a:p>
            <a:pPr lvl="0"/>
            <a:r>
              <a:rPr lang="en-US" sz="1200" kern="1200" dirty="0">
                <a:solidFill>
                  <a:schemeClr val="tx1"/>
                </a:solidFill>
                <a:effectLst/>
                <a:latin typeface="+mn-lt"/>
                <a:ea typeface="+mn-ea"/>
                <a:cs typeface="+mn-cs"/>
              </a:rPr>
              <a:t>What causes the annual cycle: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to go down every summer and up every winter?</a:t>
            </a:r>
          </a:p>
          <a:p>
            <a:pPr lvl="0"/>
            <a:r>
              <a:rPr lang="en-US" sz="1200" kern="1200" dirty="0">
                <a:solidFill>
                  <a:schemeClr val="tx1"/>
                </a:solidFill>
                <a:effectLst/>
                <a:latin typeface="+mn-lt"/>
                <a:ea typeface="+mn-ea"/>
                <a:cs typeface="+mn-cs"/>
              </a:rPr>
              <a:t>What causes the long-term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to go up every year?</a:t>
            </a:r>
          </a:p>
          <a:p>
            <a:pPr lvl="0"/>
            <a:r>
              <a:rPr lang="en-US" sz="1200" kern="1200" dirty="0">
                <a:solidFill>
                  <a:schemeClr val="tx1"/>
                </a:solidFill>
                <a:effectLst/>
                <a:latin typeface="+mn-lt"/>
                <a:ea typeface="+mn-ea"/>
                <a:cs typeface="+mn-cs"/>
              </a:rPr>
              <a:t>How can we predict what will happen to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the future?</a:t>
            </a:r>
          </a:p>
          <a:p>
            <a:pPr lvl="0"/>
            <a:r>
              <a:rPr lang="en-US" sz="1200" kern="1200" dirty="0">
                <a:solidFill>
                  <a:schemeClr val="tx1"/>
                </a:solidFill>
                <a:effectLst/>
                <a:latin typeface="+mn-lt"/>
                <a:ea typeface="+mn-ea"/>
                <a:cs typeface="+mn-cs"/>
              </a:rPr>
              <a:t>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b="1"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a:t>
            </a:r>
            <a:r>
              <a:rPr lang="en-US" sz="1200" kern="1200" dirty="0">
                <a:solidFill>
                  <a:schemeClr val="tx1"/>
                </a:solidFill>
                <a:effectLst/>
                <a:latin typeface="+mn-lt"/>
                <a:ea typeface="+mn-ea"/>
                <a:cs typeface="+mn-cs"/>
              </a:rPr>
              <a:t>6.2 How Our Decisions Affect the Earth’s Future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We </a:t>
            </a:r>
            <a:r>
              <a:rPr lang="en-US" sz="1200" b="1" kern="1200">
                <a:solidFill>
                  <a:schemeClr val="tx1"/>
                </a:solidFill>
                <a:effectLst/>
                <a:latin typeface="+mn-lt"/>
                <a:ea typeface="+mn-ea"/>
                <a:cs typeface="+mn-cs"/>
              </a:rPr>
              <a:t>Figured Out: </a:t>
            </a:r>
            <a:r>
              <a:rPr lang="en-US" sz="1200" i="1" kern="1200">
                <a:solidFill>
                  <a:schemeClr val="tx1"/>
                </a:solidFill>
                <a:effectLst/>
                <a:latin typeface="+mn-lt"/>
                <a:ea typeface="+mn-ea"/>
                <a:cs typeface="+mn-cs"/>
              </a:rPr>
              <a:t>Human actions that affect CO</a:t>
            </a:r>
            <a:r>
              <a:rPr lang="en-US" sz="1200" i="1" kern="1200" baseline="-25000">
                <a:solidFill>
                  <a:schemeClr val="tx1"/>
                </a:solidFill>
                <a:effectLst/>
                <a:latin typeface="+mn-lt"/>
                <a:ea typeface="+mn-ea"/>
                <a:cs typeface="+mn-cs"/>
              </a:rPr>
              <a:t>2 </a:t>
            </a:r>
            <a:r>
              <a:rPr lang="en-US" sz="1200" i="1" kern="1200">
                <a:solidFill>
                  <a:schemeClr val="tx1"/>
                </a:solidFill>
                <a:effectLst/>
                <a:latin typeface="+mn-lt"/>
                <a:ea typeface="+mn-ea"/>
                <a:cs typeface="+mn-cs"/>
              </a:rPr>
              <a:t>emissions will determine the future of our climate.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What We are Asking Now</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i="1" dirty="0"/>
          </a:p>
        </p:txBody>
      </p:sp>
      <p:sp>
        <p:nvSpPr>
          <p:cNvPr id="4" name="Slide Number Placeholder 3"/>
          <p:cNvSpPr>
            <a:spLocks noGrp="1"/>
          </p:cNvSpPr>
          <p:nvPr>
            <p:ph type="sldNum" sz="quarter" idx="5"/>
          </p:nvPr>
        </p:nvSpPr>
        <p:spPr/>
        <p:txBody>
          <a:bodyPr/>
          <a:lstStyle/>
          <a:p>
            <a:fld id="{4794251F-03FA-0248-9853-A8500C1E7589}" type="slidenum">
              <a:rPr lang="en-US" smtClean="0"/>
              <a:t>13</a:t>
            </a:fld>
            <a:endParaRPr lang="en-US"/>
          </a:p>
        </p:txBody>
      </p:sp>
    </p:spTree>
    <p:extLst>
      <p:ext uri="{BB962C8B-B14F-4D97-AF65-F5344CB8AC3E}">
        <p14:creationId xmlns:p14="http://schemas.microsoft.com/office/powerpoint/2010/main" val="1757361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how carbon emissions are impacting global climate 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in this unit we have been examining how and why carbon emissions are increasing in our atmosphere. But what is that doing to Earth’s systems?</a:t>
            </a:r>
          </a:p>
          <a:p>
            <a:pPr lvl="0"/>
            <a:r>
              <a:rPr lang="en-US" sz="1200" kern="1200" dirty="0">
                <a:solidFill>
                  <a:schemeClr val="tx1"/>
                </a:solidFill>
                <a:effectLst/>
                <a:latin typeface="+mn-lt"/>
                <a:ea typeface="+mn-ea"/>
                <a:cs typeface="+mn-cs"/>
              </a:rPr>
              <a:t>Open the 6.2 How Our Decisions Affect the Earth’s Future PPT and display slide 3. Remind students of the systems they studied in Lesson 3 of this Unit. </a:t>
            </a:r>
          </a:p>
        </p:txBody>
      </p:sp>
      <p:sp>
        <p:nvSpPr>
          <p:cNvPr id="4" name="Slide Number Placeholder 3"/>
          <p:cNvSpPr>
            <a:spLocks noGrp="1"/>
          </p:cNvSpPr>
          <p:nvPr>
            <p:ph type="sldNum" sz="quarter" idx="10"/>
          </p:nvPr>
        </p:nvSpPr>
        <p:spPr/>
        <p:txBody>
          <a:bodyPr/>
          <a:lstStyle/>
          <a:p>
            <a:fld id="{E1F77AB5-5C06-0C4D-ADAA-2264C2E1B172}" type="slidenum">
              <a:rPr lang="en-US" smtClean="0"/>
              <a:t>3</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Use slide 4 to review how rising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intensifies the greenhouse effect and increases global temperatures, which in turn lead to sea level rise and decreases in Arctic Sea ice.</a:t>
            </a:r>
          </a:p>
        </p:txBody>
      </p:sp>
      <p:sp>
        <p:nvSpPr>
          <p:cNvPr id="4" name="Slide Number Placeholder 3"/>
          <p:cNvSpPr>
            <a:spLocks noGrp="1"/>
          </p:cNvSpPr>
          <p:nvPr>
            <p:ph type="sldNum" sz="quarter" idx="10"/>
          </p:nvPr>
        </p:nvSpPr>
        <p:spPr/>
        <p:txBody>
          <a:bodyPr/>
          <a:lstStyle/>
          <a:p>
            <a:fld id="{E1F77AB5-5C06-0C4D-ADAA-2264C2E1B172}" type="slidenum">
              <a:rPr lang="en-US" smtClean="0"/>
              <a:t>4</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 5 to explain that if we could lower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then we could also have an impact on global temperature rise, sea ice melt, and sea level rise.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F77AB5-5C06-0C4D-ADAA-2264C2E1B172}" type="slidenum">
              <a:rPr lang="en-US" smtClean="0"/>
              <a:t>5</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 6 to review what students learned from using the Simple Climate Model in Activity 6.2. (1) If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stay constant at current levels (about 10 </a:t>
            </a:r>
            <a:r>
              <a:rPr lang="en-US" sz="1200" kern="1200" dirty="0" err="1">
                <a:solidFill>
                  <a:schemeClr val="tx1"/>
                </a:solidFill>
                <a:effectLst/>
                <a:latin typeface="+mn-lt"/>
                <a:ea typeface="+mn-ea"/>
                <a:cs typeface="+mn-cs"/>
              </a:rPr>
              <a:t>GtC</a:t>
            </a:r>
            <a:r>
              <a:rPr lang="en-US" sz="1200" kern="1200" dirty="0">
                <a:solidFill>
                  <a:schemeClr val="tx1"/>
                </a:solidFill>
                <a:effectLst/>
                <a:latin typeface="+mn-lt"/>
                <a:ea typeface="+mn-ea"/>
                <a:cs typeface="+mn-cs"/>
              </a:rPr>
              <a:t>/year)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thus temperature) would continue to increase, and (2) we would have to significantly decrease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in order to stop the upward trend of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a:t>
            </a:r>
          </a:p>
          <a:p>
            <a:endParaRPr lang="en-US" sz="1800" dirty="0"/>
          </a:p>
        </p:txBody>
      </p:sp>
      <p:sp>
        <p:nvSpPr>
          <p:cNvPr id="4" name="Slide Number Placeholder 3"/>
          <p:cNvSpPr>
            <a:spLocks noGrp="1"/>
          </p:cNvSpPr>
          <p:nvPr>
            <p:ph type="sldNum" sz="quarter" idx="10"/>
          </p:nvPr>
        </p:nvSpPr>
        <p:spPr/>
        <p:txBody>
          <a:bodyPr/>
          <a:lstStyle/>
          <a:p>
            <a:fld id="{E1F77AB5-5C06-0C4D-ADAA-2264C2E1B172}" type="slidenum">
              <a:rPr lang="en-US" smtClean="0"/>
              <a:t>6</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Use slide 7 to review the imbalance in carbon pools and introduce the driving question: What will happen to Earth’s systems if we don’t reduce carbon emissions?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6364FF3-8B7C-744E-A460-170291D487CC}" type="slidenum">
              <a:rPr lang="en-US" smtClean="0"/>
              <a:pPr/>
              <a:t>7</a:t>
            </a:fld>
            <a:endParaRPr lang="en-US"/>
          </a:p>
        </p:txBody>
      </p:sp>
    </p:spTree>
    <p:extLst>
      <p:ext uri="{BB962C8B-B14F-4D97-AF65-F5344CB8AC3E}">
        <p14:creationId xmlns:p14="http://schemas.microsoft.com/office/powerpoint/2010/main" val="3508248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IPCC climate model graph from Activity 6.2 to discuss how our decisions affect future temperatures.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a:t>
            </a:r>
            <a:r>
              <a:rPr lang="en-US" sz="1200" i="1" kern="1200" dirty="0">
                <a:solidFill>
                  <a:schemeClr val="tx1"/>
                </a:solidFill>
                <a:effectLst/>
                <a:latin typeface="+mn-lt"/>
                <a:ea typeface="+mn-ea"/>
                <a:cs typeface="+mn-cs"/>
              </a:rPr>
              <a:t>How will our decisions about future CO</a:t>
            </a:r>
            <a:r>
              <a:rPr lang="en-US" sz="1200" i="1" kern="1200" baseline="-250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 emissions affect global temperature?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Students should recognize that the blue lines represent global temperatures if we decrease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and the red line indicates predicted temperatures if we continue to increase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at the current rate.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RCPs: representative concentration pathways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Remember, that many scientists recommend that we not allow the climate to warm more than 2°C (which will require decreasing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from current levels).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Check to make sure that students understand that the blue lines represent scenarios in which people change their behaviors related to fossil fuel usage to substantially reduce CO2 emissions (drastic and quick reduction for RCP2.6 and more gradual but very substantial reduction for RCP4.5). The red line (RCP8.5) shows what would likely happen to global temperature if CO2 emissions continue to increase as they have in the past.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a:t>
            </a:r>
            <a:r>
              <a:rPr lang="en-US" sz="1200" i="1" kern="1200" dirty="0">
                <a:solidFill>
                  <a:schemeClr val="tx1"/>
                </a:solidFill>
                <a:effectLst/>
                <a:latin typeface="+mn-lt"/>
                <a:ea typeface="+mn-ea"/>
                <a:cs typeface="+mn-cs"/>
              </a:rPr>
              <a:t>What do you think the shaded areas around each line represents?</a:t>
            </a:r>
            <a:r>
              <a:rPr lang="en-US" sz="1200" kern="1200" dirty="0">
                <a:solidFill>
                  <a:schemeClr val="tx1"/>
                </a:solidFill>
                <a:effectLst/>
                <a:latin typeface="+mn-lt"/>
                <a:ea typeface="+mn-ea"/>
                <a:cs typeface="+mn-cs"/>
              </a:rPr>
              <a:t> Shaded areas represent uncertainty around the projections. Models about the future are based on long-term trends in the past and our current understanding of how Earth’s systems interact with each other. Therefore, predictions have a certain level of uncertainty around them.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Notice that the greatest uncertainty is around the highest emissions scenario. This is because scientists are less certain about how Earth’s systems would respond to drastic increases in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(e.g. how much CO2 would dissolve in the ocean and at what rate, how feedbacks such as decreased reflection of solar radiation from ice would speed up warming, etc.)</a:t>
            </a:r>
          </a:p>
        </p:txBody>
      </p:sp>
      <p:sp>
        <p:nvSpPr>
          <p:cNvPr id="4" name="Slide Number Placeholder 3"/>
          <p:cNvSpPr>
            <a:spLocks noGrp="1"/>
          </p:cNvSpPr>
          <p:nvPr>
            <p:ph type="sldNum" sz="quarter" idx="10"/>
          </p:nvPr>
        </p:nvSpPr>
        <p:spPr/>
        <p:txBody>
          <a:bodyPr/>
          <a:lstStyle/>
          <a:p>
            <a:fld id="{E1F77AB5-5C06-0C4D-ADAA-2264C2E1B172}" type="slidenum">
              <a:rPr lang="en-US" smtClean="0"/>
              <a:t>8</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computer models for predictions about sea ice and sea level.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9 to discuss the computer models for sea ice extent.</a:t>
            </a:r>
          </a:p>
          <a:p>
            <a:endParaRPr lang="en-US" dirty="0"/>
          </a:p>
          <a:p>
            <a:r>
              <a:rPr lang="en-US" dirty="0"/>
              <a:t>Image from:</a:t>
            </a:r>
            <a:r>
              <a:rPr lang="en-US" baseline="0" dirty="0"/>
              <a:t> </a:t>
            </a:r>
            <a:r>
              <a:rPr lang="en-US" dirty="0"/>
              <a:t>http://</a:t>
            </a:r>
            <a:r>
              <a:rPr lang="en-US" dirty="0" err="1"/>
              <a:t>nsidc.org</a:t>
            </a:r>
            <a:r>
              <a:rPr lang="en-US" dirty="0"/>
              <a:t>/</a:t>
            </a:r>
            <a:r>
              <a:rPr lang="en-US" dirty="0" err="1"/>
              <a:t>arcticseaicenews</a:t>
            </a:r>
            <a:r>
              <a:rPr lang="en-US" dirty="0"/>
              <a:t>/files/2015/12/figure5.png</a:t>
            </a:r>
          </a:p>
        </p:txBody>
      </p:sp>
      <p:sp>
        <p:nvSpPr>
          <p:cNvPr id="4" name="Slide Number Placeholder 3"/>
          <p:cNvSpPr>
            <a:spLocks noGrp="1"/>
          </p:cNvSpPr>
          <p:nvPr>
            <p:ph type="sldNum" sz="quarter" idx="10"/>
          </p:nvPr>
        </p:nvSpPr>
        <p:spPr/>
        <p:txBody>
          <a:bodyPr/>
          <a:lstStyle/>
          <a:p>
            <a:fld id="{E1F77AB5-5C06-0C4D-ADAA-2264C2E1B172}" type="slidenum">
              <a:rPr lang="en-US" smtClean="0"/>
              <a:t>9</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10 to discuss the computer models for sea level rise.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Notice that even if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are drastically reduced, models predict that sea ice will continue to decline, and sea level will continue to increase.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IPCC 5</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Report states, “Sea level will continue to rise for centuries, even if GHG [greenhouse gas] concentrations are stabilized, with the amount of rise dependent on future GHG emissions.” </a:t>
            </a:r>
            <a:endParaRPr lang="en-US" dirty="0"/>
          </a:p>
          <a:p>
            <a:endParaRPr lang="en-US" dirty="0"/>
          </a:p>
          <a:p>
            <a:r>
              <a:rPr lang="en-US" dirty="0"/>
              <a:t>Image from IPCC 5</a:t>
            </a:r>
            <a:r>
              <a:rPr lang="en-US" baseline="30000" dirty="0"/>
              <a:t>th</a:t>
            </a:r>
            <a:r>
              <a:rPr lang="en-US" dirty="0"/>
              <a:t> Report Chapter 13, p. 1204</a:t>
            </a:r>
          </a:p>
          <a:p>
            <a:r>
              <a:rPr lang="en-US" dirty="0"/>
              <a:t>https://</a:t>
            </a:r>
            <a:r>
              <a:rPr lang="en-US" dirty="0" err="1"/>
              <a:t>www.ipcc.ch</a:t>
            </a:r>
            <a:r>
              <a:rPr lang="en-US" dirty="0"/>
              <a:t>/</a:t>
            </a:r>
            <a:r>
              <a:rPr lang="en-US" dirty="0" err="1"/>
              <a:t>pdf</a:t>
            </a:r>
            <a:r>
              <a:rPr lang="en-US" dirty="0"/>
              <a:t>/assessment-report/ar5/wg1/WG1AR5_Chapter13_FINAL.pdf</a:t>
            </a:r>
          </a:p>
        </p:txBody>
      </p:sp>
      <p:sp>
        <p:nvSpPr>
          <p:cNvPr id="4" name="Slide Number Placeholder 3"/>
          <p:cNvSpPr>
            <a:spLocks noGrp="1"/>
          </p:cNvSpPr>
          <p:nvPr>
            <p:ph type="sldNum" sz="quarter" idx="10"/>
          </p:nvPr>
        </p:nvSpPr>
        <p:spPr/>
        <p:txBody>
          <a:bodyPr/>
          <a:lstStyle/>
          <a:p>
            <a:fld id="{E1F77AB5-5C06-0C4D-ADAA-2264C2E1B172}" type="slidenum">
              <a:rPr lang="en-US" smtClean="0"/>
              <a:t>10</a:t>
            </a:fld>
            <a:endParaRPr lang="en-US"/>
          </a:p>
        </p:txBody>
      </p:sp>
    </p:spTree>
    <p:extLst>
      <p:ext uri="{BB962C8B-B14F-4D97-AF65-F5344CB8AC3E}">
        <p14:creationId xmlns:p14="http://schemas.microsoft.com/office/powerpoint/2010/main" val="3795643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75A7077-A6E9-4EE8-B19B-6BDD88B4DDF6}"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83746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0286736-C7B0-4510-8059-9ED50214C099}"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895944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0E77813-0248-4EE7-B37A-E0B5A9208F96}"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736711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4593F8-F5BD-42D5-B18C-8DB6BACE0DB2}"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827013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F473E9-2039-43C9-8CB6-0DCC983B9B76}"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914766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6FA6A6C-F3DD-4000-AB67-B48537CB6DA7}"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792822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E5A7B4-B44A-45E8-AD34-81D5DA3D45F5}"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2682167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6B270D-67FE-4718-904F-BB1F7054F8FE}"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079838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6E6FF3-B05B-4A5A-B5D1-04F65047A789}"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100852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C1F6A4-5C4E-4FE7-B816-3759ACB65B17}"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138770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7F3D8B4-C5B5-4B0F-8BDB-DF4DD53164DC}"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2048666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BF9763-B378-4034-83ED-0ABF0E3A1AE7}"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E63DD268-9AF8-A144-9CFC-F57395B4FFCE}" type="slidenum">
              <a:rPr lang="en-US" smtClean="0"/>
              <a:pPr/>
              <a:t>‹#›</a:t>
            </a:fld>
            <a:endParaRPr lang="en-US" dirty="0"/>
          </a:p>
        </p:txBody>
      </p:sp>
    </p:spTree>
    <p:extLst>
      <p:ext uri="{BB962C8B-B14F-4D97-AF65-F5344CB8AC3E}">
        <p14:creationId xmlns:p14="http://schemas.microsoft.com/office/powerpoint/2010/main" val="3468025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792" y="2028581"/>
            <a:ext cx="8539532" cy="3240060"/>
          </a:xfrm>
        </p:spPr>
        <p:txBody>
          <a:bodyPr>
            <a:noAutofit/>
          </a:bodyPr>
          <a:lstStyle/>
          <a:p>
            <a:r>
              <a:rPr lang="en-US" sz="4000" i="1" dirty="0"/>
              <a:t>Human Energy Systems </a:t>
            </a:r>
            <a:r>
              <a:rPr lang="en-US" sz="4000" dirty="0"/>
              <a:t>Unit</a:t>
            </a:r>
            <a:br>
              <a:rPr lang="en-US" sz="4000" dirty="0"/>
            </a:br>
            <a:r>
              <a:rPr lang="en-US" sz="4000"/>
              <a:t>Activity 6.2</a:t>
            </a:r>
            <a:br>
              <a:rPr lang="en-US" sz="4000" dirty="0"/>
            </a:br>
            <a:r>
              <a:rPr lang="en-US" sz="4000" dirty="0"/>
              <a:t>How Our Decisions Affect Earth’s Future</a:t>
            </a:r>
          </a:p>
        </p:txBody>
      </p:sp>
      <p:sp>
        <p:nvSpPr>
          <p:cNvPr id="7" name="TextBox 6"/>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8" name="Picture 7" descr="Carbon TIME 1 line smal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sp>
        <p:nvSpPr>
          <p:cNvPr id="3" name="Slide Number Placeholder 2">
            <a:extLst>
              <a:ext uri="{FF2B5EF4-FFF2-40B4-BE49-F238E27FC236}">
                <a16:creationId xmlns:a16="http://schemas.microsoft.com/office/drawing/2014/main" id="{227BDFC0-21DA-4644-B64C-5E1DBEF1AE94}"/>
              </a:ext>
            </a:extLst>
          </p:cNvPr>
          <p:cNvSpPr>
            <a:spLocks noGrp="1"/>
          </p:cNvSpPr>
          <p:nvPr>
            <p:ph type="sldNum" sz="quarter" idx="12"/>
          </p:nvPr>
        </p:nvSpPr>
        <p:spPr/>
        <p:txBody>
          <a:bodyPr/>
          <a:lstStyle/>
          <a:p>
            <a:fld id="{E63DD268-9AF8-A144-9CFC-F57395B4FFCE}" type="slidenum">
              <a:rPr lang="en-US" smtClean="0"/>
              <a:t>1</a:t>
            </a:fld>
            <a:endParaRPr lang="en-US"/>
          </a:p>
        </p:txBody>
      </p:sp>
    </p:spTree>
    <p:extLst>
      <p:ext uri="{BB962C8B-B14F-4D97-AF65-F5344CB8AC3E}">
        <p14:creationId xmlns:p14="http://schemas.microsoft.com/office/powerpoint/2010/main" val="1828838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shot 2016-07-22 16.51.2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44" y="662811"/>
            <a:ext cx="6438900" cy="6134100"/>
          </a:xfrm>
          <a:prstGeom prst="rect">
            <a:avLst/>
          </a:prstGeom>
        </p:spPr>
      </p:pic>
      <p:sp>
        <p:nvSpPr>
          <p:cNvPr id="4" name="Rounded Rectangular Callout 3"/>
          <p:cNvSpPr/>
          <p:nvPr/>
        </p:nvSpPr>
        <p:spPr>
          <a:xfrm>
            <a:off x="6253240" y="4438951"/>
            <a:ext cx="2890760" cy="1390952"/>
          </a:xfrm>
          <a:prstGeom prst="wedgeRoundRectCallout">
            <a:avLst>
              <a:gd name="adj1" fmla="val -59626"/>
              <a:gd name="adj2" fmla="val -150858"/>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The blue line shows what will likely happen if we drastically reduce CO</a:t>
            </a:r>
            <a:r>
              <a:rPr lang="en-US" baseline="-25000" dirty="0"/>
              <a:t>2</a:t>
            </a:r>
            <a:r>
              <a:rPr lang="en-US" dirty="0"/>
              <a:t> emissions (RCP2.6).</a:t>
            </a:r>
          </a:p>
          <a:p>
            <a:pPr algn="ctr"/>
            <a:endParaRPr lang="en-US" dirty="0"/>
          </a:p>
        </p:txBody>
      </p:sp>
      <p:sp>
        <p:nvSpPr>
          <p:cNvPr id="7" name="Rounded Rectangular Callout 6"/>
          <p:cNvSpPr/>
          <p:nvPr/>
        </p:nvSpPr>
        <p:spPr>
          <a:xfrm>
            <a:off x="6846838" y="662811"/>
            <a:ext cx="2063974" cy="2134955"/>
          </a:xfrm>
          <a:prstGeom prst="wedgeRoundRectCallout">
            <a:avLst>
              <a:gd name="adj1" fmla="val -87360"/>
              <a:gd name="adj2" fmla="val 1901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The red line is shows what will likely happen If CO</a:t>
            </a:r>
            <a:r>
              <a:rPr lang="en-US" baseline="-25000" dirty="0"/>
              <a:t>2</a:t>
            </a:r>
            <a:r>
              <a:rPr lang="en-US" dirty="0"/>
              <a:t> emissions continue to increase (RCP8.5).</a:t>
            </a:r>
          </a:p>
        </p:txBody>
      </p:sp>
      <p:sp>
        <p:nvSpPr>
          <p:cNvPr id="9" name="Title 1"/>
          <p:cNvSpPr>
            <a:spLocks noGrp="1"/>
          </p:cNvSpPr>
          <p:nvPr>
            <p:ph type="title"/>
          </p:nvPr>
        </p:nvSpPr>
        <p:spPr>
          <a:xfrm>
            <a:off x="27007" y="30399"/>
            <a:ext cx="4934469" cy="2187757"/>
          </a:xfrm>
          <a:solidFill>
            <a:schemeClr val="bg1"/>
          </a:solidFill>
        </p:spPr>
        <p:txBody>
          <a:bodyPr>
            <a:noAutofit/>
          </a:bodyPr>
          <a:lstStyle/>
          <a:p>
            <a:r>
              <a:rPr lang="en-US" sz="3200" dirty="0"/>
              <a:t>What do the computer models predict about sea level in the future?</a:t>
            </a:r>
          </a:p>
        </p:txBody>
      </p:sp>
      <p:sp>
        <p:nvSpPr>
          <p:cNvPr id="2" name="Slide Number Placeholder 1">
            <a:extLst>
              <a:ext uri="{FF2B5EF4-FFF2-40B4-BE49-F238E27FC236}">
                <a16:creationId xmlns:a16="http://schemas.microsoft.com/office/drawing/2014/main" id="{0B25FC9A-BC91-4664-A60B-29F07AF0FCE0}"/>
              </a:ext>
            </a:extLst>
          </p:cNvPr>
          <p:cNvSpPr>
            <a:spLocks noGrp="1"/>
          </p:cNvSpPr>
          <p:nvPr>
            <p:ph type="sldNum" sz="quarter" idx="12"/>
          </p:nvPr>
        </p:nvSpPr>
        <p:spPr/>
        <p:txBody>
          <a:bodyPr/>
          <a:lstStyle/>
          <a:p>
            <a:fld id="{E63DD268-9AF8-A144-9CFC-F57395B4FFCE}" type="slidenum">
              <a:rPr lang="en-US" smtClean="0"/>
              <a:t>10</a:t>
            </a:fld>
            <a:endParaRPr lang="en-US"/>
          </a:p>
        </p:txBody>
      </p:sp>
    </p:spTree>
    <p:extLst>
      <p:ext uri="{BB962C8B-B14F-4D97-AF65-F5344CB8AC3E}">
        <p14:creationId xmlns:p14="http://schemas.microsoft.com/office/powerpoint/2010/main" val="362198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810" y="3233345"/>
            <a:ext cx="2222449" cy="1662680"/>
          </a:xfrm>
          <a:prstGeom prst="rect">
            <a:avLst/>
          </a:prstGeom>
          <a:ln>
            <a:solidFill>
              <a:srgbClr val="000000"/>
            </a:solidFill>
          </a:ln>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14752" b="4841"/>
          <a:stretch/>
        </p:blipFill>
        <p:spPr bwMode="auto">
          <a:xfrm>
            <a:off x="2449652" y="639034"/>
            <a:ext cx="4003536" cy="2431292"/>
          </a:xfrm>
          <a:prstGeom prst="rect">
            <a:avLst/>
          </a:prstGeom>
          <a:ln>
            <a:noFill/>
          </a:ln>
          <a:extLst>
            <a:ext uri="{53640926-AAD7-44d8-BBD7-CCE9431645EC}">
              <a14:shadowObscured xmlns="" xmlns:a14="http://schemas.microsoft.com/office/drawing/2010/main"/>
            </a:ext>
          </a:extLst>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621" t="14655" r="10897" b="7921"/>
          <a:stretch/>
        </p:blipFill>
        <p:spPr bwMode="auto">
          <a:xfrm>
            <a:off x="457200" y="3233345"/>
            <a:ext cx="2530324" cy="1769821"/>
          </a:xfrm>
          <a:prstGeom prst="rect">
            <a:avLst/>
          </a:prstGeom>
          <a:ln>
            <a:noFill/>
          </a:ln>
          <a:extLst>
            <a:ext uri="{53640926-AAD7-44d8-BBD7-CCE9431645EC}">
              <a14:shadowObscured xmlns="" xmlns:a14="http://schemas.microsoft.com/office/drawing/2010/main"/>
            </a:ext>
          </a:extLst>
        </p:spPr>
      </p:pic>
      <p:pic>
        <p:nvPicPr>
          <p:cNvPr id="7" name="Picture 6"/>
          <p:cNvPicPr/>
          <p:nvPr/>
        </p:nvPicPr>
        <p:blipFill>
          <a:blip r:embed="rId6">
            <a:extLst>
              <a:ext uri="{28A0092B-C50C-407E-A947-70E740481C1C}">
                <a14:useLocalDpi xmlns:a14="http://schemas.microsoft.com/office/drawing/2010/main" val="0"/>
              </a:ext>
            </a:extLst>
          </a:blip>
          <a:stretch>
            <a:fillRect/>
          </a:stretch>
        </p:blipFill>
        <p:spPr>
          <a:xfrm>
            <a:off x="6125475" y="3233345"/>
            <a:ext cx="2320951" cy="1555396"/>
          </a:xfrm>
          <a:prstGeom prst="rect">
            <a:avLst/>
          </a:prstGeom>
          <a:ln>
            <a:solidFill>
              <a:schemeClr val="tx1"/>
            </a:solidFill>
          </a:ln>
        </p:spPr>
      </p:pic>
      <p:sp>
        <p:nvSpPr>
          <p:cNvPr id="3" name="TextBox 2"/>
          <p:cNvSpPr txBox="1"/>
          <p:nvPr/>
        </p:nvSpPr>
        <p:spPr>
          <a:xfrm>
            <a:off x="3674744" y="269702"/>
            <a:ext cx="1825515" cy="369332"/>
          </a:xfrm>
          <a:prstGeom prst="rect">
            <a:avLst/>
          </a:prstGeom>
          <a:noFill/>
        </p:spPr>
        <p:txBody>
          <a:bodyPr wrap="none" rtlCol="0">
            <a:spAutoFit/>
          </a:bodyPr>
          <a:lstStyle/>
          <a:p>
            <a:r>
              <a:rPr lang="en-US" dirty="0"/>
              <a:t>Atmospheric CO</a:t>
            </a:r>
            <a:r>
              <a:rPr lang="en-US" baseline="-25000" dirty="0"/>
              <a:t>2</a:t>
            </a:r>
          </a:p>
        </p:txBody>
      </p:sp>
      <p:sp>
        <p:nvSpPr>
          <p:cNvPr id="9" name="Rounded Rectangular Callout 8"/>
          <p:cNvSpPr/>
          <p:nvPr/>
        </p:nvSpPr>
        <p:spPr>
          <a:xfrm>
            <a:off x="6299212" y="403666"/>
            <a:ext cx="2740335" cy="1525334"/>
          </a:xfrm>
          <a:prstGeom prst="wedgeRoundRectCallout">
            <a:avLst>
              <a:gd name="adj1" fmla="val -78797"/>
              <a:gd name="adj2" fmla="val 39406"/>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The individual and collective (local, national, and global) decisions we make that affect CO</a:t>
            </a:r>
            <a:r>
              <a:rPr lang="en-US" baseline="-25000" dirty="0"/>
              <a:t>2</a:t>
            </a:r>
            <a:r>
              <a:rPr lang="en-US" dirty="0"/>
              <a:t> emissions</a:t>
            </a:r>
            <a:r>
              <a:rPr lang="is-IS" dirty="0"/>
              <a:t>…</a:t>
            </a:r>
            <a:endParaRPr lang="en-US" dirty="0"/>
          </a:p>
        </p:txBody>
      </p:sp>
      <p:sp>
        <p:nvSpPr>
          <p:cNvPr id="10" name="Rounded Rectangular Callout 9"/>
          <p:cNvSpPr/>
          <p:nvPr/>
        </p:nvSpPr>
        <p:spPr>
          <a:xfrm>
            <a:off x="707407" y="5419546"/>
            <a:ext cx="2899916" cy="1152246"/>
          </a:xfrm>
          <a:prstGeom prst="wedgeRoundRectCallout">
            <a:avLst>
              <a:gd name="adj1" fmla="val 82213"/>
              <a:gd name="adj2" fmla="val -88863"/>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s-IS" dirty="0"/>
              <a:t>…</a:t>
            </a:r>
            <a:r>
              <a:rPr lang="en-US" dirty="0"/>
              <a:t>will determine future global temperatures, amount of sea ice, and sea level.</a:t>
            </a:r>
          </a:p>
        </p:txBody>
      </p:sp>
      <p:sp>
        <p:nvSpPr>
          <p:cNvPr id="11" name="TextBox 10"/>
          <p:cNvSpPr txBox="1"/>
          <p:nvPr/>
        </p:nvSpPr>
        <p:spPr>
          <a:xfrm>
            <a:off x="6077244" y="3160246"/>
            <a:ext cx="2422057" cy="338554"/>
          </a:xfrm>
          <a:prstGeom prst="rect">
            <a:avLst/>
          </a:prstGeom>
          <a:noFill/>
        </p:spPr>
        <p:txBody>
          <a:bodyPr wrap="none" rtlCol="0">
            <a:spAutoFit/>
          </a:bodyPr>
          <a:lstStyle/>
          <a:p>
            <a:r>
              <a:rPr lang="en-US" sz="1600" dirty="0"/>
              <a:t>Change in Sea Level Height</a:t>
            </a:r>
            <a:endParaRPr lang="en-US" sz="1600" baseline="-25000" dirty="0"/>
          </a:p>
        </p:txBody>
      </p:sp>
      <p:sp>
        <p:nvSpPr>
          <p:cNvPr id="12" name="Rounded Rectangular Callout 11"/>
          <p:cNvSpPr/>
          <p:nvPr/>
        </p:nvSpPr>
        <p:spPr>
          <a:xfrm>
            <a:off x="5516144" y="5285537"/>
            <a:ext cx="3467086" cy="1443864"/>
          </a:xfrm>
          <a:prstGeom prst="wedgeRoundRectCallout">
            <a:avLst>
              <a:gd name="adj1" fmla="val -73224"/>
              <a:gd name="adj2" fmla="val -73276"/>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What impacts would increased global temperatures and sea level and decreased sea ice have on humans and other living things?</a:t>
            </a:r>
          </a:p>
        </p:txBody>
      </p:sp>
      <p:sp>
        <p:nvSpPr>
          <p:cNvPr id="2" name="Slide Number Placeholder 1">
            <a:extLst>
              <a:ext uri="{FF2B5EF4-FFF2-40B4-BE49-F238E27FC236}">
                <a16:creationId xmlns:a16="http://schemas.microsoft.com/office/drawing/2014/main" id="{525EA684-4A31-4A6A-91E7-C541D4315A16}"/>
              </a:ext>
            </a:extLst>
          </p:cNvPr>
          <p:cNvSpPr>
            <a:spLocks noGrp="1"/>
          </p:cNvSpPr>
          <p:nvPr>
            <p:ph type="sldNum" sz="quarter" idx="12"/>
          </p:nvPr>
        </p:nvSpPr>
        <p:spPr/>
        <p:txBody>
          <a:bodyPr/>
          <a:lstStyle/>
          <a:p>
            <a:fld id="{E63DD268-9AF8-A144-9CFC-F57395B4FFCE}" type="slidenum">
              <a:rPr lang="en-US" smtClean="0"/>
              <a:t>11</a:t>
            </a:fld>
            <a:endParaRPr lang="en-US"/>
          </a:p>
        </p:txBody>
      </p:sp>
    </p:spTree>
    <p:extLst>
      <p:ext uri="{BB962C8B-B14F-4D97-AF65-F5344CB8AC3E}">
        <p14:creationId xmlns:p14="http://schemas.microsoft.com/office/powerpoint/2010/main" val="288665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How our </a:t>
            </a:r>
            <a:r>
              <a:rPr lang="en-US" sz="3200" dirty="0"/>
              <a:t>decisions affect Earth’s future:</a:t>
            </a:r>
            <a:br>
              <a:rPr lang="en-US" sz="3200" dirty="0"/>
            </a:br>
            <a:r>
              <a:rPr lang="en-US" sz="3200" dirty="0"/>
              <a:t>Questions for further study</a:t>
            </a:r>
          </a:p>
        </p:txBody>
      </p:sp>
      <p:sp>
        <p:nvSpPr>
          <p:cNvPr id="3" name="Content Placeholder 2"/>
          <p:cNvSpPr>
            <a:spLocks noGrp="1"/>
          </p:cNvSpPr>
          <p:nvPr>
            <p:ph idx="1"/>
          </p:nvPr>
        </p:nvSpPr>
        <p:spPr>
          <a:xfrm>
            <a:off x="457200" y="1778778"/>
            <a:ext cx="8229600" cy="4525963"/>
          </a:xfrm>
        </p:spPr>
        <p:txBody>
          <a:bodyPr>
            <a:normAutofit fontScale="85000" lnSpcReduction="20000"/>
          </a:bodyPr>
          <a:lstStyle/>
          <a:p>
            <a:pPr lvl="0"/>
            <a:r>
              <a:rPr lang="en-US" b="1" dirty="0"/>
              <a:t>Climate change mitigation:</a:t>
            </a:r>
            <a:r>
              <a:rPr lang="en-US" dirty="0"/>
              <a:t> What can we do to decrease CO</a:t>
            </a:r>
            <a:r>
              <a:rPr lang="en-US" baseline="-25000" dirty="0"/>
              <a:t>2</a:t>
            </a:r>
            <a:r>
              <a:rPr lang="en-US" dirty="0"/>
              <a:t> emissions and the amount of CO</a:t>
            </a:r>
            <a:r>
              <a:rPr lang="en-US" baseline="-25000" dirty="0"/>
              <a:t>2</a:t>
            </a:r>
            <a:r>
              <a:rPr lang="en-US" dirty="0"/>
              <a:t> already in the atmosphere? </a:t>
            </a:r>
          </a:p>
          <a:p>
            <a:pPr lvl="0"/>
            <a:r>
              <a:rPr lang="en-US" b="1" dirty="0"/>
              <a:t>Effects of climate change:</a:t>
            </a:r>
            <a:r>
              <a:rPr lang="en-US" dirty="0"/>
              <a:t> How will the effects of climate change affect humans and other living things?</a:t>
            </a:r>
          </a:p>
          <a:p>
            <a:pPr lvl="0"/>
            <a:r>
              <a:rPr lang="en-US" b="1" dirty="0"/>
              <a:t>Climate models:</a:t>
            </a:r>
            <a:r>
              <a:rPr lang="en-US" dirty="0"/>
              <a:t> How were the RCP scenarios developed and how do scientists use them? </a:t>
            </a:r>
          </a:p>
          <a:p>
            <a:pPr lvl="0"/>
            <a:r>
              <a:rPr lang="en-US" b="1" dirty="0"/>
              <a:t>Climate feedbacks:</a:t>
            </a:r>
            <a:r>
              <a:rPr lang="en-US" dirty="0"/>
              <a:t> How will changes to one Earth system affect others? </a:t>
            </a:r>
          </a:p>
          <a:p>
            <a:pPr lvl="0"/>
            <a:r>
              <a:rPr lang="en-US" b="1" dirty="0"/>
              <a:t>Media literacy:</a:t>
            </a:r>
            <a:r>
              <a:rPr lang="en-US" dirty="0"/>
              <a:t> Are the arguments about climate change presented in news stories based on reliable data?</a:t>
            </a:r>
          </a:p>
          <a:p>
            <a:endParaRPr lang="en-US" dirty="0"/>
          </a:p>
        </p:txBody>
      </p:sp>
      <p:sp>
        <p:nvSpPr>
          <p:cNvPr id="4" name="Slide Number Placeholder 3">
            <a:extLst>
              <a:ext uri="{FF2B5EF4-FFF2-40B4-BE49-F238E27FC236}">
                <a16:creationId xmlns:a16="http://schemas.microsoft.com/office/drawing/2014/main" id="{4A72F785-4664-4B80-8B60-F85A28B1BA80}"/>
              </a:ext>
            </a:extLst>
          </p:cNvPr>
          <p:cNvSpPr>
            <a:spLocks noGrp="1"/>
          </p:cNvSpPr>
          <p:nvPr>
            <p:ph type="sldNum" sz="quarter" idx="12"/>
          </p:nvPr>
        </p:nvSpPr>
        <p:spPr/>
        <p:txBody>
          <a:bodyPr/>
          <a:lstStyle/>
          <a:p>
            <a:fld id="{E63DD268-9AF8-A144-9CFC-F57395B4FFCE}" type="slidenum">
              <a:rPr lang="en-US" smtClean="0"/>
              <a:t>12</a:t>
            </a:fld>
            <a:endParaRPr lang="en-US"/>
          </a:p>
        </p:txBody>
      </p:sp>
    </p:spTree>
    <p:extLst>
      <p:ext uri="{BB962C8B-B14F-4D97-AF65-F5344CB8AC3E}">
        <p14:creationId xmlns:p14="http://schemas.microsoft.com/office/powerpoint/2010/main" val="2659920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518B2-5831-3F4A-B0AF-C5F5B9C043F8}"/>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A29D34C9-0255-B941-9198-50DD021BC046}"/>
              </a:ext>
            </a:extLst>
          </p:cNvPr>
          <p:cNvSpPr>
            <a:spLocks noGrp="1"/>
          </p:cNvSpPr>
          <p:nvPr>
            <p:ph idx="1"/>
          </p:nvPr>
        </p:nvSpPr>
        <p:spPr>
          <a:xfrm>
            <a:off x="457200" y="1600200"/>
            <a:ext cx="4056743" cy="4525963"/>
          </a:xfrm>
        </p:spPr>
        <p:txBody>
          <a:bodyPr>
            <a:normAutofit fontScale="55000" lnSpcReduction="20000"/>
          </a:bodyPr>
          <a:lstStyle/>
          <a:p>
            <a:pPr lvl="0"/>
            <a:r>
              <a:rPr lang="en-US" dirty="0"/>
              <a:t>Record the activity chunk name  “Global Implications” and their role as “Explainer.”</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pic>
        <p:nvPicPr>
          <p:cNvPr id="6" name="Picture 5" descr="A screenshot of a the Learning Tracking Tool&#10;">
            <a:extLst>
              <a:ext uri="{FF2B5EF4-FFF2-40B4-BE49-F238E27FC236}">
                <a16:creationId xmlns:a16="http://schemas.microsoft.com/office/drawing/2014/main" id="{E5CB4D01-9607-8D4B-B6ED-DAA081DC973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3104081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E63DD268-9AF8-A144-9CFC-F57395B4FFCE}" type="slidenum">
              <a:rPr lang="en-US" smtClean="0"/>
              <a:t>2</a:t>
            </a:fld>
            <a:endParaRPr lang="en-US"/>
          </a:p>
        </p:txBody>
      </p:sp>
      <p:pic>
        <p:nvPicPr>
          <p:cNvPr id="5" name="Picture 4">
            <a:extLst>
              <a:ext uri="{FF2B5EF4-FFF2-40B4-BE49-F238E27FC236}">
                <a16:creationId xmlns:a16="http://schemas.microsoft.com/office/drawing/2014/main" id="{18555919-AC24-F846-A621-107D7216FC04}"/>
              </a:ext>
            </a:extLst>
          </p:cNvPr>
          <p:cNvPicPr>
            <a:picLocks noChangeAspect="1"/>
          </p:cNvPicPr>
          <p:nvPr/>
        </p:nvPicPr>
        <p:blipFill>
          <a:blip r:embed="rId3"/>
          <a:stretch>
            <a:fillRect/>
          </a:stretch>
        </p:blipFill>
        <p:spPr>
          <a:xfrm>
            <a:off x="0" y="1049328"/>
            <a:ext cx="9144000" cy="4759344"/>
          </a:xfrm>
          <a:prstGeom prst="rect">
            <a:avLst/>
          </a:prstGeom>
        </p:spPr>
      </p:pic>
      <p:sp>
        <p:nvSpPr>
          <p:cNvPr id="6" name="Oval Callout 5"/>
          <p:cNvSpPr>
            <a:spLocks noChangeArrowheads="1"/>
          </p:cNvSpPr>
          <p:nvPr/>
        </p:nvSpPr>
        <p:spPr bwMode="auto">
          <a:xfrm rot="21056995">
            <a:off x="7933721" y="1271489"/>
            <a:ext cx="924560" cy="799414"/>
          </a:xfrm>
          <a:prstGeom prst="wedgeEllipseCallout">
            <a:avLst>
              <a:gd name="adj1" fmla="val 842"/>
              <a:gd name="adj2" fmla="val 284842"/>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645938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8287" y="3827156"/>
            <a:ext cx="3394639" cy="2539630"/>
          </a:xfrm>
          <a:prstGeom prst="rect">
            <a:avLst/>
          </a:prstGeom>
          <a:ln>
            <a:solidFill>
              <a:srgbClr val="000000"/>
            </a:solidFill>
          </a:ln>
        </p:spPr>
      </p:pic>
      <p:sp>
        <p:nvSpPr>
          <p:cNvPr id="2" name="Title 1"/>
          <p:cNvSpPr>
            <a:spLocks noGrp="1"/>
          </p:cNvSpPr>
          <p:nvPr>
            <p:ph type="title"/>
          </p:nvPr>
        </p:nvSpPr>
        <p:spPr>
          <a:xfrm>
            <a:off x="457200" y="49862"/>
            <a:ext cx="8529821" cy="1143000"/>
          </a:xfrm>
        </p:spPr>
        <p:txBody>
          <a:bodyPr>
            <a:noAutofit/>
          </a:bodyPr>
          <a:lstStyle/>
          <a:p>
            <a:r>
              <a:rPr lang="en-US" sz="3200" dirty="0"/>
              <a:t>In this unit we have examined many large-scale data sets.</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14752" b="4841"/>
          <a:stretch/>
        </p:blipFill>
        <p:spPr bwMode="auto">
          <a:xfrm>
            <a:off x="457200" y="1530966"/>
            <a:ext cx="4003536" cy="2431292"/>
          </a:xfrm>
          <a:prstGeom prst="rect">
            <a:avLst/>
          </a:prstGeom>
          <a:ln>
            <a:noFill/>
          </a:ln>
          <a:extLst>
            <a:ext uri="{53640926-AAD7-44d8-BBD7-CCE9431645EC}">
              <a14:shadowObscured xmlns="" xmlns:a14="http://schemas.microsoft.com/office/drawing/2010/main"/>
            </a:ext>
          </a:extLst>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621" t="14655" r="10897" b="7921"/>
          <a:stretch/>
        </p:blipFill>
        <p:spPr bwMode="auto">
          <a:xfrm>
            <a:off x="724389" y="3990796"/>
            <a:ext cx="3562092" cy="2491486"/>
          </a:xfrm>
          <a:prstGeom prst="rect">
            <a:avLst/>
          </a:prstGeom>
          <a:ln>
            <a:noFill/>
          </a:ln>
          <a:extLst>
            <a:ext uri="{53640926-AAD7-44d8-BBD7-CCE9431645EC}">
              <a14:shadowObscured xmlns="" xmlns:a14="http://schemas.microsoft.com/office/drawing/2010/main"/>
            </a:ext>
          </a:extLst>
        </p:spPr>
      </p:pic>
      <p:pic>
        <p:nvPicPr>
          <p:cNvPr id="7" name="Picture 6"/>
          <p:cNvPicPr/>
          <p:nvPr/>
        </p:nvPicPr>
        <p:blipFill>
          <a:blip r:embed="rId6">
            <a:extLst>
              <a:ext uri="{28A0092B-C50C-407E-A947-70E740481C1C}">
                <a14:useLocalDpi xmlns:a14="http://schemas.microsoft.com/office/drawing/2010/main" val="0"/>
              </a:ext>
            </a:extLst>
          </a:blip>
          <a:stretch>
            <a:fillRect/>
          </a:stretch>
        </p:blipFill>
        <p:spPr>
          <a:xfrm>
            <a:off x="4948287" y="1645116"/>
            <a:ext cx="3585638" cy="1942190"/>
          </a:xfrm>
          <a:prstGeom prst="rect">
            <a:avLst/>
          </a:prstGeom>
          <a:ln>
            <a:solidFill>
              <a:schemeClr val="tx1"/>
            </a:solidFill>
          </a:ln>
        </p:spPr>
      </p:pic>
      <p:sp>
        <p:nvSpPr>
          <p:cNvPr id="3" name="TextBox 2"/>
          <p:cNvSpPr txBox="1"/>
          <p:nvPr/>
        </p:nvSpPr>
        <p:spPr>
          <a:xfrm>
            <a:off x="1712494" y="1175660"/>
            <a:ext cx="1825515" cy="369332"/>
          </a:xfrm>
          <a:prstGeom prst="rect">
            <a:avLst/>
          </a:prstGeom>
          <a:noFill/>
        </p:spPr>
        <p:txBody>
          <a:bodyPr wrap="none" rtlCol="0">
            <a:spAutoFit/>
          </a:bodyPr>
          <a:lstStyle/>
          <a:p>
            <a:r>
              <a:rPr lang="en-US" dirty="0"/>
              <a:t>Atmospheric CO</a:t>
            </a:r>
            <a:r>
              <a:rPr lang="en-US" baseline="-25000" dirty="0"/>
              <a:t>2</a:t>
            </a:r>
          </a:p>
        </p:txBody>
      </p:sp>
      <p:sp>
        <p:nvSpPr>
          <p:cNvPr id="8" name="TextBox 7"/>
          <p:cNvSpPr txBox="1"/>
          <p:nvPr/>
        </p:nvSpPr>
        <p:spPr>
          <a:xfrm>
            <a:off x="5361234" y="1277202"/>
            <a:ext cx="2701731" cy="369332"/>
          </a:xfrm>
          <a:prstGeom prst="rect">
            <a:avLst/>
          </a:prstGeom>
          <a:noFill/>
        </p:spPr>
        <p:txBody>
          <a:bodyPr wrap="none" rtlCol="0">
            <a:spAutoFit/>
          </a:bodyPr>
          <a:lstStyle/>
          <a:p>
            <a:r>
              <a:rPr lang="en-US" dirty="0"/>
              <a:t>Change in Sea Level Height</a:t>
            </a:r>
            <a:endParaRPr lang="en-US" baseline="-25000" dirty="0"/>
          </a:p>
        </p:txBody>
      </p:sp>
      <p:sp>
        <p:nvSpPr>
          <p:cNvPr id="9" name="Slide Number Placeholder 8">
            <a:extLst>
              <a:ext uri="{FF2B5EF4-FFF2-40B4-BE49-F238E27FC236}">
                <a16:creationId xmlns:a16="http://schemas.microsoft.com/office/drawing/2014/main" id="{C3EB42DD-DA2C-4F0B-B755-98DEEDBCB29E}"/>
              </a:ext>
            </a:extLst>
          </p:cNvPr>
          <p:cNvSpPr>
            <a:spLocks noGrp="1"/>
          </p:cNvSpPr>
          <p:nvPr>
            <p:ph type="sldNum" sz="quarter" idx="12"/>
          </p:nvPr>
        </p:nvSpPr>
        <p:spPr/>
        <p:txBody>
          <a:bodyPr/>
          <a:lstStyle/>
          <a:p>
            <a:fld id="{E63DD268-9AF8-A144-9CFC-F57395B4FFCE}" type="slidenum">
              <a:rPr lang="en-US" smtClean="0"/>
              <a:t>3</a:t>
            </a:fld>
            <a:endParaRPr lang="en-US"/>
          </a:p>
        </p:txBody>
      </p:sp>
    </p:spTree>
    <p:extLst>
      <p:ext uri="{BB962C8B-B14F-4D97-AF65-F5344CB8AC3E}">
        <p14:creationId xmlns:p14="http://schemas.microsoft.com/office/powerpoint/2010/main" val="1104192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8287" y="3827156"/>
            <a:ext cx="3394639" cy="2539630"/>
          </a:xfrm>
          <a:prstGeom prst="rect">
            <a:avLst/>
          </a:prstGeom>
          <a:ln>
            <a:solidFill>
              <a:srgbClr val="000000"/>
            </a:solidFill>
          </a:ln>
        </p:spPr>
      </p:pic>
      <p:sp>
        <p:nvSpPr>
          <p:cNvPr id="2" name="Title 1"/>
          <p:cNvSpPr>
            <a:spLocks noGrp="1"/>
          </p:cNvSpPr>
          <p:nvPr>
            <p:ph type="title"/>
          </p:nvPr>
        </p:nvSpPr>
        <p:spPr>
          <a:xfrm>
            <a:off x="457200" y="49862"/>
            <a:ext cx="8529821" cy="1143000"/>
          </a:xfrm>
        </p:spPr>
        <p:txBody>
          <a:bodyPr>
            <a:noAutofit/>
          </a:bodyPr>
          <a:lstStyle/>
          <a:p>
            <a:r>
              <a:rPr lang="en-US" sz="3200" dirty="0"/>
              <a:t>How are these changes in Earth’s systems related to each other? </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14752" b="4841"/>
          <a:stretch/>
        </p:blipFill>
        <p:spPr bwMode="auto">
          <a:xfrm>
            <a:off x="457200" y="1530966"/>
            <a:ext cx="4003536" cy="2431292"/>
          </a:xfrm>
          <a:prstGeom prst="rect">
            <a:avLst/>
          </a:prstGeom>
          <a:ln>
            <a:noFill/>
          </a:ln>
          <a:extLst>
            <a:ext uri="{53640926-AAD7-44d8-BBD7-CCE9431645EC}">
              <a14:shadowObscured xmlns="" xmlns:a14="http://schemas.microsoft.com/office/drawing/2010/main"/>
            </a:ext>
          </a:extLst>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621" t="14655" r="10897" b="7921"/>
          <a:stretch/>
        </p:blipFill>
        <p:spPr bwMode="auto">
          <a:xfrm>
            <a:off x="724389" y="3990796"/>
            <a:ext cx="3562092" cy="2491486"/>
          </a:xfrm>
          <a:prstGeom prst="rect">
            <a:avLst/>
          </a:prstGeom>
          <a:ln>
            <a:noFill/>
          </a:ln>
          <a:extLst>
            <a:ext uri="{53640926-AAD7-44d8-BBD7-CCE9431645EC}">
              <a14:shadowObscured xmlns="" xmlns:a14="http://schemas.microsoft.com/office/drawing/2010/main"/>
            </a:ext>
          </a:extLst>
        </p:spPr>
      </p:pic>
      <p:pic>
        <p:nvPicPr>
          <p:cNvPr id="7" name="Picture 6"/>
          <p:cNvPicPr/>
          <p:nvPr/>
        </p:nvPicPr>
        <p:blipFill>
          <a:blip r:embed="rId6">
            <a:extLst>
              <a:ext uri="{28A0092B-C50C-407E-A947-70E740481C1C}">
                <a14:useLocalDpi xmlns:a14="http://schemas.microsoft.com/office/drawing/2010/main" val="0"/>
              </a:ext>
            </a:extLst>
          </a:blip>
          <a:stretch>
            <a:fillRect/>
          </a:stretch>
        </p:blipFill>
        <p:spPr>
          <a:xfrm>
            <a:off x="4948287" y="1645116"/>
            <a:ext cx="3585638" cy="1942190"/>
          </a:xfrm>
          <a:prstGeom prst="rect">
            <a:avLst/>
          </a:prstGeom>
          <a:ln>
            <a:solidFill>
              <a:schemeClr val="tx1"/>
            </a:solidFill>
          </a:ln>
        </p:spPr>
      </p:pic>
      <p:sp>
        <p:nvSpPr>
          <p:cNvPr id="3" name="TextBox 2"/>
          <p:cNvSpPr txBox="1"/>
          <p:nvPr/>
        </p:nvSpPr>
        <p:spPr>
          <a:xfrm>
            <a:off x="1712494" y="1175660"/>
            <a:ext cx="1825515" cy="369332"/>
          </a:xfrm>
          <a:prstGeom prst="rect">
            <a:avLst/>
          </a:prstGeom>
          <a:noFill/>
        </p:spPr>
        <p:txBody>
          <a:bodyPr wrap="none" rtlCol="0">
            <a:spAutoFit/>
          </a:bodyPr>
          <a:lstStyle/>
          <a:p>
            <a:r>
              <a:rPr lang="en-US" dirty="0"/>
              <a:t>Atmospheric CO</a:t>
            </a:r>
            <a:r>
              <a:rPr lang="en-US" baseline="-25000" dirty="0"/>
              <a:t>2</a:t>
            </a:r>
          </a:p>
        </p:txBody>
      </p:sp>
      <p:sp>
        <p:nvSpPr>
          <p:cNvPr id="8" name="TextBox 7"/>
          <p:cNvSpPr txBox="1"/>
          <p:nvPr/>
        </p:nvSpPr>
        <p:spPr>
          <a:xfrm>
            <a:off x="5361234" y="1277202"/>
            <a:ext cx="2701731" cy="369332"/>
          </a:xfrm>
          <a:prstGeom prst="rect">
            <a:avLst/>
          </a:prstGeom>
          <a:noFill/>
        </p:spPr>
        <p:txBody>
          <a:bodyPr wrap="none" rtlCol="0">
            <a:spAutoFit/>
          </a:bodyPr>
          <a:lstStyle/>
          <a:p>
            <a:r>
              <a:rPr lang="en-US" dirty="0"/>
              <a:t>Change in Sea Level Height</a:t>
            </a:r>
            <a:endParaRPr lang="en-US" baseline="-25000" dirty="0"/>
          </a:p>
        </p:txBody>
      </p:sp>
      <p:sp>
        <p:nvSpPr>
          <p:cNvPr id="9" name="Slide Number Placeholder 8">
            <a:extLst>
              <a:ext uri="{FF2B5EF4-FFF2-40B4-BE49-F238E27FC236}">
                <a16:creationId xmlns:a16="http://schemas.microsoft.com/office/drawing/2014/main" id="{50FC0508-A8DB-4658-B3F4-D6D0F7EBAC00}"/>
              </a:ext>
            </a:extLst>
          </p:cNvPr>
          <p:cNvSpPr>
            <a:spLocks noGrp="1"/>
          </p:cNvSpPr>
          <p:nvPr>
            <p:ph type="sldNum" sz="quarter" idx="12"/>
          </p:nvPr>
        </p:nvSpPr>
        <p:spPr/>
        <p:txBody>
          <a:bodyPr/>
          <a:lstStyle/>
          <a:p>
            <a:fld id="{E63DD268-9AF8-A144-9CFC-F57395B4FFCE}" type="slidenum">
              <a:rPr lang="en-US" smtClean="0"/>
              <a:t>4</a:t>
            </a:fld>
            <a:endParaRPr lang="en-US"/>
          </a:p>
        </p:txBody>
      </p:sp>
    </p:spTree>
    <p:extLst>
      <p:ext uri="{BB962C8B-B14F-4D97-AF65-F5344CB8AC3E}">
        <p14:creationId xmlns:p14="http://schemas.microsoft.com/office/powerpoint/2010/main" val="19240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4526" y="4385590"/>
            <a:ext cx="2640055" cy="1975104"/>
          </a:xfrm>
          <a:prstGeom prst="rect">
            <a:avLst/>
          </a:prstGeom>
          <a:ln>
            <a:solidFill>
              <a:srgbClr val="000000"/>
            </a:solidFill>
          </a:ln>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14752" b="4841"/>
          <a:stretch/>
        </p:blipFill>
        <p:spPr bwMode="auto">
          <a:xfrm>
            <a:off x="1766287" y="710081"/>
            <a:ext cx="4771077" cy="2897409"/>
          </a:xfrm>
          <a:prstGeom prst="rect">
            <a:avLst/>
          </a:prstGeom>
          <a:ln>
            <a:noFill/>
          </a:ln>
          <a:extLst>
            <a:ext uri="{53640926-AAD7-44d8-BBD7-CCE9431645EC}">
              <a14:shadowObscured xmlns="" xmlns:a14="http://schemas.microsoft.com/office/drawing/2010/main"/>
            </a:ext>
          </a:extLst>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621" t="14655" r="10897" b="7921"/>
          <a:stretch/>
        </p:blipFill>
        <p:spPr bwMode="auto">
          <a:xfrm>
            <a:off x="194689" y="4385591"/>
            <a:ext cx="2832527" cy="1981195"/>
          </a:xfrm>
          <a:prstGeom prst="rect">
            <a:avLst/>
          </a:prstGeom>
          <a:ln>
            <a:solidFill>
              <a:schemeClr val="tx1"/>
            </a:solidFill>
          </a:ln>
          <a:extLst>
            <a:ext uri="{53640926-AAD7-44d8-BBD7-CCE9431645EC}">
              <a14:shadowObscured xmlns="" xmlns:a14="http://schemas.microsoft.com/office/drawing/2010/main"/>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3503" y="4377460"/>
            <a:ext cx="2960881" cy="1984248"/>
          </a:xfrm>
          <a:prstGeom prst="rect">
            <a:avLst/>
          </a:prstGeom>
          <a:ln>
            <a:solidFill>
              <a:schemeClr val="tx1"/>
            </a:solidFill>
          </a:ln>
        </p:spPr>
      </p:pic>
      <p:sp>
        <p:nvSpPr>
          <p:cNvPr id="3" name="TextBox 2"/>
          <p:cNvSpPr txBox="1"/>
          <p:nvPr/>
        </p:nvSpPr>
        <p:spPr>
          <a:xfrm>
            <a:off x="3359396" y="255241"/>
            <a:ext cx="1825515" cy="369332"/>
          </a:xfrm>
          <a:prstGeom prst="rect">
            <a:avLst/>
          </a:prstGeom>
          <a:noFill/>
        </p:spPr>
        <p:txBody>
          <a:bodyPr wrap="none" rtlCol="0">
            <a:spAutoFit/>
          </a:bodyPr>
          <a:lstStyle/>
          <a:p>
            <a:r>
              <a:rPr lang="en-US" dirty="0"/>
              <a:t>Atmospheric CO</a:t>
            </a:r>
            <a:r>
              <a:rPr lang="en-US" baseline="-25000" dirty="0"/>
              <a:t>2</a:t>
            </a:r>
          </a:p>
        </p:txBody>
      </p:sp>
      <p:sp>
        <p:nvSpPr>
          <p:cNvPr id="9" name="Rounded Rectangular Callout 8"/>
          <p:cNvSpPr/>
          <p:nvPr/>
        </p:nvSpPr>
        <p:spPr>
          <a:xfrm>
            <a:off x="6299212" y="1006540"/>
            <a:ext cx="2566598" cy="1152246"/>
          </a:xfrm>
          <a:prstGeom prst="wedgeRoundRectCallout">
            <a:avLst>
              <a:gd name="adj1" fmla="val -78797"/>
              <a:gd name="adj2" fmla="val 39406"/>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If we could do something about this trend</a:t>
            </a:r>
            <a:r>
              <a:rPr lang="is-IS" dirty="0"/>
              <a:t>…</a:t>
            </a:r>
            <a:endParaRPr lang="en-US" dirty="0"/>
          </a:p>
        </p:txBody>
      </p:sp>
      <p:sp>
        <p:nvSpPr>
          <p:cNvPr id="10" name="Rounded Rectangular Callout 9"/>
          <p:cNvSpPr/>
          <p:nvPr/>
        </p:nvSpPr>
        <p:spPr>
          <a:xfrm>
            <a:off x="6299212" y="2856341"/>
            <a:ext cx="2566598" cy="1152246"/>
          </a:xfrm>
          <a:prstGeom prst="wedgeRoundRectCallout">
            <a:avLst>
              <a:gd name="adj1" fmla="val -70314"/>
              <a:gd name="adj2" fmla="val 6459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s-IS" dirty="0"/>
              <a:t>…we</a:t>
            </a:r>
            <a:r>
              <a:rPr lang="en-US" dirty="0"/>
              <a:t> could have an impact on these trends.</a:t>
            </a:r>
          </a:p>
        </p:txBody>
      </p:sp>
      <p:sp>
        <p:nvSpPr>
          <p:cNvPr id="11" name="TextBox 10"/>
          <p:cNvSpPr txBox="1"/>
          <p:nvPr/>
        </p:nvSpPr>
        <p:spPr>
          <a:xfrm>
            <a:off x="5883965" y="4333506"/>
            <a:ext cx="2142383" cy="307777"/>
          </a:xfrm>
          <a:prstGeom prst="rect">
            <a:avLst/>
          </a:prstGeom>
          <a:noFill/>
        </p:spPr>
        <p:txBody>
          <a:bodyPr wrap="none" rtlCol="0">
            <a:spAutoFit/>
          </a:bodyPr>
          <a:lstStyle/>
          <a:p>
            <a:r>
              <a:rPr lang="en-US" sz="1400" dirty="0"/>
              <a:t>Change in Sea Level Height</a:t>
            </a:r>
            <a:endParaRPr lang="en-US" sz="1400" baseline="-25000" dirty="0"/>
          </a:p>
        </p:txBody>
      </p:sp>
      <p:sp>
        <p:nvSpPr>
          <p:cNvPr id="2" name="Slide Number Placeholder 1">
            <a:extLst>
              <a:ext uri="{FF2B5EF4-FFF2-40B4-BE49-F238E27FC236}">
                <a16:creationId xmlns:a16="http://schemas.microsoft.com/office/drawing/2014/main" id="{509AB4F5-9352-4A3A-8789-DA002ABEAE1A}"/>
              </a:ext>
            </a:extLst>
          </p:cNvPr>
          <p:cNvSpPr>
            <a:spLocks noGrp="1"/>
          </p:cNvSpPr>
          <p:nvPr>
            <p:ph type="sldNum" sz="quarter" idx="12"/>
          </p:nvPr>
        </p:nvSpPr>
        <p:spPr/>
        <p:txBody>
          <a:bodyPr/>
          <a:lstStyle/>
          <a:p>
            <a:fld id="{E63DD268-9AF8-A144-9CFC-F57395B4FFCE}" type="slidenum">
              <a:rPr lang="en-US" smtClean="0"/>
              <a:t>5</a:t>
            </a:fld>
            <a:endParaRPr lang="en-US"/>
          </a:p>
        </p:txBody>
      </p:sp>
    </p:spTree>
    <p:extLst>
      <p:ext uri="{BB962C8B-B14F-4D97-AF65-F5344CB8AC3E}">
        <p14:creationId xmlns:p14="http://schemas.microsoft.com/office/powerpoint/2010/main" val="3686446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237" y="114161"/>
            <a:ext cx="8778016" cy="1654090"/>
          </a:xfrm>
        </p:spPr>
        <p:txBody>
          <a:bodyPr>
            <a:noAutofit/>
          </a:bodyPr>
          <a:lstStyle/>
          <a:p>
            <a:r>
              <a:rPr lang="en-US" sz="2800" dirty="0"/>
              <a:t>Using what you learned form the simple climate model in Activity 6.2, what would we need to do to stop or reverse the trend of increasing atmospheric CO</a:t>
            </a:r>
            <a:r>
              <a:rPr lang="en-US" sz="2800" baseline="-25000" dirty="0"/>
              <a:t>2 </a:t>
            </a:r>
            <a:r>
              <a:rPr lang="en-US" sz="2800" dirty="0"/>
              <a:t>concentrations?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4752" b="4841"/>
          <a:stretch/>
        </p:blipFill>
        <p:spPr bwMode="auto">
          <a:xfrm>
            <a:off x="844307" y="2122404"/>
            <a:ext cx="7548492" cy="4584095"/>
          </a:xfrm>
          <a:prstGeom prst="rect">
            <a:avLst/>
          </a:prstGeom>
          <a:ln>
            <a:noFill/>
          </a:ln>
          <a:extLst>
            <a:ext uri="{53640926-AAD7-44d8-BBD7-CCE9431645EC}">
              <a14:shadowObscured xmlns="" xmlns:a14="http://schemas.microsoft.com/office/drawing/2010/main"/>
            </a:ext>
          </a:extLst>
        </p:spPr>
      </p:pic>
      <p:sp>
        <p:nvSpPr>
          <p:cNvPr id="3" name="Slide Number Placeholder 2">
            <a:extLst>
              <a:ext uri="{FF2B5EF4-FFF2-40B4-BE49-F238E27FC236}">
                <a16:creationId xmlns:a16="http://schemas.microsoft.com/office/drawing/2014/main" id="{AD91218A-FE44-44AF-A81A-7582B58936E8}"/>
              </a:ext>
            </a:extLst>
          </p:cNvPr>
          <p:cNvSpPr>
            <a:spLocks noGrp="1"/>
          </p:cNvSpPr>
          <p:nvPr>
            <p:ph type="sldNum" sz="quarter" idx="12"/>
          </p:nvPr>
        </p:nvSpPr>
        <p:spPr/>
        <p:txBody>
          <a:bodyPr/>
          <a:lstStyle/>
          <a:p>
            <a:fld id="{E63DD268-9AF8-A144-9CFC-F57395B4FFCE}" type="slidenum">
              <a:rPr lang="en-US" smtClean="0"/>
              <a:t>6</a:t>
            </a:fld>
            <a:endParaRPr lang="en-US"/>
          </a:p>
        </p:txBody>
      </p:sp>
    </p:spTree>
    <p:extLst>
      <p:ext uri="{BB962C8B-B14F-4D97-AF65-F5344CB8AC3E}">
        <p14:creationId xmlns:p14="http://schemas.microsoft.com/office/powerpoint/2010/main" val="1781353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911122" y="3949552"/>
            <a:ext cx="2071358" cy="3273420"/>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2" name="Rectangle 11"/>
          <p:cNvSpPr/>
          <p:nvPr/>
        </p:nvSpPr>
        <p:spPr>
          <a:xfrm rot="16200000">
            <a:off x="5715000" y="3581400"/>
            <a:ext cx="2133602" cy="3809999"/>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3" name="Rectangle 12"/>
          <p:cNvSpPr/>
          <p:nvPr/>
        </p:nvSpPr>
        <p:spPr>
          <a:xfrm rot="16200000">
            <a:off x="5524500" y="571501"/>
            <a:ext cx="2438399" cy="3733800"/>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4" name="Oval 13"/>
          <p:cNvSpPr/>
          <p:nvPr/>
        </p:nvSpPr>
        <p:spPr>
          <a:xfrm rot="16200000">
            <a:off x="1105776" y="1256424"/>
            <a:ext cx="2512850" cy="2590802"/>
          </a:xfrm>
          <a:prstGeom prst="ellipse">
            <a:avLst/>
          </a:prstGeom>
          <a:noFill/>
          <a:ln w="76200" cmpd="sng">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5" name="TextBox 14"/>
          <p:cNvSpPr txBox="1"/>
          <p:nvPr/>
        </p:nvSpPr>
        <p:spPr>
          <a:xfrm>
            <a:off x="152400" y="762000"/>
            <a:ext cx="2025123" cy="611706"/>
          </a:xfrm>
          <a:prstGeom prst="rect">
            <a:avLst/>
          </a:prstGeom>
          <a:noFill/>
        </p:spPr>
        <p:txBody>
          <a:bodyPr wrap="square" lIns="57150" tIns="28575" rIns="57150" bIns="28575" rtlCol="0">
            <a:spAutoFit/>
          </a:bodyPr>
          <a:lstStyle/>
          <a:p>
            <a:pPr algn="ctr"/>
            <a:r>
              <a:rPr lang="en-US" b="1" dirty="0">
                <a:solidFill>
                  <a:srgbClr val="0000FF"/>
                </a:solidFill>
              </a:rPr>
              <a:t>Atmosphere</a:t>
            </a:r>
          </a:p>
          <a:p>
            <a:pPr algn="ctr"/>
            <a:r>
              <a:rPr lang="en-US" dirty="0"/>
              <a:t> Inorganic CO</a:t>
            </a:r>
            <a:r>
              <a:rPr lang="en-US" baseline="-25000" dirty="0"/>
              <a:t>2</a:t>
            </a:r>
          </a:p>
        </p:txBody>
      </p:sp>
      <p:sp>
        <p:nvSpPr>
          <p:cNvPr id="16" name="TextBox 15"/>
          <p:cNvSpPr txBox="1"/>
          <p:nvPr/>
        </p:nvSpPr>
        <p:spPr>
          <a:xfrm>
            <a:off x="0" y="3810000"/>
            <a:ext cx="2514600" cy="611706"/>
          </a:xfrm>
          <a:prstGeom prst="rect">
            <a:avLst/>
          </a:prstGeom>
          <a:noFill/>
        </p:spPr>
        <p:txBody>
          <a:bodyPr wrap="square" lIns="57150" tIns="28575" rIns="57150" bIns="28575" rtlCol="0">
            <a:spAutoFit/>
          </a:bodyPr>
          <a:lstStyle/>
          <a:p>
            <a:pPr algn="ctr"/>
            <a:r>
              <a:rPr lang="en-US" b="1" dirty="0">
                <a:solidFill>
                  <a:srgbClr val="008000"/>
                </a:solidFill>
              </a:rPr>
              <a:t>Soil </a:t>
            </a:r>
          </a:p>
          <a:p>
            <a:pPr algn="ctr"/>
            <a:r>
              <a:rPr lang="en-US" dirty="0"/>
              <a:t>organic carbon</a:t>
            </a:r>
          </a:p>
        </p:txBody>
      </p:sp>
      <p:sp>
        <p:nvSpPr>
          <p:cNvPr id="17" name="TextBox 16"/>
          <p:cNvSpPr txBox="1"/>
          <p:nvPr/>
        </p:nvSpPr>
        <p:spPr>
          <a:xfrm>
            <a:off x="5181600" y="533400"/>
            <a:ext cx="3273421" cy="611706"/>
          </a:xfrm>
          <a:prstGeom prst="rect">
            <a:avLst/>
          </a:prstGeom>
          <a:noFill/>
        </p:spPr>
        <p:txBody>
          <a:bodyPr wrap="square" lIns="57150" tIns="28575" rIns="57150" bIns="28575" rtlCol="0">
            <a:spAutoFit/>
          </a:bodyPr>
          <a:lstStyle/>
          <a:p>
            <a:pPr algn="ctr"/>
            <a:r>
              <a:rPr lang="en-US" b="1" dirty="0">
                <a:solidFill>
                  <a:srgbClr val="008000"/>
                </a:solidFill>
              </a:rPr>
              <a:t>Biomass</a:t>
            </a:r>
          </a:p>
          <a:p>
            <a:pPr algn="ctr"/>
            <a:r>
              <a:rPr lang="en-US" dirty="0"/>
              <a:t>organic carbon</a:t>
            </a:r>
          </a:p>
        </p:txBody>
      </p:sp>
      <p:sp>
        <p:nvSpPr>
          <p:cNvPr id="18" name="TextBox 17"/>
          <p:cNvSpPr txBox="1"/>
          <p:nvPr/>
        </p:nvSpPr>
        <p:spPr>
          <a:xfrm>
            <a:off x="5153426" y="3754523"/>
            <a:ext cx="3132501" cy="611706"/>
          </a:xfrm>
          <a:prstGeom prst="rect">
            <a:avLst/>
          </a:prstGeom>
          <a:noFill/>
        </p:spPr>
        <p:txBody>
          <a:bodyPr wrap="square" lIns="57150" tIns="28575" rIns="57150" bIns="28575" rtlCol="0">
            <a:spAutoFit/>
          </a:bodyPr>
          <a:lstStyle/>
          <a:p>
            <a:pPr algn="ctr"/>
            <a:r>
              <a:rPr lang="en-US" b="1" dirty="0">
                <a:solidFill>
                  <a:srgbClr val="008000"/>
                </a:solidFill>
              </a:rPr>
              <a:t>Fossil Fuels</a:t>
            </a:r>
          </a:p>
          <a:p>
            <a:pPr algn="ctr"/>
            <a:r>
              <a:rPr lang="en-US" dirty="0"/>
              <a:t>organic carbon</a:t>
            </a:r>
          </a:p>
        </p:txBody>
      </p:sp>
      <p:sp>
        <p:nvSpPr>
          <p:cNvPr id="20" name="Content Placeholder 2"/>
          <p:cNvSpPr txBox="1">
            <a:spLocks/>
          </p:cNvSpPr>
          <p:nvPr/>
        </p:nvSpPr>
        <p:spPr>
          <a:xfrm>
            <a:off x="99230" y="136609"/>
            <a:ext cx="9084469" cy="82179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What will happen to Earth’s systems if we don’t reduce CO</a:t>
            </a:r>
            <a:r>
              <a:rPr lang="en-US" sz="2400" baseline="-25000" dirty="0"/>
              <a:t>2</a:t>
            </a:r>
            <a:r>
              <a:rPr lang="en-US" sz="2400" dirty="0"/>
              <a:t> emissions? </a:t>
            </a:r>
            <a:endParaRPr lang="en-US" sz="2400" dirty="0">
              <a:latin typeface="Copperplate"/>
              <a:cs typeface="Copperplate"/>
            </a:endParaRPr>
          </a:p>
        </p:txBody>
      </p:sp>
      <p:sp>
        <p:nvSpPr>
          <p:cNvPr id="2" name="Right Arrow 1"/>
          <p:cNvSpPr/>
          <p:nvPr/>
        </p:nvSpPr>
        <p:spPr>
          <a:xfrm>
            <a:off x="2286000" y="1219200"/>
            <a:ext cx="4483565" cy="816384"/>
          </a:xfrm>
          <a:prstGeom prst="rightArrow">
            <a:avLst>
              <a:gd name="adj1" fmla="val 28093"/>
              <a:gd name="adj2" fmla="val 67821"/>
            </a:avLst>
          </a:prstGeom>
          <a:gradFill flip="none" rotWithShape="1">
            <a:gsLst>
              <a:gs pos="0">
                <a:schemeClr val="accent1">
                  <a:shade val="51000"/>
                  <a:satMod val="130000"/>
                  <a:alpha val="51000"/>
                </a:schemeClr>
              </a:gs>
              <a:gs pos="80000">
                <a:schemeClr val="accent1">
                  <a:shade val="93000"/>
                  <a:satMod val="130000"/>
                  <a:alpha val="51000"/>
                </a:schemeClr>
              </a:gs>
              <a:gs pos="100000">
                <a:schemeClr val="accent1">
                  <a:shade val="94000"/>
                  <a:satMod val="135000"/>
                  <a:alpha val="51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rot="12752199">
            <a:off x="2268109" y="3278239"/>
            <a:ext cx="4192736" cy="1723716"/>
          </a:xfrm>
          <a:prstGeom prst="rightArrow">
            <a:avLst>
              <a:gd name="adj1" fmla="val 72696"/>
              <a:gd name="adj2" fmla="val 74818"/>
            </a:avLst>
          </a:prstGeom>
          <a:gradFill flip="none" rotWithShape="1">
            <a:gsLst>
              <a:gs pos="0">
                <a:schemeClr val="accent1">
                  <a:shade val="51000"/>
                  <a:satMod val="130000"/>
                  <a:alpha val="51000"/>
                </a:schemeClr>
              </a:gs>
              <a:gs pos="80000">
                <a:schemeClr val="accent1">
                  <a:shade val="93000"/>
                  <a:satMod val="130000"/>
                  <a:alpha val="51000"/>
                </a:schemeClr>
              </a:gs>
              <a:gs pos="100000">
                <a:schemeClr val="accent1">
                  <a:shade val="94000"/>
                  <a:satMod val="135000"/>
                  <a:alpha val="51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5562600" y="4876800"/>
            <a:ext cx="2514600" cy="1323439"/>
          </a:xfrm>
          <a:prstGeom prst="rect">
            <a:avLst/>
          </a:prstGeom>
          <a:noFill/>
        </p:spPr>
        <p:txBody>
          <a:bodyPr wrap="square" rtlCol="0">
            <a:spAutoFit/>
          </a:bodyPr>
          <a:lstStyle/>
          <a:p>
            <a:r>
              <a:rPr lang="en-US" sz="1600" dirty="0"/>
              <a:t>When we burn fossil fuels in cars and buildings, we move carbon from the fossil fuel pool to the atmosphere pool. </a:t>
            </a:r>
          </a:p>
        </p:txBody>
      </p:sp>
      <p:sp>
        <p:nvSpPr>
          <p:cNvPr id="8" name="TextBox 7"/>
          <p:cNvSpPr txBox="1"/>
          <p:nvPr/>
        </p:nvSpPr>
        <p:spPr>
          <a:xfrm>
            <a:off x="609600" y="1473875"/>
            <a:ext cx="2743200" cy="2031325"/>
          </a:xfrm>
          <a:prstGeom prst="rect">
            <a:avLst/>
          </a:prstGeom>
          <a:noFill/>
        </p:spPr>
        <p:txBody>
          <a:bodyPr wrap="square" rtlCol="0">
            <a:spAutoFit/>
          </a:bodyPr>
          <a:lstStyle/>
          <a:p>
            <a:r>
              <a:rPr lang="en-US" dirty="0"/>
              <a:t>Before the industrial revolution, the carbon in the atmosphere pool maintained a balance between the biomass pool through photosynthesis and cellular respiration.</a:t>
            </a:r>
          </a:p>
        </p:txBody>
      </p:sp>
      <p:sp>
        <p:nvSpPr>
          <p:cNvPr id="22" name="TextBox 21"/>
          <p:cNvSpPr txBox="1"/>
          <p:nvPr/>
        </p:nvSpPr>
        <p:spPr>
          <a:xfrm>
            <a:off x="5029200" y="2027872"/>
            <a:ext cx="3581400" cy="1477328"/>
          </a:xfrm>
          <a:prstGeom prst="rect">
            <a:avLst/>
          </a:prstGeom>
          <a:noFill/>
        </p:spPr>
        <p:txBody>
          <a:bodyPr wrap="square" rtlCol="0">
            <a:spAutoFit/>
          </a:bodyPr>
          <a:lstStyle/>
          <a:p>
            <a:r>
              <a:rPr lang="en-US" dirty="0"/>
              <a:t>However, the biomass pool can only sequester a </a:t>
            </a:r>
            <a:r>
              <a:rPr lang="en-US" b="1" dirty="0"/>
              <a:t>limited</a:t>
            </a:r>
            <a:r>
              <a:rPr lang="en-US" dirty="0"/>
              <a:t> amount of carbon. Today, we are adding too much carbon to the atmosphere pool. This causes an imbalance. </a:t>
            </a:r>
          </a:p>
        </p:txBody>
      </p:sp>
      <p:sp>
        <p:nvSpPr>
          <p:cNvPr id="9" name="TextBox 8"/>
          <p:cNvSpPr txBox="1"/>
          <p:nvPr/>
        </p:nvSpPr>
        <p:spPr>
          <a:xfrm>
            <a:off x="609600" y="1524000"/>
            <a:ext cx="2667000" cy="2031325"/>
          </a:xfrm>
          <a:prstGeom prst="rect">
            <a:avLst/>
          </a:prstGeom>
          <a:noFill/>
        </p:spPr>
        <p:txBody>
          <a:bodyPr wrap="square" rtlCol="0">
            <a:spAutoFit/>
          </a:bodyPr>
          <a:lstStyle/>
          <a:p>
            <a:r>
              <a:rPr lang="en-US" dirty="0"/>
              <a:t>As carbon concentrations in the atmosphere continue to rise, so will the global temperatures. What are the results of increasing temperatures for people and the planet?</a:t>
            </a:r>
          </a:p>
        </p:txBody>
      </p:sp>
      <p:sp>
        <p:nvSpPr>
          <p:cNvPr id="10" name="TextBox 9"/>
          <p:cNvSpPr txBox="1"/>
          <p:nvPr/>
        </p:nvSpPr>
        <p:spPr>
          <a:xfrm>
            <a:off x="5486400" y="4343400"/>
            <a:ext cx="2743200" cy="2308324"/>
          </a:xfrm>
          <a:prstGeom prst="rect">
            <a:avLst/>
          </a:prstGeom>
          <a:noFill/>
        </p:spPr>
        <p:txBody>
          <a:bodyPr wrap="square" rtlCol="0">
            <a:spAutoFit/>
          </a:bodyPr>
          <a:lstStyle/>
          <a:p>
            <a:r>
              <a:rPr lang="en-US" dirty="0"/>
              <a:t>If we continue to use fossil fuels at the rates we are using them now, it will be impossible for the planet to maintain the natural balance between the atmosphere and biomass pool. </a:t>
            </a:r>
          </a:p>
        </p:txBody>
      </p:sp>
      <p:sp>
        <p:nvSpPr>
          <p:cNvPr id="3" name="Slide Number Placeholder 2">
            <a:extLst>
              <a:ext uri="{FF2B5EF4-FFF2-40B4-BE49-F238E27FC236}">
                <a16:creationId xmlns:a16="http://schemas.microsoft.com/office/drawing/2014/main" id="{F0672DAC-653B-4DBD-A74B-63781FC7D511}"/>
              </a:ext>
            </a:extLst>
          </p:cNvPr>
          <p:cNvSpPr>
            <a:spLocks noGrp="1"/>
          </p:cNvSpPr>
          <p:nvPr>
            <p:ph type="sldNum" sz="quarter" idx="12"/>
          </p:nvPr>
        </p:nvSpPr>
        <p:spPr/>
        <p:txBody>
          <a:bodyPr/>
          <a:lstStyle/>
          <a:p>
            <a:fld id="{E63DD268-9AF8-A144-9CFC-F57395B4FFCE}" type="slidenum">
              <a:rPr lang="en-US" smtClean="0"/>
              <a:t>7</a:t>
            </a:fld>
            <a:endParaRPr lang="en-US"/>
          </a:p>
        </p:txBody>
      </p:sp>
    </p:spTree>
    <p:extLst>
      <p:ext uri="{BB962C8B-B14F-4D97-AF65-F5344CB8AC3E}">
        <p14:creationId xmlns:p14="http://schemas.microsoft.com/office/powerpoint/2010/main" val="377705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12"/>
                                        </p:tgtEl>
                                      </p:cBhvr>
                                      <p:by x="50000" y="100000"/>
                                    </p:animScale>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grpId="0" nodeType="clickEffect">
                                  <p:stCondLst>
                                    <p:cond delay="0"/>
                                  </p:stCondLst>
                                  <p:childTnLst>
                                    <p:animScale>
                                      <p:cBhvr>
                                        <p:cTn id="18" dur="2000" fill="hold"/>
                                        <p:tgtEl>
                                          <p:spTgt spid="14"/>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8"/>
                                        </p:tgtEl>
                                        <p:attrNameLst>
                                          <p:attrName>style.visibility</p:attrName>
                                        </p:attrNameLst>
                                      </p:cBhvr>
                                      <p:to>
                                        <p:strVal val="hidden"/>
                                      </p:to>
                                    </p:set>
                                  </p:childTnLst>
                                </p:cTn>
                              </p:par>
                              <p:par>
                                <p:cTn id="30" presetID="1" presetClass="entr" presetSubtype="0" fill="hold" grpId="1" nodeType="withEffect">
                                  <p:stCondLst>
                                    <p:cond delay="0"/>
                                  </p:stCondLst>
                                  <p:childTnLst>
                                    <p:set>
                                      <p:cBhvr>
                                        <p:cTn id="31" dur="1" fill="hold">
                                          <p:stCondLst>
                                            <p:cond delay="0"/>
                                          </p:stCondLst>
                                        </p:cTn>
                                        <p:tgtEl>
                                          <p:spTgt spid="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grpId="0" nodeType="clickEffect">
                                  <p:stCondLst>
                                    <p:cond delay="0"/>
                                  </p:stCondLst>
                                  <p:childTnLst>
                                    <p:animEffect transition="out" filter="fade">
                                      <p:cBhvr>
                                        <p:cTn id="39" dur="2000" tmFilter="0, 0; .2, .5; .8, .5; 1, 0"/>
                                        <p:tgtEl>
                                          <p:spTgt spid="13"/>
                                        </p:tgtEl>
                                      </p:cBhvr>
                                    </p:animEffect>
                                    <p:animScale>
                                      <p:cBhvr>
                                        <p:cTn id="40" dur="1000" autoRev="1" fill="hold"/>
                                        <p:tgtEl>
                                          <p:spTgt spid="13"/>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2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6" presetClass="emph" presetSubtype="0" fill="hold" grpId="1" nodeType="clickEffect">
                                  <p:stCondLst>
                                    <p:cond delay="0"/>
                                  </p:stCondLst>
                                  <p:childTnLst>
                                    <p:animScale>
                                      <p:cBhvr>
                                        <p:cTn id="50" dur="2000" fill="hold"/>
                                        <p:tgtEl>
                                          <p:spTgt spid="12"/>
                                        </p:tgtEl>
                                      </p:cBhvr>
                                      <p:by x="25000" y="25000"/>
                                    </p:animScale>
                                  </p:childTnLst>
                                </p:cTn>
                              </p:par>
                              <p:par>
                                <p:cTn id="51" presetID="26" presetClass="emph" presetSubtype="0" fill="hold" grpId="1" nodeType="withEffect">
                                  <p:stCondLst>
                                    <p:cond delay="0"/>
                                  </p:stCondLst>
                                  <p:childTnLst>
                                    <p:animEffect transition="out" filter="fade">
                                      <p:cBhvr>
                                        <p:cTn id="52" dur="500" tmFilter="0, 0; .2, .5; .8, .5; 1, 0"/>
                                        <p:tgtEl>
                                          <p:spTgt spid="19"/>
                                        </p:tgtEl>
                                      </p:cBhvr>
                                    </p:animEffect>
                                    <p:animScale>
                                      <p:cBhvr>
                                        <p:cTn id="53" dur="250" autoRev="1" fill="hold"/>
                                        <p:tgtEl>
                                          <p:spTgt spid="19"/>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6" presetClass="emph" presetSubtype="0" fill="hold" grpId="1" nodeType="clickEffect">
                                  <p:stCondLst>
                                    <p:cond delay="0"/>
                                  </p:stCondLst>
                                  <p:childTnLst>
                                    <p:animScale>
                                      <p:cBhvr>
                                        <p:cTn id="57" dur="2000" fill="hold"/>
                                        <p:tgtEl>
                                          <p:spTgt spid="14"/>
                                        </p:tgtEl>
                                      </p:cBhvr>
                                      <p:by x="150000" y="150000"/>
                                    </p:animScale>
                                  </p:childTnLst>
                                </p:cTn>
                              </p:par>
                            </p:childTnLst>
                          </p:cTn>
                        </p:par>
                      </p:childTnLst>
                    </p:cTn>
                  </p:par>
                  <p:par>
                    <p:cTn id="58" fill="hold">
                      <p:stCondLst>
                        <p:cond delay="indefinite"/>
                      </p:stCondLst>
                      <p:childTnLst>
                        <p:par>
                          <p:cTn id="59" fill="hold">
                            <p:stCondLst>
                              <p:cond delay="0"/>
                            </p:stCondLst>
                            <p:childTnLst>
                              <p:par>
                                <p:cTn id="60" presetID="26" presetClass="emph" presetSubtype="0" fill="hold" grpId="0" nodeType="clickEffect">
                                  <p:stCondLst>
                                    <p:cond delay="0"/>
                                  </p:stCondLst>
                                  <p:childTnLst>
                                    <p:animEffect transition="out" filter="fade">
                                      <p:cBhvr>
                                        <p:cTn id="61" dur="500" tmFilter="0, 0; .2, .5; .8, .5; 1, 0"/>
                                        <p:tgtEl>
                                          <p:spTgt spid="2"/>
                                        </p:tgtEl>
                                      </p:cBhvr>
                                    </p:animEffect>
                                    <p:animScale>
                                      <p:cBhvr>
                                        <p:cTn id="62" dur="250" autoRev="1" fill="hold"/>
                                        <p:tgtEl>
                                          <p:spTgt spid="2"/>
                                        </p:tgtEl>
                                      </p:cBhvr>
                                      <p:by x="105000" y="105000"/>
                                    </p:animScale>
                                  </p:childTnLst>
                                </p:cTn>
                              </p:par>
                              <p:par>
                                <p:cTn id="63" presetID="26" presetClass="emph" presetSubtype="0" fill="hold" grpId="1" nodeType="withEffect">
                                  <p:stCondLst>
                                    <p:cond delay="0"/>
                                  </p:stCondLst>
                                  <p:childTnLst>
                                    <p:animEffect transition="out" filter="fade">
                                      <p:cBhvr>
                                        <p:cTn id="64" dur="500" tmFilter="0, 0; .2, .5; .8, .5; 1, 0"/>
                                        <p:tgtEl>
                                          <p:spTgt spid="13"/>
                                        </p:tgtEl>
                                      </p:cBhvr>
                                    </p:animEffect>
                                    <p:animScale>
                                      <p:cBhvr>
                                        <p:cTn id="65" dur="250" autoRev="1" fill="hold"/>
                                        <p:tgtEl>
                                          <p:spTgt spid="13"/>
                                        </p:tgtEl>
                                      </p:cBhvr>
                                      <p:by x="105000" y="105000"/>
                                    </p:animScale>
                                  </p:childTnLst>
                                </p:cTn>
                              </p:par>
                            </p:childTnLst>
                          </p:cTn>
                        </p:par>
                        <p:par>
                          <p:cTn id="66" fill="hold">
                            <p:stCondLst>
                              <p:cond delay="500"/>
                            </p:stCondLst>
                            <p:childTnLst>
                              <p:par>
                                <p:cTn id="67" presetID="1" presetClass="entr" presetSubtype="0"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2" grpId="0" animBg="1"/>
      <p:bldP spid="2" grpId="1" animBg="1"/>
      <p:bldP spid="19" grpId="0" animBg="1"/>
      <p:bldP spid="19" grpId="1" animBg="1"/>
      <p:bldP spid="5" grpId="0"/>
      <p:bldP spid="5" grpId="1"/>
      <p:bldP spid="8" grpId="0"/>
      <p:bldP spid="8" grpId="1"/>
      <p:bldP spid="22" grpId="0"/>
      <p:bldP spid="22" grpId="1"/>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shot 2016-06-21 12.02.42.png"/>
          <p:cNvPicPr/>
          <p:nvPr/>
        </p:nvPicPr>
        <p:blipFill>
          <a:blip r:embed="rId3">
            <a:extLst>
              <a:ext uri="{28A0092B-C50C-407E-A947-70E740481C1C}">
                <a14:useLocalDpi xmlns:a14="http://schemas.microsoft.com/office/drawing/2010/main" val="0"/>
              </a:ext>
            </a:extLst>
          </a:blip>
          <a:stretch>
            <a:fillRect/>
          </a:stretch>
        </p:blipFill>
        <p:spPr>
          <a:xfrm>
            <a:off x="1925052" y="1704197"/>
            <a:ext cx="5410747" cy="3914363"/>
          </a:xfrm>
          <a:prstGeom prst="rect">
            <a:avLst/>
          </a:prstGeom>
        </p:spPr>
      </p:pic>
      <p:sp>
        <p:nvSpPr>
          <p:cNvPr id="10" name="Title 9"/>
          <p:cNvSpPr>
            <a:spLocks noGrp="1"/>
          </p:cNvSpPr>
          <p:nvPr>
            <p:ph type="title"/>
          </p:nvPr>
        </p:nvSpPr>
        <p:spPr/>
        <p:txBody>
          <a:bodyPr>
            <a:noAutofit/>
          </a:bodyPr>
          <a:lstStyle/>
          <a:p>
            <a:r>
              <a:rPr lang="en-US" sz="3200" dirty="0"/>
              <a:t>Review from Activity 6.2:</a:t>
            </a:r>
            <a:br>
              <a:rPr lang="en-US" sz="3200" dirty="0"/>
            </a:br>
            <a:r>
              <a:rPr lang="en-US" sz="3200" dirty="0"/>
              <a:t>How will our decisions about future CO</a:t>
            </a:r>
            <a:r>
              <a:rPr lang="en-US" sz="3200" baseline="-25000" dirty="0"/>
              <a:t>2</a:t>
            </a:r>
            <a:r>
              <a:rPr lang="en-US" sz="3200" dirty="0"/>
              <a:t> emissions affect global temperature?</a:t>
            </a:r>
          </a:p>
        </p:txBody>
      </p:sp>
      <p:sp>
        <p:nvSpPr>
          <p:cNvPr id="11" name="Title 9"/>
          <p:cNvSpPr txBox="1">
            <a:spLocks/>
          </p:cNvSpPr>
          <p:nvPr/>
        </p:nvSpPr>
        <p:spPr>
          <a:xfrm>
            <a:off x="457200" y="5566197"/>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t>What do you think the shaded area around each line represents?</a:t>
            </a:r>
          </a:p>
        </p:txBody>
      </p:sp>
      <p:sp>
        <p:nvSpPr>
          <p:cNvPr id="2" name="Slide Number Placeholder 1">
            <a:extLst>
              <a:ext uri="{FF2B5EF4-FFF2-40B4-BE49-F238E27FC236}">
                <a16:creationId xmlns:a16="http://schemas.microsoft.com/office/drawing/2014/main" id="{338AB8D6-777C-44E7-9F78-2BE1E4CA2769}"/>
              </a:ext>
            </a:extLst>
          </p:cNvPr>
          <p:cNvSpPr>
            <a:spLocks noGrp="1"/>
          </p:cNvSpPr>
          <p:nvPr>
            <p:ph type="sldNum" sz="quarter" idx="12"/>
          </p:nvPr>
        </p:nvSpPr>
        <p:spPr/>
        <p:txBody>
          <a:bodyPr/>
          <a:lstStyle/>
          <a:p>
            <a:fld id="{E63DD268-9AF8-A144-9CFC-F57395B4FFCE}" type="slidenum">
              <a:rPr lang="en-US" smtClean="0"/>
              <a:t>8</a:t>
            </a:fld>
            <a:endParaRPr lang="en-US"/>
          </a:p>
        </p:txBody>
      </p:sp>
    </p:spTree>
    <p:extLst>
      <p:ext uri="{BB962C8B-B14F-4D97-AF65-F5344CB8AC3E}">
        <p14:creationId xmlns:p14="http://schemas.microsoft.com/office/powerpoint/2010/main" val="365053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544" y="30399"/>
            <a:ext cx="5764592" cy="2187757"/>
          </a:xfrm>
        </p:spPr>
        <p:txBody>
          <a:bodyPr>
            <a:noAutofit/>
          </a:bodyPr>
          <a:lstStyle/>
          <a:p>
            <a:r>
              <a:rPr lang="en-US" sz="3200" dirty="0"/>
              <a:t>What do the computer models predict about sea ice extent?</a:t>
            </a:r>
          </a:p>
        </p:txBody>
      </p:sp>
      <p:pic>
        <p:nvPicPr>
          <p:cNvPr id="5" name="Picture 4" descr="figure5.png"/>
          <p:cNvPicPr>
            <a:picLocks noChangeAspect="1"/>
          </p:cNvPicPr>
          <p:nvPr/>
        </p:nvPicPr>
        <p:blipFill rotWithShape="1">
          <a:blip r:embed="rId3">
            <a:extLst>
              <a:ext uri="{28A0092B-C50C-407E-A947-70E740481C1C}">
                <a14:useLocalDpi xmlns:a14="http://schemas.microsoft.com/office/drawing/2010/main" val="0"/>
              </a:ext>
            </a:extLst>
          </a:blip>
          <a:srcRect t="11116"/>
          <a:stretch/>
        </p:blipFill>
        <p:spPr>
          <a:xfrm>
            <a:off x="302381" y="2540000"/>
            <a:ext cx="6821714" cy="3933865"/>
          </a:xfrm>
          <a:prstGeom prst="rect">
            <a:avLst/>
          </a:prstGeom>
        </p:spPr>
      </p:pic>
      <p:sp>
        <p:nvSpPr>
          <p:cNvPr id="4" name="Rounded Rectangular Callout 3"/>
          <p:cNvSpPr/>
          <p:nvPr/>
        </p:nvSpPr>
        <p:spPr>
          <a:xfrm>
            <a:off x="5970212" y="931333"/>
            <a:ext cx="2890760" cy="1390952"/>
          </a:xfrm>
          <a:prstGeom prst="wedgeRoundRectCallout">
            <a:avLst>
              <a:gd name="adj1" fmla="val -45570"/>
              <a:gd name="adj2" fmla="val 212936"/>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The green line shows how much scientists predict the sea ice will decrease if we lower our emissions by a lot. </a:t>
            </a:r>
          </a:p>
        </p:txBody>
      </p:sp>
      <p:sp>
        <p:nvSpPr>
          <p:cNvPr id="7" name="Rounded Rectangular Callout 6"/>
          <p:cNvSpPr/>
          <p:nvPr/>
        </p:nvSpPr>
        <p:spPr>
          <a:xfrm>
            <a:off x="7293429" y="2733523"/>
            <a:ext cx="1567543" cy="3410857"/>
          </a:xfrm>
          <a:prstGeom prst="wedgeRoundRectCallout">
            <a:avLst>
              <a:gd name="adj1" fmla="val -101178"/>
              <a:gd name="adj2" fmla="val 4088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The red line shows how much scientists predict the sea ice will if we continue to increase CO</a:t>
            </a:r>
            <a:r>
              <a:rPr lang="en-US" sz="1600" baseline="-25000" dirty="0"/>
              <a:t>2</a:t>
            </a:r>
            <a:r>
              <a:rPr lang="en-US" sz="1600" dirty="0"/>
              <a:t> emissions. </a:t>
            </a:r>
          </a:p>
        </p:txBody>
      </p:sp>
      <p:sp>
        <p:nvSpPr>
          <p:cNvPr id="6" name="TextBox 5"/>
          <p:cNvSpPr txBox="1"/>
          <p:nvPr/>
        </p:nvSpPr>
        <p:spPr>
          <a:xfrm>
            <a:off x="1197429" y="2322285"/>
            <a:ext cx="2595582" cy="369332"/>
          </a:xfrm>
          <a:prstGeom prst="rect">
            <a:avLst/>
          </a:prstGeom>
          <a:noFill/>
        </p:spPr>
        <p:txBody>
          <a:bodyPr wrap="none" rtlCol="0">
            <a:spAutoFit/>
          </a:bodyPr>
          <a:lstStyle/>
          <a:p>
            <a:r>
              <a:rPr lang="en-US" dirty="0"/>
              <a:t>Sea Ice Extent Predictions</a:t>
            </a:r>
          </a:p>
        </p:txBody>
      </p:sp>
      <p:sp>
        <p:nvSpPr>
          <p:cNvPr id="3" name="Slide Number Placeholder 2">
            <a:extLst>
              <a:ext uri="{FF2B5EF4-FFF2-40B4-BE49-F238E27FC236}">
                <a16:creationId xmlns:a16="http://schemas.microsoft.com/office/drawing/2014/main" id="{E56B63A0-1AB6-41DC-B141-907B66FC710C}"/>
              </a:ext>
            </a:extLst>
          </p:cNvPr>
          <p:cNvSpPr>
            <a:spLocks noGrp="1"/>
          </p:cNvSpPr>
          <p:nvPr>
            <p:ph type="sldNum" sz="quarter" idx="12"/>
          </p:nvPr>
        </p:nvSpPr>
        <p:spPr/>
        <p:txBody>
          <a:bodyPr/>
          <a:lstStyle/>
          <a:p>
            <a:fld id="{E63DD268-9AF8-A144-9CFC-F57395B4FFCE}" type="slidenum">
              <a:rPr lang="en-US" smtClean="0"/>
              <a:t>9</a:t>
            </a:fld>
            <a:endParaRPr lang="en-US"/>
          </a:p>
        </p:txBody>
      </p:sp>
    </p:spTree>
    <p:extLst>
      <p:ext uri="{BB962C8B-B14F-4D97-AF65-F5344CB8AC3E}">
        <p14:creationId xmlns:p14="http://schemas.microsoft.com/office/powerpoint/2010/main" val="420801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4703</TotalTime>
  <Words>1842</Words>
  <Application>Microsoft Macintosh PowerPoint</Application>
  <PresentationFormat>On-screen Show (4:3)</PresentationFormat>
  <Paragraphs>127</Paragraphs>
  <Slides>13</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Copperplate</vt:lpstr>
      <vt:lpstr>Office Theme</vt:lpstr>
      <vt:lpstr>Human Energy Systems Unit Activity 6.2 How Our Decisions Affect Earth’s Future</vt:lpstr>
      <vt:lpstr>PowerPoint Presentation</vt:lpstr>
      <vt:lpstr>In this unit we have examined many large-scale data sets.</vt:lpstr>
      <vt:lpstr>How are these changes in Earth’s systems related to each other? </vt:lpstr>
      <vt:lpstr>PowerPoint Presentation</vt:lpstr>
      <vt:lpstr>Using what you learned form the simple climate model in Activity 6.2, what would we need to do to stop or reverse the trend of increasing atmospheric CO2 concentrations?</vt:lpstr>
      <vt:lpstr>PowerPoint Presentation</vt:lpstr>
      <vt:lpstr>Review from Activity 6.2: How will our decisions about future CO2 emissions affect global temperature?</vt:lpstr>
      <vt:lpstr>What do the computer models predict about sea ice extent?</vt:lpstr>
      <vt:lpstr>What do the computer models predict about sea level in the future?</vt:lpstr>
      <vt:lpstr>PowerPoint Presentation</vt:lpstr>
      <vt:lpstr>How our decisions affect Earth’s future: Questions for further study</vt:lpstr>
      <vt:lpstr>Learning Tracking Tool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120</cp:revision>
  <dcterms:created xsi:type="dcterms:W3CDTF">2015-07-08T16:12:32Z</dcterms:created>
  <dcterms:modified xsi:type="dcterms:W3CDTF">2020-03-23T18:52:38Z</dcterms:modified>
</cp:coreProperties>
</file>