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2"/>
  </p:notesMasterIdLst>
  <p:sldIdLst>
    <p:sldId id="256" r:id="rId2"/>
    <p:sldId id="301" r:id="rId3"/>
    <p:sldId id="257" r:id="rId4"/>
    <p:sldId id="259" r:id="rId5"/>
    <p:sldId id="260" r:id="rId6"/>
    <p:sldId id="261" r:id="rId7"/>
    <p:sldId id="262" r:id="rId8"/>
    <p:sldId id="263" r:id="rId9"/>
    <p:sldId id="265"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2" r:id="rId47"/>
    <p:sldId id="303" r:id="rId48"/>
    <p:sldId id="304" r:id="rId49"/>
    <p:sldId id="305" r:id="rId50"/>
    <p:sldId id="319" r:id="rId5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19"/>
    <p:restoredTop sz="36625"/>
  </p:normalViewPr>
  <p:slideViewPr>
    <p:cSldViewPr snapToGrid="0" snapToObjects="1">
      <p:cViewPr varScale="1">
        <p:scale>
          <a:sx n="30" d="100"/>
          <a:sy n="30" d="100"/>
        </p:scale>
        <p:origin x="2104" y="1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17C729-1A62-5645-810F-C726560B71AC}" type="datetimeFigureOut">
              <a:rPr lang="en-US" smtClean="0"/>
              <a:t>3/2/20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F77AB5-5C06-0C4D-ADAA-2264C2E1B172}" type="slidenum">
              <a:rPr lang="en-US" smtClean="0"/>
              <a:t>‹#›</a:t>
            </a:fld>
            <a:endParaRPr lang="en-US"/>
          </a:p>
        </p:txBody>
      </p:sp>
    </p:spTree>
    <p:extLst>
      <p:ext uri="{BB962C8B-B14F-4D97-AF65-F5344CB8AC3E}">
        <p14:creationId xmlns:p14="http://schemas.microsoft.com/office/powerpoint/2010/main" val="146531807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nsidc.org/data/seaice_index/archives/image_select"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Image/photo courtesy of the National Snow and Ice Data Center, University of Colorado, Boulder</a:t>
            </a:r>
          </a:p>
        </p:txBody>
      </p:sp>
      <p:sp>
        <p:nvSpPr>
          <p:cNvPr id="4" name="Slide Number Placeholder 3"/>
          <p:cNvSpPr>
            <a:spLocks noGrp="1"/>
          </p:cNvSpPr>
          <p:nvPr>
            <p:ph type="sldNum" sz="quarter" idx="10"/>
          </p:nvPr>
        </p:nvSpPr>
        <p:spPr/>
        <p:txBody>
          <a:bodyPr/>
          <a:lstStyle/>
          <a:p>
            <a:fld id="{E1F77AB5-5C06-0C4D-ADAA-2264C2E1B172}" type="slidenum">
              <a:rPr lang="en-US" smtClean="0"/>
              <a:t>1</a:t>
            </a:fld>
            <a:endParaRPr lang="en-US"/>
          </a:p>
        </p:txBody>
      </p:sp>
    </p:spTree>
    <p:extLst>
      <p:ext uri="{BB962C8B-B14F-4D97-AF65-F5344CB8AC3E}">
        <p14:creationId xmlns:p14="http://schemas.microsoft.com/office/powerpoint/2010/main" val="3434539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Image/photo courtesy of the National Snow and Ice Data Center, University of Colorado, Boulder</a:t>
            </a:r>
          </a:p>
          <a:p>
            <a:endParaRPr lang="en-US" dirty="0"/>
          </a:p>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10</a:t>
            </a:fld>
            <a:endParaRPr lang="en-US"/>
          </a:p>
        </p:txBody>
      </p:sp>
    </p:spTree>
    <p:extLst>
      <p:ext uri="{BB962C8B-B14F-4D97-AF65-F5344CB8AC3E}">
        <p14:creationId xmlns:p14="http://schemas.microsoft.com/office/powerpoint/2010/main" val="38384186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11</a:t>
            </a:fld>
            <a:endParaRPr lang="en-US"/>
          </a:p>
        </p:txBody>
      </p:sp>
    </p:spTree>
    <p:extLst>
      <p:ext uri="{BB962C8B-B14F-4D97-AF65-F5344CB8AC3E}">
        <p14:creationId xmlns:p14="http://schemas.microsoft.com/office/powerpoint/2010/main" val="16878791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12</a:t>
            </a:fld>
            <a:endParaRPr lang="en-US"/>
          </a:p>
        </p:txBody>
      </p:sp>
    </p:spTree>
    <p:extLst>
      <p:ext uri="{BB962C8B-B14F-4D97-AF65-F5344CB8AC3E}">
        <p14:creationId xmlns:p14="http://schemas.microsoft.com/office/powerpoint/2010/main" val="6151473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13</a:t>
            </a:fld>
            <a:endParaRPr lang="en-US"/>
          </a:p>
        </p:txBody>
      </p:sp>
    </p:spTree>
    <p:extLst>
      <p:ext uri="{BB962C8B-B14F-4D97-AF65-F5344CB8AC3E}">
        <p14:creationId xmlns:p14="http://schemas.microsoft.com/office/powerpoint/2010/main" val="14130728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14</a:t>
            </a:fld>
            <a:endParaRPr lang="en-US"/>
          </a:p>
        </p:txBody>
      </p:sp>
    </p:spTree>
    <p:extLst>
      <p:ext uri="{BB962C8B-B14F-4D97-AF65-F5344CB8AC3E}">
        <p14:creationId xmlns:p14="http://schemas.microsoft.com/office/powerpoint/2010/main" val="28524926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15</a:t>
            </a:fld>
            <a:endParaRPr lang="en-US"/>
          </a:p>
        </p:txBody>
      </p:sp>
    </p:spTree>
    <p:extLst>
      <p:ext uri="{BB962C8B-B14F-4D97-AF65-F5344CB8AC3E}">
        <p14:creationId xmlns:p14="http://schemas.microsoft.com/office/powerpoint/2010/main" val="13579704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16</a:t>
            </a:fld>
            <a:endParaRPr lang="en-US"/>
          </a:p>
        </p:txBody>
      </p:sp>
    </p:spTree>
    <p:extLst>
      <p:ext uri="{BB962C8B-B14F-4D97-AF65-F5344CB8AC3E}">
        <p14:creationId xmlns:p14="http://schemas.microsoft.com/office/powerpoint/2010/main" val="39204739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17</a:t>
            </a:fld>
            <a:endParaRPr lang="en-US"/>
          </a:p>
        </p:txBody>
      </p:sp>
    </p:spTree>
    <p:extLst>
      <p:ext uri="{BB962C8B-B14F-4D97-AF65-F5344CB8AC3E}">
        <p14:creationId xmlns:p14="http://schemas.microsoft.com/office/powerpoint/2010/main" val="42553938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18</a:t>
            </a:fld>
            <a:endParaRPr lang="en-US"/>
          </a:p>
        </p:txBody>
      </p:sp>
    </p:spTree>
    <p:extLst>
      <p:ext uri="{BB962C8B-B14F-4D97-AF65-F5344CB8AC3E}">
        <p14:creationId xmlns:p14="http://schemas.microsoft.com/office/powerpoint/2010/main" val="20206752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19</a:t>
            </a:fld>
            <a:endParaRPr lang="en-US"/>
          </a:p>
        </p:txBody>
      </p:sp>
    </p:spTree>
    <p:extLst>
      <p:ext uri="{BB962C8B-B14F-4D97-AF65-F5344CB8AC3E}">
        <p14:creationId xmlns:p14="http://schemas.microsoft.com/office/powerpoint/2010/main" val="1866682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1.3 Graphing Arctic Sea Ice PPT.</a:t>
            </a:r>
            <a:r>
              <a:rPr lang="en-US" dirty="0">
                <a:effectLst/>
              </a:rPr>
              <a:t> </a:t>
            </a:r>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2</a:t>
            </a:fld>
            <a:endParaRPr lang="en-US"/>
          </a:p>
        </p:txBody>
      </p:sp>
    </p:spTree>
    <p:extLst>
      <p:ext uri="{BB962C8B-B14F-4D97-AF65-F5344CB8AC3E}">
        <p14:creationId xmlns:p14="http://schemas.microsoft.com/office/powerpoint/2010/main" val="5272968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20</a:t>
            </a:fld>
            <a:endParaRPr lang="en-US"/>
          </a:p>
        </p:txBody>
      </p:sp>
    </p:spTree>
    <p:extLst>
      <p:ext uri="{BB962C8B-B14F-4D97-AF65-F5344CB8AC3E}">
        <p14:creationId xmlns:p14="http://schemas.microsoft.com/office/powerpoint/2010/main" val="8353761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21</a:t>
            </a:fld>
            <a:endParaRPr lang="en-US"/>
          </a:p>
        </p:txBody>
      </p:sp>
    </p:spTree>
    <p:extLst>
      <p:ext uri="{BB962C8B-B14F-4D97-AF65-F5344CB8AC3E}">
        <p14:creationId xmlns:p14="http://schemas.microsoft.com/office/powerpoint/2010/main" val="769053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22</a:t>
            </a:fld>
            <a:endParaRPr lang="en-US"/>
          </a:p>
        </p:txBody>
      </p:sp>
    </p:spTree>
    <p:extLst>
      <p:ext uri="{BB962C8B-B14F-4D97-AF65-F5344CB8AC3E}">
        <p14:creationId xmlns:p14="http://schemas.microsoft.com/office/powerpoint/2010/main" val="37381283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23</a:t>
            </a:fld>
            <a:endParaRPr lang="en-US"/>
          </a:p>
        </p:txBody>
      </p:sp>
    </p:spTree>
    <p:extLst>
      <p:ext uri="{BB962C8B-B14F-4D97-AF65-F5344CB8AC3E}">
        <p14:creationId xmlns:p14="http://schemas.microsoft.com/office/powerpoint/2010/main" val="11288837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24</a:t>
            </a:fld>
            <a:endParaRPr lang="en-US"/>
          </a:p>
        </p:txBody>
      </p:sp>
    </p:spTree>
    <p:extLst>
      <p:ext uri="{BB962C8B-B14F-4D97-AF65-F5344CB8AC3E}">
        <p14:creationId xmlns:p14="http://schemas.microsoft.com/office/powerpoint/2010/main" val="18189905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25</a:t>
            </a:fld>
            <a:endParaRPr lang="en-US"/>
          </a:p>
        </p:txBody>
      </p:sp>
    </p:spTree>
    <p:extLst>
      <p:ext uri="{BB962C8B-B14F-4D97-AF65-F5344CB8AC3E}">
        <p14:creationId xmlns:p14="http://schemas.microsoft.com/office/powerpoint/2010/main" val="24493503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26</a:t>
            </a:fld>
            <a:endParaRPr lang="en-US"/>
          </a:p>
        </p:txBody>
      </p:sp>
    </p:spTree>
    <p:extLst>
      <p:ext uri="{BB962C8B-B14F-4D97-AF65-F5344CB8AC3E}">
        <p14:creationId xmlns:p14="http://schemas.microsoft.com/office/powerpoint/2010/main" val="21795724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27</a:t>
            </a:fld>
            <a:endParaRPr lang="en-US"/>
          </a:p>
        </p:txBody>
      </p:sp>
    </p:spTree>
    <p:extLst>
      <p:ext uri="{BB962C8B-B14F-4D97-AF65-F5344CB8AC3E}">
        <p14:creationId xmlns:p14="http://schemas.microsoft.com/office/powerpoint/2010/main" val="22758643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28</a:t>
            </a:fld>
            <a:endParaRPr lang="en-US"/>
          </a:p>
        </p:txBody>
      </p:sp>
    </p:spTree>
    <p:extLst>
      <p:ext uri="{BB962C8B-B14F-4D97-AF65-F5344CB8AC3E}">
        <p14:creationId xmlns:p14="http://schemas.microsoft.com/office/powerpoint/2010/main" val="6409909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29</a:t>
            </a:fld>
            <a:endParaRPr lang="en-US"/>
          </a:p>
        </p:txBody>
      </p:sp>
    </p:spTree>
    <p:extLst>
      <p:ext uri="{BB962C8B-B14F-4D97-AF65-F5344CB8AC3E}">
        <p14:creationId xmlns:p14="http://schemas.microsoft.com/office/powerpoint/2010/main" val="24261596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problem with data.</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Remind students that in this unit we will be examining systems at larger spatial and temporal scales than in previous units. This presents a problem: How do we know when we’ve looked at ENOUGH data to see a difference that is important? How do we know which data to pay attention to? In this lesson, we will explore these ideas.</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Discuss different ways of representing data.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Explain that scientists use many different representations of data to help them understand and communicate what is happening to artic sea ice. In this activity, they will use data that scientists have collected to make a graph. But why do scientists do things like this? Ask students to share any examples they know about ways scientists and other people represent information: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Open 1.3 Graphing Arctic Sea Ice PPT</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Use slide 3 to elicit student ideas about different </a:t>
            </a:r>
            <a:r>
              <a:rPr lang="en-US" sz="1200" i="1" kern="1200" dirty="0">
                <a:solidFill>
                  <a:schemeClr val="tx1"/>
                </a:solidFill>
                <a:effectLst/>
                <a:latin typeface="+mn-lt"/>
                <a:ea typeface="+mn-ea"/>
                <a:cs typeface="+mn-cs"/>
              </a:rPr>
              <a:t>ways</a:t>
            </a:r>
            <a:r>
              <a:rPr lang="en-US" sz="1200" kern="1200" dirty="0">
                <a:solidFill>
                  <a:schemeClr val="tx1"/>
                </a:solidFill>
                <a:effectLst/>
                <a:latin typeface="+mn-lt"/>
                <a:ea typeface="+mn-ea"/>
                <a:cs typeface="+mn-cs"/>
              </a:rPr>
              <a:t> scientists and other people represent data. The pie chart is one example. Ask them for other ideas and record their ideas on the slide.</a:t>
            </a:r>
          </a:p>
          <a:p>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3</a:t>
            </a:fld>
            <a:endParaRPr lang="en-US"/>
          </a:p>
        </p:txBody>
      </p:sp>
    </p:spTree>
    <p:extLst>
      <p:ext uri="{BB962C8B-B14F-4D97-AF65-F5344CB8AC3E}">
        <p14:creationId xmlns:p14="http://schemas.microsoft.com/office/powerpoint/2010/main" val="8470351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30</a:t>
            </a:fld>
            <a:endParaRPr lang="en-US"/>
          </a:p>
        </p:txBody>
      </p:sp>
    </p:spTree>
    <p:extLst>
      <p:ext uri="{BB962C8B-B14F-4D97-AF65-F5344CB8AC3E}">
        <p14:creationId xmlns:p14="http://schemas.microsoft.com/office/powerpoint/2010/main" val="36775175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31</a:t>
            </a:fld>
            <a:endParaRPr lang="en-US"/>
          </a:p>
        </p:txBody>
      </p:sp>
    </p:spTree>
    <p:extLst>
      <p:ext uri="{BB962C8B-B14F-4D97-AF65-F5344CB8AC3E}">
        <p14:creationId xmlns:p14="http://schemas.microsoft.com/office/powerpoint/2010/main" val="39381986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32</a:t>
            </a:fld>
            <a:endParaRPr lang="en-US"/>
          </a:p>
        </p:txBody>
      </p:sp>
    </p:spTree>
    <p:extLst>
      <p:ext uri="{BB962C8B-B14F-4D97-AF65-F5344CB8AC3E}">
        <p14:creationId xmlns:p14="http://schemas.microsoft.com/office/powerpoint/2010/main" val="7606331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33</a:t>
            </a:fld>
            <a:endParaRPr lang="en-US"/>
          </a:p>
        </p:txBody>
      </p:sp>
    </p:spTree>
    <p:extLst>
      <p:ext uri="{BB962C8B-B14F-4D97-AF65-F5344CB8AC3E}">
        <p14:creationId xmlns:p14="http://schemas.microsoft.com/office/powerpoint/2010/main" val="24940709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34</a:t>
            </a:fld>
            <a:endParaRPr lang="en-US"/>
          </a:p>
        </p:txBody>
      </p:sp>
    </p:spTree>
    <p:extLst>
      <p:ext uri="{BB962C8B-B14F-4D97-AF65-F5344CB8AC3E}">
        <p14:creationId xmlns:p14="http://schemas.microsoft.com/office/powerpoint/2010/main" val="25002049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35</a:t>
            </a:fld>
            <a:endParaRPr lang="en-US"/>
          </a:p>
        </p:txBody>
      </p:sp>
    </p:spTree>
    <p:extLst>
      <p:ext uri="{BB962C8B-B14F-4D97-AF65-F5344CB8AC3E}">
        <p14:creationId xmlns:p14="http://schemas.microsoft.com/office/powerpoint/2010/main" val="29574063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36</a:t>
            </a:fld>
            <a:endParaRPr lang="en-US"/>
          </a:p>
        </p:txBody>
      </p:sp>
    </p:spTree>
    <p:extLst>
      <p:ext uri="{BB962C8B-B14F-4D97-AF65-F5344CB8AC3E}">
        <p14:creationId xmlns:p14="http://schemas.microsoft.com/office/powerpoint/2010/main" val="32689901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37</a:t>
            </a:fld>
            <a:endParaRPr lang="en-US"/>
          </a:p>
        </p:txBody>
      </p:sp>
    </p:spTree>
    <p:extLst>
      <p:ext uri="{BB962C8B-B14F-4D97-AF65-F5344CB8AC3E}">
        <p14:creationId xmlns:p14="http://schemas.microsoft.com/office/powerpoint/2010/main" val="30100908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38</a:t>
            </a:fld>
            <a:endParaRPr lang="en-US"/>
          </a:p>
        </p:txBody>
      </p:sp>
    </p:spTree>
    <p:extLst>
      <p:ext uri="{BB962C8B-B14F-4D97-AF65-F5344CB8AC3E}">
        <p14:creationId xmlns:p14="http://schemas.microsoft.com/office/powerpoint/2010/main" val="32137565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39</a:t>
            </a:fld>
            <a:endParaRPr lang="en-US"/>
          </a:p>
        </p:txBody>
      </p:sp>
    </p:spTree>
    <p:extLst>
      <p:ext uri="{BB962C8B-B14F-4D97-AF65-F5344CB8AC3E}">
        <p14:creationId xmlns:p14="http://schemas.microsoft.com/office/powerpoint/2010/main" val="5044195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 4 to then ask them </a:t>
            </a:r>
            <a:r>
              <a:rPr lang="en-US" sz="1200" i="1" kern="1200" dirty="0">
                <a:solidFill>
                  <a:schemeClr val="tx1"/>
                </a:solidFill>
                <a:effectLst/>
                <a:latin typeface="+mn-lt"/>
                <a:ea typeface="+mn-ea"/>
                <a:cs typeface="+mn-cs"/>
              </a:rPr>
              <a:t>why</a:t>
            </a:r>
            <a:r>
              <a:rPr lang="en-US" sz="1200" kern="1200" dirty="0">
                <a:solidFill>
                  <a:schemeClr val="tx1"/>
                </a:solidFill>
                <a:effectLst/>
                <a:latin typeface="+mn-lt"/>
                <a:ea typeface="+mn-ea"/>
                <a:cs typeface="+mn-cs"/>
              </a:rPr>
              <a:t> scientists do this. For example, why would scientists want to use a pie chart instead of numbers to represent data? Ask students to explain why each of the forms they suggest might be useful. Help students think about </a:t>
            </a:r>
            <a:r>
              <a:rPr lang="en-US" sz="1200" b="1" kern="1200" dirty="0">
                <a:solidFill>
                  <a:schemeClr val="tx1"/>
                </a:solidFill>
                <a:effectLst/>
                <a:latin typeface="+mn-lt"/>
                <a:ea typeface="+mn-ea"/>
                <a:cs typeface="+mn-cs"/>
              </a:rPr>
              <a:t>Representation</a:t>
            </a:r>
            <a:r>
              <a:rPr lang="en-US" sz="1200" kern="1200" dirty="0">
                <a:solidFill>
                  <a:schemeClr val="tx1"/>
                </a:solidFill>
                <a:effectLst/>
                <a:latin typeface="+mn-lt"/>
                <a:ea typeface="+mn-ea"/>
                <a:cs typeface="+mn-cs"/>
              </a:rPr>
              <a:t>: what different information (time period, data, etc.) can be displayed using different representations? </a:t>
            </a:r>
          </a:p>
        </p:txBody>
      </p:sp>
      <p:sp>
        <p:nvSpPr>
          <p:cNvPr id="4" name="Slide Number Placeholder 3"/>
          <p:cNvSpPr>
            <a:spLocks noGrp="1"/>
          </p:cNvSpPr>
          <p:nvPr>
            <p:ph type="sldNum" sz="quarter" idx="10"/>
          </p:nvPr>
        </p:nvSpPr>
        <p:spPr/>
        <p:txBody>
          <a:bodyPr/>
          <a:lstStyle/>
          <a:p>
            <a:fld id="{E1F77AB5-5C06-0C4D-ADAA-2264C2E1B172}" type="slidenum">
              <a:rPr lang="en-US" smtClean="0"/>
              <a:t>4</a:t>
            </a:fld>
            <a:endParaRPr lang="en-US"/>
          </a:p>
        </p:txBody>
      </p:sp>
    </p:spTree>
    <p:extLst>
      <p:ext uri="{BB962C8B-B14F-4D97-AF65-F5344CB8AC3E}">
        <p14:creationId xmlns:p14="http://schemas.microsoft.com/office/powerpoint/2010/main" val="4511238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40</a:t>
            </a:fld>
            <a:endParaRPr lang="en-US"/>
          </a:p>
        </p:txBody>
      </p:sp>
    </p:spTree>
    <p:extLst>
      <p:ext uri="{BB962C8B-B14F-4D97-AF65-F5344CB8AC3E}">
        <p14:creationId xmlns:p14="http://schemas.microsoft.com/office/powerpoint/2010/main" val="6423160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41</a:t>
            </a:fld>
            <a:endParaRPr lang="en-US"/>
          </a:p>
        </p:txBody>
      </p:sp>
    </p:spTree>
    <p:extLst>
      <p:ext uri="{BB962C8B-B14F-4D97-AF65-F5344CB8AC3E}">
        <p14:creationId xmlns:p14="http://schemas.microsoft.com/office/powerpoint/2010/main" val="31673454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42</a:t>
            </a:fld>
            <a:endParaRPr lang="en-US"/>
          </a:p>
        </p:txBody>
      </p:sp>
    </p:spTree>
    <p:extLst>
      <p:ext uri="{BB962C8B-B14F-4D97-AF65-F5344CB8AC3E}">
        <p14:creationId xmlns:p14="http://schemas.microsoft.com/office/powerpoint/2010/main" val="9176706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43</a:t>
            </a:fld>
            <a:endParaRPr lang="en-US"/>
          </a:p>
        </p:txBody>
      </p:sp>
    </p:spTree>
    <p:extLst>
      <p:ext uri="{BB962C8B-B14F-4D97-AF65-F5344CB8AC3E}">
        <p14:creationId xmlns:p14="http://schemas.microsoft.com/office/powerpoint/2010/main" val="7936766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44</a:t>
            </a:fld>
            <a:endParaRPr lang="en-US"/>
          </a:p>
        </p:txBody>
      </p:sp>
    </p:spTree>
    <p:extLst>
      <p:ext uri="{BB962C8B-B14F-4D97-AF65-F5344CB8AC3E}">
        <p14:creationId xmlns:p14="http://schemas.microsoft.com/office/powerpoint/2010/main" val="34987091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45</a:t>
            </a:fld>
            <a:endParaRPr lang="en-US"/>
          </a:p>
        </p:txBody>
      </p:sp>
    </p:spTree>
    <p:extLst>
      <p:ext uri="{BB962C8B-B14F-4D97-AF65-F5344CB8AC3E}">
        <p14:creationId xmlns:p14="http://schemas.microsoft.com/office/powerpoint/2010/main" val="8513769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46</a:t>
            </a:fld>
            <a:endParaRPr lang="en-US"/>
          </a:p>
        </p:txBody>
      </p:sp>
    </p:spTree>
    <p:extLst>
      <p:ext uri="{BB962C8B-B14F-4D97-AF65-F5344CB8AC3E}">
        <p14:creationId xmlns:p14="http://schemas.microsoft.com/office/powerpoint/2010/main" val="7620891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47</a:t>
            </a:fld>
            <a:endParaRPr lang="en-US"/>
          </a:p>
        </p:txBody>
      </p:sp>
    </p:spTree>
    <p:extLst>
      <p:ext uri="{BB962C8B-B14F-4D97-AF65-F5344CB8AC3E}">
        <p14:creationId xmlns:p14="http://schemas.microsoft.com/office/powerpoint/2010/main" val="309467408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48</a:t>
            </a:fld>
            <a:endParaRPr lang="en-US"/>
          </a:p>
        </p:txBody>
      </p:sp>
    </p:spTree>
    <p:extLst>
      <p:ext uri="{BB962C8B-B14F-4D97-AF65-F5344CB8AC3E}">
        <p14:creationId xmlns:p14="http://schemas.microsoft.com/office/powerpoint/2010/main" val="18829984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E1F77AB5-5C06-0C4D-ADAA-2264C2E1B172}" type="slidenum">
              <a:rPr lang="en-US" smtClean="0"/>
              <a:t>49</a:t>
            </a:fld>
            <a:endParaRPr lang="en-US"/>
          </a:p>
        </p:txBody>
      </p:sp>
    </p:spTree>
    <p:extLst>
      <p:ext uri="{BB962C8B-B14F-4D97-AF65-F5344CB8AC3E}">
        <p14:creationId xmlns:p14="http://schemas.microsoft.com/office/powerpoint/2010/main" val="28277628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Finally, use slide 5 to ask students why we might be using a graph to represent changes in arctic sea ice. Listen to their ideas and add (if necessary) that the graph will help us identify patterns in the data that we might not be able to see so easily in the images and numbers. Ask: </a:t>
            </a:r>
            <a:r>
              <a:rPr lang="en-US" sz="1200" i="1" kern="1200" dirty="0">
                <a:solidFill>
                  <a:schemeClr val="tx1"/>
                </a:solidFill>
                <a:effectLst/>
                <a:latin typeface="+mn-lt"/>
                <a:ea typeface="+mn-ea"/>
                <a:cs typeface="+mn-cs"/>
              </a:rPr>
              <a:t>What will a graph allow us to see that these images don’t? </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Image/photo courtesy of the National Snow and Ice Data Center, University of Colorado, Boulder</a:t>
            </a:r>
          </a:p>
          <a:p>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5</a:t>
            </a:fld>
            <a:endParaRPr lang="en-US"/>
          </a:p>
        </p:txBody>
      </p:sp>
    </p:spTree>
    <p:extLst>
      <p:ext uri="{BB962C8B-B14F-4D97-AF65-F5344CB8AC3E}">
        <p14:creationId xmlns:p14="http://schemas.microsoft.com/office/powerpoint/2010/main" val="6403592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Slide 50 of the 1.3 Graphing Arctic Sea Ice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Conclusions: How does the amount of Arctic sea ice change from one year to the next?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Predictions: How has the amount of Arctic sea ice changed over the last 20 years?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into the next activity.</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50</a:t>
            </a:fld>
            <a:endParaRPr lang="en-US"/>
          </a:p>
        </p:txBody>
      </p:sp>
    </p:spTree>
    <p:extLst>
      <p:ext uri="{BB962C8B-B14F-4D97-AF65-F5344CB8AC3E}">
        <p14:creationId xmlns:p14="http://schemas.microsoft.com/office/powerpoint/2010/main" val="42624244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(Optional) Overview the basic components of a graph.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Some students may benefit from a brief refresher on the components of a graph.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 6 to overview the primary components that they will use to represent the arctic sea ice data: the title, vertical axis, horizontal axis, units, and axis labels.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Using the prompts on slide 7, assess your students’ graph-reading practices: </a:t>
            </a:r>
            <a:r>
              <a:rPr lang="en-US" sz="1200" i="1" kern="1200" dirty="0">
                <a:solidFill>
                  <a:schemeClr val="tx1"/>
                </a:solidFill>
                <a:effectLst/>
                <a:latin typeface="+mn-lt"/>
                <a:ea typeface="+mn-ea"/>
                <a:cs typeface="+mn-cs"/>
              </a:rPr>
              <a:t>What does the horizontal axis in this graph tell us? What does the vertical axis tell us? What do these graphs tell us about rainfall?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the Turn-and-Talk strategy to have students construct a 3-5 sentence description of the information in the graph.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the results of this turn-and-talk to assess if your students are able to proceed with the graph construction.</a:t>
            </a:r>
            <a:r>
              <a:rPr lang="en-US" dirty="0">
                <a:effectLst/>
              </a:rPr>
              <a:t> </a:t>
            </a:r>
            <a:endParaRPr lang="en-US" dirty="0"/>
          </a:p>
        </p:txBody>
      </p:sp>
      <p:sp>
        <p:nvSpPr>
          <p:cNvPr id="4" name="Slide Number Placeholder 3"/>
          <p:cNvSpPr>
            <a:spLocks noGrp="1"/>
          </p:cNvSpPr>
          <p:nvPr>
            <p:ph type="sldNum" sz="quarter" idx="10"/>
          </p:nvPr>
        </p:nvSpPr>
        <p:spPr/>
        <p:txBody>
          <a:bodyPr/>
          <a:lstStyle/>
          <a:p>
            <a:fld id="{40B77A4D-5620-6F4F-A179-FC31E61238B2}" type="slidenum">
              <a:rPr lang="en-US" smtClean="0"/>
              <a:t>6</a:t>
            </a:fld>
            <a:endParaRPr lang="en-US"/>
          </a:p>
        </p:txBody>
      </p:sp>
    </p:spTree>
    <p:extLst>
      <p:ext uri="{BB962C8B-B14F-4D97-AF65-F5344CB8AC3E}">
        <p14:creationId xmlns:p14="http://schemas.microsoft.com/office/powerpoint/2010/main" val="3336997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Credit: http://</a:t>
            </a:r>
            <a:r>
              <a:rPr lang="en-US" dirty="0" err="1"/>
              <a:t>earthobservatory.nasa.gov</a:t>
            </a:r>
            <a:r>
              <a:rPr lang="en-US" dirty="0"/>
              <a:t>/Experiments/Biome/</a:t>
            </a:r>
            <a:r>
              <a:rPr lang="en-US" dirty="0" err="1"/>
              <a:t>graphs.php</a:t>
            </a:r>
            <a:endParaRPr lang="en-US" dirty="0"/>
          </a:p>
          <a:p>
            <a:endParaRPr lang="en-US" dirty="0"/>
          </a:p>
          <a:p>
            <a:pPr lvl="0"/>
            <a:r>
              <a:rPr lang="en-US" sz="1200" b="1" kern="1200" dirty="0">
                <a:solidFill>
                  <a:schemeClr val="tx1"/>
                </a:solidFill>
                <a:effectLst/>
                <a:latin typeface="+mn-lt"/>
                <a:ea typeface="+mn-ea"/>
                <a:cs typeface="+mn-cs"/>
              </a:rPr>
              <a:t>(Optional) Overview the basic components of a graph.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Using the prompts on slide 7, assess your students’ graph-reading practices: </a:t>
            </a:r>
            <a:r>
              <a:rPr lang="en-US" sz="1200" i="1" kern="1200" dirty="0">
                <a:solidFill>
                  <a:schemeClr val="tx1"/>
                </a:solidFill>
                <a:effectLst/>
                <a:latin typeface="+mn-lt"/>
                <a:ea typeface="+mn-ea"/>
                <a:cs typeface="+mn-cs"/>
              </a:rPr>
              <a:t>What does the horizontal axis in this graph tell us? What does the vertical axis tell us? What do these graphs tell us about rainfall?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the Turn-and-Talk strategy to have students construct a 3-5 sentence description of the information in the graph.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the results of this turn-and-talk to assess if your students are able to proceed with the graph construction.</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Demonstrate how to access the data and enter the data on the worksheet.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it is their job to use data that scientists have collected about arctic sea ice to construct a graph. Go to the link </a:t>
            </a:r>
            <a:r>
              <a:rPr lang="en-US" sz="1200" u="sng" kern="1200" dirty="0">
                <a:solidFill>
                  <a:schemeClr val="tx1"/>
                </a:solidFill>
                <a:effectLst/>
                <a:latin typeface="+mn-lt"/>
                <a:ea typeface="+mn-ea"/>
                <a:cs typeface="+mn-cs"/>
                <a:hlinkClick r:id="rId3"/>
              </a:rPr>
              <a:t>above</a:t>
            </a:r>
            <a:r>
              <a:rPr lang="en-US" sz="1200" kern="1200" dirty="0">
                <a:solidFill>
                  <a:schemeClr val="tx1"/>
                </a:solidFill>
                <a:effectLst/>
                <a:latin typeface="+mn-lt"/>
                <a:ea typeface="+mn-ea"/>
                <a:cs typeface="+mn-cs"/>
              </a:rPr>
              <a:t> and demonstrate how to use the website to find different data points from different years. </a:t>
            </a:r>
          </a:p>
          <a:p>
            <a:pPr lvl="0"/>
            <a:r>
              <a:rPr lang="en-US" sz="1200" kern="1200" dirty="0">
                <a:solidFill>
                  <a:schemeClr val="tx1"/>
                </a:solidFill>
                <a:effectLst/>
                <a:latin typeface="+mn-lt"/>
                <a:ea typeface="+mn-ea"/>
                <a:cs typeface="+mn-cs"/>
              </a:rPr>
              <a:t>Demonstrate how to find data by entering Hemisphere</a:t>
            </a:r>
            <a:r>
              <a:rPr lang="en-US" sz="1200" kern="1200" dirty="0">
                <a:solidFill>
                  <a:schemeClr val="tx1"/>
                </a:solidFill>
                <a:effectLst/>
                <a:latin typeface="+mn-lt"/>
                <a:ea typeface="+mn-ea"/>
                <a:cs typeface="+mn-cs"/>
                <a:sym typeface="Wingdings" pitchFamily="2" charset="2"/>
              </a:rPr>
              <a:t></a:t>
            </a:r>
            <a:r>
              <a:rPr lang="en-US" sz="1200" kern="1200" dirty="0">
                <a:solidFill>
                  <a:schemeClr val="tx1"/>
                </a:solidFill>
                <a:effectLst/>
                <a:latin typeface="+mn-lt"/>
                <a:ea typeface="+mn-ea"/>
                <a:cs typeface="+mn-cs"/>
              </a:rPr>
              <a:t> Northern, Start Year </a:t>
            </a:r>
            <a:r>
              <a:rPr lang="en-US" sz="1200" kern="1200" dirty="0">
                <a:solidFill>
                  <a:schemeClr val="tx1"/>
                </a:solidFill>
                <a:effectLst/>
                <a:latin typeface="+mn-lt"/>
                <a:ea typeface="+mn-ea"/>
                <a:cs typeface="+mn-cs"/>
                <a:sym typeface="Wingdings" pitchFamily="2" charset="2"/>
              </a:rPr>
              <a:t></a:t>
            </a:r>
            <a:r>
              <a:rPr lang="en-US" sz="1200" kern="1200" dirty="0">
                <a:solidFill>
                  <a:schemeClr val="tx1"/>
                </a:solidFill>
                <a:effectLst/>
                <a:latin typeface="+mn-lt"/>
                <a:ea typeface="+mn-ea"/>
                <a:cs typeface="+mn-cs"/>
              </a:rPr>
              <a:t> 1979, Start Month</a:t>
            </a:r>
            <a:r>
              <a:rPr lang="en-US" sz="1200" kern="1200" dirty="0">
                <a:solidFill>
                  <a:schemeClr val="tx1"/>
                </a:solidFill>
                <a:effectLst/>
                <a:latin typeface="+mn-lt"/>
                <a:ea typeface="+mn-ea"/>
                <a:cs typeface="+mn-cs"/>
                <a:sym typeface="Wingdings" pitchFamily="2" charset="2"/>
              </a:rPr>
              <a:t></a:t>
            </a:r>
            <a:r>
              <a:rPr lang="en-US" sz="1200" kern="1200" dirty="0">
                <a:solidFill>
                  <a:schemeClr val="tx1"/>
                </a:solidFill>
                <a:effectLst/>
                <a:latin typeface="+mn-lt"/>
                <a:ea typeface="+mn-ea"/>
                <a:cs typeface="+mn-cs"/>
              </a:rPr>
              <a:t> September, and Image</a:t>
            </a:r>
            <a:r>
              <a:rPr lang="en-US" sz="1200" kern="1200" dirty="0">
                <a:solidFill>
                  <a:schemeClr val="tx1"/>
                </a:solidFill>
                <a:effectLst/>
                <a:latin typeface="+mn-lt"/>
                <a:ea typeface="+mn-ea"/>
                <a:cs typeface="+mn-cs"/>
                <a:sym typeface="Wingdings" pitchFamily="2" charset="2"/>
              </a:rPr>
              <a:t></a:t>
            </a:r>
            <a:r>
              <a:rPr lang="en-US" sz="1200" kern="1200" dirty="0">
                <a:solidFill>
                  <a:schemeClr val="tx1"/>
                </a:solidFill>
                <a:effectLst/>
                <a:latin typeface="+mn-lt"/>
                <a:ea typeface="+mn-ea"/>
                <a:cs typeface="+mn-cs"/>
              </a:rPr>
              <a:t> Sea Ice Extent, Check the “Fixed Month Animations” Box. You should see the data point at the bottom of the image: Total Extent = 7.2 million sq. km. Advance the viewer one year at a time by clicking the “1&gt;” button.</a:t>
            </a:r>
          </a:p>
          <a:p>
            <a:pPr lvl="0"/>
            <a:r>
              <a:rPr lang="en-US" sz="1200" kern="1200" dirty="0">
                <a:solidFill>
                  <a:schemeClr val="tx1"/>
                </a:solidFill>
                <a:effectLst/>
                <a:latin typeface="+mn-lt"/>
                <a:ea typeface="+mn-ea"/>
                <a:cs typeface="+mn-cs"/>
              </a:rPr>
              <a:t>Distribute one copy of 1.3 Graphing Arctic Sea Ice Graph Worksheet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each student. </a:t>
            </a:r>
          </a:p>
          <a:p>
            <a:r>
              <a:rPr lang="en-US" sz="1200" kern="1200" dirty="0">
                <a:solidFill>
                  <a:schemeClr val="tx1"/>
                </a:solidFill>
                <a:effectLst/>
                <a:latin typeface="+mn-lt"/>
                <a:ea typeface="+mn-ea"/>
                <a:cs typeface="+mn-cs"/>
              </a:rPr>
              <a:t>Tell students to input this first data point into the </a:t>
            </a:r>
            <a:r>
              <a:rPr lang="en-US" sz="1200" b="1" kern="1200" dirty="0">
                <a:solidFill>
                  <a:schemeClr val="tx1"/>
                </a:solidFill>
                <a:effectLst/>
                <a:latin typeface="+mn-lt"/>
                <a:ea typeface="+mn-ea"/>
                <a:cs typeface="+mn-cs"/>
              </a:rPr>
              <a:t>table</a:t>
            </a:r>
            <a:r>
              <a:rPr lang="en-US" sz="1200" kern="1200" dirty="0">
                <a:solidFill>
                  <a:schemeClr val="tx1"/>
                </a:solidFill>
                <a:effectLst/>
                <a:latin typeface="+mn-lt"/>
                <a:ea typeface="+mn-ea"/>
                <a:cs typeface="+mn-cs"/>
              </a:rPr>
              <a:t> (not graph) on Page 1 of their worksheet. Wait to see if there are any questions about this.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7</a:t>
            </a:fld>
            <a:endParaRPr lang="en-US"/>
          </a:p>
        </p:txBody>
      </p:sp>
    </p:spTree>
    <p:extLst>
      <p:ext uri="{BB962C8B-B14F-4D97-AF65-F5344CB8AC3E}">
        <p14:creationId xmlns:p14="http://schemas.microsoft.com/office/powerpoint/2010/main" val="23778101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 table on Page 1 of the worksheet.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two options for this step: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Option 1: Instruct students to go to the website themselves and collect the data to complete Table 1. If you choose this option, demonstrate for students how to find the data for 1979 as an example.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Option 2: Use the images in the presentation (Slides 10-45) to have students complete the table.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slides 8-9 of the PPT to overview their options and to show them where to find the data on the images.</a:t>
            </a:r>
            <a:r>
              <a:rPr lang="en-US" dirty="0">
                <a:effectLst/>
              </a:rPr>
              <a:t> </a:t>
            </a:r>
            <a:endParaRPr lang="en-US" dirty="0"/>
          </a:p>
          <a:p>
            <a:endParaRPr lang="en-US" dirty="0"/>
          </a:p>
          <a:p>
            <a:r>
              <a:rPr lang="en-US" dirty="0"/>
              <a:t>Image/photo courtesy of the National Snow and Ice Data Center, University of Colorado, Boulder</a:t>
            </a:r>
          </a:p>
          <a:p>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8</a:t>
            </a:fld>
            <a:endParaRPr lang="en-US"/>
          </a:p>
        </p:txBody>
      </p:sp>
    </p:spTree>
    <p:extLst>
      <p:ext uri="{BB962C8B-B14F-4D97-AF65-F5344CB8AC3E}">
        <p14:creationId xmlns:p14="http://schemas.microsoft.com/office/powerpoint/2010/main" val="4597231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 table on Page 1 of the worksheet.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two options for this step: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Option 1: Instruct students to go to the website themselves and collect the data to complete Table 1. If you choose this option, demonstrate for students how to find the data for 1979 as an example.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Option 2: Use the images in the presentation (Slides 10-45) to have students complete the table.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slides 8-9 of the PPT to overview their options and to show them where to find the data on the images.</a:t>
            </a:r>
            <a:r>
              <a:rPr lang="en-US" dirty="0">
                <a:effectLst/>
              </a:rPr>
              <a:t> </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lvl="0"/>
            <a:r>
              <a:rPr lang="en-US" sz="1200" b="1" kern="1200" dirty="0">
                <a:solidFill>
                  <a:schemeClr val="tx1"/>
                </a:solidFill>
                <a:effectLst/>
                <a:latin typeface="+mn-lt"/>
                <a:ea typeface="+mn-ea"/>
                <a:cs typeface="+mn-cs"/>
              </a:rPr>
              <a:t>Discuss any patterns visible in the images and numbers alone.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the table is completed but before constructing the graph, ask students for their ideas about the data as represented by numbers (in the table) and pictures (in the presentation or online).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students: </a:t>
            </a:r>
            <a:r>
              <a:rPr lang="en-US" sz="1200" i="1" kern="1200" dirty="0">
                <a:solidFill>
                  <a:schemeClr val="tx1"/>
                </a:solidFill>
                <a:effectLst/>
                <a:latin typeface="+mn-lt"/>
                <a:ea typeface="+mn-ea"/>
                <a:cs typeface="+mn-cs"/>
              </a:rPr>
              <a:t>What patterns do you see in the numbers? What patterns do you see in the pictures?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Scroll through the images in the presentation again if necessary. Listen to the students’ ideas at this point. Do they notice any patterns? Do the different representations allow them to notice anything different in the data? If so, which ones? If not, why not?</a:t>
            </a:r>
            <a:r>
              <a:rPr lang="en-US" dirty="0">
                <a:effectLst/>
              </a:rPr>
              <a:t> </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Image/photo courtesy of the National Snow and Ice Data Center, University of Colorado, Boulder</a:t>
            </a:r>
          </a:p>
        </p:txBody>
      </p:sp>
      <p:sp>
        <p:nvSpPr>
          <p:cNvPr id="4" name="Slide Number Placeholder 3"/>
          <p:cNvSpPr>
            <a:spLocks noGrp="1"/>
          </p:cNvSpPr>
          <p:nvPr>
            <p:ph type="sldNum" sz="quarter" idx="10"/>
          </p:nvPr>
        </p:nvSpPr>
        <p:spPr/>
        <p:txBody>
          <a:bodyPr/>
          <a:lstStyle/>
          <a:p>
            <a:fld id="{E1F77AB5-5C06-0C4D-ADAA-2264C2E1B172}" type="slidenum">
              <a:rPr lang="en-US" smtClean="0"/>
              <a:t>9</a:t>
            </a:fld>
            <a:endParaRPr lang="en-US"/>
          </a:p>
        </p:txBody>
      </p:sp>
    </p:spTree>
    <p:extLst>
      <p:ext uri="{BB962C8B-B14F-4D97-AF65-F5344CB8AC3E}">
        <p14:creationId xmlns:p14="http://schemas.microsoft.com/office/powerpoint/2010/main" val="1500458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A3D6545-7FF5-413F-BC24-75CB98DE687A}"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137166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598CF41-6CD8-4540-B85F-310819F54AA8}"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830462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0AE58F6-EBFE-4E94-8973-9E60F8F41FBE}"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361723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147C5E-B914-4847-A214-FD43F7D9EA36}"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219179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278FADF-7CE3-49A0-8DA7-C428EEF20C75}"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21531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62C29D9-CCD9-491D-804E-84A5C55DBC73}" type="datetime1">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2897692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691D803-B013-4831-B91D-4D036906FE31}" type="datetime1">
              <a:rPr lang="en-US" smtClean="0"/>
              <a:t>3/2/20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421804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CCB5D2D-2A69-46FF-97C5-90062EDF34D3}" type="datetime1">
              <a:rPr lang="en-US" smtClean="0"/>
              <a:t>3/2/20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902736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357A18-E65E-4BCC-854F-92540158ABD2}" type="datetime1">
              <a:rPr lang="en-US" smtClean="0"/>
              <a:t>3/2/20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788394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B14A915-E921-41D1-9A73-174A4C84A07F}" type="datetime1">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05721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450F868-5D31-47C4-B678-3CEEEDEFEDEC}" type="datetime1">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260527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626A62-37CF-4E6D-80B8-B6938A2670B4}" type="datetime1">
              <a:rPr lang="en-US" smtClean="0"/>
              <a:t>3/2/20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C82A8714-C4A1-614E-B309-DB23F8B4D841}" type="slidenum">
              <a:rPr lang="en-US" smtClean="0"/>
              <a:pPr/>
              <a:t>‹#›</a:t>
            </a:fld>
            <a:endParaRPr lang="en-US" dirty="0"/>
          </a:p>
        </p:txBody>
      </p:sp>
    </p:spTree>
    <p:extLst>
      <p:ext uri="{BB962C8B-B14F-4D97-AF65-F5344CB8AC3E}">
        <p14:creationId xmlns:p14="http://schemas.microsoft.com/office/powerpoint/2010/main" val="40329962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8.gif"/><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8.gif"/></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83859"/>
            <a:ext cx="8229600" cy="1876211"/>
          </a:xfrm>
        </p:spPr>
        <p:txBody>
          <a:bodyPr>
            <a:normAutofit/>
          </a:bodyPr>
          <a:lstStyle/>
          <a:p>
            <a:r>
              <a:rPr lang="en-US" i="1" dirty="0"/>
              <a:t>Human Energy Systems </a:t>
            </a:r>
            <a:r>
              <a:rPr lang="en-US" dirty="0"/>
              <a:t>Unit</a:t>
            </a:r>
            <a:br>
              <a:rPr lang="en-US" dirty="0"/>
            </a:br>
            <a:r>
              <a:rPr lang="en-US" dirty="0"/>
              <a:t>Activity 1.3: Graphing Arctic Sea Ice</a:t>
            </a:r>
          </a:p>
        </p:txBody>
      </p:sp>
      <p:sp>
        <p:nvSpPr>
          <p:cNvPr id="7" name="TextBox 6"/>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8" name="Picture 7"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pic>
        <p:nvPicPr>
          <p:cNvPr id="9" name="Picture 8" descr="Graph.gif"/>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664559" y="4090377"/>
            <a:ext cx="2935297" cy="2212425"/>
          </a:xfrm>
          <a:prstGeom prst="rect">
            <a:avLst/>
          </a:prstGeom>
        </p:spPr>
      </p:pic>
      <p:pic>
        <p:nvPicPr>
          <p:cNvPr id="10" name="Picture 9" descr="N_197902_extn.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5869" y="3667118"/>
            <a:ext cx="1977818" cy="2354545"/>
          </a:xfrm>
          <a:prstGeom prst="rect">
            <a:avLst/>
          </a:prstGeom>
        </p:spPr>
      </p:pic>
      <p:pic>
        <p:nvPicPr>
          <p:cNvPr id="11" name="Picture 10" descr="N_197908_extn.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802747" y="4090377"/>
            <a:ext cx="2015254" cy="2399112"/>
          </a:xfrm>
          <a:prstGeom prst="rect">
            <a:avLst/>
          </a:prstGeom>
        </p:spPr>
      </p:pic>
      <p:sp>
        <p:nvSpPr>
          <p:cNvPr id="13" name="Right Arrow 12"/>
          <p:cNvSpPr/>
          <p:nvPr/>
        </p:nvSpPr>
        <p:spPr>
          <a:xfrm>
            <a:off x="3450024" y="5027279"/>
            <a:ext cx="1375790" cy="680833"/>
          </a:xfrm>
          <a:prstGeom prst="rightArrow">
            <a:avLst/>
          </a:prstGeom>
          <a:solidFill>
            <a:srgbClr val="0000FF"/>
          </a:soli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7EF081F3-7B48-493D-BE1B-E96A6047DDE3}"/>
              </a:ext>
            </a:extLst>
          </p:cNvPr>
          <p:cNvSpPr>
            <a:spLocks noGrp="1"/>
          </p:cNvSpPr>
          <p:nvPr>
            <p:ph type="sldNum" sz="quarter" idx="12"/>
          </p:nvPr>
        </p:nvSpPr>
        <p:spPr/>
        <p:txBody>
          <a:bodyPr/>
          <a:lstStyle/>
          <a:p>
            <a:fld id="{C82A8714-C4A1-614E-B309-DB23F8B4D841}" type="slidenum">
              <a:rPr lang="en-US" smtClean="0"/>
              <a:t>1</a:t>
            </a:fld>
            <a:endParaRPr lang="en-US"/>
          </a:p>
        </p:txBody>
      </p:sp>
    </p:spTree>
    <p:extLst>
      <p:ext uri="{BB962C8B-B14F-4D97-AF65-F5344CB8AC3E}">
        <p14:creationId xmlns:p14="http://schemas.microsoft.com/office/powerpoint/2010/main" val="574483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1979</a:t>
            </a:r>
          </a:p>
        </p:txBody>
      </p:sp>
      <p:pic>
        <p:nvPicPr>
          <p:cNvPr id="3" name="Picture 2" descr="N_1979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2167" y="274638"/>
            <a:ext cx="5334000" cy="6350000"/>
          </a:xfrm>
          <a:prstGeom prst="rect">
            <a:avLst/>
          </a:prstGeom>
        </p:spPr>
      </p:pic>
      <p:sp>
        <p:nvSpPr>
          <p:cNvPr id="4" name="Slide Number Placeholder 3">
            <a:extLst>
              <a:ext uri="{FF2B5EF4-FFF2-40B4-BE49-F238E27FC236}">
                <a16:creationId xmlns:a16="http://schemas.microsoft.com/office/drawing/2014/main" id="{D70146E5-461F-4A2E-B020-B0882C3DA609}"/>
              </a:ext>
            </a:extLst>
          </p:cNvPr>
          <p:cNvSpPr>
            <a:spLocks noGrp="1"/>
          </p:cNvSpPr>
          <p:nvPr>
            <p:ph type="sldNum" sz="quarter" idx="12"/>
          </p:nvPr>
        </p:nvSpPr>
        <p:spPr/>
        <p:txBody>
          <a:bodyPr/>
          <a:lstStyle/>
          <a:p>
            <a:fld id="{C82A8714-C4A1-614E-B309-DB23F8B4D841}" type="slidenum">
              <a:rPr lang="en-US" smtClean="0"/>
              <a:t>10</a:t>
            </a:fld>
            <a:endParaRPr lang="en-US"/>
          </a:p>
        </p:txBody>
      </p:sp>
    </p:spTree>
    <p:extLst>
      <p:ext uri="{BB962C8B-B14F-4D97-AF65-F5344CB8AC3E}">
        <p14:creationId xmlns:p14="http://schemas.microsoft.com/office/powerpoint/2010/main" val="23779118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1980</a:t>
            </a:r>
          </a:p>
        </p:txBody>
      </p:sp>
      <p:pic>
        <p:nvPicPr>
          <p:cNvPr id="4" name="Picture 3" descr="N_1980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7298" y="274637"/>
            <a:ext cx="5334000" cy="6350000"/>
          </a:xfrm>
          <a:prstGeom prst="rect">
            <a:avLst/>
          </a:prstGeom>
        </p:spPr>
      </p:pic>
      <p:sp>
        <p:nvSpPr>
          <p:cNvPr id="3" name="Slide Number Placeholder 2">
            <a:extLst>
              <a:ext uri="{FF2B5EF4-FFF2-40B4-BE49-F238E27FC236}">
                <a16:creationId xmlns:a16="http://schemas.microsoft.com/office/drawing/2014/main" id="{0F2C7BAA-5AAA-4027-9184-37794EB540D0}"/>
              </a:ext>
            </a:extLst>
          </p:cNvPr>
          <p:cNvSpPr>
            <a:spLocks noGrp="1"/>
          </p:cNvSpPr>
          <p:nvPr>
            <p:ph type="sldNum" sz="quarter" idx="12"/>
          </p:nvPr>
        </p:nvSpPr>
        <p:spPr/>
        <p:txBody>
          <a:bodyPr/>
          <a:lstStyle/>
          <a:p>
            <a:fld id="{C82A8714-C4A1-614E-B309-DB23F8B4D841}" type="slidenum">
              <a:rPr lang="en-US" smtClean="0"/>
              <a:t>11</a:t>
            </a:fld>
            <a:endParaRPr lang="en-US"/>
          </a:p>
        </p:txBody>
      </p:sp>
    </p:spTree>
    <p:extLst>
      <p:ext uri="{BB962C8B-B14F-4D97-AF65-F5344CB8AC3E}">
        <p14:creationId xmlns:p14="http://schemas.microsoft.com/office/powerpoint/2010/main" val="2477135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1981</a:t>
            </a:r>
          </a:p>
        </p:txBody>
      </p:sp>
      <p:pic>
        <p:nvPicPr>
          <p:cNvPr id="3" name="Picture 2" descr="N_1981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3419" y="274637"/>
            <a:ext cx="5334000" cy="6350000"/>
          </a:xfrm>
          <a:prstGeom prst="rect">
            <a:avLst/>
          </a:prstGeom>
        </p:spPr>
      </p:pic>
      <p:sp>
        <p:nvSpPr>
          <p:cNvPr id="4" name="Slide Number Placeholder 3">
            <a:extLst>
              <a:ext uri="{FF2B5EF4-FFF2-40B4-BE49-F238E27FC236}">
                <a16:creationId xmlns:a16="http://schemas.microsoft.com/office/drawing/2014/main" id="{77B52688-04A4-4A51-B367-303FE32A1A2D}"/>
              </a:ext>
            </a:extLst>
          </p:cNvPr>
          <p:cNvSpPr>
            <a:spLocks noGrp="1"/>
          </p:cNvSpPr>
          <p:nvPr>
            <p:ph type="sldNum" sz="quarter" idx="12"/>
          </p:nvPr>
        </p:nvSpPr>
        <p:spPr/>
        <p:txBody>
          <a:bodyPr/>
          <a:lstStyle/>
          <a:p>
            <a:fld id="{C82A8714-C4A1-614E-B309-DB23F8B4D841}" type="slidenum">
              <a:rPr lang="en-US" smtClean="0"/>
              <a:t>12</a:t>
            </a:fld>
            <a:endParaRPr lang="en-US"/>
          </a:p>
        </p:txBody>
      </p:sp>
    </p:spTree>
    <p:extLst>
      <p:ext uri="{BB962C8B-B14F-4D97-AF65-F5344CB8AC3E}">
        <p14:creationId xmlns:p14="http://schemas.microsoft.com/office/powerpoint/2010/main" val="1295019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1982</a:t>
            </a:r>
          </a:p>
        </p:txBody>
      </p:sp>
      <p:pic>
        <p:nvPicPr>
          <p:cNvPr id="4" name="Picture 3" descr="N_1982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49203" y="274637"/>
            <a:ext cx="5334000" cy="6350000"/>
          </a:xfrm>
          <a:prstGeom prst="rect">
            <a:avLst/>
          </a:prstGeom>
        </p:spPr>
      </p:pic>
      <p:sp>
        <p:nvSpPr>
          <p:cNvPr id="3" name="Slide Number Placeholder 2">
            <a:extLst>
              <a:ext uri="{FF2B5EF4-FFF2-40B4-BE49-F238E27FC236}">
                <a16:creationId xmlns:a16="http://schemas.microsoft.com/office/drawing/2014/main" id="{ED7FCD6E-E777-4CFA-BB9B-D3D1483E2CE0}"/>
              </a:ext>
            </a:extLst>
          </p:cNvPr>
          <p:cNvSpPr>
            <a:spLocks noGrp="1"/>
          </p:cNvSpPr>
          <p:nvPr>
            <p:ph type="sldNum" sz="quarter" idx="12"/>
          </p:nvPr>
        </p:nvSpPr>
        <p:spPr/>
        <p:txBody>
          <a:bodyPr/>
          <a:lstStyle/>
          <a:p>
            <a:fld id="{C82A8714-C4A1-614E-B309-DB23F8B4D841}" type="slidenum">
              <a:rPr lang="en-US" smtClean="0"/>
              <a:t>13</a:t>
            </a:fld>
            <a:endParaRPr lang="en-US"/>
          </a:p>
        </p:txBody>
      </p:sp>
    </p:spTree>
    <p:extLst>
      <p:ext uri="{BB962C8B-B14F-4D97-AF65-F5344CB8AC3E}">
        <p14:creationId xmlns:p14="http://schemas.microsoft.com/office/powerpoint/2010/main" val="6771785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1983</a:t>
            </a:r>
          </a:p>
        </p:txBody>
      </p:sp>
      <p:pic>
        <p:nvPicPr>
          <p:cNvPr id="3" name="Picture 2" descr="N_1983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98503" y="270442"/>
            <a:ext cx="5334000" cy="6350000"/>
          </a:xfrm>
          <a:prstGeom prst="rect">
            <a:avLst/>
          </a:prstGeom>
        </p:spPr>
      </p:pic>
      <p:sp>
        <p:nvSpPr>
          <p:cNvPr id="4" name="Slide Number Placeholder 3">
            <a:extLst>
              <a:ext uri="{FF2B5EF4-FFF2-40B4-BE49-F238E27FC236}">
                <a16:creationId xmlns:a16="http://schemas.microsoft.com/office/drawing/2014/main" id="{AD119797-F0D9-4364-8ACA-8A6A4EBE8E51}"/>
              </a:ext>
            </a:extLst>
          </p:cNvPr>
          <p:cNvSpPr>
            <a:spLocks noGrp="1"/>
          </p:cNvSpPr>
          <p:nvPr>
            <p:ph type="sldNum" sz="quarter" idx="12"/>
          </p:nvPr>
        </p:nvSpPr>
        <p:spPr/>
        <p:txBody>
          <a:bodyPr/>
          <a:lstStyle/>
          <a:p>
            <a:fld id="{C82A8714-C4A1-614E-B309-DB23F8B4D841}" type="slidenum">
              <a:rPr lang="en-US" smtClean="0"/>
              <a:t>14</a:t>
            </a:fld>
            <a:endParaRPr lang="en-US"/>
          </a:p>
        </p:txBody>
      </p:sp>
    </p:spTree>
    <p:extLst>
      <p:ext uri="{BB962C8B-B14F-4D97-AF65-F5344CB8AC3E}">
        <p14:creationId xmlns:p14="http://schemas.microsoft.com/office/powerpoint/2010/main" val="18706994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1984</a:t>
            </a:r>
          </a:p>
        </p:txBody>
      </p:sp>
      <p:pic>
        <p:nvPicPr>
          <p:cNvPr id="3" name="Picture 2" descr="N_1984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7298" y="274637"/>
            <a:ext cx="5334000" cy="6350000"/>
          </a:xfrm>
          <a:prstGeom prst="rect">
            <a:avLst/>
          </a:prstGeom>
        </p:spPr>
      </p:pic>
      <p:sp>
        <p:nvSpPr>
          <p:cNvPr id="4" name="Slide Number Placeholder 3">
            <a:extLst>
              <a:ext uri="{FF2B5EF4-FFF2-40B4-BE49-F238E27FC236}">
                <a16:creationId xmlns:a16="http://schemas.microsoft.com/office/drawing/2014/main" id="{73C344B4-5D66-4A41-95F0-9E7F1B8D8D04}"/>
              </a:ext>
            </a:extLst>
          </p:cNvPr>
          <p:cNvSpPr>
            <a:spLocks noGrp="1"/>
          </p:cNvSpPr>
          <p:nvPr>
            <p:ph type="sldNum" sz="quarter" idx="12"/>
          </p:nvPr>
        </p:nvSpPr>
        <p:spPr/>
        <p:txBody>
          <a:bodyPr/>
          <a:lstStyle/>
          <a:p>
            <a:fld id="{C82A8714-C4A1-614E-B309-DB23F8B4D841}" type="slidenum">
              <a:rPr lang="en-US" smtClean="0"/>
              <a:t>15</a:t>
            </a:fld>
            <a:endParaRPr lang="en-US"/>
          </a:p>
        </p:txBody>
      </p:sp>
    </p:spTree>
    <p:extLst>
      <p:ext uri="{BB962C8B-B14F-4D97-AF65-F5344CB8AC3E}">
        <p14:creationId xmlns:p14="http://schemas.microsoft.com/office/powerpoint/2010/main" val="37293127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1985</a:t>
            </a:r>
          </a:p>
        </p:txBody>
      </p:sp>
      <p:pic>
        <p:nvPicPr>
          <p:cNvPr id="3" name="Picture 2" descr="N_1985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2114" y="274637"/>
            <a:ext cx="5334000" cy="6350000"/>
          </a:xfrm>
          <a:prstGeom prst="rect">
            <a:avLst/>
          </a:prstGeom>
        </p:spPr>
      </p:pic>
      <p:sp>
        <p:nvSpPr>
          <p:cNvPr id="4" name="Slide Number Placeholder 3">
            <a:extLst>
              <a:ext uri="{FF2B5EF4-FFF2-40B4-BE49-F238E27FC236}">
                <a16:creationId xmlns:a16="http://schemas.microsoft.com/office/drawing/2014/main" id="{283C5F3F-1848-407B-9D31-B93C2EC0DEDA}"/>
              </a:ext>
            </a:extLst>
          </p:cNvPr>
          <p:cNvSpPr>
            <a:spLocks noGrp="1"/>
          </p:cNvSpPr>
          <p:nvPr>
            <p:ph type="sldNum" sz="quarter" idx="12"/>
          </p:nvPr>
        </p:nvSpPr>
        <p:spPr/>
        <p:txBody>
          <a:bodyPr/>
          <a:lstStyle/>
          <a:p>
            <a:fld id="{C82A8714-C4A1-614E-B309-DB23F8B4D841}" type="slidenum">
              <a:rPr lang="en-US" smtClean="0"/>
              <a:t>16</a:t>
            </a:fld>
            <a:endParaRPr lang="en-US"/>
          </a:p>
        </p:txBody>
      </p:sp>
    </p:spTree>
    <p:extLst>
      <p:ext uri="{BB962C8B-B14F-4D97-AF65-F5344CB8AC3E}">
        <p14:creationId xmlns:p14="http://schemas.microsoft.com/office/powerpoint/2010/main" val="11297805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1986</a:t>
            </a:r>
          </a:p>
        </p:txBody>
      </p:sp>
      <p:pic>
        <p:nvPicPr>
          <p:cNvPr id="3" name="Picture 2" descr="N_1986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7298" y="274637"/>
            <a:ext cx="5334000" cy="6350000"/>
          </a:xfrm>
          <a:prstGeom prst="rect">
            <a:avLst/>
          </a:prstGeom>
        </p:spPr>
      </p:pic>
      <p:sp>
        <p:nvSpPr>
          <p:cNvPr id="4" name="Slide Number Placeholder 3">
            <a:extLst>
              <a:ext uri="{FF2B5EF4-FFF2-40B4-BE49-F238E27FC236}">
                <a16:creationId xmlns:a16="http://schemas.microsoft.com/office/drawing/2014/main" id="{4F4A2C9F-449C-4618-964E-E1CE253C350F}"/>
              </a:ext>
            </a:extLst>
          </p:cNvPr>
          <p:cNvSpPr>
            <a:spLocks noGrp="1"/>
          </p:cNvSpPr>
          <p:nvPr>
            <p:ph type="sldNum" sz="quarter" idx="12"/>
          </p:nvPr>
        </p:nvSpPr>
        <p:spPr/>
        <p:txBody>
          <a:bodyPr/>
          <a:lstStyle/>
          <a:p>
            <a:fld id="{C82A8714-C4A1-614E-B309-DB23F8B4D841}" type="slidenum">
              <a:rPr lang="en-US" smtClean="0"/>
              <a:t>17</a:t>
            </a:fld>
            <a:endParaRPr lang="en-US"/>
          </a:p>
        </p:txBody>
      </p:sp>
    </p:spTree>
    <p:extLst>
      <p:ext uri="{BB962C8B-B14F-4D97-AF65-F5344CB8AC3E}">
        <p14:creationId xmlns:p14="http://schemas.microsoft.com/office/powerpoint/2010/main" val="32567285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1987</a:t>
            </a:r>
          </a:p>
        </p:txBody>
      </p:sp>
      <p:pic>
        <p:nvPicPr>
          <p:cNvPr id="3" name="Picture 2" descr="N_1987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5684" y="274637"/>
            <a:ext cx="5334000" cy="6350000"/>
          </a:xfrm>
          <a:prstGeom prst="rect">
            <a:avLst/>
          </a:prstGeom>
        </p:spPr>
      </p:pic>
      <p:sp>
        <p:nvSpPr>
          <p:cNvPr id="4" name="Slide Number Placeholder 3">
            <a:extLst>
              <a:ext uri="{FF2B5EF4-FFF2-40B4-BE49-F238E27FC236}">
                <a16:creationId xmlns:a16="http://schemas.microsoft.com/office/drawing/2014/main" id="{FE34C163-064F-4EFD-BCD5-51F90693E119}"/>
              </a:ext>
            </a:extLst>
          </p:cNvPr>
          <p:cNvSpPr>
            <a:spLocks noGrp="1"/>
          </p:cNvSpPr>
          <p:nvPr>
            <p:ph type="sldNum" sz="quarter" idx="12"/>
          </p:nvPr>
        </p:nvSpPr>
        <p:spPr/>
        <p:txBody>
          <a:bodyPr/>
          <a:lstStyle/>
          <a:p>
            <a:fld id="{C82A8714-C4A1-614E-B309-DB23F8B4D841}" type="slidenum">
              <a:rPr lang="en-US" smtClean="0"/>
              <a:t>18</a:t>
            </a:fld>
            <a:endParaRPr lang="en-US"/>
          </a:p>
        </p:txBody>
      </p:sp>
    </p:spTree>
    <p:extLst>
      <p:ext uri="{BB962C8B-B14F-4D97-AF65-F5344CB8AC3E}">
        <p14:creationId xmlns:p14="http://schemas.microsoft.com/office/powerpoint/2010/main" val="16010399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1988</a:t>
            </a:r>
          </a:p>
        </p:txBody>
      </p:sp>
      <p:pic>
        <p:nvPicPr>
          <p:cNvPr id="3" name="Picture 2" descr="N_1988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7298" y="274637"/>
            <a:ext cx="5334000" cy="6350000"/>
          </a:xfrm>
          <a:prstGeom prst="rect">
            <a:avLst/>
          </a:prstGeom>
        </p:spPr>
      </p:pic>
      <p:sp>
        <p:nvSpPr>
          <p:cNvPr id="4" name="Slide Number Placeholder 3">
            <a:extLst>
              <a:ext uri="{FF2B5EF4-FFF2-40B4-BE49-F238E27FC236}">
                <a16:creationId xmlns:a16="http://schemas.microsoft.com/office/drawing/2014/main" id="{1C9CBCB6-6865-4935-9C91-31C6375F2C86}"/>
              </a:ext>
            </a:extLst>
          </p:cNvPr>
          <p:cNvSpPr>
            <a:spLocks noGrp="1"/>
          </p:cNvSpPr>
          <p:nvPr>
            <p:ph type="sldNum" sz="quarter" idx="12"/>
          </p:nvPr>
        </p:nvSpPr>
        <p:spPr/>
        <p:txBody>
          <a:bodyPr/>
          <a:lstStyle/>
          <a:p>
            <a:fld id="{C82A8714-C4A1-614E-B309-DB23F8B4D841}" type="slidenum">
              <a:rPr lang="en-US" smtClean="0"/>
              <a:t>19</a:t>
            </a:fld>
            <a:endParaRPr lang="en-US"/>
          </a:p>
        </p:txBody>
      </p:sp>
    </p:spTree>
    <p:extLst>
      <p:ext uri="{BB962C8B-B14F-4D97-AF65-F5344CB8AC3E}">
        <p14:creationId xmlns:p14="http://schemas.microsoft.com/office/powerpoint/2010/main" val="18162676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82A8714-C4A1-614E-B309-DB23F8B4D841}" type="slidenum">
              <a:rPr lang="en-US" smtClean="0"/>
              <a:t>2</a:t>
            </a:fld>
            <a:endParaRPr lang="en-US"/>
          </a:p>
        </p:txBody>
      </p:sp>
      <p:pic>
        <p:nvPicPr>
          <p:cNvPr id="4" name="Picture 3">
            <a:extLst>
              <a:ext uri="{FF2B5EF4-FFF2-40B4-BE49-F238E27FC236}">
                <a16:creationId xmlns:a16="http://schemas.microsoft.com/office/drawing/2014/main" id="{97CFB119-2E1F-AC42-8CEE-140AEEE23EED}"/>
              </a:ext>
            </a:extLst>
          </p:cNvPr>
          <p:cNvPicPr>
            <a:picLocks noChangeAspect="1"/>
          </p:cNvPicPr>
          <p:nvPr/>
        </p:nvPicPr>
        <p:blipFill>
          <a:blip r:embed="rId3"/>
          <a:stretch>
            <a:fillRect/>
          </a:stretch>
        </p:blipFill>
        <p:spPr>
          <a:xfrm>
            <a:off x="284862" y="717550"/>
            <a:ext cx="8706738" cy="5518150"/>
          </a:xfrm>
          <a:prstGeom prst="rect">
            <a:avLst/>
          </a:prstGeom>
        </p:spPr>
      </p:pic>
      <p:sp>
        <p:nvSpPr>
          <p:cNvPr id="5" name="Oval Callout 4"/>
          <p:cNvSpPr>
            <a:spLocks noChangeArrowheads="1"/>
          </p:cNvSpPr>
          <p:nvPr/>
        </p:nvSpPr>
        <p:spPr bwMode="auto">
          <a:xfrm rot="21056995">
            <a:off x="66962" y="1679861"/>
            <a:ext cx="924560" cy="924560"/>
          </a:xfrm>
          <a:prstGeom prst="wedgeEllipseCallout">
            <a:avLst>
              <a:gd name="adj1" fmla="val 12033"/>
              <a:gd name="adj2" fmla="val 171617"/>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1907365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1989</a:t>
            </a:r>
          </a:p>
        </p:txBody>
      </p:sp>
      <p:pic>
        <p:nvPicPr>
          <p:cNvPr id="3" name="Picture 2" descr="N_1989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76284" y="274637"/>
            <a:ext cx="5334000" cy="6350000"/>
          </a:xfrm>
          <a:prstGeom prst="rect">
            <a:avLst/>
          </a:prstGeom>
        </p:spPr>
      </p:pic>
      <p:sp>
        <p:nvSpPr>
          <p:cNvPr id="4" name="Slide Number Placeholder 3">
            <a:extLst>
              <a:ext uri="{FF2B5EF4-FFF2-40B4-BE49-F238E27FC236}">
                <a16:creationId xmlns:a16="http://schemas.microsoft.com/office/drawing/2014/main" id="{C61205C0-BA45-4BF8-804A-0C10D279A2EA}"/>
              </a:ext>
            </a:extLst>
          </p:cNvPr>
          <p:cNvSpPr>
            <a:spLocks noGrp="1"/>
          </p:cNvSpPr>
          <p:nvPr>
            <p:ph type="sldNum" sz="quarter" idx="12"/>
          </p:nvPr>
        </p:nvSpPr>
        <p:spPr/>
        <p:txBody>
          <a:bodyPr/>
          <a:lstStyle/>
          <a:p>
            <a:fld id="{C82A8714-C4A1-614E-B309-DB23F8B4D841}" type="slidenum">
              <a:rPr lang="en-US" smtClean="0"/>
              <a:t>20</a:t>
            </a:fld>
            <a:endParaRPr lang="en-US"/>
          </a:p>
        </p:txBody>
      </p:sp>
    </p:spTree>
    <p:extLst>
      <p:ext uri="{BB962C8B-B14F-4D97-AF65-F5344CB8AC3E}">
        <p14:creationId xmlns:p14="http://schemas.microsoft.com/office/powerpoint/2010/main" val="1472824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1990</a:t>
            </a:r>
          </a:p>
        </p:txBody>
      </p:sp>
      <p:pic>
        <p:nvPicPr>
          <p:cNvPr id="3" name="Picture 2" descr="N_1990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9756" y="274637"/>
            <a:ext cx="5334000" cy="6350000"/>
          </a:xfrm>
          <a:prstGeom prst="rect">
            <a:avLst/>
          </a:prstGeom>
        </p:spPr>
      </p:pic>
      <p:sp>
        <p:nvSpPr>
          <p:cNvPr id="4" name="Slide Number Placeholder 3">
            <a:extLst>
              <a:ext uri="{FF2B5EF4-FFF2-40B4-BE49-F238E27FC236}">
                <a16:creationId xmlns:a16="http://schemas.microsoft.com/office/drawing/2014/main" id="{19D4AC8D-A206-4270-B6A3-E706AC79A211}"/>
              </a:ext>
            </a:extLst>
          </p:cNvPr>
          <p:cNvSpPr>
            <a:spLocks noGrp="1"/>
          </p:cNvSpPr>
          <p:nvPr>
            <p:ph type="sldNum" sz="quarter" idx="12"/>
          </p:nvPr>
        </p:nvSpPr>
        <p:spPr/>
        <p:txBody>
          <a:bodyPr/>
          <a:lstStyle/>
          <a:p>
            <a:fld id="{C82A8714-C4A1-614E-B309-DB23F8B4D841}" type="slidenum">
              <a:rPr lang="en-US" smtClean="0"/>
              <a:t>21</a:t>
            </a:fld>
            <a:endParaRPr lang="en-US"/>
          </a:p>
        </p:txBody>
      </p:sp>
    </p:spTree>
    <p:extLst>
      <p:ext uri="{BB962C8B-B14F-4D97-AF65-F5344CB8AC3E}">
        <p14:creationId xmlns:p14="http://schemas.microsoft.com/office/powerpoint/2010/main" val="32418665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1991</a:t>
            </a:r>
          </a:p>
        </p:txBody>
      </p:sp>
      <p:pic>
        <p:nvPicPr>
          <p:cNvPr id="3" name="Picture 2" descr="N_1991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7298" y="274637"/>
            <a:ext cx="5334000" cy="6350000"/>
          </a:xfrm>
          <a:prstGeom prst="rect">
            <a:avLst/>
          </a:prstGeom>
        </p:spPr>
      </p:pic>
      <p:sp>
        <p:nvSpPr>
          <p:cNvPr id="4" name="Slide Number Placeholder 3">
            <a:extLst>
              <a:ext uri="{FF2B5EF4-FFF2-40B4-BE49-F238E27FC236}">
                <a16:creationId xmlns:a16="http://schemas.microsoft.com/office/drawing/2014/main" id="{306118E7-489B-4D6A-8695-004352B7BB53}"/>
              </a:ext>
            </a:extLst>
          </p:cNvPr>
          <p:cNvSpPr>
            <a:spLocks noGrp="1"/>
          </p:cNvSpPr>
          <p:nvPr>
            <p:ph type="sldNum" sz="quarter" idx="12"/>
          </p:nvPr>
        </p:nvSpPr>
        <p:spPr/>
        <p:txBody>
          <a:bodyPr/>
          <a:lstStyle/>
          <a:p>
            <a:fld id="{C82A8714-C4A1-614E-B309-DB23F8B4D841}" type="slidenum">
              <a:rPr lang="en-US" smtClean="0"/>
              <a:t>22</a:t>
            </a:fld>
            <a:endParaRPr lang="en-US"/>
          </a:p>
        </p:txBody>
      </p:sp>
    </p:spTree>
    <p:extLst>
      <p:ext uri="{BB962C8B-B14F-4D97-AF65-F5344CB8AC3E}">
        <p14:creationId xmlns:p14="http://schemas.microsoft.com/office/powerpoint/2010/main" val="28483352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1992</a:t>
            </a:r>
          </a:p>
        </p:txBody>
      </p:sp>
      <p:pic>
        <p:nvPicPr>
          <p:cNvPr id="3" name="Picture 2" descr="N_1992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7298" y="274637"/>
            <a:ext cx="5334000" cy="6350000"/>
          </a:xfrm>
          <a:prstGeom prst="rect">
            <a:avLst/>
          </a:prstGeom>
        </p:spPr>
      </p:pic>
      <p:sp>
        <p:nvSpPr>
          <p:cNvPr id="4" name="Slide Number Placeholder 3">
            <a:extLst>
              <a:ext uri="{FF2B5EF4-FFF2-40B4-BE49-F238E27FC236}">
                <a16:creationId xmlns:a16="http://schemas.microsoft.com/office/drawing/2014/main" id="{D0A4F1C0-8D10-4250-BF29-1F75D6564ED4}"/>
              </a:ext>
            </a:extLst>
          </p:cNvPr>
          <p:cNvSpPr>
            <a:spLocks noGrp="1"/>
          </p:cNvSpPr>
          <p:nvPr>
            <p:ph type="sldNum" sz="quarter" idx="12"/>
          </p:nvPr>
        </p:nvSpPr>
        <p:spPr/>
        <p:txBody>
          <a:bodyPr/>
          <a:lstStyle/>
          <a:p>
            <a:fld id="{C82A8714-C4A1-614E-B309-DB23F8B4D841}" type="slidenum">
              <a:rPr lang="en-US" smtClean="0"/>
              <a:t>23</a:t>
            </a:fld>
            <a:endParaRPr lang="en-US"/>
          </a:p>
        </p:txBody>
      </p:sp>
    </p:spTree>
    <p:extLst>
      <p:ext uri="{BB962C8B-B14F-4D97-AF65-F5344CB8AC3E}">
        <p14:creationId xmlns:p14="http://schemas.microsoft.com/office/powerpoint/2010/main" val="11122350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1993</a:t>
            </a:r>
          </a:p>
        </p:txBody>
      </p:sp>
      <p:pic>
        <p:nvPicPr>
          <p:cNvPr id="3" name="Picture 2" descr="N_1993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7298" y="274637"/>
            <a:ext cx="5334000" cy="6350000"/>
          </a:xfrm>
          <a:prstGeom prst="rect">
            <a:avLst/>
          </a:prstGeom>
        </p:spPr>
      </p:pic>
      <p:sp>
        <p:nvSpPr>
          <p:cNvPr id="4" name="Slide Number Placeholder 3">
            <a:extLst>
              <a:ext uri="{FF2B5EF4-FFF2-40B4-BE49-F238E27FC236}">
                <a16:creationId xmlns:a16="http://schemas.microsoft.com/office/drawing/2014/main" id="{B5467B1E-FCA5-445E-85C3-7EDF42B6EEAB}"/>
              </a:ext>
            </a:extLst>
          </p:cNvPr>
          <p:cNvSpPr>
            <a:spLocks noGrp="1"/>
          </p:cNvSpPr>
          <p:nvPr>
            <p:ph type="sldNum" sz="quarter" idx="12"/>
          </p:nvPr>
        </p:nvSpPr>
        <p:spPr/>
        <p:txBody>
          <a:bodyPr/>
          <a:lstStyle/>
          <a:p>
            <a:fld id="{C82A8714-C4A1-614E-B309-DB23F8B4D841}" type="slidenum">
              <a:rPr lang="en-US" smtClean="0"/>
              <a:t>24</a:t>
            </a:fld>
            <a:endParaRPr lang="en-US"/>
          </a:p>
        </p:txBody>
      </p:sp>
    </p:spTree>
    <p:extLst>
      <p:ext uri="{BB962C8B-B14F-4D97-AF65-F5344CB8AC3E}">
        <p14:creationId xmlns:p14="http://schemas.microsoft.com/office/powerpoint/2010/main" val="31646650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1994</a:t>
            </a:r>
          </a:p>
        </p:txBody>
      </p:sp>
      <p:pic>
        <p:nvPicPr>
          <p:cNvPr id="3" name="Picture 2" descr="N_1994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63226" y="274637"/>
            <a:ext cx="5334000" cy="6350000"/>
          </a:xfrm>
          <a:prstGeom prst="rect">
            <a:avLst/>
          </a:prstGeom>
        </p:spPr>
      </p:pic>
      <p:sp>
        <p:nvSpPr>
          <p:cNvPr id="4" name="Slide Number Placeholder 3">
            <a:extLst>
              <a:ext uri="{FF2B5EF4-FFF2-40B4-BE49-F238E27FC236}">
                <a16:creationId xmlns:a16="http://schemas.microsoft.com/office/drawing/2014/main" id="{E37BF5BC-9789-4F06-A3C5-1D1A30A7EB1C}"/>
              </a:ext>
            </a:extLst>
          </p:cNvPr>
          <p:cNvSpPr>
            <a:spLocks noGrp="1"/>
          </p:cNvSpPr>
          <p:nvPr>
            <p:ph type="sldNum" sz="quarter" idx="12"/>
          </p:nvPr>
        </p:nvSpPr>
        <p:spPr/>
        <p:txBody>
          <a:bodyPr/>
          <a:lstStyle/>
          <a:p>
            <a:fld id="{C82A8714-C4A1-614E-B309-DB23F8B4D841}" type="slidenum">
              <a:rPr lang="en-US" smtClean="0"/>
              <a:t>25</a:t>
            </a:fld>
            <a:endParaRPr lang="en-US"/>
          </a:p>
        </p:txBody>
      </p:sp>
    </p:spTree>
    <p:extLst>
      <p:ext uri="{BB962C8B-B14F-4D97-AF65-F5344CB8AC3E}">
        <p14:creationId xmlns:p14="http://schemas.microsoft.com/office/powerpoint/2010/main" val="15646134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1995</a:t>
            </a:r>
          </a:p>
        </p:txBody>
      </p:sp>
      <p:pic>
        <p:nvPicPr>
          <p:cNvPr id="3" name="Picture 2" descr="N_1995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7298" y="274637"/>
            <a:ext cx="5334000" cy="6350000"/>
          </a:xfrm>
          <a:prstGeom prst="rect">
            <a:avLst/>
          </a:prstGeom>
        </p:spPr>
      </p:pic>
      <p:sp>
        <p:nvSpPr>
          <p:cNvPr id="4" name="Slide Number Placeholder 3">
            <a:extLst>
              <a:ext uri="{FF2B5EF4-FFF2-40B4-BE49-F238E27FC236}">
                <a16:creationId xmlns:a16="http://schemas.microsoft.com/office/drawing/2014/main" id="{475BA722-4662-4FBE-A34A-424A0EA0550E}"/>
              </a:ext>
            </a:extLst>
          </p:cNvPr>
          <p:cNvSpPr>
            <a:spLocks noGrp="1"/>
          </p:cNvSpPr>
          <p:nvPr>
            <p:ph type="sldNum" sz="quarter" idx="12"/>
          </p:nvPr>
        </p:nvSpPr>
        <p:spPr/>
        <p:txBody>
          <a:bodyPr/>
          <a:lstStyle/>
          <a:p>
            <a:fld id="{C82A8714-C4A1-614E-B309-DB23F8B4D841}" type="slidenum">
              <a:rPr lang="en-US" smtClean="0"/>
              <a:t>26</a:t>
            </a:fld>
            <a:endParaRPr lang="en-US"/>
          </a:p>
        </p:txBody>
      </p:sp>
    </p:spTree>
    <p:extLst>
      <p:ext uri="{BB962C8B-B14F-4D97-AF65-F5344CB8AC3E}">
        <p14:creationId xmlns:p14="http://schemas.microsoft.com/office/powerpoint/2010/main" val="41409919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1996</a:t>
            </a:r>
          </a:p>
        </p:txBody>
      </p:sp>
      <p:pic>
        <p:nvPicPr>
          <p:cNvPr id="4" name="Picture 3" descr="N_1996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74986" y="274637"/>
            <a:ext cx="5334000" cy="6350000"/>
          </a:xfrm>
          <a:prstGeom prst="rect">
            <a:avLst/>
          </a:prstGeom>
        </p:spPr>
      </p:pic>
      <p:sp>
        <p:nvSpPr>
          <p:cNvPr id="3" name="Slide Number Placeholder 2">
            <a:extLst>
              <a:ext uri="{FF2B5EF4-FFF2-40B4-BE49-F238E27FC236}">
                <a16:creationId xmlns:a16="http://schemas.microsoft.com/office/drawing/2014/main" id="{E647D567-A62E-4F22-AEBD-E957AA1E6436}"/>
              </a:ext>
            </a:extLst>
          </p:cNvPr>
          <p:cNvSpPr>
            <a:spLocks noGrp="1"/>
          </p:cNvSpPr>
          <p:nvPr>
            <p:ph type="sldNum" sz="quarter" idx="12"/>
          </p:nvPr>
        </p:nvSpPr>
        <p:spPr/>
        <p:txBody>
          <a:bodyPr/>
          <a:lstStyle/>
          <a:p>
            <a:fld id="{C82A8714-C4A1-614E-B309-DB23F8B4D841}" type="slidenum">
              <a:rPr lang="en-US" smtClean="0"/>
              <a:t>27</a:t>
            </a:fld>
            <a:endParaRPr lang="en-US"/>
          </a:p>
        </p:txBody>
      </p:sp>
    </p:spTree>
    <p:extLst>
      <p:ext uri="{BB962C8B-B14F-4D97-AF65-F5344CB8AC3E}">
        <p14:creationId xmlns:p14="http://schemas.microsoft.com/office/powerpoint/2010/main" val="22333788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1997</a:t>
            </a:r>
          </a:p>
        </p:txBody>
      </p:sp>
      <p:pic>
        <p:nvPicPr>
          <p:cNvPr id="4" name="Picture 3" descr="N_1997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7298" y="274637"/>
            <a:ext cx="5334000" cy="6350000"/>
          </a:xfrm>
          <a:prstGeom prst="rect">
            <a:avLst/>
          </a:prstGeom>
        </p:spPr>
      </p:pic>
      <p:sp>
        <p:nvSpPr>
          <p:cNvPr id="3" name="Slide Number Placeholder 2">
            <a:extLst>
              <a:ext uri="{FF2B5EF4-FFF2-40B4-BE49-F238E27FC236}">
                <a16:creationId xmlns:a16="http://schemas.microsoft.com/office/drawing/2014/main" id="{D4D6F1A0-1884-455C-A2A3-FAAA0181D572}"/>
              </a:ext>
            </a:extLst>
          </p:cNvPr>
          <p:cNvSpPr>
            <a:spLocks noGrp="1"/>
          </p:cNvSpPr>
          <p:nvPr>
            <p:ph type="sldNum" sz="quarter" idx="12"/>
          </p:nvPr>
        </p:nvSpPr>
        <p:spPr/>
        <p:txBody>
          <a:bodyPr/>
          <a:lstStyle/>
          <a:p>
            <a:fld id="{C82A8714-C4A1-614E-B309-DB23F8B4D841}" type="slidenum">
              <a:rPr lang="en-US" smtClean="0"/>
              <a:t>28</a:t>
            </a:fld>
            <a:endParaRPr lang="en-US"/>
          </a:p>
        </p:txBody>
      </p:sp>
    </p:spTree>
    <p:extLst>
      <p:ext uri="{BB962C8B-B14F-4D97-AF65-F5344CB8AC3E}">
        <p14:creationId xmlns:p14="http://schemas.microsoft.com/office/powerpoint/2010/main" val="41132738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1998</a:t>
            </a:r>
          </a:p>
        </p:txBody>
      </p:sp>
      <p:pic>
        <p:nvPicPr>
          <p:cNvPr id="3" name="Picture 2" descr="N_1998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8695" y="274637"/>
            <a:ext cx="5334000" cy="6350000"/>
          </a:xfrm>
          <a:prstGeom prst="rect">
            <a:avLst/>
          </a:prstGeom>
        </p:spPr>
      </p:pic>
      <p:sp>
        <p:nvSpPr>
          <p:cNvPr id="4" name="Slide Number Placeholder 3">
            <a:extLst>
              <a:ext uri="{FF2B5EF4-FFF2-40B4-BE49-F238E27FC236}">
                <a16:creationId xmlns:a16="http://schemas.microsoft.com/office/drawing/2014/main" id="{FD91CAA2-5C1F-4CA3-B6E8-57FB314AA58D}"/>
              </a:ext>
            </a:extLst>
          </p:cNvPr>
          <p:cNvSpPr>
            <a:spLocks noGrp="1"/>
          </p:cNvSpPr>
          <p:nvPr>
            <p:ph type="sldNum" sz="quarter" idx="12"/>
          </p:nvPr>
        </p:nvSpPr>
        <p:spPr/>
        <p:txBody>
          <a:bodyPr/>
          <a:lstStyle/>
          <a:p>
            <a:fld id="{C82A8714-C4A1-614E-B309-DB23F8B4D841}" type="slidenum">
              <a:rPr lang="en-US" smtClean="0"/>
              <a:t>29</a:t>
            </a:fld>
            <a:endParaRPr lang="en-US"/>
          </a:p>
        </p:txBody>
      </p:sp>
    </p:spTree>
    <p:extLst>
      <p:ext uri="{BB962C8B-B14F-4D97-AF65-F5344CB8AC3E}">
        <p14:creationId xmlns:p14="http://schemas.microsoft.com/office/powerpoint/2010/main" val="2895890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we represent data? </a:t>
            </a:r>
          </a:p>
        </p:txBody>
      </p:sp>
      <p:sp>
        <p:nvSpPr>
          <p:cNvPr id="4" name="TextBox 3"/>
          <p:cNvSpPr txBox="1"/>
          <p:nvPr/>
        </p:nvSpPr>
        <p:spPr>
          <a:xfrm>
            <a:off x="4256715" y="1552088"/>
            <a:ext cx="4632999" cy="2246769"/>
          </a:xfrm>
          <a:prstGeom prst="rect">
            <a:avLst/>
          </a:prstGeom>
          <a:noFill/>
        </p:spPr>
        <p:txBody>
          <a:bodyPr wrap="square" rtlCol="0">
            <a:spAutoFit/>
          </a:bodyPr>
          <a:lstStyle/>
          <a:p>
            <a:r>
              <a:rPr lang="en-US" sz="2800" dirty="0"/>
              <a:t>One way we represent data is in a pie chart. What are other ways that we represent data? </a:t>
            </a:r>
          </a:p>
          <a:p>
            <a:pPr marL="342900" indent="-342900">
              <a:buFont typeface="+mj-lt"/>
              <a:buAutoNum type="arabicPeriod"/>
            </a:pPr>
            <a:r>
              <a:rPr lang="en-US" sz="2800" dirty="0"/>
              <a:t>(write student ideas here)</a:t>
            </a:r>
          </a:p>
          <a:p>
            <a:pPr marL="342900" indent="-342900">
              <a:buFont typeface="+mj-lt"/>
              <a:buAutoNum type="arabicPeriod"/>
            </a:pPr>
            <a:endParaRPr lang="en-US" sz="2800" dirty="0"/>
          </a:p>
        </p:txBody>
      </p:sp>
      <p:pic>
        <p:nvPicPr>
          <p:cNvPr id="5" name="Picture 4" descr="Pie Chart for Module 1.1.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42075" y="1648969"/>
            <a:ext cx="3749040" cy="2816352"/>
          </a:xfrm>
          <a:prstGeom prst="rect">
            <a:avLst/>
          </a:prstGeom>
        </p:spPr>
      </p:pic>
      <p:sp>
        <p:nvSpPr>
          <p:cNvPr id="3" name="Slide Number Placeholder 2">
            <a:extLst>
              <a:ext uri="{FF2B5EF4-FFF2-40B4-BE49-F238E27FC236}">
                <a16:creationId xmlns:a16="http://schemas.microsoft.com/office/drawing/2014/main" id="{80E38D02-CE06-45DE-BC77-11D79C974BB4}"/>
              </a:ext>
            </a:extLst>
          </p:cNvPr>
          <p:cNvSpPr>
            <a:spLocks noGrp="1"/>
          </p:cNvSpPr>
          <p:nvPr>
            <p:ph type="sldNum" sz="quarter" idx="12"/>
          </p:nvPr>
        </p:nvSpPr>
        <p:spPr/>
        <p:txBody>
          <a:bodyPr/>
          <a:lstStyle/>
          <a:p>
            <a:fld id="{C82A8714-C4A1-614E-B309-DB23F8B4D841}" type="slidenum">
              <a:rPr lang="en-US" smtClean="0"/>
              <a:t>3</a:t>
            </a:fld>
            <a:endParaRPr lang="en-US"/>
          </a:p>
        </p:txBody>
      </p:sp>
    </p:spTree>
    <p:extLst>
      <p:ext uri="{BB962C8B-B14F-4D97-AF65-F5344CB8AC3E}">
        <p14:creationId xmlns:p14="http://schemas.microsoft.com/office/powerpoint/2010/main" val="27452793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1999</a:t>
            </a:r>
          </a:p>
        </p:txBody>
      </p:sp>
      <p:pic>
        <p:nvPicPr>
          <p:cNvPr id="3" name="Picture 2" descr="N_1999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7298" y="274637"/>
            <a:ext cx="5334000" cy="6350000"/>
          </a:xfrm>
          <a:prstGeom prst="rect">
            <a:avLst/>
          </a:prstGeom>
        </p:spPr>
      </p:pic>
      <p:sp>
        <p:nvSpPr>
          <p:cNvPr id="4" name="Slide Number Placeholder 3">
            <a:extLst>
              <a:ext uri="{FF2B5EF4-FFF2-40B4-BE49-F238E27FC236}">
                <a16:creationId xmlns:a16="http://schemas.microsoft.com/office/drawing/2014/main" id="{7327AE30-E648-4243-B9BC-093BAFF24366}"/>
              </a:ext>
            </a:extLst>
          </p:cNvPr>
          <p:cNvSpPr>
            <a:spLocks noGrp="1"/>
          </p:cNvSpPr>
          <p:nvPr>
            <p:ph type="sldNum" sz="quarter" idx="12"/>
          </p:nvPr>
        </p:nvSpPr>
        <p:spPr/>
        <p:txBody>
          <a:bodyPr/>
          <a:lstStyle/>
          <a:p>
            <a:fld id="{C82A8714-C4A1-614E-B309-DB23F8B4D841}" type="slidenum">
              <a:rPr lang="en-US" smtClean="0"/>
              <a:t>30</a:t>
            </a:fld>
            <a:endParaRPr lang="en-US"/>
          </a:p>
        </p:txBody>
      </p:sp>
    </p:spTree>
    <p:extLst>
      <p:ext uri="{BB962C8B-B14F-4D97-AF65-F5344CB8AC3E}">
        <p14:creationId xmlns:p14="http://schemas.microsoft.com/office/powerpoint/2010/main" val="16907170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2000</a:t>
            </a:r>
          </a:p>
        </p:txBody>
      </p:sp>
      <p:pic>
        <p:nvPicPr>
          <p:cNvPr id="3" name="Picture 2" descr="N_2000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5685" y="223133"/>
            <a:ext cx="5334000" cy="6350000"/>
          </a:xfrm>
          <a:prstGeom prst="rect">
            <a:avLst/>
          </a:prstGeom>
        </p:spPr>
      </p:pic>
      <p:sp>
        <p:nvSpPr>
          <p:cNvPr id="4" name="Slide Number Placeholder 3">
            <a:extLst>
              <a:ext uri="{FF2B5EF4-FFF2-40B4-BE49-F238E27FC236}">
                <a16:creationId xmlns:a16="http://schemas.microsoft.com/office/drawing/2014/main" id="{829CD93D-84A4-44E1-A80D-617FF18A3554}"/>
              </a:ext>
            </a:extLst>
          </p:cNvPr>
          <p:cNvSpPr>
            <a:spLocks noGrp="1"/>
          </p:cNvSpPr>
          <p:nvPr>
            <p:ph type="sldNum" sz="quarter" idx="12"/>
          </p:nvPr>
        </p:nvSpPr>
        <p:spPr/>
        <p:txBody>
          <a:bodyPr/>
          <a:lstStyle/>
          <a:p>
            <a:fld id="{C82A8714-C4A1-614E-B309-DB23F8B4D841}" type="slidenum">
              <a:rPr lang="en-US" smtClean="0"/>
              <a:t>31</a:t>
            </a:fld>
            <a:endParaRPr lang="en-US"/>
          </a:p>
        </p:txBody>
      </p:sp>
    </p:spTree>
    <p:extLst>
      <p:ext uri="{BB962C8B-B14F-4D97-AF65-F5344CB8AC3E}">
        <p14:creationId xmlns:p14="http://schemas.microsoft.com/office/powerpoint/2010/main" val="27652255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2001</a:t>
            </a:r>
          </a:p>
        </p:txBody>
      </p:sp>
      <p:pic>
        <p:nvPicPr>
          <p:cNvPr id="3" name="Picture 2" descr="N_2001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7298" y="274637"/>
            <a:ext cx="5334000" cy="6350000"/>
          </a:xfrm>
          <a:prstGeom prst="rect">
            <a:avLst/>
          </a:prstGeom>
        </p:spPr>
      </p:pic>
      <p:sp>
        <p:nvSpPr>
          <p:cNvPr id="4" name="Slide Number Placeholder 3">
            <a:extLst>
              <a:ext uri="{FF2B5EF4-FFF2-40B4-BE49-F238E27FC236}">
                <a16:creationId xmlns:a16="http://schemas.microsoft.com/office/drawing/2014/main" id="{09A6DFF9-7018-4651-902D-6CEA0D6DB008}"/>
              </a:ext>
            </a:extLst>
          </p:cNvPr>
          <p:cNvSpPr>
            <a:spLocks noGrp="1"/>
          </p:cNvSpPr>
          <p:nvPr>
            <p:ph type="sldNum" sz="quarter" idx="12"/>
          </p:nvPr>
        </p:nvSpPr>
        <p:spPr/>
        <p:txBody>
          <a:bodyPr/>
          <a:lstStyle/>
          <a:p>
            <a:fld id="{C82A8714-C4A1-614E-B309-DB23F8B4D841}" type="slidenum">
              <a:rPr lang="en-US" smtClean="0"/>
              <a:t>32</a:t>
            </a:fld>
            <a:endParaRPr lang="en-US"/>
          </a:p>
        </p:txBody>
      </p:sp>
    </p:spTree>
    <p:extLst>
      <p:ext uri="{BB962C8B-B14F-4D97-AF65-F5344CB8AC3E}">
        <p14:creationId xmlns:p14="http://schemas.microsoft.com/office/powerpoint/2010/main" val="6409191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2002</a:t>
            </a:r>
          </a:p>
        </p:txBody>
      </p:sp>
      <p:pic>
        <p:nvPicPr>
          <p:cNvPr id="3" name="Picture 2" descr="N_2002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7298" y="274637"/>
            <a:ext cx="5334000" cy="6350000"/>
          </a:xfrm>
          <a:prstGeom prst="rect">
            <a:avLst/>
          </a:prstGeom>
        </p:spPr>
      </p:pic>
      <p:sp>
        <p:nvSpPr>
          <p:cNvPr id="4" name="Slide Number Placeholder 3">
            <a:extLst>
              <a:ext uri="{FF2B5EF4-FFF2-40B4-BE49-F238E27FC236}">
                <a16:creationId xmlns:a16="http://schemas.microsoft.com/office/drawing/2014/main" id="{028EDDF4-DD17-46FB-8374-6EA4F4845ADC}"/>
              </a:ext>
            </a:extLst>
          </p:cNvPr>
          <p:cNvSpPr>
            <a:spLocks noGrp="1"/>
          </p:cNvSpPr>
          <p:nvPr>
            <p:ph type="sldNum" sz="quarter" idx="12"/>
          </p:nvPr>
        </p:nvSpPr>
        <p:spPr/>
        <p:txBody>
          <a:bodyPr/>
          <a:lstStyle/>
          <a:p>
            <a:fld id="{C82A8714-C4A1-614E-B309-DB23F8B4D841}" type="slidenum">
              <a:rPr lang="en-US" smtClean="0"/>
              <a:t>33</a:t>
            </a:fld>
            <a:endParaRPr lang="en-US"/>
          </a:p>
        </p:txBody>
      </p:sp>
    </p:spTree>
    <p:extLst>
      <p:ext uri="{BB962C8B-B14F-4D97-AF65-F5344CB8AC3E}">
        <p14:creationId xmlns:p14="http://schemas.microsoft.com/office/powerpoint/2010/main" val="29529814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2003</a:t>
            </a:r>
          </a:p>
        </p:txBody>
      </p:sp>
      <p:pic>
        <p:nvPicPr>
          <p:cNvPr id="3" name="Picture 2" descr="N_2003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46936" y="274637"/>
            <a:ext cx="5334000" cy="6350000"/>
          </a:xfrm>
          <a:prstGeom prst="rect">
            <a:avLst/>
          </a:prstGeom>
        </p:spPr>
      </p:pic>
      <p:sp>
        <p:nvSpPr>
          <p:cNvPr id="4" name="Slide Number Placeholder 3">
            <a:extLst>
              <a:ext uri="{FF2B5EF4-FFF2-40B4-BE49-F238E27FC236}">
                <a16:creationId xmlns:a16="http://schemas.microsoft.com/office/drawing/2014/main" id="{8CCC7B5B-1E9F-4505-B168-96CC052E9C30}"/>
              </a:ext>
            </a:extLst>
          </p:cNvPr>
          <p:cNvSpPr>
            <a:spLocks noGrp="1"/>
          </p:cNvSpPr>
          <p:nvPr>
            <p:ph type="sldNum" sz="quarter" idx="12"/>
          </p:nvPr>
        </p:nvSpPr>
        <p:spPr/>
        <p:txBody>
          <a:bodyPr/>
          <a:lstStyle/>
          <a:p>
            <a:fld id="{C82A8714-C4A1-614E-B309-DB23F8B4D841}" type="slidenum">
              <a:rPr lang="en-US" smtClean="0"/>
              <a:t>34</a:t>
            </a:fld>
            <a:endParaRPr lang="en-US"/>
          </a:p>
        </p:txBody>
      </p:sp>
    </p:spTree>
    <p:extLst>
      <p:ext uri="{BB962C8B-B14F-4D97-AF65-F5344CB8AC3E}">
        <p14:creationId xmlns:p14="http://schemas.microsoft.com/office/powerpoint/2010/main" val="37723343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2004</a:t>
            </a:r>
          </a:p>
        </p:txBody>
      </p:sp>
      <p:pic>
        <p:nvPicPr>
          <p:cNvPr id="3" name="Picture 2" descr="N_2004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70455" y="274637"/>
            <a:ext cx="5334000" cy="6350000"/>
          </a:xfrm>
          <a:prstGeom prst="rect">
            <a:avLst/>
          </a:prstGeom>
        </p:spPr>
      </p:pic>
      <p:sp>
        <p:nvSpPr>
          <p:cNvPr id="4" name="Slide Number Placeholder 3">
            <a:extLst>
              <a:ext uri="{FF2B5EF4-FFF2-40B4-BE49-F238E27FC236}">
                <a16:creationId xmlns:a16="http://schemas.microsoft.com/office/drawing/2014/main" id="{62B0D398-022D-4D72-8A37-EB685861B8C0}"/>
              </a:ext>
            </a:extLst>
          </p:cNvPr>
          <p:cNvSpPr>
            <a:spLocks noGrp="1"/>
          </p:cNvSpPr>
          <p:nvPr>
            <p:ph type="sldNum" sz="quarter" idx="12"/>
          </p:nvPr>
        </p:nvSpPr>
        <p:spPr/>
        <p:txBody>
          <a:bodyPr/>
          <a:lstStyle/>
          <a:p>
            <a:fld id="{C82A8714-C4A1-614E-B309-DB23F8B4D841}" type="slidenum">
              <a:rPr lang="en-US" smtClean="0"/>
              <a:t>35</a:t>
            </a:fld>
            <a:endParaRPr lang="en-US"/>
          </a:p>
        </p:txBody>
      </p:sp>
    </p:spTree>
    <p:extLst>
      <p:ext uri="{BB962C8B-B14F-4D97-AF65-F5344CB8AC3E}">
        <p14:creationId xmlns:p14="http://schemas.microsoft.com/office/powerpoint/2010/main" val="10127495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2005</a:t>
            </a:r>
          </a:p>
        </p:txBody>
      </p:sp>
      <p:pic>
        <p:nvPicPr>
          <p:cNvPr id="3" name="Picture 2" descr="N_2005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46936" y="274637"/>
            <a:ext cx="5334000" cy="6350000"/>
          </a:xfrm>
          <a:prstGeom prst="rect">
            <a:avLst/>
          </a:prstGeom>
        </p:spPr>
      </p:pic>
      <p:sp>
        <p:nvSpPr>
          <p:cNvPr id="4" name="Slide Number Placeholder 3">
            <a:extLst>
              <a:ext uri="{FF2B5EF4-FFF2-40B4-BE49-F238E27FC236}">
                <a16:creationId xmlns:a16="http://schemas.microsoft.com/office/drawing/2014/main" id="{DFBC6CFC-B97C-46E3-9167-D9CEA4EE0A6F}"/>
              </a:ext>
            </a:extLst>
          </p:cNvPr>
          <p:cNvSpPr>
            <a:spLocks noGrp="1"/>
          </p:cNvSpPr>
          <p:nvPr>
            <p:ph type="sldNum" sz="quarter" idx="12"/>
          </p:nvPr>
        </p:nvSpPr>
        <p:spPr/>
        <p:txBody>
          <a:bodyPr/>
          <a:lstStyle/>
          <a:p>
            <a:fld id="{C82A8714-C4A1-614E-B309-DB23F8B4D841}" type="slidenum">
              <a:rPr lang="en-US" smtClean="0"/>
              <a:t>36</a:t>
            </a:fld>
            <a:endParaRPr lang="en-US"/>
          </a:p>
        </p:txBody>
      </p:sp>
    </p:spTree>
    <p:extLst>
      <p:ext uri="{BB962C8B-B14F-4D97-AF65-F5344CB8AC3E}">
        <p14:creationId xmlns:p14="http://schemas.microsoft.com/office/powerpoint/2010/main" val="21847081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2006</a:t>
            </a:r>
          </a:p>
        </p:txBody>
      </p:sp>
      <p:pic>
        <p:nvPicPr>
          <p:cNvPr id="3" name="Picture 2" descr="N_2006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5032" y="274637"/>
            <a:ext cx="5334000" cy="6350000"/>
          </a:xfrm>
          <a:prstGeom prst="rect">
            <a:avLst/>
          </a:prstGeom>
        </p:spPr>
      </p:pic>
      <p:sp>
        <p:nvSpPr>
          <p:cNvPr id="4" name="Slide Number Placeholder 3">
            <a:extLst>
              <a:ext uri="{FF2B5EF4-FFF2-40B4-BE49-F238E27FC236}">
                <a16:creationId xmlns:a16="http://schemas.microsoft.com/office/drawing/2014/main" id="{03389D5A-A9C8-4AD4-BD2A-EB80FDCE2A89}"/>
              </a:ext>
            </a:extLst>
          </p:cNvPr>
          <p:cNvSpPr>
            <a:spLocks noGrp="1"/>
          </p:cNvSpPr>
          <p:nvPr>
            <p:ph type="sldNum" sz="quarter" idx="12"/>
          </p:nvPr>
        </p:nvSpPr>
        <p:spPr/>
        <p:txBody>
          <a:bodyPr/>
          <a:lstStyle/>
          <a:p>
            <a:fld id="{C82A8714-C4A1-614E-B309-DB23F8B4D841}" type="slidenum">
              <a:rPr lang="en-US" smtClean="0"/>
              <a:t>37</a:t>
            </a:fld>
            <a:endParaRPr lang="en-US"/>
          </a:p>
        </p:txBody>
      </p:sp>
    </p:spTree>
    <p:extLst>
      <p:ext uri="{BB962C8B-B14F-4D97-AF65-F5344CB8AC3E}">
        <p14:creationId xmlns:p14="http://schemas.microsoft.com/office/powerpoint/2010/main" val="28470686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2007</a:t>
            </a:r>
          </a:p>
        </p:txBody>
      </p:sp>
      <p:pic>
        <p:nvPicPr>
          <p:cNvPr id="3" name="Picture 2" descr="N_2007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7298" y="274637"/>
            <a:ext cx="5334000" cy="6350000"/>
          </a:xfrm>
          <a:prstGeom prst="rect">
            <a:avLst/>
          </a:prstGeom>
        </p:spPr>
      </p:pic>
      <p:sp>
        <p:nvSpPr>
          <p:cNvPr id="4" name="Slide Number Placeholder 3">
            <a:extLst>
              <a:ext uri="{FF2B5EF4-FFF2-40B4-BE49-F238E27FC236}">
                <a16:creationId xmlns:a16="http://schemas.microsoft.com/office/drawing/2014/main" id="{20E74D75-3B66-4B72-9CED-C5C934AE9296}"/>
              </a:ext>
            </a:extLst>
          </p:cNvPr>
          <p:cNvSpPr>
            <a:spLocks noGrp="1"/>
          </p:cNvSpPr>
          <p:nvPr>
            <p:ph type="sldNum" sz="quarter" idx="12"/>
          </p:nvPr>
        </p:nvSpPr>
        <p:spPr/>
        <p:txBody>
          <a:bodyPr/>
          <a:lstStyle/>
          <a:p>
            <a:fld id="{C82A8714-C4A1-614E-B309-DB23F8B4D841}" type="slidenum">
              <a:rPr lang="en-US" smtClean="0"/>
              <a:t>38</a:t>
            </a:fld>
            <a:endParaRPr lang="en-US"/>
          </a:p>
        </p:txBody>
      </p:sp>
    </p:spTree>
    <p:extLst>
      <p:ext uri="{BB962C8B-B14F-4D97-AF65-F5344CB8AC3E}">
        <p14:creationId xmlns:p14="http://schemas.microsoft.com/office/powerpoint/2010/main" val="1360093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2008</a:t>
            </a:r>
          </a:p>
        </p:txBody>
      </p:sp>
      <p:pic>
        <p:nvPicPr>
          <p:cNvPr id="3" name="Picture 2" descr="N_2008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3419" y="274637"/>
            <a:ext cx="5334000" cy="6350000"/>
          </a:xfrm>
          <a:prstGeom prst="rect">
            <a:avLst/>
          </a:prstGeom>
        </p:spPr>
      </p:pic>
      <p:sp>
        <p:nvSpPr>
          <p:cNvPr id="4" name="Slide Number Placeholder 3">
            <a:extLst>
              <a:ext uri="{FF2B5EF4-FFF2-40B4-BE49-F238E27FC236}">
                <a16:creationId xmlns:a16="http://schemas.microsoft.com/office/drawing/2014/main" id="{FC3D641B-6D83-4E9E-9C8B-B808D6D593F2}"/>
              </a:ext>
            </a:extLst>
          </p:cNvPr>
          <p:cNvSpPr>
            <a:spLocks noGrp="1"/>
          </p:cNvSpPr>
          <p:nvPr>
            <p:ph type="sldNum" sz="quarter" idx="12"/>
          </p:nvPr>
        </p:nvSpPr>
        <p:spPr/>
        <p:txBody>
          <a:bodyPr/>
          <a:lstStyle/>
          <a:p>
            <a:fld id="{C82A8714-C4A1-614E-B309-DB23F8B4D841}" type="slidenum">
              <a:rPr lang="en-US" smtClean="0"/>
              <a:t>39</a:t>
            </a:fld>
            <a:endParaRPr lang="en-US"/>
          </a:p>
        </p:txBody>
      </p:sp>
    </p:spTree>
    <p:extLst>
      <p:ext uri="{BB962C8B-B14F-4D97-AF65-F5344CB8AC3E}">
        <p14:creationId xmlns:p14="http://schemas.microsoft.com/office/powerpoint/2010/main" val="2021856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Why do we represent data in these ways? </a:t>
            </a:r>
          </a:p>
        </p:txBody>
      </p:sp>
      <p:pic>
        <p:nvPicPr>
          <p:cNvPr id="3" name="Picture 2" descr="Pie Chart for Module 1.1.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92167" y="943171"/>
            <a:ext cx="2403751" cy="1805745"/>
          </a:xfrm>
          <a:prstGeom prst="rect">
            <a:avLst/>
          </a:prstGeom>
        </p:spPr>
      </p:pic>
      <p:sp>
        <p:nvSpPr>
          <p:cNvPr id="4" name="TextBox 3"/>
          <p:cNvSpPr txBox="1"/>
          <p:nvPr/>
        </p:nvSpPr>
        <p:spPr>
          <a:xfrm>
            <a:off x="3937001" y="1846044"/>
            <a:ext cx="4924778" cy="4832093"/>
          </a:xfrm>
          <a:prstGeom prst="rect">
            <a:avLst/>
          </a:prstGeom>
          <a:noFill/>
        </p:spPr>
        <p:txBody>
          <a:bodyPr wrap="square" rtlCol="0">
            <a:spAutoFit/>
          </a:bodyPr>
          <a:lstStyle/>
          <a:p>
            <a:r>
              <a:rPr lang="en-US" sz="2800" i="1" dirty="0"/>
              <a:t>Why</a:t>
            </a:r>
            <a:r>
              <a:rPr lang="en-US" sz="2800" dirty="0"/>
              <a:t> do scientists represent data in these ways? For example, why would a pie chart be better than a table? </a:t>
            </a:r>
          </a:p>
          <a:p>
            <a:endParaRPr lang="en-US" sz="2800" dirty="0"/>
          </a:p>
          <a:p>
            <a:r>
              <a:rPr lang="en-US" sz="2800" dirty="0"/>
              <a:t>What about other ways (graphs, images, charts, tables, etc.)</a:t>
            </a:r>
          </a:p>
          <a:p>
            <a:endParaRPr lang="en-US" sz="2800" dirty="0"/>
          </a:p>
          <a:p>
            <a:r>
              <a:rPr lang="en-US" sz="2800" dirty="0"/>
              <a:t>Consider what different information can be displayed in different representations. </a:t>
            </a:r>
          </a:p>
        </p:txBody>
      </p:sp>
      <p:pic>
        <p:nvPicPr>
          <p:cNvPr id="5" name="Picture 4" descr="N_198002_extn.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 y="4826303"/>
            <a:ext cx="1343475" cy="1599375"/>
          </a:xfrm>
          <a:prstGeom prst="rect">
            <a:avLst/>
          </a:prstGeom>
        </p:spPr>
      </p:pic>
      <p:pic>
        <p:nvPicPr>
          <p:cNvPr id="6" name="Picture 5" descr="precipalberta.gif"/>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95866" y="2921304"/>
            <a:ext cx="2638718" cy="1681240"/>
          </a:xfrm>
          <a:prstGeom prst="rect">
            <a:avLst/>
          </a:prstGeom>
          <a:ln>
            <a:solidFill>
              <a:schemeClr val="tx1"/>
            </a:solidFill>
          </a:ln>
        </p:spPr>
      </p:pic>
      <p:graphicFrame>
        <p:nvGraphicFramePr>
          <p:cNvPr id="7" name="Table 6"/>
          <p:cNvGraphicFramePr>
            <a:graphicFrameLocks noGrp="1"/>
          </p:cNvGraphicFramePr>
          <p:nvPr>
            <p:extLst>
              <p:ext uri="{D42A27DB-BD31-4B8C-83A1-F6EECF244321}">
                <p14:modId xmlns:p14="http://schemas.microsoft.com/office/powerpoint/2010/main" val="4068989422"/>
              </p:ext>
            </p:extLst>
          </p:nvPr>
        </p:nvGraphicFramePr>
        <p:xfrm>
          <a:off x="1933222" y="4840719"/>
          <a:ext cx="1778000" cy="1584960"/>
        </p:xfrm>
        <a:graphic>
          <a:graphicData uri="http://schemas.openxmlformats.org/drawingml/2006/table">
            <a:tbl>
              <a:tblPr firstRow="1" bandRow="1">
                <a:tableStyleId>{5C22544A-7EE6-4342-B048-85BDC9FD1C3A}</a:tableStyleId>
              </a:tblPr>
              <a:tblGrid>
                <a:gridCol w="889000">
                  <a:extLst>
                    <a:ext uri="{9D8B030D-6E8A-4147-A177-3AD203B41FA5}">
                      <a16:colId xmlns:a16="http://schemas.microsoft.com/office/drawing/2014/main" val="20000"/>
                    </a:ext>
                  </a:extLst>
                </a:gridCol>
                <a:gridCol w="889000">
                  <a:extLst>
                    <a:ext uri="{9D8B030D-6E8A-4147-A177-3AD203B41FA5}">
                      <a16:colId xmlns:a16="http://schemas.microsoft.com/office/drawing/2014/main" val="20001"/>
                    </a:ext>
                  </a:extLst>
                </a:gridCol>
              </a:tblGrid>
              <a:tr h="370840">
                <a:tc>
                  <a:txBody>
                    <a:bodyPr/>
                    <a:lstStyle/>
                    <a:p>
                      <a:r>
                        <a:rPr lang="en-US" sz="2000" dirty="0"/>
                        <a:t>Year</a:t>
                      </a:r>
                    </a:p>
                  </a:txBody>
                  <a:tcPr/>
                </a:tc>
                <a:tc>
                  <a:txBody>
                    <a:bodyPr/>
                    <a:lstStyle/>
                    <a:p>
                      <a:r>
                        <a:rPr lang="en-US" sz="2000" dirty="0"/>
                        <a:t>Km</a:t>
                      </a:r>
                    </a:p>
                  </a:txBody>
                  <a:tcPr/>
                </a:tc>
                <a:extLst>
                  <a:ext uri="{0D108BD9-81ED-4DB2-BD59-A6C34878D82A}">
                    <a16:rowId xmlns:a16="http://schemas.microsoft.com/office/drawing/2014/main" val="10000"/>
                  </a:ext>
                </a:extLst>
              </a:tr>
              <a:tr h="370840">
                <a:tc>
                  <a:txBody>
                    <a:bodyPr/>
                    <a:lstStyle/>
                    <a:p>
                      <a:r>
                        <a:rPr lang="en-US" sz="2000" dirty="0"/>
                        <a:t>1979</a:t>
                      </a:r>
                    </a:p>
                  </a:txBody>
                  <a:tcPr/>
                </a:tc>
                <a:tc>
                  <a:txBody>
                    <a:bodyPr/>
                    <a:lstStyle/>
                    <a:p>
                      <a:r>
                        <a:rPr lang="en-US" sz="2000" dirty="0"/>
                        <a:t>7.2</a:t>
                      </a:r>
                    </a:p>
                  </a:txBody>
                  <a:tcPr/>
                </a:tc>
                <a:extLst>
                  <a:ext uri="{0D108BD9-81ED-4DB2-BD59-A6C34878D82A}">
                    <a16:rowId xmlns:a16="http://schemas.microsoft.com/office/drawing/2014/main" val="10001"/>
                  </a:ext>
                </a:extLst>
              </a:tr>
              <a:tr h="370840">
                <a:tc>
                  <a:txBody>
                    <a:bodyPr/>
                    <a:lstStyle/>
                    <a:p>
                      <a:r>
                        <a:rPr lang="en-US" sz="2000" dirty="0"/>
                        <a:t>1980</a:t>
                      </a:r>
                    </a:p>
                  </a:txBody>
                  <a:tcPr/>
                </a:tc>
                <a:tc>
                  <a:txBody>
                    <a:bodyPr/>
                    <a:lstStyle/>
                    <a:p>
                      <a:r>
                        <a:rPr lang="en-US" sz="2000" dirty="0"/>
                        <a:t>7.8</a:t>
                      </a:r>
                    </a:p>
                  </a:txBody>
                  <a:tcPr/>
                </a:tc>
                <a:extLst>
                  <a:ext uri="{0D108BD9-81ED-4DB2-BD59-A6C34878D82A}">
                    <a16:rowId xmlns:a16="http://schemas.microsoft.com/office/drawing/2014/main" val="10002"/>
                  </a:ext>
                </a:extLst>
              </a:tr>
              <a:tr h="370840">
                <a:tc>
                  <a:txBody>
                    <a:bodyPr/>
                    <a:lstStyle/>
                    <a:p>
                      <a:r>
                        <a:rPr lang="en-US" sz="2000" dirty="0"/>
                        <a:t>1981</a:t>
                      </a:r>
                    </a:p>
                  </a:txBody>
                  <a:tcPr/>
                </a:tc>
                <a:tc>
                  <a:txBody>
                    <a:bodyPr/>
                    <a:lstStyle/>
                    <a:p>
                      <a:r>
                        <a:rPr lang="en-US" sz="2000" dirty="0"/>
                        <a:t>7.2</a:t>
                      </a:r>
                    </a:p>
                  </a:txBody>
                  <a:tcPr/>
                </a:tc>
                <a:extLst>
                  <a:ext uri="{0D108BD9-81ED-4DB2-BD59-A6C34878D82A}">
                    <a16:rowId xmlns:a16="http://schemas.microsoft.com/office/drawing/2014/main" val="10003"/>
                  </a:ext>
                </a:extLst>
              </a:tr>
            </a:tbl>
          </a:graphicData>
        </a:graphic>
      </p:graphicFrame>
      <p:sp>
        <p:nvSpPr>
          <p:cNvPr id="8" name="Slide Number Placeholder 7">
            <a:extLst>
              <a:ext uri="{FF2B5EF4-FFF2-40B4-BE49-F238E27FC236}">
                <a16:creationId xmlns:a16="http://schemas.microsoft.com/office/drawing/2014/main" id="{6821DD96-EDB4-409E-AF4E-10BFDBA7CE23}"/>
              </a:ext>
            </a:extLst>
          </p:cNvPr>
          <p:cNvSpPr>
            <a:spLocks noGrp="1"/>
          </p:cNvSpPr>
          <p:nvPr>
            <p:ph type="sldNum" sz="quarter" idx="12"/>
          </p:nvPr>
        </p:nvSpPr>
        <p:spPr/>
        <p:txBody>
          <a:bodyPr/>
          <a:lstStyle/>
          <a:p>
            <a:fld id="{C82A8714-C4A1-614E-B309-DB23F8B4D841}" type="slidenum">
              <a:rPr lang="en-US" smtClean="0"/>
              <a:t>4</a:t>
            </a:fld>
            <a:endParaRPr lang="en-US"/>
          </a:p>
        </p:txBody>
      </p:sp>
    </p:spTree>
    <p:extLst>
      <p:ext uri="{BB962C8B-B14F-4D97-AF65-F5344CB8AC3E}">
        <p14:creationId xmlns:p14="http://schemas.microsoft.com/office/powerpoint/2010/main" val="9723931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2009</a:t>
            </a:r>
          </a:p>
        </p:txBody>
      </p:sp>
      <p:pic>
        <p:nvPicPr>
          <p:cNvPr id="3" name="Picture 2" descr="N_2009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7298" y="274637"/>
            <a:ext cx="5334000" cy="6350000"/>
          </a:xfrm>
          <a:prstGeom prst="rect">
            <a:avLst/>
          </a:prstGeom>
        </p:spPr>
      </p:pic>
      <p:sp>
        <p:nvSpPr>
          <p:cNvPr id="4" name="Slide Number Placeholder 3">
            <a:extLst>
              <a:ext uri="{FF2B5EF4-FFF2-40B4-BE49-F238E27FC236}">
                <a16:creationId xmlns:a16="http://schemas.microsoft.com/office/drawing/2014/main" id="{6D8D2466-0088-4610-9E1E-94C480C020A9}"/>
              </a:ext>
            </a:extLst>
          </p:cNvPr>
          <p:cNvSpPr>
            <a:spLocks noGrp="1"/>
          </p:cNvSpPr>
          <p:nvPr>
            <p:ph type="sldNum" sz="quarter" idx="12"/>
          </p:nvPr>
        </p:nvSpPr>
        <p:spPr/>
        <p:txBody>
          <a:bodyPr/>
          <a:lstStyle/>
          <a:p>
            <a:fld id="{C82A8714-C4A1-614E-B309-DB23F8B4D841}" type="slidenum">
              <a:rPr lang="en-US" smtClean="0"/>
              <a:t>40</a:t>
            </a:fld>
            <a:endParaRPr lang="en-US"/>
          </a:p>
        </p:txBody>
      </p:sp>
    </p:spTree>
    <p:extLst>
      <p:ext uri="{BB962C8B-B14F-4D97-AF65-F5344CB8AC3E}">
        <p14:creationId xmlns:p14="http://schemas.microsoft.com/office/powerpoint/2010/main" val="35456249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2010</a:t>
            </a:r>
          </a:p>
        </p:txBody>
      </p:sp>
      <p:pic>
        <p:nvPicPr>
          <p:cNvPr id="3" name="Picture 2" descr="N_2010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9901" y="274637"/>
            <a:ext cx="5334000" cy="6350000"/>
          </a:xfrm>
          <a:prstGeom prst="rect">
            <a:avLst/>
          </a:prstGeom>
        </p:spPr>
      </p:pic>
      <p:sp>
        <p:nvSpPr>
          <p:cNvPr id="4" name="Slide Number Placeholder 3">
            <a:extLst>
              <a:ext uri="{FF2B5EF4-FFF2-40B4-BE49-F238E27FC236}">
                <a16:creationId xmlns:a16="http://schemas.microsoft.com/office/drawing/2014/main" id="{1F0DDBFE-480C-4067-B9AF-0356B7BE9812}"/>
              </a:ext>
            </a:extLst>
          </p:cNvPr>
          <p:cNvSpPr>
            <a:spLocks noGrp="1"/>
          </p:cNvSpPr>
          <p:nvPr>
            <p:ph type="sldNum" sz="quarter" idx="12"/>
          </p:nvPr>
        </p:nvSpPr>
        <p:spPr/>
        <p:txBody>
          <a:bodyPr/>
          <a:lstStyle/>
          <a:p>
            <a:fld id="{C82A8714-C4A1-614E-B309-DB23F8B4D841}" type="slidenum">
              <a:rPr lang="en-US" smtClean="0"/>
              <a:t>41</a:t>
            </a:fld>
            <a:endParaRPr lang="en-US"/>
          </a:p>
        </p:txBody>
      </p:sp>
    </p:spTree>
    <p:extLst>
      <p:ext uri="{BB962C8B-B14F-4D97-AF65-F5344CB8AC3E}">
        <p14:creationId xmlns:p14="http://schemas.microsoft.com/office/powerpoint/2010/main" val="27418875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2011</a:t>
            </a:r>
          </a:p>
        </p:txBody>
      </p:sp>
      <p:pic>
        <p:nvPicPr>
          <p:cNvPr id="3" name="Picture 2" descr="N_2011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7298" y="274637"/>
            <a:ext cx="5334000" cy="6350000"/>
          </a:xfrm>
          <a:prstGeom prst="rect">
            <a:avLst/>
          </a:prstGeom>
        </p:spPr>
      </p:pic>
      <p:sp>
        <p:nvSpPr>
          <p:cNvPr id="4" name="Slide Number Placeholder 3">
            <a:extLst>
              <a:ext uri="{FF2B5EF4-FFF2-40B4-BE49-F238E27FC236}">
                <a16:creationId xmlns:a16="http://schemas.microsoft.com/office/drawing/2014/main" id="{3AA51A6D-5356-4BB3-83AB-29B6FB15BB33}"/>
              </a:ext>
            </a:extLst>
          </p:cNvPr>
          <p:cNvSpPr>
            <a:spLocks noGrp="1"/>
          </p:cNvSpPr>
          <p:nvPr>
            <p:ph type="sldNum" sz="quarter" idx="12"/>
          </p:nvPr>
        </p:nvSpPr>
        <p:spPr/>
        <p:txBody>
          <a:bodyPr/>
          <a:lstStyle/>
          <a:p>
            <a:fld id="{C82A8714-C4A1-614E-B309-DB23F8B4D841}" type="slidenum">
              <a:rPr lang="en-US" smtClean="0"/>
              <a:t>42</a:t>
            </a:fld>
            <a:endParaRPr lang="en-US"/>
          </a:p>
        </p:txBody>
      </p:sp>
    </p:spTree>
    <p:extLst>
      <p:ext uri="{BB962C8B-B14F-4D97-AF65-F5344CB8AC3E}">
        <p14:creationId xmlns:p14="http://schemas.microsoft.com/office/powerpoint/2010/main" val="19804899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2012</a:t>
            </a:r>
          </a:p>
        </p:txBody>
      </p:sp>
      <p:pic>
        <p:nvPicPr>
          <p:cNvPr id="3" name="Picture 2" descr="N_201209_extn.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72720" y="274637"/>
            <a:ext cx="5334000" cy="6350000"/>
          </a:xfrm>
          <a:prstGeom prst="rect">
            <a:avLst/>
          </a:prstGeom>
        </p:spPr>
      </p:pic>
      <p:sp>
        <p:nvSpPr>
          <p:cNvPr id="4" name="Slide Number Placeholder 3">
            <a:extLst>
              <a:ext uri="{FF2B5EF4-FFF2-40B4-BE49-F238E27FC236}">
                <a16:creationId xmlns:a16="http://schemas.microsoft.com/office/drawing/2014/main" id="{ADE66A27-616A-4E18-B952-B77044BA1467}"/>
              </a:ext>
            </a:extLst>
          </p:cNvPr>
          <p:cNvSpPr>
            <a:spLocks noGrp="1"/>
          </p:cNvSpPr>
          <p:nvPr>
            <p:ph type="sldNum" sz="quarter" idx="12"/>
          </p:nvPr>
        </p:nvSpPr>
        <p:spPr/>
        <p:txBody>
          <a:bodyPr/>
          <a:lstStyle/>
          <a:p>
            <a:fld id="{C82A8714-C4A1-614E-B309-DB23F8B4D841}" type="slidenum">
              <a:rPr lang="en-US" smtClean="0"/>
              <a:t>43</a:t>
            </a:fld>
            <a:endParaRPr lang="en-US"/>
          </a:p>
        </p:txBody>
      </p:sp>
    </p:spTree>
    <p:extLst>
      <p:ext uri="{BB962C8B-B14F-4D97-AF65-F5344CB8AC3E}">
        <p14:creationId xmlns:p14="http://schemas.microsoft.com/office/powerpoint/2010/main" val="3040804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2013</a:t>
            </a:r>
          </a:p>
        </p:txBody>
      </p:sp>
      <p:pic>
        <p:nvPicPr>
          <p:cNvPr id="3" name="Picture 2"/>
          <p:cNvPicPr>
            <a:picLocks noChangeAspect="1"/>
          </p:cNvPicPr>
          <p:nvPr/>
        </p:nvPicPr>
        <p:blipFill>
          <a:blip r:embed="rId3"/>
          <a:stretch>
            <a:fillRect/>
          </a:stretch>
        </p:blipFill>
        <p:spPr>
          <a:xfrm>
            <a:off x="225685" y="280924"/>
            <a:ext cx="5334000" cy="6337425"/>
          </a:xfrm>
          <a:prstGeom prst="rect">
            <a:avLst/>
          </a:prstGeom>
        </p:spPr>
      </p:pic>
      <p:sp>
        <p:nvSpPr>
          <p:cNvPr id="4" name="Slide Number Placeholder 3">
            <a:extLst>
              <a:ext uri="{FF2B5EF4-FFF2-40B4-BE49-F238E27FC236}">
                <a16:creationId xmlns:a16="http://schemas.microsoft.com/office/drawing/2014/main" id="{FB5CBE42-2D80-423C-BA3F-331D95339B47}"/>
              </a:ext>
            </a:extLst>
          </p:cNvPr>
          <p:cNvSpPr>
            <a:spLocks noGrp="1"/>
          </p:cNvSpPr>
          <p:nvPr>
            <p:ph type="sldNum" sz="quarter" idx="12"/>
          </p:nvPr>
        </p:nvSpPr>
        <p:spPr/>
        <p:txBody>
          <a:bodyPr/>
          <a:lstStyle/>
          <a:p>
            <a:fld id="{C82A8714-C4A1-614E-B309-DB23F8B4D841}" type="slidenum">
              <a:rPr lang="en-US" smtClean="0"/>
              <a:t>44</a:t>
            </a:fld>
            <a:endParaRPr lang="en-US"/>
          </a:p>
        </p:txBody>
      </p:sp>
    </p:spTree>
    <p:extLst>
      <p:ext uri="{BB962C8B-B14F-4D97-AF65-F5344CB8AC3E}">
        <p14:creationId xmlns:p14="http://schemas.microsoft.com/office/powerpoint/2010/main" val="35250549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2014</a:t>
            </a:r>
          </a:p>
        </p:txBody>
      </p:sp>
      <p:pic>
        <p:nvPicPr>
          <p:cNvPr id="3" name="Picture 2"/>
          <p:cNvPicPr>
            <a:picLocks noChangeAspect="1"/>
          </p:cNvPicPr>
          <p:nvPr/>
        </p:nvPicPr>
        <p:blipFill>
          <a:blip r:embed="rId3"/>
          <a:stretch>
            <a:fillRect/>
          </a:stretch>
        </p:blipFill>
        <p:spPr>
          <a:xfrm>
            <a:off x="279469" y="274637"/>
            <a:ext cx="5315970" cy="6350000"/>
          </a:xfrm>
          <a:prstGeom prst="rect">
            <a:avLst/>
          </a:prstGeom>
        </p:spPr>
      </p:pic>
      <p:sp>
        <p:nvSpPr>
          <p:cNvPr id="4" name="Slide Number Placeholder 3">
            <a:extLst>
              <a:ext uri="{FF2B5EF4-FFF2-40B4-BE49-F238E27FC236}">
                <a16:creationId xmlns:a16="http://schemas.microsoft.com/office/drawing/2014/main" id="{1C0389BD-C5EC-458A-960F-D972F80C5937}"/>
              </a:ext>
            </a:extLst>
          </p:cNvPr>
          <p:cNvSpPr>
            <a:spLocks noGrp="1"/>
          </p:cNvSpPr>
          <p:nvPr>
            <p:ph type="sldNum" sz="quarter" idx="12"/>
          </p:nvPr>
        </p:nvSpPr>
        <p:spPr/>
        <p:txBody>
          <a:bodyPr/>
          <a:lstStyle/>
          <a:p>
            <a:fld id="{C82A8714-C4A1-614E-B309-DB23F8B4D841}" type="slidenum">
              <a:rPr lang="en-US" smtClean="0"/>
              <a:t>45</a:t>
            </a:fld>
            <a:endParaRPr lang="en-US"/>
          </a:p>
        </p:txBody>
      </p:sp>
    </p:spTree>
    <p:extLst>
      <p:ext uri="{BB962C8B-B14F-4D97-AF65-F5344CB8AC3E}">
        <p14:creationId xmlns:p14="http://schemas.microsoft.com/office/powerpoint/2010/main" val="18713618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2015</a:t>
            </a:r>
          </a:p>
        </p:txBody>
      </p:sp>
      <p:pic>
        <p:nvPicPr>
          <p:cNvPr id="3" name="Picture 2"/>
          <p:cNvPicPr>
            <a:picLocks noChangeAspect="1"/>
          </p:cNvPicPr>
          <p:nvPr/>
        </p:nvPicPr>
        <p:blipFill>
          <a:blip r:embed="rId3"/>
          <a:stretch>
            <a:fillRect/>
          </a:stretch>
        </p:blipFill>
        <p:spPr>
          <a:xfrm>
            <a:off x="279469" y="279990"/>
            <a:ext cx="5315970" cy="6339294"/>
          </a:xfrm>
          <a:prstGeom prst="rect">
            <a:avLst/>
          </a:prstGeom>
        </p:spPr>
      </p:pic>
      <p:sp>
        <p:nvSpPr>
          <p:cNvPr id="4" name="Slide Number Placeholder 3">
            <a:extLst>
              <a:ext uri="{FF2B5EF4-FFF2-40B4-BE49-F238E27FC236}">
                <a16:creationId xmlns:a16="http://schemas.microsoft.com/office/drawing/2014/main" id="{1C0389BD-C5EC-458A-960F-D972F80C5937}"/>
              </a:ext>
            </a:extLst>
          </p:cNvPr>
          <p:cNvSpPr>
            <a:spLocks noGrp="1"/>
          </p:cNvSpPr>
          <p:nvPr>
            <p:ph type="sldNum" sz="quarter" idx="12"/>
          </p:nvPr>
        </p:nvSpPr>
        <p:spPr/>
        <p:txBody>
          <a:bodyPr/>
          <a:lstStyle/>
          <a:p>
            <a:fld id="{C82A8714-C4A1-614E-B309-DB23F8B4D841}" type="slidenum">
              <a:rPr lang="en-US" smtClean="0"/>
              <a:t>46</a:t>
            </a:fld>
            <a:endParaRPr lang="en-US"/>
          </a:p>
        </p:txBody>
      </p:sp>
    </p:spTree>
    <p:extLst>
      <p:ext uri="{BB962C8B-B14F-4D97-AF65-F5344CB8AC3E}">
        <p14:creationId xmlns:p14="http://schemas.microsoft.com/office/powerpoint/2010/main" val="16363169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2016</a:t>
            </a:r>
          </a:p>
        </p:txBody>
      </p:sp>
      <p:pic>
        <p:nvPicPr>
          <p:cNvPr id="3" name="Picture 2"/>
          <p:cNvPicPr>
            <a:picLocks noChangeAspect="1"/>
          </p:cNvPicPr>
          <p:nvPr/>
        </p:nvPicPr>
        <p:blipFill>
          <a:blip r:embed="rId3"/>
          <a:stretch>
            <a:fillRect/>
          </a:stretch>
        </p:blipFill>
        <p:spPr>
          <a:xfrm>
            <a:off x="279469" y="287894"/>
            <a:ext cx="5315970" cy="6323485"/>
          </a:xfrm>
          <a:prstGeom prst="rect">
            <a:avLst/>
          </a:prstGeom>
        </p:spPr>
      </p:pic>
      <p:sp>
        <p:nvSpPr>
          <p:cNvPr id="4" name="Slide Number Placeholder 3">
            <a:extLst>
              <a:ext uri="{FF2B5EF4-FFF2-40B4-BE49-F238E27FC236}">
                <a16:creationId xmlns:a16="http://schemas.microsoft.com/office/drawing/2014/main" id="{1C0389BD-C5EC-458A-960F-D972F80C5937}"/>
              </a:ext>
            </a:extLst>
          </p:cNvPr>
          <p:cNvSpPr>
            <a:spLocks noGrp="1"/>
          </p:cNvSpPr>
          <p:nvPr>
            <p:ph type="sldNum" sz="quarter" idx="12"/>
          </p:nvPr>
        </p:nvSpPr>
        <p:spPr/>
        <p:txBody>
          <a:bodyPr/>
          <a:lstStyle/>
          <a:p>
            <a:fld id="{C82A8714-C4A1-614E-B309-DB23F8B4D841}" type="slidenum">
              <a:rPr lang="en-US" smtClean="0"/>
              <a:t>47</a:t>
            </a:fld>
            <a:endParaRPr lang="en-US"/>
          </a:p>
        </p:txBody>
      </p:sp>
    </p:spTree>
    <p:extLst>
      <p:ext uri="{BB962C8B-B14F-4D97-AF65-F5344CB8AC3E}">
        <p14:creationId xmlns:p14="http://schemas.microsoft.com/office/powerpoint/2010/main" val="27860808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2017</a:t>
            </a:r>
          </a:p>
        </p:txBody>
      </p:sp>
      <p:pic>
        <p:nvPicPr>
          <p:cNvPr id="3" name="Picture 2"/>
          <p:cNvPicPr>
            <a:picLocks noChangeAspect="1"/>
          </p:cNvPicPr>
          <p:nvPr/>
        </p:nvPicPr>
        <p:blipFill>
          <a:blip r:embed="rId3"/>
          <a:stretch>
            <a:fillRect/>
          </a:stretch>
        </p:blipFill>
        <p:spPr>
          <a:xfrm>
            <a:off x="280550" y="274637"/>
            <a:ext cx="5313807" cy="6350000"/>
          </a:xfrm>
          <a:prstGeom prst="rect">
            <a:avLst/>
          </a:prstGeom>
        </p:spPr>
      </p:pic>
      <p:sp>
        <p:nvSpPr>
          <p:cNvPr id="4" name="Slide Number Placeholder 3">
            <a:extLst>
              <a:ext uri="{FF2B5EF4-FFF2-40B4-BE49-F238E27FC236}">
                <a16:creationId xmlns:a16="http://schemas.microsoft.com/office/drawing/2014/main" id="{1C0389BD-C5EC-458A-960F-D972F80C5937}"/>
              </a:ext>
            </a:extLst>
          </p:cNvPr>
          <p:cNvSpPr>
            <a:spLocks noGrp="1"/>
          </p:cNvSpPr>
          <p:nvPr>
            <p:ph type="sldNum" sz="quarter" idx="12"/>
          </p:nvPr>
        </p:nvSpPr>
        <p:spPr/>
        <p:txBody>
          <a:bodyPr/>
          <a:lstStyle/>
          <a:p>
            <a:fld id="{C82A8714-C4A1-614E-B309-DB23F8B4D841}" type="slidenum">
              <a:rPr lang="en-US" smtClean="0"/>
              <a:t>48</a:t>
            </a:fld>
            <a:endParaRPr lang="en-US"/>
          </a:p>
        </p:txBody>
      </p:sp>
    </p:spTree>
    <p:extLst>
      <p:ext uri="{BB962C8B-B14F-4D97-AF65-F5344CB8AC3E}">
        <p14:creationId xmlns:p14="http://schemas.microsoft.com/office/powerpoint/2010/main" val="16202025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1298" y="274637"/>
            <a:ext cx="2995501" cy="4158223"/>
          </a:xfrm>
        </p:spPr>
        <p:txBody>
          <a:bodyPr>
            <a:normAutofit/>
          </a:bodyPr>
          <a:lstStyle/>
          <a:p>
            <a:r>
              <a:rPr lang="en-US" dirty="0"/>
              <a:t>Arctic Sea Ice Extent: September, 2018</a:t>
            </a:r>
          </a:p>
        </p:txBody>
      </p:sp>
      <p:pic>
        <p:nvPicPr>
          <p:cNvPr id="3" name="Picture 2"/>
          <p:cNvPicPr>
            <a:picLocks noChangeAspect="1"/>
          </p:cNvPicPr>
          <p:nvPr/>
        </p:nvPicPr>
        <p:blipFill>
          <a:blip r:embed="rId3"/>
          <a:stretch>
            <a:fillRect/>
          </a:stretch>
        </p:blipFill>
        <p:spPr>
          <a:xfrm>
            <a:off x="312611" y="274637"/>
            <a:ext cx="5249686" cy="6350000"/>
          </a:xfrm>
          <a:prstGeom prst="rect">
            <a:avLst/>
          </a:prstGeom>
        </p:spPr>
      </p:pic>
      <p:sp>
        <p:nvSpPr>
          <p:cNvPr id="4" name="Slide Number Placeholder 3">
            <a:extLst>
              <a:ext uri="{FF2B5EF4-FFF2-40B4-BE49-F238E27FC236}">
                <a16:creationId xmlns:a16="http://schemas.microsoft.com/office/drawing/2014/main" id="{1C0389BD-C5EC-458A-960F-D972F80C5937}"/>
              </a:ext>
            </a:extLst>
          </p:cNvPr>
          <p:cNvSpPr>
            <a:spLocks noGrp="1"/>
          </p:cNvSpPr>
          <p:nvPr>
            <p:ph type="sldNum" sz="quarter" idx="12"/>
          </p:nvPr>
        </p:nvSpPr>
        <p:spPr/>
        <p:txBody>
          <a:bodyPr/>
          <a:lstStyle/>
          <a:p>
            <a:fld id="{C82A8714-C4A1-614E-B309-DB23F8B4D841}" type="slidenum">
              <a:rPr lang="en-US" smtClean="0"/>
              <a:t>49</a:t>
            </a:fld>
            <a:endParaRPr lang="en-US"/>
          </a:p>
        </p:txBody>
      </p:sp>
    </p:spTree>
    <p:extLst>
      <p:ext uri="{BB962C8B-B14F-4D97-AF65-F5344CB8AC3E}">
        <p14:creationId xmlns:p14="http://schemas.microsoft.com/office/powerpoint/2010/main" val="840811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 this activity we are making a graph of data about arctic sea ice. Why?</a:t>
            </a:r>
          </a:p>
        </p:txBody>
      </p:sp>
      <p:pic>
        <p:nvPicPr>
          <p:cNvPr id="4" name="Picture 3" descr="Graph.gi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232702" y="3104650"/>
            <a:ext cx="3454098" cy="2603462"/>
          </a:xfrm>
          <a:prstGeom prst="rect">
            <a:avLst/>
          </a:prstGeom>
        </p:spPr>
      </p:pic>
      <p:pic>
        <p:nvPicPr>
          <p:cNvPr id="5" name="Picture 4" descr="N_197902_extn.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2472" y="1848414"/>
            <a:ext cx="2497902" cy="2973693"/>
          </a:xfrm>
          <a:prstGeom prst="rect">
            <a:avLst/>
          </a:prstGeom>
        </p:spPr>
      </p:pic>
      <p:pic>
        <p:nvPicPr>
          <p:cNvPr id="6" name="Picture 5" descr="N_197908_extn.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9506" y="2259954"/>
            <a:ext cx="2545182" cy="3029979"/>
          </a:xfrm>
          <a:prstGeom prst="rect">
            <a:avLst/>
          </a:prstGeom>
        </p:spPr>
      </p:pic>
      <p:pic>
        <p:nvPicPr>
          <p:cNvPr id="7" name="Picture 6" descr="N_198002_extn.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42580" y="3104650"/>
            <a:ext cx="2394280" cy="2850333"/>
          </a:xfrm>
          <a:prstGeom prst="rect">
            <a:avLst/>
          </a:prstGeom>
        </p:spPr>
      </p:pic>
      <p:sp>
        <p:nvSpPr>
          <p:cNvPr id="8" name="Right Arrow 7"/>
          <p:cNvSpPr/>
          <p:nvPr/>
        </p:nvSpPr>
        <p:spPr>
          <a:xfrm>
            <a:off x="4409580" y="4141274"/>
            <a:ext cx="1375790" cy="680833"/>
          </a:xfrm>
          <a:prstGeom prst="rightArrow">
            <a:avLst/>
          </a:prstGeom>
          <a:solidFill>
            <a:srgbClr val="0000FF"/>
          </a:soli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a:off x="1569637" y="6166556"/>
            <a:ext cx="5679885" cy="369332"/>
          </a:xfrm>
          <a:prstGeom prst="rect">
            <a:avLst/>
          </a:prstGeom>
          <a:noFill/>
        </p:spPr>
        <p:txBody>
          <a:bodyPr wrap="none" rtlCol="0">
            <a:spAutoFit/>
          </a:bodyPr>
          <a:lstStyle/>
          <a:p>
            <a:r>
              <a:rPr lang="en-US" i="1" dirty="0"/>
              <a:t>What will a graph allow us to see that these images don’t?</a:t>
            </a:r>
            <a:r>
              <a:rPr lang="en-US" dirty="0"/>
              <a:t> </a:t>
            </a:r>
          </a:p>
        </p:txBody>
      </p:sp>
      <p:sp>
        <p:nvSpPr>
          <p:cNvPr id="9" name="Slide Number Placeholder 8">
            <a:extLst>
              <a:ext uri="{FF2B5EF4-FFF2-40B4-BE49-F238E27FC236}">
                <a16:creationId xmlns:a16="http://schemas.microsoft.com/office/drawing/2014/main" id="{A39FB7E4-4E31-43B9-AC20-BB6674CC403D}"/>
              </a:ext>
            </a:extLst>
          </p:cNvPr>
          <p:cNvSpPr>
            <a:spLocks noGrp="1"/>
          </p:cNvSpPr>
          <p:nvPr>
            <p:ph type="sldNum" sz="quarter" idx="12"/>
          </p:nvPr>
        </p:nvSpPr>
        <p:spPr/>
        <p:txBody>
          <a:bodyPr/>
          <a:lstStyle/>
          <a:p>
            <a:fld id="{C82A8714-C4A1-614E-B309-DB23F8B4D841}" type="slidenum">
              <a:rPr lang="en-US" smtClean="0"/>
              <a:t>5</a:t>
            </a:fld>
            <a:endParaRPr lang="en-US"/>
          </a:p>
        </p:txBody>
      </p:sp>
    </p:spTree>
    <p:extLst>
      <p:ext uri="{BB962C8B-B14F-4D97-AF65-F5344CB8AC3E}">
        <p14:creationId xmlns:p14="http://schemas.microsoft.com/office/powerpoint/2010/main" val="3660698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93632-8C3D-CE44-ABA9-2474F9E34C17}"/>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DF57409D-177F-CC4E-B3F0-774BB4053E95}"/>
              </a:ext>
            </a:extLst>
          </p:cNvPr>
          <p:cNvSpPr>
            <a:spLocks noGrp="1"/>
          </p:cNvSpPr>
          <p:nvPr>
            <p:ph idx="1"/>
          </p:nvPr>
        </p:nvSpPr>
        <p:spPr/>
        <p:txBody>
          <a:bodyPr/>
          <a:lstStyle/>
          <a:p>
            <a:r>
              <a:rPr lang="en-US" dirty="0"/>
              <a:t>Conclusions</a:t>
            </a:r>
          </a:p>
          <a:p>
            <a:pPr lvl="1"/>
            <a:r>
              <a:rPr lang="en-US" dirty="0"/>
              <a:t>How does the amount of Arctic sea ice change from one year to the next?</a:t>
            </a:r>
            <a:endParaRPr lang="en-US" sz="3200" dirty="0"/>
          </a:p>
          <a:p>
            <a:r>
              <a:rPr lang="en-US" dirty="0"/>
              <a:t>Predictions</a:t>
            </a:r>
          </a:p>
          <a:p>
            <a:pPr lvl="1"/>
            <a:r>
              <a:rPr lang="en-US"/>
              <a:t>How </a:t>
            </a:r>
            <a:r>
              <a:rPr lang="en-US" dirty="0"/>
              <a:t>has the amount of Arctic sea ice changed over the last 20 years?</a:t>
            </a:r>
          </a:p>
          <a:p>
            <a:pPr lvl="1"/>
            <a:endParaRPr lang="en-US" dirty="0"/>
          </a:p>
        </p:txBody>
      </p:sp>
      <p:sp>
        <p:nvSpPr>
          <p:cNvPr id="4" name="Slide Number Placeholder 3">
            <a:extLst>
              <a:ext uri="{FF2B5EF4-FFF2-40B4-BE49-F238E27FC236}">
                <a16:creationId xmlns:a16="http://schemas.microsoft.com/office/drawing/2014/main" id="{48572432-E641-2641-880E-1A836423F77B}"/>
              </a:ext>
            </a:extLst>
          </p:cNvPr>
          <p:cNvSpPr>
            <a:spLocks noGrp="1"/>
          </p:cNvSpPr>
          <p:nvPr>
            <p:ph type="sldNum" sz="quarter" idx="12"/>
          </p:nvPr>
        </p:nvSpPr>
        <p:spPr/>
        <p:txBody>
          <a:bodyPr/>
          <a:lstStyle/>
          <a:p>
            <a:fld id="{D3A1C050-F6FE-0E43-A9D0-F8EEADE3D1E4}" type="slidenum">
              <a:rPr lang="en-US" smtClean="0"/>
              <a:pPr/>
              <a:t>50</a:t>
            </a:fld>
            <a:endParaRPr lang="en-US"/>
          </a:p>
        </p:txBody>
      </p:sp>
    </p:spTree>
    <p:extLst>
      <p:ext uri="{BB962C8B-B14F-4D97-AF65-F5344CB8AC3E}">
        <p14:creationId xmlns:p14="http://schemas.microsoft.com/office/powerpoint/2010/main" val="7273325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478"/>
            <a:ext cx="8229600" cy="1143000"/>
          </a:xfrm>
        </p:spPr>
        <p:txBody>
          <a:bodyPr>
            <a:normAutofit fontScale="90000"/>
          </a:bodyPr>
          <a:lstStyle/>
          <a:p>
            <a:br>
              <a:rPr lang="en-US" dirty="0"/>
            </a:br>
            <a:endParaRPr lang="en-US" dirty="0"/>
          </a:p>
        </p:txBody>
      </p:sp>
      <p:pic>
        <p:nvPicPr>
          <p:cNvPr id="6" name="Picture 5" descr="Arctic Ice Basic Graph.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07656" y="728289"/>
            <a:ext cx="5718128" cy="5259599"/>
          </a:xfrm>
          <a:prstGeom prst="rect">
            <a:avLst/>
          </a:prstGeom>
        </p:spPr>
      </p:pic>
      <p:grpSp>
        <p:nvGrpSpPr>
          <p:cNvPr id="19" name="Group 18"/>
          <p:cNvGrpSpPr/>
          <p:nvPr/>
        </p:nvGrpSpPr>
        <p:grpSpPr>
          <a:xfrm>
            <a:off x="1536936" y="4520688"/>
            <a:ext cx="7435089" cy="1216162"/>
            <a:chOff x="1231206" y="4898128"/>
            <a:chExt cx="7435089" cy="1216162"/>
          </a:xfrm>
        </p:grpSpPr>
        <p:sp>
          <p:nvSpPr>
            <p:cNvPr id="20" name="Rounded Rectangular Callout 19"/>
            <p:cNvSpPr/>
            <p:nvPr/>
          </p:nvSpPr>
          <p:spPr>
            <a:xfrm>
              <a:off x="7384576" y="4898128"/>
              <a:ext cx="1281719" cy="721253"/>
            </a:xfrm>
            <a:prstGeom prst="wedgeRoundRectCallout">
              <a:avLst>
                <a:gd name="adj1" fmla="val -50606"/>
                <a:gd name="adj2" fmla="val 101627"/>
                <a:gd name="adj3" fmla="val 16667"/>
              </a:avLst>
            </a:prstGeom>
            <a:solidFill>
              <a:srgbClr val="FF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Horizontal Axis</a:t>
              </a:r>
            </a:p>
          </p:txBody>
        </p:sp>
        <p:cxnSp>
          <p:nvCxnSpPr>
            <p:cNvPr id="21" name="Straight Arrow Connector 20"/>
            <p:cNvCxnSpPr/>
            <p:nvPr/>
          </p:nvCxnSpPr>
          <p:spPr>
            <a:xfrm>
              <a:off x="1231206" y="6114290"/>
              <a:ext cx="6153370" cy="0"/>
            </a:xfrm>
            <a:prstGeom prst="straightConnector1">
              <a:avLst/>
            </a:prstGeom>
            <a:ln>
              <a:solidFill>
                <a:srgbClr val="FFFF00"/>
              </a:solidFill>
              <a:headEnd type="arrow"/>
              <a:tailEnd type="arrow"/>
            </a:ln>
          </p:spPr>
          <p:style>
            <a:lnRef idx="2">
              <a:schemeClr val="accent1"/>
            </a:lnRef>
            <a:fillRef idx="0">
              <a:schemeClr val="accent1"/>
            </a:fillRef>
            <a:effectRef idx="1">
              <a:schemeClr val="accent1"/>
            </a:effectRef>
            <a:fontRef idx="minor">
              <a:schemeClr val="tx1"/>
            </a:fontRef>
          </p:style>
        </p:cxnSp>
      </p:grpSp>
      <p:grpSp>
        <p:nvGrpSpPr>
          <p:cNvPr id="22" name="Group 21"/>
          <p:cNvGrpSpPr/>
          <p:nvPr/>
        </p:nvGrpSpPr>
        <p:grpSpPr>
          <a:xfrm>
            <a:off x="127818" y="623190"/>
            <a:ext cx="1706697" cy="5113660"/>
            <a:chOff x="222954" y="5150433"/>
            <a:chExt cx="1706697" cy="5113660"/>
          </a:xfrm>
        </p:grpSpPr>
        <p:sp>
          <p:nvSpPr>
            <p:cNvPr id="23" name="Rounded Rectangular Callout 22"/>
            <p:cNvSpPr/>
            <p:nvPr/>
          </p:nvSpPr>
          <p:spPr>
            <a:xfrm>
              <a:off x="222954" y="5650772"/>
              <a:ext cx="1130382" cy="721253"/>
            </a:xfrm>
            <a:prstGeom prst="wedgeRoundRectCallout">
              <a:avLst>
                <a:gd name="adj1" fmla="val 87812"/>
                <a:gd name="adj2" fmla="val -40207"/>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Vertical Axis</a:t>
              </a:r>
            </a:p>
          </p:txBody>
        </p:sp>
        <p:cxnSp>
          <p:nvCxnSpPr>
            <p:cNvPr id="24" name="Straight Arrow Connector 23"/>
            <p:cNvCxnSpPr/>
            <p:nvPr/>
          </p:nvCxnSpPr>
          <p:spPr>
            <a:xfrm>
              <a:off x="1929651" y="5150433"/>
              <a:ext cx="0" cy="511366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grpSp>
      <p:sp>
        <p:nvSpPr>
          <p:cNvPr id="12" name="Rounded Rectangular Callout 11"/>
          <p:cNvSpPr/>
          <p:nvPr/>
        </p:nvSpPr>
        <p:spPr>
          <a:xfrm>
            <a:off x="127819" y="5987888"/>
            <a:ext cx="942240" cy="532059"/>
          </a:xfrm>
          <a:prstGeom prst="wedgeRoundRectCallout">
            <a:avLst>
              <a:gd name="adj1" fmla="val 110380"/>
              <a:gd name="adj2" fmla="val -269604"/>
              <a:gd name="adj3" fmla="val 16667"/>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Units</a:t>
            </a:r>
          </a:p>
        </p:txBody>
      </p:sp>
      <p:sp>
        <p:nvSpPr>
          <p:cNvPr id="28" name="Rounded Rectangular Callout 27"/>
          <p:cNvSpPr/>
          <p:nvPr/>
        </p:nvSpPr>
        <p:spPr>
          <a:xfrm>
            <a:off x="127818" y="5987888"/>
            <a:ext cx="942240" cy="532059"/>
          </a:xfrm>
          <a:prstGeom prst="wedgeRoundRectCallout">
            <a:avLst>
              <a:gd name="adj1" fmla="val 122860"/>
              <a:gd name="adj2" fmla="val -59659"/>
              <a:gd name="adj3" fmla="val 16667"/>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Units</a:t>
            </a:r>
          </a:p>
        </p:txBody>
      </p:sp>
      <p:sp>
        <p:nvSpPr>
          <p:cNvPr id="25" name="Rounded Rectangle 24"/>
          <p:cNvSpPr/>
          <p:nvPr/>
        </p:nvSpPr>
        <p:spPr>
          <a:xfrm>
            <a:off x="2739819" y="6137807"/>
            <a:ext cx="4103850" cy="382140"/>
          </a:xfrm>
          <a:prstGeom prst="roundRect">
            <a:avLst/>
          </a:prstGeom>
          <a:solidFill>
            <a:srgbClr val="FF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Horizontal Axis Label</a:t>
            </a:r>
          </a:p>
        </p:txBody>
      </p:sp>
      <p:sp>
        <p:nvSpPr>
          <p:cNvPr id="26" name="Rounded Rectangle 25"/>
          <p:cNvSpPr/>
          <p:nvPr/>
        </p:nvSpPr>
        <p:spPr>
          <a:xfrm>
            <a:off x="1070058" y="2104727"/>
            <a:ext cx="352767" cy="2415961"/>
          </a:xfrm>
          <a:prstGeom prst="roundRect">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US" dirty="0"/>
              <a:t>Vertical Axis Label</a:t>
            </a:r>
          </a:p>
        </p:txBody>
      </p:sp>
      <p:sp>
        <p:nvSpPr>
          <p:cNvPr id="27" name="Rounded Rectangle 26"/>
          <p:cNvSpPr/>
          <p:nvPr/>
        </p:nvSpPr>
        <p:spPr>
          <a:xfrm>
            <a:off x="2245946" y="152857"/>
            <a:ext cx="4597723" cy="470333"/>
          </a:xfrm>
          <a:prstGeom prst="roundRect">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Graph Title</a:t>
            </a:r>
          </a:p>
        </p:txBody>
      </p:sp>
      <p:sp>
        <p:nvSpPr>
          <p:cNvPr id="3" name="Slide Number Placeholder 2">
            <a:extLst>
              <a:ext uri="{FF2B5EF4-FFF2-40B4-BE49-F238E27FC236}">
                <a16:creationId xmlns:a16="http://schemas.microsoft.com/office/drawing/2014/main" id="{EAFD9933-9273-4E28-AB6B-45DD4A5964C3}"/>
              </a:ext>
            </a:extLst>
          </p:cNvPr>
          <p:cNvSpPr>
            <a:spLocks noGrp="1"/>
          </p:cNvSpPr>
          <p:nvPr>
            <p:ph type="sldNum" sz="quarter" idx="12"/>
          </p:nvPr>
        </p:nvSpPr>
        <p:spPr/>
        <p:txBody>
          <a:bodyPr/>
          <a:lstStyle/>
          <a:p>
            <a:fld id="{C82A8714-C4A1-614E-B309-DB23F8B4D841}" type="slidenum">
              <a:rPr lang="en-US" smtClean="0"/>
              <a:t>6</a:t>
            </a:fld>
            <a:endParaRPr lang="en-US"/>
          </a:p>
        </p:txBody>
      </p:sp>
    </p:spTree>
    <p:extLst>
      <p:ext uri="{BB962C8B-B14F-4D97-AF65-F5344CB8AC3E}">
        <p14:creationId xmlns:p14="http://schemas.microsoft.com/office/powerpoint/2010/main" val="3859185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6774" y="274638"/>
            <a:ext cx="3360026" cy="2853057"/>
          </a:xfrm>
        </p:spPr>
        <p:txBody>
          <a:bodyPr/>
          <a:lstStyle/>
          <a:p>
            <a:r>
              <a:rPr lang="en-US" dirty="0"/>
              <a:t>What do these graphs tell us?</a:t>
            </a:r>
          </a:p>
        </p:txBody>
      </p:sp>
      <p:pic>
        <p:nvPicPr>
          <p:cNvPr id="3" name="Picture 2" descr="precipegypt.gi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74887" y="582384"/>
            <a:ext cx="4445000" cy="2832100"/>
          </a:xfrm>
          <a:prstGeom prst="rect">
            <a:avLst/>
          </a:prstGeom>
        </p:spPr>
      </p:pic>
      <p:sp>
        <p:nvSpPr>
          <p:cNvPr id="4" name="TextBox 3"/>
          <p:cNvSpPr txBox="1"/>
          <p:nvPr/>
        </p:nvSpPr>
        <p:spPr>
          <a:xfrm>
            <a:off x="1117093" y="275031"/>
            <a:ext cx="3570208" cy="369332"/>
          </a:xfrm>
          <a:prstGeom prst="rect">
            <a:avLst/>
          </a:prstGeom>
          <a:noFill/>
        </p:spPr>
        <p:txBody>
          <a:bodyPr wrap="none" rtlCol="0">
            <a:spAutoFit/>
          </a:bodyPr>
          <a:lstStyle/>
          <a:p>
            <a:r>
              <a:rPr lang="en-US" dirty="0"/>
              <a:t>Average Rainfall in a Desert in Egypt</a:t>
            </a:r>
          </a:p>
        </p:txBody>
      </p:sp>
      <p:pic>
        <p:nvPicPr>
          <p:cNvPr id="5" name="Picture 4" descr="precipalberta.gif"/>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4614" y="3818830"/>
            <a:ext cx="4445000" cy="2832100"/>
          </a:xfrm>
          <a:prstGeom prst="rect">
            <a:avLst/>
          </a:prstGeom>
        </p:spPr>
      </p:pic>
      <p:sp>
        <p:nvSpPr>
          <p:cNvPr id="7" name="TextBox 6"/>
          <p:cNvSpPr txBox="1"/>
          <p:nvPr/>
        </p:nvSpPr>
        <p:spPr>
          <a:xfrm>
            <a:off x="374887" y="3540100"/>
            <a:ext cx="4779561" cy="369332"/>
          </a:xfrm>
          <a:prstGeom prst="rect">
            <a:avLst/>
          </a:prstGeom>
          <a:noFill/>
        </p:spPr>
        <p:txBody>
          <a:bodyPr wrap="none" rtlCol="0">
            <a:spAutoFit/>
          </a:bodyPr>
          <a:lstStyle/>
          <a:p>
            <a:r>
              <a:rPr lang="en-US" dirty="0"/>
              <a:t>Average Rainfall in a Coniferous Forest in Canada</a:t>
            </a:r>
          </a:p>
        </p:txBody>
      </p:sp>
      <p:sp>
        <p:nvSpPr>
          <p:cNvPr id="8" name="TextBox 7"/>
          <p:cNvSpPr txBox="1"/>
          <p:nvPr/>
        </p:nvSpPr>
        <p:spPr>
          <a:xfrm>
            <a:off x="5244461" y="2939935"/>
            <a:ext cx="3817226" cy="1200329"/>
          </a:xfrm>
          <a:prstGeom prst="rect">
            <a:avLst/>
          </a:prstGeom>
          <a:noFill/>
        </p:spPr>
        <p:txBody>
          <a:bodyPr wrap="square" rtlCol="0">
            <a:spAutoFit/>
          </a:bodyPr>
          <a:lstStyle/>
          <a:p>
            <a:r>
              <a:rPr lang="en-US" dirty="0"/>
              <a:t>What does the horizontal axis tell us?</a:t>
            </a:r>
          </a:p>
          <a:p>
            <a:r>
              <a:rPr lang="en-US" dirty="0"/>
              <a:t>What does the vertical axis tell us?</a:t>
            </a:r>
          </a:p>
          <a:p>
            <a:r>
              <a:rPr lang="en-US" dirty="0"/>
              <a:t>What do the graphs tell us about rainfall overall? </a:t>
            </a:r>
          </a:p>
        </p:txBody>
      </p:sp>
      <p:sp>
        <p:nvSpPr>
          <p:cNvPr id="9" name="TextBox 8"/>
          <p:cNvSpPr txBox="1"/>
          <p:nvPr/>
        </p:nvSpPr>
        <p:spPr>
          <a:xfrm>
            <a:off x="5154448" y="4538684"/>
            <a:ext cx="3676472" cy="1477328"/>
          </a:xfrm>
          <a:prstGeom prst="rect">
            <a:avLst/>
          </a:prstGeom>
          <a:noFill/>
        </p:spPr>
        <p:txBody>
          <a:bodyPr wrap="square" rtlCol="0">
            <a:spAutoFit/>
          </a:bodyPr>
          <a:lstStyle/>
          <a:p>
            <a:r>
              <a:rPr lang="en-US" b="1" dirty="0"/>
              <a:t>Turn and Talk</a:t>
            </a:r>
            <a:r>
              <a:rPr lang="en-US" dirty="0"/>
              <a:t>: With a partner, think of a 3-5 sentence description of the information in these graphs. Be prepared to share your explanation with the class.  </a:t>
            </a:r>
          </a:p>
        </p:txBody>
      </p:sp>
      <p:sp>
        <p:nvSpPr>
          <p:cNvPr id="6" name="Slide Number Placeholder 5">
            <a:extLst>
              <a:ext uri="{FF2B5EF4-FFF2-40B4-BE49-F238E27FC236}">
                <a16:creationId xmlns:a16="http://schemas.microsoft.com/office/drawing/2014/main" id="{E440A2AE-3D6E-4931-A005-63DB1814E1F9}"/>
              </a:ext>
            </a:extLst>
          </p:cNvPr>
          <p:cNvSpPr>
            <a:spLocks noGrp="1"/>
          </p:cNvSpPr>
          <p:nvPr>
            <p:ph type="sldNum" sz="quarter" idx="12"/>
          </p:nvPr>
        </p:nvSpPr>
        <p:spPr/>
        <p:txBody>
          <a:bodyPr/>
          <a:lstStyle/>
          <a:p>
            <a:fld id="{C82A8714-C4A1-614E-B309-DB23F8B4D841}" type="slidenum">
              <a:rPr lang="en-US" smtClean="0"/>
              <a:t>7</a:t>
            </a:fld>
            <a:endParaRPr lang="en-US"/>
          </a:p>
        </p:txBody>
      </p:sp>
    </p:spTree>
    <p:extLst>
      <p:ext uri="{BB962C8B-B14F-4D97-AF65-F5344CB8AC3E}">
        <p14:creationId xmlns:p14="http://schemas.microsoft.com/office/powerpoint/2010/main" val="7728025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1801"/>
            <a:ext cx="8229600" cy="1143000"/>
          </a:xfrm>
        </p:spPr>
        <p:txBody>
          <a:bodyPr>
            <a:noAutofit/>
          </a:bodyPr>
          <a:lstStyle/>
          <a:p>
            <a:r>
              <a:rPr lang="en-US" sz="2000" dirty="0"/>
              <a:t>Option 1: Go to http://</a:t>
            </a:r>
            <a:r>
              <a:rPr lang="en-US" sz="2000" dirty="0" err="1"/>
              <a:t>nsidc.org</a:t>
            </a:r>
            <a:r>
              <a:rPr lang="en-US" sz="2000" dirty="0"/>
              <a:t>/data/</a:t>
            </a:r>
            <a:r>
              <a:rPr lang="en-US" sz="2000" dirty="0" err="1"/>
              <a:t>seaice_index</a:t>
            </a:r>
            <a:r>
              <a:rPr lang="en-US" sz="2000" dirty="0"/>
              <a:t>/archives/</a:t>
            </a:r>
            <a:r>
              <a:rPr lang="en-US" sz="2000" dirty="0" err="1"/>
              <a:t>image_select.html</a:t>
            </a:r>
            <a:br>
              <a:rPr lang="en-US" sz="2000" dirty="0"/>
            </a:br>
            <a:r>
              <a:rPr lang="en-US" sz="2000" dirty="0"/>
              <a:t>to find data about artic sea ice extent (Select Hemisphere</a:t>
            </a:r>
            <a:r>
              <a:rPr lang="en-US" sz="2000" dirty="0">
                <a:sym typeface="Wingdings" charset="2"/>
              </a:rPr>
              <a:t></a:t>
            </a:r>
            <a:r>
              <a:rPr lang="en-US" sz="2000" dirty="0"/>
              <a:t> Northern, Start Year </a:t>
            </a:r>
            <a:r>
              <a:rPr lang="en-US" sz="2000" dirty="0">
                <a:sym typeface="Wingdings" charset="2"/>
              </a:rPr>
              <a:t></a:t>
            </a:r>
            <a:r>
              <a:rPr lang="en-US" sz="2000" dirty="0"/>
              <a:t> 1979, Start Month</a:t>
            </a:r>
            <a:r>
              <a:rPr lang="en-US" sz="2000" dirty="0">
                <a:sym typeface="Wingdings" charset="2"/>
              </a:rPr>
              <a:t></a:t>
            </a:r>
            <a:r>
              <a:rPr lang="en-US" sz="2000" dirty="0"/>
              <a:t> September, and Image</a:t>
            </a:r>
            <a:r>
              <a:rPr lang="en-US" sz="2000" dirty="0">
                <a:sym typeface="Wingdings" charset="2"/>
              </a:rPr>
              <a:t></a:t>
            </a:r>
            <a:r>
              <a:rPr lang="en-US" sz="2000" dirty="0"/>
              <a:t> Sea Ice Extent, and check the “Fixed Month Animations” Box)</a:t>
            </a: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88626" y="1839480"/>
            <a:ext cx="5866532" cy="4532746"/>
          </a:xfrm>
          <a:prstGeom prst="rect">
            <a:avLst/>
          </a:prstGeom>
        </p:spPr>
      </p:pic>
      <p:sp>
        <p:nvSpPr>
          <p:cNvPr id="4" name="Slide Number Placeholder 3">
            <a:extLst>
              <a:ext uri="{FF2B5EF4-FFF2-40B4-BE49-F238E27FC236}">
                <a16:creationId xmlns:a16="http://schemas.microsoft.com/office/drawing/2014/main" id="{A6173240-5ECA-41D0-9307-6F59A89CB3D8}"/>
              </a:ext>
            </a:extLst>
          </p:cNvPr>
          <p:cNvSpPr>
            <a:spLocks noGrp="1"/>
          </p:cNvSpPr>
          <p:nvPr>
            <p:ph type="sldNum" sz="quarter" idx="12"/>
          </p:nvPr>
        </p:nvSpPr>
        <p:spPr/>
        <p:txBody>
          <a:bodyPr/>
          <a:lstStyle/>
          <a:p>
            <a:fld id="{C82A8714-C4A1-614E-B309-DB23F8B4D841}" type="slidenum">
              <a:rPr lang="en-US" smtClean="0"/>
              <a:t>8</a:t>
            </a:fld>
            <a:endParaRPr lang="en-US"/>
          </a:p>
        </p:txBody>
      </p:sp>
    </p:spTree>
    <p:extLst>
      <p:ext uri="{BB962C8B-B14F-4D97-AF65-F5344CB8AC3E}">
        <p14:creationId xmlns:p14="http://schemas.microsoft.com/office/powerpoint/2010/main" val="40230482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000" dirty="0"/>
              <a:t>Option 2: Use the following slides to complete the table on Page 1 of your worksheet. </a:t>
            </a: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2888" y="1610879"/>
            <a:ext cx="6380223" cy="4929647"/>
          </a:xfrm>
          <a:prstGeom prst="rect">
            <a:avLst/>
          </a:prstGeom>
        </p:spPr>
      </p:pic>
      <p:sp>
        <p:nvSpPr>
          <p:cNvPr id="4" name="Slide Number Placeholder 3">
            <a:extLst>
              <a:ext uri="{FF2B5EF4-FFF2-40B4-BE49-F238E27FC236}">
                <a16:creationId xmlns:a16="http://schemas.microsoft.com/office/drawing/2014/main" id="{03CA985B-F269-4EC7-A4FB-E6D1CF3540A1}"/>
              </a:ext>
            </a:extLst>
          </p:cNvPr>
          <p:cNvSpPr>
            <a:spLocks noGrp="1"/>
          </p:cNvSpPr>
          <p:nvPr>
            <p:ph type="sldNum" sz="quarter" idx="12"/>
          </p:nvPr>
        </p:nvSpPr>
        <p:spPr/>
        <p:txBody>
          <a:bodyPr/>
          <a:lstStyle/>
          <a:p>
            <a:fld id="{C82A8714-C4A1-614E-B309-DB23F8B4D841}" type="slidenum">
              <a:rPr lang="en-US" smtClean="0"/>
              <a:t>9</a:t>
            </a:fld>
            <a:endParaRPr lang="en-US"/>
          </a:p>
        </p:txBody>
      </p:sp>
    </p:spTree>
    <p:extLst>
      <p:ext uri="{BB962C8B-B14F-4D97-AF65-F5344CB8AC3E}">
        <p14:creationId xmlns:p14="http://schemas.microsoft.com/office/powerpoint/2010/main" val="3434665409"/>
      </p:ext>
    </p:extLst>
  </p:cSld>
  <p:clrMapOvr>
    <a:masterClrMapping/>
  </p:clrMapOvr>
</p:sld>
</file>

<file path=ppt/theme/theme1.xml><?xml version="1.0" encoding="utf-8"?>
<a:theme xmlns:a="http://schemas.openxmlformats.org/drawingml/2006/main" name="Template 1 Carbon TIME 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1 Carbon TIME Presentation.potx</Template>
  <TotalTime>1721</TotalTime>
  <Words>7077</Words>
  <Application>Microsoft Macintosh PowerPoint</Application>
  <PresentationFormat>On-screen Show (4:3)</PresentationFormat>
  <Paragraphs>403</Paragraphs>
  <Slides>50</Slides>
  <Notes>50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50</vt:i4>
      </vt:variant>
    </vt:vector>
  </HeadingPairs>
  <TitlesOfParts>
    <vt:vector size="53" baseType="lpstr">
      <vt:lpstr>Arial</vt:lpstr>
      <vt:lpstr>Calibri</vt:lpstr>
      <vt:lpstr>Template 1 Carbon TIME Presentation</vt:lpstr>
      <vt:lpstr>Human Energy Systems Unit Activity 1.3: Graphing Arctic Sea Ice</vt:lpstr>
      <vt:lpstr>PowerPoint Presentation</vt:lpstr>
      <vt:lpstr>How do we represent data? </vt:lpstr>
      <vt:lpstr>Why do we represent data in these ways? </vt:lpstr>
      <vt:lpstr>In this activity we are making a graph of data about arctic sea ice. Why?</vt:lpstr>
      <vt:lpstr> </vt:lpstr>
      <vt:lpstr>What do these graphs tell us?</vt:lpstr>
      <vt:lpstr>Option 1: Go to http://nsidc.org/data/seaice_index/archives/image_select.html to find data about artic sea ice extent (Select Hemisphere Northern, Start Year  1979, Start Month September, and Image Sea Ice Extent, and check the “Fixed Month Animations” Box)</vt:lpstr>
      <vt:lpstr>Option 2: Use the following slides to complete the table on Page 1 of your worksheet. </vt:lpstr>
      <vt:lpstr>Arctic Sea Ice Extent: September, 1979</vt:lpstr>
      <vt:lpstr>Arctic Sea Ice Extent: September, 1980</vt:lpstr>
      <vt:lpstr>Arctic Sea Ice Extent: September, 1981</vt:lpstr>
      <vt:lpstr>Arctic Sea Ice Extent: September, 1982</vt:lpstr>
      <vt:lpstr>Arctic Sea Ice Extent: September, 1983</vt:lpstr>
      <vt:lpstr>Arctic Sea Ice Extent: September, 1984</vt:lpstr>
      <vt:lpstr>Arctic Sea Ice Extent: September, 1985</vt:lpstr>
      <vt:lpstr>Arctic Sea Ice Extent: September, 1986</vt:lpstr>
      <vt:lpstr>Arctic Sea Ice Extent: September, 1987</vt:lpstr>
      <vt:lpstr>Arctic Sea Ice Extent: September, 1988</vt:lpstr>
      <vt:lpstr>Arctic Sea Ice Extent: September, 1989</vt:lpstr>
      <vt:lpstr>Arctic Sea Ice Extent: September, 1990</vt:lpstr>
      <vt:lpstr>Arctic Sea Ice Extent: September, 1991</vt:lpstr>
      <vt:lpstr>Arctic Sea Ice Extent: September, 1992</vt:lpstr>
      <vt:lpstr>Arctic Sea Ice Extent: September, 1993</vt:lpstr>
      <vt:lpstr>Arctic Sea Ice Extent: September, 1994</vt:lpstr>
      <vt:lpstr>Arctic Sea Ice Extent: September, 1995</vt:lpstr>
      <vt:lpstr>Arctic Sea Ice Extent: September, 1996</vt:lpstr>
      <vt:lpstr>Arctic Sea Ice Extent: September, 1997</vt:lpstr>
      <vt:lpstr>Arctic Sea Ice Extent: September, 1998</vt:lpstr>
      <vt:lpstr>Arctic Sea Ice Extent: September, 1999</vt:lpstr>
      <vt:lpstr>Arctic Sea Ice Extent: September, 2000</vt:lpstr>
      <vt:lpstr>Arctic Sea Ice Extent: September, 2001</vt:lpstr>
      <vt:lpstr>Arctic Sea Ice Extent: September, 2002</vt:lpstr>
      <vt:lpstr>Arctic Sea Ice Extent: September, 2003</vt:lpstr>
      <vt:lpstr>Arctic Sea Ice Extent: September, 2004</vt:lpstr>
      <vt:lpstr>Arctic Sea Ice Extent: September, 2005</vt:lpstr>
      <vt:lpstr>Arctic Sea Ice Extent: September, 2006</vt:lpstr>
      <vt:lpstr>Arctic Sea Ice Extent: September, 2007</vt:lpstr>
      <vt:lpstr>Arctic Sea Ice Extent: September, 2008</vt:lpstr>
      <vt:lpstr>Arctic Sea Ice Extent: September, 2009</vt:lpstr>
      <vt:lpstr>Arctic Sea Ice Extent: September, 2010</vt:lpstr>
      <vt:lpstr>Arctic Sea Ice Extent: September, 2011</vt:lpstr>
      <vt:lpstr>Arctic Sea Ice Extent: September, 2012</vt:lpstr>
      <vt:lpstr>Arctic Sea Ice Extent: September, 2013</vt:lpstr>
      <vt:lpstr>Arctic Sea Ice Extent: September, 2014</vt:lpstr>
      <vt:lpstr>Arctic Sea Ice Extent: September, 2015</vt:lpstr>
      <vt:lpstr>Arctic Sea Ice Extent: September, 2016</vt:lpstr>
      <vt:lpstr>Arctic Sea Ice Extent: September, 2017</vt:lpstr>
      <vt:lpstr>Arctic Sea Ice Extent: September, 2018</vt:lpstr>
      <vt:lpstr>Exit Ticket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Miller</dc:creator>
  <cp:lastModifiedBy>Tompkins, Elizabeth</cp:lastModifiedBy>
  <cp:revision>81</cp:revision>
  <dcterms:created xsi:type="dcterms:W3CDTF">2014-08-04T16:43:47Z</dcterms:created>
  <dcterms:modified xsi:type="dcterms:W3CDTF">2020-03-02T14:31:50Z</dcterms:modified>
</cp:coreProperties>
</file>