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12"/>
  </p:notesMasterIdLst>
  <p:handoutMasterIdLst>
    <p:handoutMasterId r:id="rId13"/>
  </p:handoutMasterIdLst>
  <p:sldIdLst>
    <p:sldId id="272" r:id="rId3"/>
    <p:sldId id="275" r:id="rId4"/>
    <p:sldId id="273" r:id="rId5"/>
    <p:sldId id="277" r:id="rId6"/>
    <p:sldId id="276" r:id="rId7"/>
    <p:sldId id="278" r:id="rId8"/>
    <p:sldId id="279" r:id="rId9"/>
    <p:sldId id="274" r:id="rId10"/>
    <p:sldId id="280"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355"/>
    <p:restoredTop sz="87766" autoAdjust="0"/>
  </p:normalViewPr>
  <p:slideViewPr>
    <p:cSldViewPr snapToGrid="0" snapToObjects="1">
      <p:cViewPr varScale="1">
        <p:scale>
          <a:sx n="81" d="100"/>
          <a:sy n="81" d="100"/>
        </p:scale>
        <p:origin x="176" y="24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3/23/20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3/23/20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939916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5.4 Strategies for Lowering Carbon Emissions PPT.</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14463102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the lesson.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3 of the PPT. Tell students that they will be thinking about how to lower carbon emissions.</a:t>
            </a:r>
            <a:r>
              <a:rPr lang="en-US" dirty="0">
                <a:effectLst/>
              </a:rPr>
              <a:t> </a:t>
            </a:r>
            <a:endParaRPr lang="en-US" dirty="0"/>
          </a:p>
          <a:p>
            <a:endParaRPr lang="en-US" dirty="0"/>
          </a:p>
          <a:p>
            <a:r>
              <a:rPr lang="en-US" dirty="0"/>
              <a:t>http://</a:t>
            </a:r>
            <a:r>
              <a:rPr lang="en-US" dirty="0" err="1"/>
              <a:t>nsidc.org</a:t>
            </a:r>
            <a:r>
              <a:rPr lang="en-US" dirty="0"/>
              <a:t>/</a:t>
            </a:r>
            <a:r>
              <a:rPr lang="en-US" dirty="0" err="1"/>
              <a:t>arcticseaicenews</a:t>
            </a:r>
            <a:r>
              <a:rPr lang="en-US" dirty="0"/>
              <a:t>/2013/11/a-typical-</a:t>
            </a:r>
            <a:r>
              <a:rPr lang="en-US" dirty="0" err="1"/>
              <a:t>october</a:t>
            </a:r>
            <a:r>
              <a:rPr lang="en-US" dirty="0"/>
              <a:t>-in-the-arctic/</a:t>
            </a:r>
          </a:p>
          <a:p>
            <a:endParaRPr lang="en-US" dirty="0"/>
          </a:p>
        </p:txBody>
      </p:sp>
      <p:sp>
        <p:nvSpPr>
          <p:cNvPr id="4" name="Slide Number Placeholder 3"/>
          <p:cNvSpPr>
            <a:spLocks noGrp="1"/>
          </p:cNvSpPr>
          <p:nvPr>
            <p:ph type="sldNum" sz="quarter" idx="10"/>
          </p:nvPr>
        </p:nvSpPr>
        <p:spPr/>
        <p:txBody>
          <a:bodyPr/>
          <a:lstStyle/>
          <a:p>
            <a:fld id="{E1F77AB5-5C06-0C4D-ADAA-2264C2E1B172}" type="slidenum">
              <a:rPr lang="en-US" smtClean="0"/>
              <a:t>3</a:t>
            </a:fld>
            <a:endParaRPr lang="en-US"/>
          </a:p>
        </p:txBody>
      </p:sp>
    </p:spTree>
    <p:extLst>
      <p:ext uri="{BB962C8B-B14F-4D97-AF65-F5344CB8AC3E}">
        <p14:creationId xmlns:p14="http://schemas.microsoft.com/office/powerpoint/2010/main" val="37956430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Draw a class representation.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4 of the PPT. Have a class discussion about how walking or riding a bike would reduce carbon emissions. Work as a class to draw a representation of this on the board.</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6979884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Pass out the strategy cards.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5 of the PPT. Give each student one of the 5.4 Strategy Cards. In groups of four, have students discuss how the strategies in these cards would lead to lower carbon emissions. </a:t>
            </a:r>
          </a:p>
          <a:p>
            <a:r>
              <a:rPr lang="en-US" sz="1200" kern="1200" dirty="0">
                <a:solidFill>
                  <a:schemeClr val="tx1"/>
                </a:solidFill>
                <a:effectLst/>
                <a:latin typeface="+mn-lt"/>
                <a:ea typeface="+mn-ea"/>
                <a:cs typeface="+mn-cs"/>
              </a:rPr>
              <a:t>Give them 15 minutes to draw a representation on chart paper of how one of the strategies on their cards would reduce carbon emissions.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15368547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gallery walk of representations.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6 of the PPT. Display the representations around the room. Have students walk around the room and look at each of the representations. Ask students to discuss how each representation shows how the strategy would reduce carbon emissions. Also, have students discuss how the strategies are similar and different with regards to how they lower carbon emissions.</a:t>
            </a:r>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21312716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Display slide 7 of the PPT. Have a full class discussion about which of the carbon emission reducing strategies students would be willing and able to do.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2561290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Have a class discussion about larger scale strategies.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slide 8 of the PPT. Tell students that the strategy cards they just read were mainly things they could do as individuals. However, solving climate change will take cooperation from communities, governments, organizations, and countries around the planet.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to consider the list on the board and also the strategies they have on their cards and brainstorm about actions that society could take together to work for bigger change.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Give students 1-2 minutes to think to themselves.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Record their ideas on the PPT slide.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Also, ask them why is important to adopt some of these strategies and how these strategies can be implemented in their communities at a larger scale.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a:solidFill>
                  <a:schemeClr val="tx1"/>
                </a:solidFill>
                <a:effectLst/>
                <a:latin typeface="+mn-lt"/>
                <a:ea typeface="+mn-ea"/>
                <a:cs typeface="+mn-cs"/>
              </a:rPr>
              <a:t>Have a discussion to complete the Learning Tracking Tool for this activity.</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Slide 9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5.4 Strategies for Lowering Carbon Emissions PPT.</a:t>
            </a:r>
            <a:r>
              <a:rPr lang="en-US" dirty="0">
                <a:effectLst/>
              </a:rPr>
              <a: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take out their Learning Tracking Tool from the previous lesson.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write the activity name in the first column, ”5.4 Strategies for Lowering Carbon Emissions."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a class discussion about what students figured out during the activity that will help them in answering the lesson driving questions: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What causes the annual cycle: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in Hawaii to go down every summer and up every winter?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What causes the long-term trend: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to go up every year?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How can we predict what will happen to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concentrations in the future?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When you come to consensus as a class, have students record the answer in the second column of the tool.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third column of the tool.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keep their Learning Tracking Tool for future activities. </a:t>
            </a:r>
          </a:p>
          <a:p>
            <a:pPr lvl="0"/>
            <a:r>
              <a:rPr lang="en-US" sz="1200" b="1" kern="1200" dirty="0">
                <a:solidFill>
                  <a:schemeClr val="tx1"/>
                </a:solidFill>
                <a:effectLst/>
                <a:latin typeface="+mn-lt"/>
                <a:ea typeface="+mn-ea"/>
                <a:cs typeface="+mn-cs"/>
              </a:rPr>
              <a:t>Example Learning Tracking Tool</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Activity: </a:t>
            </a:r>
            <a:r>
              <a:rPr lang="en-US" sz="1200" kern="1200" dirty="0">
                <a:solidFill>
                  <a:schemeClr val="tx1"/>
                </a:solidFill>
                <a:effectLst/>
                <a:latin typeface="+mn-lt"/>
                <a:ea typeface="+mn-ea"/>
                <a:cs typeface="+mn-cs"/>
              </a:rPr>
              <a:t>5.4 Strategies for Lowering Carbon Emissions </a:t>
            </a:r>
            <a:endParaRPr lang="en-US" sz="1200" b="1"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We Figured Out: </a:t>
            </a:r>
            <a:r>
              <a:rPr lang="en-US" sz="1200" i="1" kern="1200" dirty="0">
                <a:solidFill>
                  <a:schemeClr val="tx1"/>
                </a:solidFill>
                <a:effectLst/>
                <a:latin typeface="+mn-lt"/>
                <a:ea typeface="+mn-ea"/>
                <a:cs typeface="+mn-cs"/>
              </a:rPr>
              <a:t>Our lifestyles contribute to CO</a:t>
            </a:r>
            <a:r>
              <a:rPr lang="en-US" sz="1200" i="1" kern="1200" baseline="-25000" dirty="0">
                <a:solidFill>
                  <a:schemeClr val="tx1"/>
                </a:solidFill>
                <a:effectLst/>
                <a:latin typeface="+mn-lt"/>
                <a:ea typeface="+mn-ea"/>
                <a:cs typeface="+mn-cs"/>
              </a:rPr>
              <a:t>2 </a:t>
            </a:r>
            <a:r>
              <a:rPr lang="en-US" sz="1200" i="1" kern="1200" dirty="0">
                <a:solidFill>
                  <a:schemeClr val="tx1"/>
                </a:solidFill>
                <a:effectLst/>
                <a:latin typeface="+mn-lt"/>
                <a:ea typeface="+mn-ea"/>
                <a:cs typeface="+mn-cs"/>
              </a:rPr>
              <a:t>emissions in many ways.</a:t>
            </a:r>
            <a:r>
              <a:rPr lang="en-US" dirty="0">
                <a:effectLst/>
              </a:rPr>
              <a:t> </a:t>
            </a:r>
            <a:endParaRPr lang="en-US" sz="1200" b="1"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We are Asking Now</a:t>
            </a:r>
            <a:r>
              <a:rPr lang="en-US" sz="1200" b="1" i="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What does increasing CO</a:t>
            </a:r>
            <a:r>
              <a:rPr lang="en-US" sz="1200" i="1" kern="1200" baseline="-25000" dirty="0">
                <a:solidFill>
                  <a:schemeClr val="tx1"/>
                </a:solidFill>
                <a:effectLst/>
                <a:latin typeface="+mn-lt"/>
                <a:ea typeface="+mn-ea"/>
                <a:cs typeface="+mn-cs"/>
              </a:rPr>
              <a:t>2 </a:t>
            </a:r>
            <a:r>
              <a:rPr lang="en-US" sz="1200" i="1" kern="1200" dirty="0">
                <a:solidFill>
                  <a:schemeClr val="tx1"/>
                </a:solidFill>
                <a:effectLst/>
                <a:latin typeface="+mn-lt"/>
                <a:ea typeface="+mn-ea"/>
                <a:cs typeface="+mn-cs"/>
              </a:rPr>
              <a:t>in the atmosphere mean for the future of our planet?</a:t>
            </a:r>
            <a:r>
              <a:rPr lang="en-US" dirty="0">
                <a:effectLst/>
              </a:rPr>
              <a:t> </a:t>
            </a:r>
            <a:endParaRPr lang="en-US" i="1" dirty="0"/>
          </a:p>
        </p:txBody>
      </p:sp>
      <p:sp>
        <p:nvSpPr>
          <p:cNvPr id="4" name="Slide Number Placeholder 3"/>
          <p:cNvSpPr>
            <a:spLocks noGrp="1"/>
          </p:cNvSpPr>
          <p:nvPr>
            <p:ph type="sldNum" sz="quarter" idx="5"/>
          </p:nvPr>
        </p:nvSpPr>
        <p:spPr/>
        <p:txBody>
          <a:bodyPr/>
          <a:lstStyle/>
          <a:p>
            <a:fld id="{4794251F-03FA-0248-9853-A8500C1E7589}" type="slidenum">
              <a:rPr lang="en-US" smtClean="0"/>
              <a:t>9</a:t>
            </a:fld>
            <a:endParaRPr lang="en-US"/>
          </a:p>
        </p:txBody>
      </p:sp>
    </p:spTree>
    <p:extLst>
      <p:ext uri="{BB962C8B-B14F-4D97-AF65-F5344CB8AC3E}">
        <p14:creationId xmlns:p14="http://schemas.microsoft.com/office/powerpoint/2010/main" val="31658227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6476677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30448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949504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7" name="Slide Number Placeholder 6"/>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401248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solidFill>
                <a:prstClr val="black"/>
              </a:solidFill>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9" name="Slide Number Placeholder 8"/>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718433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solidFill>
                <a:prstClr val="black"/>
              </a:solidFill>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solidFill>
                <a:prstClr val="black"/>
              </a:solidFill>
            </a:endParaRPr>
          </a:p>
        </p:txBody>
      </p:sp>
      <p:sp>
        <p:nvSpPr>
          <p:cNvPr id="5" name="Slide Number Placeholder 4"/>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756740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solidFill>
                <a:prstClr val="black"/>
              </a:solidFill>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solidFill>
                <a:prstClr val="black"/>
              </a:solidFill>
            </a:endParaRPr>
          </a:p>
        </p:txBody>
      </p:sp>
      <p:sp>
        <p:nvSpPr>
          <p:cNvPr id="4" name="Slide Number Placeholder 3"/>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769014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681902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160698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585301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D3A1C050-F6FE-0E43-A9D0-F8EEADE3D1E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640964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solidFill>
                  <a:prstClr val="black">
                    <a:tint val="75000"/>
                  </a:prstClr>
                </a:solidFill>
              </a:rPr>
              <a:pPr/>
              <a:t>‹#›</a:t>
            </a:fld>
            <a:endParaRPr lang="en-US" dirty="0">
              <a:solidFill>
                <a:prstClr val="black">
                  <a:tint val="75000"/>
                </a:prstClr>
              </a:solidFill>
            </a:endParaRPr>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solidFill>
                <a:prstClr val="black"/>
              </a:solidFill>
            </a:endParaRPr>
          </a:p>
        </p:txBody>
      </p:sp>
    </p:spTree>
    <p:extLst>
      <p:ext uri="{BB962C8B-B14F-4D97-AF65-F5344CB8AC3E}">
        <p14:creationId xmlns:p14="http://schemas.microsoft.com/office/powerpoint/2010/main" val="21523491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7.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solidFill>
                <a:prstClr val="black"/>
              </a:solidFill>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solidFill>
                    <a:prstClr val="black"/>
                  </a:solidFill>
                </a:rPr>
                <a:t>Carbon: Transformations in Matter and Energy</a:t>
              </a:r>
            </a:p>
            <a:p>
              <a:r>
                <a:rPr lang="en-US" sz="1200" i="1" dirty="0">
                  <a:solidFill>
                    <a:prstClr val="black"/>
                  </a:solidFill>
                </a:rPr>
                <a:t>Environmental Literacy Project</a:t>
              </a:r>
              <a:br>
                <a:rPr lang="en-US" sz="1200" i="1" dirty="0">
                  <a:solidFill>
                    <a:prstClr val="black"/>
                  </a:solidFill>
                </a:rPr>
              </a:br>
              <a:r>
                <a:rPr lang="en-US" sz="1200" i="1" dirty="0">
                  <a:solidFill>
                    <a:prstClr val="black"/>
                  </a:solidFill>
                </a:rPr>
                <a:t>Michigan State University</a:t>
              </a:r>
              <a:r>
                <a:rPr lang="en-US" sz="1200" dirty="0">
                  <a:solidFill>
                    <a:prstClr val="black"/>
                  </a:solidFill>
                </a:rPr>
                <a:t> </a:t>
              </a:r>
              <a:endParaRPr lang="en-US" sz="1600" dirty="0">
                <a:solidFill>
                  <a:prstClr val="black"/>
                </a:solidFill>
              </a:endParaRPr>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fontScale="90000"/>
          </a:bodyPr>
          <a:lstStyle/>
          <a:p>
            <a:r>
              <a:rPr lang="en-US" dirty="0">
                <a:latin typeface="Arial"/>
                <a:cs typeface="Arial"/>
              </a:rPr>
              <a:t>Human Energy Systems Unit</a:t>
            </a:r>
            <a:br>
              <a:rPr lang="en-US" dirty="0">
                <a:latin typeface="Arial"/>
                <a:cs typeface="Arial"/>
              </a:rPr>
            </a:br>
            <a:br>
              <a:rPr lang="en-US" dirty="0">
                <a:latin typeface="Arial"/>
                <a:cs typeface="Arial"/>
              </a:rPr>
            </a:br>
            <a:r>
              <a:rPr lang="en-US" dirty="0">
                <a:latin typeface="Arial"/>
                <a:cs typeface="Arial"/>
              </a:rPr>
              <a:t>Activity 5.4 Strategies for Lowing Carbon Emissions</a:t>
            </a:r>
            <a:endParaRPr lang="en-US" dirty="0">
              <a:solidFill>
                <a:srgbClr val="FF0000"/>
              </a:solidFill>
              <a:latin typeface="Arial"/>
              <a:cs typeface="Arial"/>
            </a:endParaRPr>
          </a:p>
        </p:txBody>
      </p:sp>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8079" y="4233932"/>
            <a:ext cx="1988244" cy="19994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Slide Number Placeholder 4">
            <a:extLst>
              <a:ext uri="{FF2B5EF4-FFF2-40B4-BE49-F238E27FC236}">
                <a16:creationId xmlns:a16="http://schemas.microsoft.com/office/drawing/2014/main" id="{7A6B0A9D-A7C5-4B84-AFDD-9746DA5DA65F}"/>
              </a:ext>
            </a:extLst>
          </p:cNvPr>
          <p:cNvSpPr>
            <a:spLocks noGrp="1"/>
          </p:cNvSpPr>
          <p:nvPr>
            <p:ph type="sldNum" sz="quarter" idx="12"/>
          </p:nvPr>
        </p:nvSpPr>
        <p:spPr/>
        <p:txBody>
          <a:bodyPr/>
          <a:lstStyle/>
          <a:p>
            <a:fld id="{D3A1C050-F6FE-0E43-A9D0-F8EEADE3D1E4}" type="slidenum">
              <a:rPr lang="en-US" smtClean="0">
                <a:solidFill>
                  <a:prstClr val="black">
                    <a:tint val="75000"/>
                  </a:prstClr>
                </a:solidFill>
              </a:rPr>
              <a:pPr/>
              <a:t>1</a:t>
            </a:fld>
            <a:endParaRPr lang="en-US">
              <a:solidFill>
                <a:prstClr val="black">
                  <a:tint val="75000"/>
                </a:prstClr>
              </a:solidFill>
            </a:endParaRPr>
          </a:p>
        </p:txBody>
      </p:sp>
    </p:spTree>
    <p:extLst>
      <p:ext uri="{BB962C8B-B14F-4D97-AF65-F5344CB8AC3E}">
        <p14:creationId xmlns:p14="http://schemas.microsoft.com/office/powerpoint/2010/main" val="811490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2"/>
          </p:nvPr>
        </p:nvSpPr>
        <p:spPr/>
        <p:txBody>
          <a:bodyPr/>
          <a:lstStyle/>
          <a:p>
            <a:fld id="{D3A1C050-F6FE-0E43-A9D0-F8EEADE3D1E4}" type="slidenum">
              <a:rPr lang="en-US" smtClean="0">
                <a:solidFill>
                  <a:prstClr val="black">
                    <a:tint val="75000"/>
                  </a:prstClr>
                </a:solidFill>
              </a:rPr>
              <a:pPr/>
              <a:t>2</a:t>
            </a:fld>
            <a:endParaRPr lang="en-US">
              <a:solidFill>
                <a:prstClr val="black">
                  <a:tint val="75000"/>
                </a:prstClr>
              </a:solidFill>
            </a:endParaRPr>
          </a:p>
        </p:txBody>
      </p:sp>
      <p:pic>
        <p:nvPicPr>
          <p:cNvPr id="7" name="Picture 6">
            <a:extLst>
              <a:ext uri="{FF2B5EF4-FFF2-40B4-BE49-F238E27FC236}">
                <a16:creationId xmlns:a16="http://schemas.microsoft.com/office/drawing/2014/main" id="{AB11211C-4CB4-EF4B-8491-16207C17707F}"/>
              </a:ext>
            </a:extLst>
          </p:cNvPr>
          <p:cNvPicPr>
            <a:picLocks noChangeAspect="1"/>
          </p:cNvPicPr>
          <p:nvPr/>
        </p:nvPicPr>
        <p:blipFill>
          <a:blip r:embed="rId3"/>
          <a:stretch>
            <a:fillRect/>
          </a:stretch>
        </p:blipFill>
        <p:spPr>
          <a:xfrm>
            <a:off x="0" y="995644"/>
            <a:ext cx="9144000" cy="4866711"/>
          </a:xfrm>
          <a:prstGeom prst="rect">
            <a:avLst/>
          </a:prstGeom>
        </p:spPr>
      </p:pic>
      <p:sp>
        <p:nvSpPr>
          <p:cNvPr id="5" name="Oval Callout 4"/>
          <p:cNvSpPr>
            <a:spLocks noChangeArrowheads="1"/>
          </p:cNvSpPr>
          <p:nvPr/>
        </p:nvSpPr>
        <p:spPr bwMode="auto">
          <a:xfrm rot="1773637">
            <a:off x="7952004" y="1183413"/>
            <a:ext cx="924560" cy="924560"/>
          </a:xfrm>
          <a:prstGeom prst="wedgeEllipseCallout">
            <a:avLst>
              <a:gd name="adj1" fmla="val 50231"/>
              <a:gd name="adj2" fmla="val 173915"/>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4724230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862"/>
            <a:ext cx="8529821" cy="1143000"/>
          </a:xfrm>
        </p:spPr>
        <p:txBody>
          <a:bodyPr>
            <a:noAutofit/>
          </a:bodyPr>
          <a:lstStyle/>
          <a:p>
            <a:r>
              <a:rPr lang="en-US" sz="3200" dirty="0"/>
              <a:t>How are we going to lower carbon emissions? </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14752" b="4841"/>
          <a:stretch/>
        </p:blipFill>
        <p:spPr bwMode="auto">
          <a:xfrm>
            <a:off x="844307" y="1669142"/>
            <a:ext cx="7548492" cy="4584095"/>
          </a:xfrm>
          <a:prstGeom prst="rect">
            <a:avLst/>
          </a:prstGeom>
          <a:ln>
            <a:noFill/>
          </a:ln>
          <a:extLst>
            <a:ext uri="{53640926-AAD7-44d8-BBD7-CCE9431645EC}">
              <a14:shadowObscured xmlns:a14="http://schemas.microsoft.com/office/drawing/2010/main" xmlns=""/>
            </a:ext>
          </a:extLst>
        </p:spPr>
      </p:pic>
      <p:sp>
        <p:nvSpPr>
          <p:cNvPr id="3" name="Slide Number Placeholder 2">
            <a:extLst>
              <a:ext uri="{FF2B5EF4-FFF2-40B4-BE49-F238E27FC236}">
                <a16:creationId xmlns:a16="http://schemas.microsoft.com/office/drawing/2014/main" id="{61701CEF-DDD2-41AD-86DC-7E6503929EBF}"/>
              </a:ext>
            </a:extLst>
          </p:cNvPr>
          <p:cNvSpPr>
            <a:spLocks noGrp="1"/>
          </p:cNvSpPr>
          <p:nvPr>
            <p:ph type="sldNum" sz="quarter" idx="12"/>
          </p:nvPr>
        </p:nvSpPr>
        <p:spPr/>
        <p:txBody>
          <a:bodyPr/>
          <a:lstStyle/>
          <a:p>
            <a:fld id="{D3A1C050-F6FE-0E43-A9D0-F8EEADE3D1E4}" type="slidenum">
              <a:rPr lang="en-US" smtClean="0"/>
              <a:pPr/>
              <a:t>3</a:t>
            </a:fld>
            <a:endParaRPr lang="en-US"/>
          </a:p>
        </p:txBody>
      </p:sp>
    </p:spTree>
    <p:extLst>
      <p:ext uri="{BB962C8B-B14F-4D97-AF65-F5344CB8AC3E}">
        <p14:creationId xmlns:p14="http://schemas.microsoft.com/office/powerpoint/2010/main" val="4006774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C08EBCA-A754-E145-A9F5-6E7141E0547B}"/>
              </a:ext>
            </a:extLst>
          </p:cNvPr>
          <p:cNvSpPr>
            <a:spLocks noGrp="1"/>
          </p:cNvSpPr>
          <p:nvPr>
            <p:ph type="title"/>
          </p:nvPr>
        </p:nvSpPr>
        <p:spPr/>
        <p:txBody>
          <a:bodyPr/>
          <a:lstStyle/>
          <a:p>
            <a:r>
              <a:rPr lang="en-US" dirty="0"/>
              <a:t>Lowering Carbon Emissions</a:t>
            </a:r>
          </a:p>
        </p:txBody>
      </p:sp>
      <p:sp>
        <p:nvSpPr>
          <p:cNvPr id="5" name="Content Placeholder 4">
            <a:extLst>
              <a:ext uri="{FF2B5EF4-FFF2-40B4-BE49-F238E27FC236}">
                <a16:creationId xmlns:a16="http://schemas.microsoft.com/office/drawing/2014/main" id="{6AFCB5B8-6F9C-6D47-AC7C-23A99FD78D01}"/>
              </a:ext>
            </a:extLst>
          </p:cNvPr>
          <p:cNvSpPr>
            <a:spLocks noGrp="1"/>
          </p:cNvSpPr>
          <p:nvPr>
            <p:ph idx="1"/>
          </p:nvPr>
        </p:nvSpPr>
        <p:spPr/>
        <p:txBody>
          <a:bodyPr/>
          <a:lstStyle/>
          <a:p>
            <a:r>
              <a:rPr lang="en-US" dirty="0"/>
              <a:t>How would “walk or use your bike to go for short distances” lower carbon emissions?</a:t>
            </a:r>
          </a:p>
          <a:p>
            <a:r>
              <a:rPr lang="en-US" dirty="0"/>
              <a:t>Work as a class to draw a representation that shows how walking or riding a bike would reduce carbon emissions.</a:t>
            </a:r>
          </a:p>
        </p:txBody>
      </p:sp>
      <p:sp>
        <p:nvSpPr>
          <p:cNvPr id="3" name="Slide Number Placeholder 2">
            <a:extLst>
              <a:ext uri="{FF2B5EF4-FFF2-40B4-BE49-F238E27FC236}">
                <a16:creationId xmlns:a16="http://schemas.microsoft.com/office/drawing/2014/main" id="{BFE65390-E241-8449-B2DC-3D9C74509F06}"/>
              </a:ext>
            </a:extLst>
          </p:cNvPr>
          <p:cNvSpPr>
            <a:spLocks noGrp="1"/>
          </p:cNvSpPr>
          <p:nvPr>
            <p:ph type="sldNum" sz="quarter" idx="12"/>
          </p:nvPr>
        </p:nvSpPr>
        <p:spPr/>
        <p:txBody>
          <a:bodyPr/>
          <a:lstStyle/>
          <a:p>
            <a:fld id="{D3A1C050-F6FE-0E43-A9D0-F8EEADE3D1E4}" type="slidenum">
              <a:rPr lang="en-US" smtClean="0"/>
              <a:pPr/>
              <a:t>4</a:t>
            </a:fld>
            <a:endParaRPr lang="en-US"/>
          </a:p>
        </p:txBody>
      </p:sp>
    </p:spTree>
    <p:extLst>
      <p:ext uri="{BB962C8B-B14F-4D97-AF65-F5344CB8AC3E}">
        <p14:creationId xmlns:p14="http://schemas.microsoft.com/office/powerpoint/2010/main" val="21288824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A33F7-CF60-434A-A964-63CB9918745B}"/>
              </a:ext>
            </a:extLst>
          </p:cNvPr>
          <p:cNvSpPr>
            <a:spLocks noGrp="1"/>
          </p:cNvSpPr>
          <p:nvPr>
            <p:ph type="title"/>
          </p:nvPr>
        </p:nvSpPr>
        <p:spPr/>
        <p:txBody>
          <a:bodyPr/>
          <a:lstStyle/>
          <a:p>
            <a:r>
              <a:rPr lang="en-US" dirty="0"/>
              <a:t>Strategy Cards</a:t>
            </a:r>
          </a:p>
        </p:txBody>
      </p:sp>
      <p:sp>
        <p:nvSpPr>
          <p:cNvPr id="7" name="Content Placeholder 6">
            <a:extLst>
              <a:ext uri="{FF2B5EF4-FFF2-40B4-BE49-F238E27FC236}">
                <a16:creationId xmlns:a16="http://schemas.microsoft.com/office/drawing/2014/main" id="{149EAD04-1864-A744-BFFE-DA9645CF15CF}"/>
              </a:ext>
            </a:extLst>
          </p:cNvPr>
          <p:cNvSpPr>
            <a:spLocks noGrp="1"/>
          </p:cNvSpPr>
          <p:nvPr>
            <p:ph idx="1"/>
          </p:nvPr>
        </p:nvSpPr>
        <p:spPr/>
        <p:txBody>
          <a:bodyPr/>
          <a:lstStyle/>
          <a:p>
            <a:r>
              <a:rPr lang="en-US" dirty="0"/>
              <a:t>Talk with your group about how each strategy would lower carbon emissions.</a:t>
            </a:r>
          </a:p>
          <a:p>
            <a:r>
              <a:rPr lang="en-US" dirty="0"/>
              <a:t>Draw a group representation of how 1 of the strategies would lower carbon emissions.</a:t>
            </a:r>
          </a:p>
        </p:txBody>
      </p:sp>
      <p:sp>
        <p:nvSpPr>
          <p:cNvPr id="3" name="Slide Number Placeholder 2">
            <a:extLst>
              <a:ext uri="{FF2B5EF4-FFF2-40B4-BE49-F238E27FC236}">
                <a16:creationId xmlns:a16="http://schemas.microsoft.com/office/drawing/2014/main" id="{2491E5BD-241D-0F4B-848C-62FD9ED7935B}"/>
              </a:ext>
            </a:extLst>
          </p:cNvPr>
          <p:cNvSpPr>
            <a:spLocks noGrp="1"/>
          </p:cNvSpPr>
          <p:nvPr>
            <p:ph type="sldNum" sz="quarter" idx="12"/>
          </p:nvPr>
        </p:nvSpPr>
        <p:spPr/>
        <p:txBody>
          <a:bodyPr/>
          <a:lstStyle/>
          <a:p>
            <a:fld id="{D3A1C050-F6FE-0E43-A9D0-F8EEADE3D1E4}" type="slidenum">
              <a:rPr lang="en-US" smtClean="0"/>
              <a:pPr/>
              <a:t>5</a:t>
            </a:fld>
            <a:endParaRPr lang="en-US"/>
          </a:p>
        </p:txBody>
      </p:sp>
    </p:spTree>
    <p:extLst>
      <p:ext uri="{BB962C8B-B14F-4D97-AF65-F5344CB8AC3E}">
        <p14:creationId xmlns:p14="http://schemas.microsoft.com/office/powerpoint/2010/main" val="38010413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3D1620-2F2A-944C-8478-89074A85E0D4}"/>
              </a:ext>
            </a:extLst>
          </p:cNvPr>
          <p:cNvSpPr>
            <a:spLocks noGrp="1"/>
          </p:cNvSpPr>
          <p:nvPr>
            <p:ph type="title"/>
          </p:nvPr>
        </p:nvSpPr>
        <p:spPr/>
        <p:txBody>
          <a:bodyPr/>
          <a:lstStyle/>
          <a:p>
            <a:r>
              <a:rPr lang="en-US" dirty="0"/>
              <a:t>Gallery Walk</a:t>
            </a:r>
          </a:p>
        </p:txBody>
      </p:sp>
      <p:sp>
        <p:nvSpPr>
          <p:cNvPr id="3" name="Content Placeholder 2">
            <a:extLst>
              <a:ext uri="{FF2B5EF4-FFF2-40B4-BE49-F238E27FC236}">
                <a16:creationId xmlns:a16="http://schemas.microsoft.com/office/drawing/2014/main" id="{2585F470-AF9D-BB48-9953-6C7DB7CC8FF5}"/>
              </a:ext>
            </a:extLst>
          </p:cNvPr>
          <p:cNvSpPr>
            <a:spLocks noGrp="1"/>
          </p:cNvSpPr>
          <p:nvPr>
            <p:ph idx="1"/>
          </p:nvPr>
        </p:nvSpPr>
        <p:spPr/>
        <p:txBody>
          <a:bodyPr/>
          <a:lstStyle/>
          <a:p>
            <a:r>
              <a:rPr lang="en-US" dirty="0"/>
              <a:t>As you look at the representations, talk with your group about:</a:t>
            </a:r>
          </a:p>
          <a:p>
            <a:pPr lvl="1"/>
            <a:r>
              <a:rPr lang="en-US" dirty="0"/>
              <a:t>How does the strategy lower carbon emissions?</a:t>
            </a:r>
          </a:p>
          <a:p>
            <a:pPr lvl="1"/>
            <a:r>
              <a:rPr lang="en-US" dirty="0"/>
              <a:t>How are the strategies similar in how they lower carbon emissions?</a:t>
            </a:r>
          </a:p>
          <a:p>
            <a:pPr lvl="1"/>
            <a:r>
              <a:rPr lang="en-US" dirty="0"/>
              <a:t>How are the strategies different in how they lower carbon emissions?</a:t>
            </a:r>
          </a:p>
          <a:p>
            <a:pPr lvl="1"/>
            <a:endParaRPr lang="en-US" dirty="0"/>
          </a:p>
        </p:txBody>
      </p:sp>
      <p:sp>
        <p:nvSpPr>
          <p:cNvPr id="4" name="Slide Number Placeholder 3">
            <a:extLst>
              <a:ext uri="{FF2B5EF4-FFF2-40B4-BE49-F238E27FC236}">
                <a16:creationId xmlns:a16="http://schemas.microsoft.com/office/drawing/2014/main" id="{08EF1DDD-ACF2-4F4F-9DAB-57A7AF7F5E6A}"/>
              </a:ext>
            </a:extLst>
          </p:cNvPr>
          <p:cNvSpPr>
            <a:spLocks noGrp="1"/>
          </p:cNvSpPr>
          <p:nvPr>
            <p:ph type="sldNum" sz="quarter" idx="12"/>
          </p:nvPr>
        </p:nvSpPr>
        <p:spPr/>
        <p:txBody>
          <a:bodyPr/>
          <a:lstStyle/>
          <a:p>
            <a:fld id="{D3A1C050-F6FE-0E43-A9D0-F8EEADE3D1E4}" type="slidenum">
              <a:rPr lang="en-US" smtClean="0"/>
              <a:pPr/>
              <a:t>6</a:t>
            </a:fld>
            <a:endParaRPr lang="en-US"/>
          </a:p>
        </p:txBody>
      </p:sp>
    </p:spTree>
    <p:extLst>
      <p:ext uri="{BB962C8B-B14F-4D97-AF65-F5344CB8AC3E}">
        <p14:creationId xmlns:p14="http://schemas.microsoft.com/office/powerpoint/2010/main" val="7867852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DB237-25C1-3A4E-BE31-039D5BF9C02F}"/>
              </a:ext>
            </a:extLst>
          </p:cNvPr>
          <p:cNvSpPr>
            <a:spLocks noGrp="1"/>
          </p:cNvSpPr>
          <p:nvPr>
            <p:ph type="title"/>
          </p:nvPr>
        </p:nvSpPr>
        <p:spPr/>
        <p:txBody>
          <a:bodyPr/>
          <a:lstStyle/>
          <a:p>
            <a:r>
              <a:rPr lang="en-US" dirty="0"/>
              <a:t>Class Discussion</a:t>
            </a:r>
          </a:p>
        </p:txBody>
      </p:sp>
      <p:sp>
        <p:nvSpPr>
          <p:cNvPr id="3" name="Content Placeholder 2">
            <a:extLst>
              <a:ext uri="{FF2B5EF4-FFF2-40B4-BE49-F238E27FC236}">
                <a16:creationId xmlns:a16="http://schemas.microsoft.com/office/drawing/2014/main" id="{71A23C2F-C8E3-354E-BD3F-6EC9ECBE4897}"/>
              </a:ext>
            </a:extLst>
          </p:cNvPr>
          <p:cNvSpPr>
            <a:spLocks noGrp="1"/>
          </p:cNvSpPr>
          <p:nvPr>
            <p:ph idx="1"/>
          </p:nvPr>
        </p:nvSpPr>
        <p:spPr/>
        <p:txBody>
          <a:bodyPr/>
          <a:lstStyle/>
          <a:p>
            <a:r>
              <a:rPr lang="en-US" dirty="0"/>
              <a:t>Which of the strategies would you be willing to use?</a:t>
            </a:r>
          </a:p>
          <a:p>
            <a:r>
              <a:rPr lang="en-US" dirty="0"/>
              <a:t>Which strategies would be the easiest? Hardest?</a:t>
            </a:r>
          </a:p>
        </p:txBody>
      </p:sp>
      <p:sp>
        <p:nvSpPr>
          <p:cNvPr id="4" name="Slide Number Placeholder 3">
            <a:extLst>
              <a:ext uri="{FF2B5EF4-FFF2-40B4-BE49-F238E27FC236}">
                <a16:creationId xmlns:a16="http://schemas.microsoft.com/office/drawing/2014/main" id="{BFACAEAD-C5CD-2648-A4B0-99A3E3854134}"/>
              </a:ext>
            </a:extLst>
          </p:cNvPr>
          <p:cNvSpPr>
            <a:spLocks noGrp="1"/>
          </p:cNvSpPr>
          <p:nvPr>
            <p:ph type="sldNum" sz="quarter" idx="12"/>
          </p:nvPr>
        </p:nvSpPr>
        <p:spPr/>
        <p:txBody>
          <a:bodyPr/>
          <a:lstStyle/>
          <a:p>
            <a:fld id="{D3A1C050-F6FE-0E43-A9D0-F8EEADE3D1E4}" type="slidenum">
              <a:rPr lang="en-US" smtClean="0"/>
              <a:pPr/>
              <a:t>7</a:t>
            </a:fld>
            <a:endParaRPr lang="en-US"/>
          </a:p>
        </p:txBody>
      </p:sp>
    </p:spTree>
    <p:extLst>
      <p:ext uri="{BB962C8B-B14F-4D97-AF65-F5344CB8AC3E}">
        <p14:creationId xmlns:p14="http://schemas.microsoft.com/office/powerpoint/2010/main" val="42002028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176" y="184992"/>
            <a:ext cx="4138706" cy="517243"/>
          </a:xfrm>
        </p:spPr>
        <p:txBody>
          <a:bodyPr>
            <a:normAutofit fontScale="90000"/>
          </a:bodyPr>
          <a:lstStyle/>
          <a:p>
            <a:r>
              <a:rPr lang="en-US" dirty="0"/>
              <a:t>Individual Actions</a:t>
            </a:r>
          </a:p>
        </p:txBody>
      </p:sp>
      <p:sp>
        <p:nvSpPr>
          <p:cNvPr id="3" name="Content Placeholder 2"/>
          <p:cNvSpPr>
            <a:spLocks noGrp="1"/>
          </p:cNvSpPr>
          <p:nvPr>
            <p:ph idx="1"/>
          </p:nvPr>
        </p:nvSpPr>
        <p:spPr>
          <a:xfrm>
            <a:off x="457200" y="986119"/>
            <a:ext cx="3666565" cy="5140046"/>
          </a:xfrm>
        </p:spPr>
        <p:txBody>
          <a:bodyPr/>
          <a:lstStyle/>
          <a:p>
            <a:r>
              <a:rPr lang="en-US" dirty="0"/>
              <a:t>(you just discussed lots of </a:t>
            </a:r>
            <a:r>
              <a:rPr lang="en-US"/>
              <a:t>these)</a:t>
            </a:r>
            <a:endParaRPr lang="en-US" dirty="0"/>
          </a:p>
        </p:txBody>
      </p:sp>
      <p:sp>
        <p:nvSpPr>
          <p:cNvPr id="4" name="Slide Number Placeholder 3"/>
          <p:cNvSpPr>
            <a:spLocks noGrp="1"/>
          </p:cNvSpPr>
          <p:nvPr>
            <p:ph type="sldNum" sz="quarter" idx="12"/>
          </p:nvPr>
        </p:nvSpPr>
        <p:spPr/>
        <p:txBody>
          <a:bodyPr/>
          <a:lstStyle/>
          <a:p>
            <a:fld id="{57EFB0BE-6E93-D74B-B591-CDA2481F351A}" type="slidenum">
              <a:rPr lang="en-US" smtClean="0"/>
              <a:pPr/>
              <a:t>8</a:t>
            </a:fld>
            <a:endParaRPr lang="en-US"/>
          </a:p>
        </p:txBody>
      </p:sp>
      <p:sp>
        <p:nvSpPr>
          <p:cNvPr id="5" name="Title 1"/>
          <p:cNvSpPr txBox="1">
            <a:spLocks/>
          </p:cNvSpPr>
          <p:nvPr/>
        </p:nvSpPr>
        <p:spPr>
          <a:xfrm>
            <a:off x="4719917" y="158100"/>
            <a:ext cx="4095377" cy="544138"/>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dirty="0"/>
              <a:t>Societal Actions</a:t>
            </a:r>
          </a:p>
        </p:txBody>
      </p:sp>
      <p:sp>
        <p:nvSpPr>
          <p:cNvPr id="6" name="Content Placeholder 2"/>
          <p:cNvSpPr txBox="1">
            <a:spLocks/>
          </p:cNvSpPr>
          <p:nvPr/>
        </p:nvSpPr>
        <p:spPr>
          <a:xfrm>
            <a:off x="5020235" y="986119"/>
            <a:ext cx="3666565" cy="5128095"/>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Write suggestions here</a:t>
            </a:r>
          </a:p>
        </p:txBody>
      </p:sp>
      <p:cxnSp>
        <p:nvCxnSpPr>
          <p:cNvPr id="8" name="Straight Connector 7"/>
          <p:cNvCxnSpPr/>
          <p:nvPr/>
        </p:nvCxnSpPr>
        <p:spPr>
          <a:xfrm flipH="1">
            <a:off x="4571998" y="409107"/>
            <a:ext cx="44823" cy="5716774"/>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465854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518B2-5831-3F4A-B0AF-C5F5B9C043F8}"/>
              </a:ext>
            </a:extLst>
          </p:cNvPr>
          <p:cNvSpPr>
            <a:spLocks noGrp="1"/>
          </p:cNvSpPr>
          <p:nvPr>
            <p:ph type="title"/>
          </p:nvPr>
        </p:nvSpPr>
        <p:spPr/>
        <p:txBody>
          <a:bodyPr/>
          <a:lstStyle/>
          <a:p>
            <a:r>
              <a:rPr lang="en-US" dirty="0"/>
              <a:t>Learning Tracking Tool</a:t>
            </a:r>
          </a:p>
        </p:txBody>
      </p:sp>
      <p:sp>
        <p:nvSpPr>
          <p:cNvPr id="3" name="Content Placeholder 2">
            <a:extLst>
              <a:ext uri="{FF2B5EF4-FFF2-40B4-BE49-F238E27FC236}">
                <a16:creationId xmlns:a16="http://schemas.microsoft.com/office/drawing/2014/main" id="{A29D34C9-0255-B941-9198-50DD021BC046}"/>
              </a:ext>
            </a:extLst>
          </p:cNvPr>
          <p:cNvSpPr>
            <a:spLocks noGrp="1"/>
          </p:cNvSpPr>
          <p:nvPr>
            <p:ph idx="1"/>
          </p:nvPr>
        </p:nvSpPr>
        <p:spPr>
          <a:xfrm>
            <a:off x="457200" y="1600200"/>
            <a:ext cx="4056743" cy="4525963"/>
          </a:xfrm>
        </p:spPr>
        <p:txBody>
          <a:bodyPr>
            <a:normAutofit fontScale="55000" lnSpcReduction="20000"/>
          </a:bodyPr>
          <a:lstStyle/>
          <a:p>
            <a:pPr lvl="0"/>
            <a:r>
              <a:rPr lang="en-US" dirty="0"/>
              <a:t>Record the activity chunk name  “Impact of our Lifestyle Choices” and their role as “Explainer.”</a:t>
            </a:r>
          </a:p>
          <a:p>
            <a:pPr marL="0" lvl="0" indent="0">
              <a:buNone/>
            </a:pPr>
            <a:endParaRPr lang="en-US" dirty="0"/>
          </a:p>
          <a:p>
            <a:pPr marL="285750" indent="-285750">
              <a:buFont typeface="Arial" panose="020B0604020202020204" pitchFamily="34" charset="0"/>
              <a:buChar char="•"/>
            </a:pPr>
            <a:r>
              <a:rPr lang="en-US" dirty="0"/>
              <a:t>Discuss what you did during the activity chunk and record your ideas in the column, “What Did We Do?”</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Discuss with your classmates what you figured out will help you to answer the unit driving question. Record your ideas in the column “What Did We Figure Out?”</a:t>
            </a:r>
          </a:p>
          <a:p>
            <a:endParaRPr lang="en-US" dirty="0"/>
          </a:p>
          <a:p>
            <a:pPr marL="285750" indent="-285750">
              <a:buFont typeface="Arial" panose="020B0604020202020204" pitchFamily="34" charset="0"/>
              <a:buChar char="•"/>
            </a:pPr>
            <a:r>
              <a:rPr lang="en-US" dirty="0"/>
              <a:t>Discuss questions you now have related to the unit driving question and record them in the column “What Are We Asking Now?”</a:t>
            </a:r>
          </a:p>
          <a:p>
            <a:endParaRPr lang="en-US" dirty="0"/>
          </a:p>
        </p:txBody>
      </p:sp>
      <p:pic>
        <p:nvPicPr>
          <p:cNvPr id="6" name="Picture 5" descr="A screenshot of a the Learning Tracking Tool&#10;">
            <a:extLst>
              <a:ext uri="{FF2B5EF4-FFF2-40B4-BE49-F238E27FC236}">
                <a16:creationId xmlns:a16="http://schemas.microsoft.com/office/drawing/2014/main" id="{E5CB4D01-9607-8D4B-B6ED-DAA081DC9732}"/>
              </a:ext>
            </a:extLst>
          </p:cNvPr>
          <p:cNvPicPr>
            <a:picLocks noChangeAspect="1"/>
          </p:cNvPicPr>
          <p:nvPr/>
        </p:nvPicPr>
        <p:blipFill>
          <a:blip r:embed="rId3"/>
          <a:stretch>
            <a:fillRect/>
          </a:stretch>
        </p:blipFill>
        <p:spPr>
          <a:xfrm>
            <a:off x="4650346" y="1826550"/>
            <a:ext cx="4378149" cy="3130461"/>
          </a:xfrm>
          <a:prstGeom prst="rect">
            <a:avLst/>
          </a:prstGeom>
          <a:ln>
            <a:solidFill>
              <a:schemeClr val="tx1"/>
            </a:solidFill>
          </a:ln>
        </p:spPr>
      </p:pic>
    </p:spTree>
    <p:extLst>
      <p:ext uri="{BB962C8B-B14F-4D97-AF65-F5344CB8AC3E}">
        <p14:creationId xmlns:p14="http://schemas.microsoft.com/office/powerpoint/2010/main" val="29745643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plate_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359</TotalTime>
  <Words>977</Words>
  <Application>Microsoft Macintosh PowerPoint</Application>
  <PresentationFormat>On-screen Show (4:3)</PresentationFormat>
  <Paragraphs>84</Paragraphs>
  <Slides>9</Slides>
  <Notes>9</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9</vt:i4>
      </vt:variant>
    </vt:vector>
  </HeadingPairs>
  <TitlesOfParts>
    <vt:vector size="13" baseType="lpstr">
      <vt:lpstr>Arial</vt:lpstr>
      <vt:lpstr>Calibri</vt:lpstr>
      <vt:lpstr>Office Theme</vt:lpstr>
      <vt:lpstr>Template_Presentation</vt:lpstr>
      <vt:lpstr>Human Energy Systems Unit  Activity 5.4 Strategies for Lowing Carbon Emissions</vt:lpstr>
      <vt:lpstr>PowerPoint Presentation</vt:lpstr>
      <vt:lpstr>How are we going to lower carbon emissions? </vt:lpstr>
      <vt:lpstr>Lowering Carbon Emissions</vt:lpstr>
      <vt:lpstr>Strategy Cards</vt:lpstr>
      <vt:lpstr>Gallery Walk</vt:lpstr>
      <vt:lpstr>Class Discussion</vt:lpstr>
      <vt:lpstr>Individual Actions</vt:lpstr>
      <vt:lpstr>Learning Tracking Tool</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48</cp:revision>
  <dcterms:created xsi:type="dcterms:W3CDTF">2013-09-18T13:57:10Z</dcterms:created>
  <dcterms:modified xsi:type="dcterms:W3CDTF">2020-03-23T18:52:15Z</dcterms:modified>
</cp:coreProperties>
</file>