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handoutMasterIdLst>
    <p:handoutMasterId r:id="rId38"/>
  </p:handoutMasterIdLst>
  <p:sldIdLst>
    <p:sldId id="275" r:id="rId2"/>
    <p:sldId id="300" r:id="rId3"/>
    <p:sldId id="301" r:id="rId4"/>
    <p:sldId id="273" r:id="rId5"/>
    <p:sldId id="316" r:id="rId6"/>
    <p:sldId id="317" r:id="rId7"/>
    <p:sldId id="279" r:id="rId8"/>
    <p:sldId id="280" r:id="rId9"/>
    <p:sldId id="281" r:id="rId10"/>
    <p:sldId id="282" r:id="rId11"/>
    <p:sldId id="283" r:id="rId12"/>
    <p:sldId id="284" r:id="rId13"/>
    <p:sldId id="286" r:id="rId14"/>
    <p:sldId id="313" r:id="rId15"/>
    <p:sldId id="320" r:id="rId16"/>
    <p:sldId id="290" r:id="rId17"/>
    <p:sldId id="302" r:id="rId18"/>
    <p:sldId id="303" r:id="rId19"/>
    <p:sldId id="314" r:id="rId20"/>
    <p:sldId id="311" r:id="rId21"/>
    <p:sldId id="304" r:id="rId22"/>
    <p:sldId id="305" r:id="rId23"/>
    <p:sldId id="306" r:id="rId24"/>
    <p:sldId id="307" r:id="rId25"/>
    <p:sldId id="308" r:id="rId26"/>
    <p:sldId id="318" r:id="rId27"/>
    <p:sldId id="322" r:id="rId28"/>
    <p:sldId id="312" r:id="rId29"/>
    <p:sldId id="309" r:id="rId30"/>
    <p:sldId id="310" r:id="rId31"/>
    <p:sldId id="315" r:id="rId32"/>
    <p:sldId id="323" r:id="rId33"/>
    <p:sldId id="321" r:id="rId34"/>
    <p:sldId id="324" r:id="rId35"/>
    <p:sldId id="319"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96"/>
    <p:restoredTop sz="94149" autoAdjust="0"/>
  </p:normalViewPr>
  <p:slideViewPr>
    <p:cSldViewPr snapToGrid="0" snapToObjects="1">
      <p:cViewPr varScale="1">
        <p:scale>
          <a:sx n="90" d="100"/>
          <a:sy n="90" d="100"/>
        </p:scale>
        <p:origin x="424" y="200"/>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4.2 Carbon Pools and Fossil Fuels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694532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Zoom into fossil fuels.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9-13 to “zoom” into fossil fuels at a molecular scale.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Using the slides, lead the students through a discussion in which they compare the molecules of gasoline/octane to other molecules to decide if gasoline/octane is organic or inorganic. Remind students that in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organic molecules 1) are carbon based, and 2) contain C-C and C-H bonds.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2546455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Zoom into fossil fuels.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9-13 to “zoom” into fossil fuels at a molecular scale.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Using the slides, lead the students through a discussion in which they compare the molecules of gasoline/octane to other molecules to decide if gasoline/octane is organic or inorganic. Remind students that in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organic molecules 1) are carbon based, and 2) contain C-C and C-H bonds.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4074754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Zoom into fossil fuels.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9-13 to “zoom” into fossil fuels at a molecular scale.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Using the slides, lead the students through a discussion in which they compare the molecules of gasoline/octane to other molecules to decide if gasoline/octane is organic or inorganic. Remind students that in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organic molecules 1) are carbon based, and 2) contain C-C and C-H bonds.</a:t>
            </a:r>
          </a:p>
        </p:txBody>
      </p:sp>
      <p:sp>
        <p:nvSpPr>
          <p:cNvPr id="4" name="Slide Number Placeholder 3"/>
          <p:cNvSpPr>
            <a:spLocks noGrp="1"/>
          </p:cNvSpPr>
          <p:nvPr>
            <p:ph type="sldNum" sz="quarter" idx="10"/>
          </p:nvPr>
        </p:nvSpPr>
        <p:spPr/>
        <p:txBody>
          <a:bodyPr/>
          <a:lstStyle/>
          <a:p>
            <a:fld id="{AD260684-F99F-BA45-9C1A-B27E62BA9C03}"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 14. Tell students that fossil fuels contain chemical energy that is very useful to humans.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6364FF3-8B7C-744E-A460-170291D487CC}" type="slidenum">
              <a:rPr lang="en-US" smtClean="0"/>
              <a:pPr/>
              <a:t>14</a:t>
            </a:fld>
            <a:endParaRPr lang="en-US"/>
          </a:p>
        </p:txBody>
      </p:sp>
    </p:spTree>
    <p:extLst>
      <p:ext uri="{BB962C8B-B14F-4D97-AF65-F5344CB8AC3E}">
        <p14:creationId xmlns:p14="http://schemas.microsoft.com/office/powerpoint/2010/main" val="715429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read the Carbon Pools &amp; Fossil Fuels Reading</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15. Give each student a copy of 4.2 Carbon Pools &amp; Fossil Fuels Reading and a copy of the Four Questions Handout (or have them take out their existing copies). Have students read 4.2 Carbon Pools &amp; Fossil Fuels Reading using the Questions, Connections, Questions Reading Strategy. See the Engaging Students with Readings and the Question, Connections, Questions Reading Strategy Educator Resource document for information about how to engage students with this strategy. Put a copy of the Four Questions 11 x 17 Poster on the wall for reference if it is not there already.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3817845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Overview and discussion of how fossils fuels are formed.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16-18 to briefly overview how fossil fuels form. Key information to point to during this presentation is that fossil fuels were formed from dead plants and animals that were exposed to heat and pressure over time. This is why fossil fuels contain energy-rich C-C and C-H bonds, and this is also the reason that we label fossil fuels pool an “organic” pool.</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Overview and discussion of how fossils fuels are formed.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16-18 to briefly overview how fossil fuels form. Key information to point to during this presentation is that fossil fuels were formed from dead plants and animals that were exposed to heat and pressure over time. This is why fossil fuels contain energy-rich C-C and C-H bonds, and this is also the reason that we label fossil fuels pool an “organic” pool.</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350868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Overview and discussion of how fossils fuels are formed.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16-18 to briefly overview how fossil fuels form. Key information to point to during this presentation is that fossil fuels were formed from dead plants and animals that were exposed to heat and pressure over time. This is why fossil fuels contain energy-rich C-C and C-H bonds, and this is also the reason that we label fossil fuels pool an “organic” pool.</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325006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Display Slide 19 to aid in discussion about “Where does chemical energy in fossil fuels come from?” Remind them of the Four Questions.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76364FF3-8B7C-744E-A460-170291D487CC}" type="slidenum">
              <a:rPr lang="en-US" smtClean="0"/>
              <a:pPr/>
              <a:t>19</a:t>
            </a:fld>
            <a:endParaRPr lang="en-US"/>
          </a:p>
        </p:txBody>
      </p:sp>
    </p:spTree>
    <p:extLst>
      <p:ext uri="{BB962C8B-B14F-4D97-AF65-F5344CB8AC3E}">
        <p14:creationId xmlns:p14="http://schemas.microsoft.com/office/powerpoint/2010/main" val="6614692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Carbon Cycling and Energy Flow Question for fossil fuels.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20. Tell students they are going to focus on the carbon cycling question and the energy flow question as it pertains fossil fuels.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1840218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Four Questions to engage students in a discussion about scale.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Tell students that this unit is different from other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because of the </a:t>
            </a:r>
            <a:r>
              <a:rPr lang="en-US" sz="1200" i="1" kern="1200" dirty="0">
                <a:solidFill>
                  <a:schemeClr val="tx1"/>
                </a:solidFill>
                <a:effectLst/>
                <a:latin typeface="+mn-lt"/>
                <a:ea typeface="+mn-ea"/>
                <a:cs typeface="+mn-cs"/>
              </a:rPr>
              <a:t>scale</a:t>
            </a:r>
            <a:r>
              <a:rPr lang="en-US" sz="1200" kern="1200" dirty="0">
                <a:solidFill>
                  <a:schemeClr val="tx1"/>
                </a:solidFill>
                <a:effectLst/>
                <a:latin typeface="+mn-lt"/>
                <a:ea typeface="+mn-ea"/>
                <a:cs typeface="+mn-cs"/>
              </a:rPr>
              <a:t>. Instead of looking at how carbon and energy move through an animal or a plant or a decomposer or an ecosystem, we are looking at how carbon and energy move around the entire world (i.e., at a large scale). By </a:t>
            </a:r>
            <a:r>
              <a:rPr lang="en-US" sz="1200" i="1" kern="1200" dirty="0">
                <a:solidFill>
                  <a:schemeClr val="tx1"/>
                </a:solidFill>
                <a:effectLst/>
                <a:latin typeface="+mn-lt"/>
                <a:ea typeface="+mn-ea"/>
                <a:cs typeface="+mn-cs"/>
              </a:rPr>
              <a:t>world</a:t>
            </a:r>
            <a:r>
              <a:rPr lang="en-US" sz="1200" kern="1200" dirty="0">
                <a:solidFill>
                  <a:schemeClr val="tx1"/>
                </a:solidFill>
                <a:effectLst/>
                <a:latin typeface="+mn-lt"/>
                <a:ea typeface="+mn-ea"/>
                <a:cs typeface="+mn-cs"/>
              </a:rPr>
              <a:t>, we mean the Earth and atmosphere for matter, and the sun and space for energy.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42381653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Use Slides 21-23 to discuss how fossil fuels are formed, extracted and combusted.</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389977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Use Slides 21-23 to discuss how fossil fuels are formed, extracted and combusted.</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16999189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Use Slides 21-23 to discuss how fossil fuels are formed, extracted and combusted.</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20258502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Slides 24-25 to show how the carbon cycles and the energy flows in this same system.</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24</a:t>
            </a:fld>
            <a:endParaRPr lang="en-US"/>
          </a:p>
        </p:txBody>
      </p:sp>
    </p:spTree>
    <p:extLst>
      <p:ext uri="{BB962C8B-B14F-4D97-AF65-F5344CB8AC3E}">
        <p14:creationId xmlns:p14="http://schemas.microsoft.com/office/powerpoint/2010/main" val="966767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Slides 24-25 to show how the carbon cycles and the energy flows in this same system.</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25</a:t>
            </a:fld>
            <a:endParaRPr lang="en-US"/>
          </a:p>
        </p:txBody>
      </p:sp>
    </p:spTree>
    <p:extLst>
      <p:ext uri="{BB962C8B-B14F-4D97-AF65-F5344CB8AC3E}">
        <p14:creationId xmlns:p14="http://schemas.microsoft.com/office/powerpoint/2010/main" val="1111449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Display Slide 26. Use the figure to discuss the role of fossil fuels in the overall carbon cycle.  </a:t>
            </a:r>
          </a:p>
        </p:txBody>
      </p:sp>
      <p:sp>
        <p:nvSpPr>
          <p:cNvPr id="4" name="Slide Number Placeholder 3"/>
          <p:cNvSpPr>
            <a:spLocks noGrp="1"/>
          </p:cNvSpPr>
          <p:nvPr>
            <p:ph type="sldNum" sz="quarter" idx="10"/>
          </p:nvPr>
        </p:nvSpPr>
        <p:spPr/>
        <p:txBody>
          <a:bodyPr/>
          <a:lstStyle/>
          <a:p>
            <a:fld id="{730CAD82-890D-E448-8E28-381549A5FA4F}" type="slidenum">
              <a:rPr lang="en-US" smtClean="0"/>
              <a:pPr/>
              <a:t>26</a:t>
            </a:fld>
            <a:endParaRPr lang="en-US"/>
          </a:p>
        </p:txBody>
      </p:sp>
    </p:spTree>
    <p:extLst>
      <p:ext uri="{BB962C8B-B14F-4D97-AF65-F5344CB8AC3E}">
        <p14:creationId xmlns:p14="http://schemas.microsoft.com/office/powerpoint/2010/main" val="10076284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Use Slide 27 to further discuss carbon cycling and energy flows.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27</a:t>
            </a:fld>
            <a:endParaRPr lang="en-US"/>
          </a:p>
        </p:txBody>
      </p:sp>
    </p:spTree>
    <p:extLst>
      <p:ext uri="{BB962C8B-B14F-4D97-AF65-F5344CB8AC3E}">
        <p14:creationId xmlns:p14="http://schemas.microsoft.com/office/powerpoint/2010/main" val="5712223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Stability and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28. Tell students they are going to focus on the stability and change question. </a:t>
            </a:r>
          </a:p>
        </p:txBody>
      </p:sp>
      <p:sp>
        <p:nvSpPr>
          <p:cNvPr id="4" name="Slide Number Placeholder 3"/>
          <p:cNvSpPr>
            <a:spLocks noGrp="1"/>
          </p:cNvSpPr>
          <p:nvPr>
            <p:ph type="sldNum" sz="quarter" idx="5"/>
          </p:nvPr>
        </p:nvSpPr>
        <p:spPr/>
        <p:txBody>
          <a:bodyPr/>
          <a:lstStyle/>
          <a:p>
            <a:fld id="{946B7EDE-1D34-AF43-A72F-F106018D4F39}" type="slidenum">
              <a:rPr lang="en-US" smtClean="0"/>
              <a:pPr/>
              <a:t>28</a:t>
            </a:fld>
            <a:endParaRPr lang="en-US"/>
          </a:p>
        </p:txBody>
      </p:sp>
    </p:spTree>
    <p:extLst>
      <p:ext uri="{BB962C8B-B14F-4D97-AF65-F5344CB8AC3E}">
        <p14:creationId xmlns:p14="http://schemas.microsoft.com/office/powerpoint/2010/main" val="21090329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Display Slide 29 to start a discussion about how humans started using fossil fuels.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29</a:t>
            </a:fld>
            <a:endParaRPr lang="en-US"/>
          </a:p>
        </p:txBody>
      </p:sp>
    </p:spTree>
    <p:extLst>
      <p:ext uri="{BB962C8B-B14F-4D97-AF65-F5344CB8AC3E}">
        <p14:creationId xmlns:p14="http://schemas.microsoft.com/office/powerpoint/2010/main" val="9334703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Slide 30 continues the conversation about how human still use fossil fuels today.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30</a:t>
            </a:fld>
            <a:endParaRPr lang="en-US"/>
          </a:p>
        </p:txBody>
      </p:sp>
    </p:spTree>
    <p:extLst>
      <p:ext uri="{BB962C8B-B14F-4D97-AF65-F5344CB8AC3E}">
        <p14:creationId xmlns:p14="http://schemas.microsoft.com/office/powerpoint/2010/main" val="1313487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large-scale carbon pools.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4 of 4.2 Carbon Pools and Fossil Fuels PPT to introduce the main image for this unit. </a:t>
            </a:r>
          </a:p>
          <a:p>
            <a:pPr lvl="0"/>
            <a:r>
              <a:rPr lang="en-US" sz="1200" kern="1200" dirty="0">
                <a:solidFill>
                  <a:schemeClr val="tx1"/>
                </a:solidFill>
                <a:effectLst/>
                <a:latin typeface="+mn-lt"/>
                <a:ea typeface="+mn-ea"/>
                <a:cs typeface="+mn-cs"/>
              </a:rPr>
              <a:t>Tell students that we will use this picture to talk about how carbon and energy move through our world. This picture represents just a small portion of the larger Earth systems we are examining in this unit.</a:t>
            </a:r>
          </a:p>
          <a:p>
            <a:r>
              <a:rPr lang="en-US" sz="1200" kern="1200" dirty="0">
                <a:solidFill>
                  <a:schemeClr val="tx1"/>
                </a:solidFill>
                <a:effectLst/>
                <a:latin typeface="+mn-lt"/>
                <a:ea typeface="+mn-ea"/>
                <a:cs typeface="+mn-cs"/>
              </a:rPr>
              <a:t>Ask students for initial observations about what this picture has in it and where they see different Earth systems represented.</a:t>
            </a:r>
          </a:p>
          <a:p>
            <a:pPr lvl="0"/>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40350207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 Slide 31. Tell students they will now watch a time-lapse video showcasing how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emissions have changed overtime. Have students share patterns they noticed as well as overall impressions.</a:t>
            </a:r>
          </a:p>
        </p:txBody>
      </p:sp>
      <p:sp>
        <p:nvSpPr>
          <p:cNvPr id="4" name="Slide Number Placeholder 3"/>
          <p:cNvSpPr>
            <a:spLocks noGrp="1"/>
          </p:cNvSpPr>
          <p:nvPr>
            <p:ph type="sldNum" sz="quarter" idx="5"/>
          </p:nvPr>
        </p:nvSpPr>
        <p:spPr/>
        <p:txBody>
          <a:bodyPr/>
          <a:lstStyle/>
          <a:p>
            <a:fld id="{946B7EDE-1D34-AF43-A72F-F106018D4F39}" type="slidenum">
              <a:rPr lang="en-US" smtClean="0"/>
              <a:pPr/>
              <a:t>31</a:t>
            </a:fld>
            <a:endParaRPr lang="en-US"/>
          </a:p>
        </p:txBody>
      </p:sp>
    </p:spTree>
    <p:extLst>
      <p:ext uri="{BB962C8B-B14F-4D97-AF65-F5344CB8AC3E}">
        <p14:creationId xmlns:p14="http://schemas.microsoft.com/office/powerpoint/2010/main" val="1560403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Display Slide 32 to discuss the stability and change question.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32</a:t>
            </a:fld>
            <a:endParaRPr lang="en-US"/>
          </a:p>
        </p:txBody>
      </p:sp>
    </p:spTree>
    <p:extLst>
      <p:ext uri="{BB962C8B-B14F-4D97-AF65-F5344CB8AC3E}">
        <p14:creationId xmlns:p14="http://schemas.microsoft.com/office/powerpoint/2010/main" val="16421150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33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4.2 Carbon Pools &amp; Fossil Fuels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take out their Learning Tracking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name in the first column, "Carbon Pools and Fossil Fuels."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that will help them in answering the lesson driving questions: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What causes the annual cycle: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Hawaii to go down every summer and up every winter?</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What causes the long-term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to go up every year?</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How can we predict what will happen to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the future?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future activities. </a:t>
            </a:r>
          </a:p>
          <a:p>
            <a:pPr lvl="0"/>
            <a:r>
              <a:rPr lang="en-US" sz="1200" b="1"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a:t>
            </a:r>
            <a:r>
              <a:rPr lang="en-US" sz="1200" kern="1200" dirty="0">
                <a:solidFill>
                  <a:schemeClr val="tx1"/>
                </a:solidFill>
                <a:effectLst/>
                <a:latin typeface="+mn-lt"/>
                <a:ea typeface="+mn-ea"/>
                <a:cs typeface="+mn-cs"/>
              </a:rPr>
              <a:t>Activity 4.2: Carbon Pools and Fossil Fuels </a:t>
            </a:r>
          </a:p>
          <a:p>
            <a:r>
              <a:rPr lang="en-US" sz="1200" b="1" kern="1200" dirty="0">
                <a:solidFill>
                  <a:schemeClr val="tx1"/>
                </a:solidFill>
                <a:effectLst/>
                <a:latin typeface="+mn-lt"/>
                <a:ea typeface="+mn-ea"/>
                <a:cs typeface="+mn-cs"/>
              </a:rPr>
              <a:t>What We Figured Out: </a:t>
            </a:r>
            <a:r>
              <a:rPr lang="en-US" sz="1200" i="1" kern="1200" dirty="0">
                <a:solidFill>
                  <a:schemeClr val="tx1"/>
                </a:solidFill>
                <a:effectLst/>
                <a:latin typeface="+mn-lt"/>
                <a:ea typeface="+mn-ea"/>
                <a:cs typeface="+mn-cs"/>
              </a:rPr>
              <a:t>Fossil fuels are organic materials from plants and animals that were buried millions of years ago.</a:t>
            </a: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Burning fossil fuels releases energy and CO</a:t>
            </a:r>
            <a:r>
              <a:rPr lang="en-US" sz="1200" i="1" kern="1200" baseline="-250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 Fossil fuels are organic materials from plants and animals that were buried millions of years ago.</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Burning fossil fuels releases energy and CO</a:t>
            </a:r>
            <a:r>
              <a:rPr lang="en-US" sz="1200" i="1" kern="1200" baseline="-250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Humans are burning more and more fossil fuels.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What We are Asking Now</a:t>
            </a:r>
            <a:r>
              <a:rPr lang="en-US" sz="1200" b="1"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How does burning fossil fuels affect CO</a:t>
            </a:r>
            <a:r>
              <a:rPr lang="en-US" sz="1200" i="1" kern="1200" baseline="-25000" dirty="0">
                <a:solidFill>
                  <a:schemeClr val="tx1"/>
                </a:solidFill>
                <a:effectLst/>
                <a:latin typeface="+mn-lt"/>
                <a:ea typeface="+mn-ea"/>
                <a:cs typeface="+mn-cs"/>
              </a:rPr>
              <a:t>2</a:t>
            </a:r>
            <a:r>
              <a:rPr lang="en-US" sz="1200" i="1" kern="1200" dirty="0">
                <a:solidFill>
                  <a:schemeClr val="tx1"/>
                </a:solidFill>
                <a:effectLst/>
                <a:latin typeface="+mn-lt"/>
                <a:ea typeface="+mn-ea"/>
                <a:cs typeface="+mn-cs"/>
              </a:rPr>
              <a:t> concentrations?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33</a:t>
            </a:fld>
            <a:endParaRPr lang="en-US"/>
          </a:p>
        </p:txBody>
      </p:sp>
    </p:spTree>
    <p:extLst>
      <p:ext uri="{BB962C8B-B14F-4D97-AF65-F5344CB8AC3E}">
        <p14:creationId xmlns:p14="http://schemas.microsoft.com/office/powerpoint/2010/main" val="20467630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Display slide 26. Use the figure to discuss the role of fossil fuels in the overall carbon cycle.</a:t>
            </a:r>
          </a:p>
        </p:txBody>
      </p:sp>
      <p:sp>
        <p:nvSpPr>
          <p:cNvPr id="4" name="Slide Number Placeholder 3"/>
          <p:cNvSpPr>
            <a:spLocks noGrp="1"/>
          </p:cNvSpPr>
          <p:nvPr>
            <p:ph type="sldNum" sz="quarter" idx="10"/>
          </p:nvPr>
        </p:nvSpPr>
        <p:spPr/>
        <p:txBody>
          <a:bodyPr/>
          <a:lstStyle/>
          <a:p>
            <a:fld id="{730CAD82-890D-E448-8E28-381549A5FA4F}" type="slidenum">
              <a:rPr lang="en-US" smtClean="0"/>
              <a:pPr/>
              <a:t>34</a:t>
            </a:fld>
            <a:endParaRPr lang="en-US"/>
          </a:p>
        </p:txBody>
      </p:sp>
    </p:spTree>
    <p:extLst>
      <p:ext uri="{BB962C8B-B14F-4D97-AF65-F5344CB8AC3E}">
        <p14:creationId xmlns:p14="http://schemas.microsoft.com/office/powerpoint/2010/main" val="22090611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35 of the 4.2 Carbon Pools &amp; Fossil Fuels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What are fossil fuels and how did they form?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How does burning fossil fuels affect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35</a:t>
            </a:fld>
            <a:endParaRPr lang="en-US"/>
          </a:p>
        </p:txBody>
      </p:sp>
    </p:spTree>
    <p:extLst>
      <p:ext uri="{BB962C8B-B14F-4D97-AF65-F5344CB8AC3E}">
        <p14:creationId xmlns:p14="http://schemas.microsoft.com/office/powerpoint/2010/main" val="983610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large-scale carbon pools.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5. Use the animation to make connections between the image and the more abstract “box diagrams” we use to represent the carbon pools.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You may want to point out two interesting things about these pools: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biomass pool contains carbon found in the form of living things (including people) and recently living plants and animals. Most biomass on the earth is stored in the wood of trees and other plants.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soil organic carbon pool is a large pool of carbon (as large as the atmosphere and biomass pools combined). It contains carbon in the form of dead organisms (plants, animals, and decomposers) and living decomposers.</a:t>
            </a:r>
          </a:p>
        </p:txBody>
      </p:sp>
      <p:sp>
        <p:nvSpPr>
          <p:cNvPr id="4" name="Slide Number Placeholder 3"/>
          <p:cNvSpPr>
            <a:spLocks noGrp="1"/>
          </p:cNvSpPr>
          <p:nvPr>
            <p:ph type="sldNum" sz="quarter" idx="10"/>
          </p:nvPr>
        </p:nvSpPr>
        <p:spPr/>
        <p:txBody>
          <a:bodyPr/>
          <a:lstStyle/>
          <a:p>
            <a:fld id="{76364FF3-8B7C-744E-A460-170291D487CC}" type="slidenum">
              <a:rPr lang="en-US" smtClean="0"/>
              <a:pPr/>
              <a:t>5</a:t>
            </a:fld>
            <a:endParaRPr lang="en-US"/>
          </a:p>
        </p:txBody>
      </p:sp>
    </p:spTree>
    <p:extLst>
      <p:ext uri="{BB962C8B-B14F-4D97-AF65-F5344CB8AC3E}">
        <p14:creationId xmlns:p14="http://schemas.microsoft.com/office/powerpoint/2010/main" val="960468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students to three global carbon pools.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6 to introduce students to the language you will use to discuss pools of carbon at a global scale: </a:t>
            </a:r>
            <a:r>
              <a:rPr lang="en-US" sz="1200" b="1" kern="1200" dirty="0">
                <a:solidFill>
                  <a:schemeClr val="tx1"/>
                </a:solidFill>
                <a:effectLst/>
                <a:latin typeface="+mn-lt"/>
                <a:ea typeface="+mn-ea"/>
                <a:cs typeface="+mn-cs"/>
              </a:rPr>
              <a:t>Plants, animals, and soil organic carbon pool), atmosphere (inorganic carbon pool),</a:t>
            </a:r>
            <a:r>
              <a:rPr lang="en-US" sz="1200" kern="1200" dirty="0">
                <a:solidFill>
                  <a:schemeClr val="tx1"/>
                </a:solidFill>
                <a:effectLst/>
                <a:latin typeface="+mn-lt"/>
                <a:ea typeface="+mn-ea"/>
                <a:cs typeface="+mn-cs"/>
              </a:rPr>
              <a:t> and </a:t>
            </a:r>
            <a:r>
              <a:rPr lang="en-US" sz="1200" b="1" kern="1200" dirty="0">
                <a:solidFill>
                  <a:schemeClr val="tx1"/>
                </a:solidFill>
                <a:effectLst/>
                <a:latin typeface="+mn-lt"/>
                <a:ea typeface="+mn-ea"/>
                <a:cs typeface="+mn-cs"/>
              </a:rPr>
              <a:t>fossil fuels (organic carbon pool)</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Note that the ocean pool is intentionally omitted here, even though the ocean stores a lot of carbon.</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4292485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fossil fuels pool.</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7 and tell students that the will spend the rest of the activity talking about one particular carbon pool: the fossil fuels pool. Ask students: </a:t>
            </a:r>
            <a:r>
              <a:rPr lang="en-US" sz="1200" i="1" kern="1200" dirty="0">
                <a:solidFill>
                  <a:schemeClr val="tx1"/>
                </a:solidFill>
                <a:effectLst/>
                <a:latin typeface="+mn-lt"/>
                <a:ea typeface="+mn-ea"/>
                <a:cs typeface="+mn-cs"/>
              </a:rPr>
              <a:t>“What are fossil fuels?”</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“Where do they come from?”</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“How do we use them?”</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917159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lvl="0"/>
            <a:r>
              <a:rPr lang="en-US" sz="1200" b="1" kern="1200" dirty="0">
                <a:solidFill>
                  <a:schemeClr val="tx1"/>
                </a:solidFill>
                <a:effectLst/>
                <a:latin typeface="+mn-lt"/>
                <a:ea typeface="+mn-ea"/>
                <a:cs typeface="+mn-cs"/>
              </a:rPr>
              <a:t>Introduce the fossil fuels pool.</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After you hear their initial ideas, use Slide 8 to ask students to share any ideas about the three fossil fuels they see in the slide: coal, oil, and natural gas.</a:t>
            </a:r>
            <a:r>
              <a:rPr lang="en-US" sz="1200" b="1" kern="1200" dirty="0">
                <a:solidFill>
                  <a:schemeClr val="tx1"/>
                </a:solidFill>
                <a:effectLst/>
                <a:latin typeface="+mn-lt"/>
                <a:ea typeface="+mn-ea"/>
                <a:cs typeface="+mn-cs"/>
              </a:rPr>
              <a:t> </a:t>
            </a:r>
            <a:endParaRPr lang="en-US" dirty="0">
              <a:ea typeface="ＭＳ Ｐゴシック" charset="0"/>
            </a:endParaRPr>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1AC66FD2-0A8C-D642-A6CE-478C92DBA84D}" type="slidenum">
              <a:rPr lang="en-US" sz="1200"/>
              <a:pPr/>
              <a:t>8</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Zoom into fossil fuels.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9-13 to “zoom” into fossil fuels at a molecular scale.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Using the slides, lead the students through a discussion in which they compare the molecules of gasoline/octane to other molecules to decide if gasoline/octane is organic or inorganic. Remind students that in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organic molecules 1) are carbon based, and 2) contain C-C and C-H bonds.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810685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Zoom into fossil fuels.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9-13 to “zoom” into fossil fuels at a molecular scale.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Using the slides, lead the students through a discussion in which they compare the molecules of gasoline/octane to other molecules to decide if gasoline/octane is organic or inorganic. Remind students that in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organic molecules 1) are carbon based, and 2) contain C-C and C-H bonds.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815108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3.png"/><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3.png"/><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3.png"/><Relationship Id="rId7"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23.png"/><Relationship Id="rId4" Type="http://schemas.microsoft.com/office/2007/relationships/hdphoto" Target="../media/hdphoto2.wdp"/><Relationship Id="rId9" Type="http://schemas.openxmlformats.org/officeDocument/2006/relationships/image" Target="../media/image13.png"/></Relationships>
</file>

<file path=ppt/slides/_rels/slide2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3.png"/><Relationship Id="rId7"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23.png"/><Relationship Id="rId10" Type="http://schemas.openxmlformats.org/officeDocument/2006/relationships/image" Target="../media/image45.png"/><Relationship Id="rId4" Type="http://schemas.microsoft.com/office/2007/relationships/hdphoto" Target="../media/hdphoto2.wdp"/><Relationship Id="rId9"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3.png"/><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23.png"/><Relationship Id="rId10" Type="http://schemas.openxmlformats.org/officeDocument/2006/relationships/image" Target="../media/image45.png"/><Relationship Id="rId4" Type="http://schemas.microsoft.com/office/2007/relationships/hdphoto" Target="../media/hdphoto2.wdp"/><Relationship Id="rId9"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SAhZ1fA1AJs"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26" Type="http://schemas.openxmlformats.org/officeDocument/2006/relationships/image" Target="../media/image28.png"/><Relationship Id="rId3" Type="http://schemas.openxmlformats.org/officeDocument/2006/relationships/image" Target="../media/image6.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png"/><Relationship Id="rId2" Type="http://schemas.openxmlformats.org/officeDocument/2006/relationships/notesSlide" Target="../notesSlides/notesSlide4.xml"/><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6.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10" Type="http://schemas.openxmlformats.org/officeDocument/2006/relationships/image" Target="../media/image12.png"/><Relationship Id="rId19" Type="http://schemas.openxmlformats.org/officeDocument/2006/relationships/image" Target="../media/image21.png"/><Relationship Id="rId4" Type="http://schemas.microsoft.com/office/2007/relationships/hdphoto" Target="../media/hdphoto1.wdp"/><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2312"/>
            <a:ext cx="8229600" cy="1876211"/>
          </a:xfrm>
        </p:spPr>
        <p:txBody>
          <a:bodyPr>
            <a:normAutofit fontScale="90000"/>
          </a:bodyPr>
          <a:lstStyle/>
          <a:p>
            <a:r>
              <a:rPr lang="en-US" i="1" dirty="0"/>
              <a:t>Human Energy Systems</a:t>
            </a:r>
            <a:r>
              <a:rPr lang="en-US" dirty="0"/>
              <a:t> Unit</a:t>
            </a:r>
            <a:br>
              <a:rPr lang="en-US" dirty="0"/>
            </a:br>
            <a:r>
              <a:rPr lang="en-US" dirty="0"/>
              <a:t>Activity 4.2: Carbon Pools and Fossil Fuels</a:t>
            </a:r>
          </a:p>
        </p:txBody>
      </p:sp>
      <p:sp>
        <p:nvSpPr>
          <p:cNvPr id="8" name="TextBox 7"/>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9" name="Picture 8" descr="Carbon TIME 1 line smal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pic>
        <p:nvPicPr>
          <p:cNvPr id="5" name="Picture 4"/>
          <p:cNvPicPr>
            <a:picLocks noChangeAspect="1"/>
          </p:cNvPicPr>
          <p:nvPr/>
        </p:nvPicPr>
        <p:blipFill>
          <a:blip r:embed="rId3"/>
          <a:stretch>
            <a:fillRect/>
          </a:stretch>
        </p:blipFill>
        <p:spPr>
          <a:xfrm>
            <a:off x="3378809" y="4277289"/>
            <a:ext cx="2753399" cy="1802770"/>
          </a:xfrm>
          <a:prstGeom prst="rect">
            <a:avLst/>
          </a:prstGeom>
        </p:spPr>
      </p:pic>
      <p:sp>
        <p:nvSpPr>
          <p:cNvPr id="3" name="Slide Number Placeholder 2">
            <a:extLst>
              <a:ext uri="{FF2B5EF4-FFF2-40B4-BE49-F238E27FC236}">
                <a16:creationId xmlns:a16="http://schemas.microsoft.com/office/drawing/2014/main" id="{DDE814B8-5896-44F1-B319-3CB81CDF6C13}"/>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1652040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32520"/>
            <a:ext cx="8610600" cy="1143000"/>
          </a:xfrm>
        </p:spPr>
        <p:txBody>
          <a:bodyPr/>
          <a:lstStyle/>
          <a:p>
            <a:r>
              <a:rPr lang="en-US" sz="4000" dirty="0">
                <a:latin typeface="Arial" panose="020B0604020202020204" pitchFamily="34" charset="0"/>
                <a:cs typeface="Arial" panose="020B0604020202020204" pitchFamily="34" charset="0"/>
              </a:rPr>
              <a:t>What we see… macroscopic scale</a:t>
            </a:r>
          </a:p>
        </p:txBody>
      </p:sp>
      <p:sp>
        <p:nvSpPr>
          <p:cNvPr id="11" name="TextBox 10"/>
          <p:cNvSpPr txBox="1"/>
          <p:nvPr/>
        </p:nvSpPr>
        <p:spPr>
          <a:xfrm>
            <a:off x="5181600" y="3886200"/>
            <a:ext cx="1830861" cy="400110"/>
          </a:xfrm>
          <a:prstGeom prst="rect">
            <a:avLst/>
          </a:prstGeom>
          <a:noFill/>
        </p:spPr>
        <p:txBody>
          <a:bodyPr wrap="square" rtlCol="0">
            <a:spAutoFit/>
          </a:bodyPr>
          <a:lstStyle/>
          <a:p>
            <a:pPr algn="ctr"/>
            <a:r>
              <a:rPr lang="en-US" sz="2000" b="1" dirty="0"/>
              <a:t>GASOLINE</a:t>
            </a:r>
          </a:p>
        </p:txBody>
      </p:sp>
      <p:sp>
        <p:nvSpPr>
          <p:cNvPr id="14" name="Left Arrow 13"/>
          <p:cNvSpPr/>
          <p:nvPr/>
        </p:nvSpPr>
        <p:spPr>
          <a:xfrm>
            <a:off x="3432266" y="3326565"/>
            <a:ext cx="457200" cy="304800"/>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2"/>
          <p:cNvPicPr>
            <a:picLocks noChangeAspect="1" noChangeArrowheads="1"/>
          </p:cNvPicPr>
          <p:nvPr/>
        </p:nvPicPr>
        <p:blipFill>
          <a:blip r:embed="rId3" cstate="print"/>
          <a:srcRect/>
          <a:stretch>
            <a:fillRect/>
          </a:stretch>
        </p:blipFill>
        <p:spPr bwMode="auto">
          <a:xfrm>
            <a:off x="480162" y="1214059"/>
            <a:ext cx="2895599" cy="5181600"/>
          </a:xfrm>
          <a:prstGeom prst="rect">
            <a:avLst/>
          </a:prstGeom>
          <a:noFill/>
          <a:ln w="19050" cmpd="dbl">
            <a:solidFill>
              <a:srgbClr val="1C1C1C"/>
            </a:solidFill>
            <a:miter lim="800000"/>
            <a:headEnd/>
            <a:tailEnd/>
          </a:ln>
        </p:spPr>
      </p:pic>
      <p:sp>
        <p:nvSpPr>
          <p:cNvPr id="3" name="Slide Number Placeholder 2"/>
          <p:cNvSpPr>
            <a:spLocks noGrp="1"/>
          </p:cNvSpPr>
          <p:nvPr>
            <p:ph type="sldNum" sz="quarter" idx="12"/>
          </p:nvPr>
        </p:nvSpPr>
        <p:spPr/>
        <p:txBody>
          <a:bodyPr/>
          <a:lstStyle/>
          <a:p>
            <a:fld id="{B6F15528-21DE-4FAA-801E-634DDDAF4B2B}" type="slidenum">
              <a:rPr lang="en-US" smtClean="0"/>
              <a:pPr/>
              <a:t>10</a:t>
            </a:fld>
            <a:endParaRPr lang="en-US"/>
          </a:p>
        </p:txBody>
      </p:sp>
      <p:pic>
        <p:nvPicPr>
          <p:cNvPr id="9" name="Picture 8"/>
          <p:cNvPicPr>
            <a:picLocks noChangeAspect="1"/>
          </p:cNvPicPr>
          <p:nvPr/>
        </p:nvPicPr>
        <p:blipFill>
          <a:blip r:embed="rId4"/>
          <a:stretch>
            <a:fillRect/>
          </a:stretch>
        </p:blipFill>
        <p:spPr>
          <a:xfrm>
            <a:off x="5257800" y="1752600"/>
            <a:ext cx="1524150" cy="2057805"/>
          </a:xfrm>
          <a:prstGeom prst="rect">
            <a:avLst/>
          </a:prstGeom>
        </p:spPr>
      </p:pic>
    </p:spTree>
    <p:extLst>
      <p:ext uri="{BB962C8B-B14F-4D97-AF65-F5344CB8AC3E}">
        <p14:creationId xmlns:p14="http://schemas.microsoft.com/office/powerpoint/2010/main" val="183482007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 Arrow 14"/>
          <p:cNvSpPr/>
          <p:nvPr/>
        </p:nvSpPr>
        <p:spPr>
          <a:xfrm>
            <a:off x="3477973" y="5814930"/>
            <a:ext cx="457200" cy="304800"/>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4267200" y="5257800"/>
            <a:ext cx="4193406" cy="1015663"/>
          </a:xfrm>
          <a:prstGeom prst="rect">
            <a:avLst/>
          </a:prstGeom>
          <a:noFill/>
        </p:spPr>
        <p:txBody>
          <a:bodyPr wrap="square" rtlCol="0">
            <a:spAutoFit/>
          </a:bodyPr>
          <a:lstStyle/>
          <a:p>
            <a:pPr algn="ctr"/>
            <a:r>
              <a:rPr lang="en-US" sz="2400" b="1" dirty="0"/>
              <a:t>Octane, a component of gasoline (C</a:t>
            </a:r>
            <a:r>
              <a:rPr lang="en-US" sz="2400" b="1" baseline="-25000" dirty="0"/>
              <a:t>8</a:t>
            </a:r>
            <a:r>
              <a:rPr lang="en-US" sz="2400" b="1" dirty="0"/>
              <a:t>H</a:t>
            </a:r>
            <a:r>
              <a:rPr lang="en-US" sz="2400" b="1" baseline="-25000" dirty="0"/>
              <a:t>18</a:t>
            </a:r>
            <a:r>
              <a:rPr lang="en-US" sz="2400" b="1" dirty="0"/>
              <a:t>)</a:t>
            </a:r>
          </a:p>
          <a:p>
            <a:pPr algn="ctr"/>
            <a:endParaRPr lang="en-US" sz="1200" b="1" dirty="0"/>
          </a:p>
        </p:txBody>
      </p:sp>
      <p:sp>
        <p:nvSpPr>
          <p:cNvPr id="13" name="Title 1"/>
          <p:cNvSpPr>
            <a:spLocks noGrp="1"/>
          </p:cNvSpPr>
          <p:nvPr>
            <p:ph type="title"/>
          </p:nvPr>
        </p:nvSpPr>
        <p:spPr>
          <a:xfrm>
            <a:off x="228600" y="153007"/>
            <a:ext cx="8610600" cy="1143000"/>
          </a:xfrm>
        </p:spPr>
        <p:txBody>
          <a:bodyPr/>
          <a:lstStyle/>
          <a:p>
            <a:r>
              <a:rPr lang="en-US" sz="3600" dirty="0">
                <a:latin typeface="Arial" panose="020B0604020202020204" pitchFamily="34" charset="0"/>
                <a:cs typeface="Arial" panose="020B0604020202020204" pitchFamily="34" charset="0"/>
              </a:rPr>
              <a:t>Zooming in… atomic-molecular scale</a:t>
            </a:r>
          </a:p>
        </p:txBody>
      </p:sp>
      <p:pic>
        <p:nvPicPr>
          <p:cNvPr id="3" name="Picture 2"/>
          <p:cNvPicPr>
            <a:picLocks noChangeAspect="1"/>
          </p:cNvPicPr>
          <p:nvPr/>
        </p:nvPicPr>
        <p:blipFill>
          <a:blip r:embed="rId3"/>
          <a:stretch>
            <a:fillRect/>
          </a:stretch>
        </p:blipFill>
        <p:spPr>
          <a:xfrm>
            <a:off x="3498671" y="1943015"/>
            <a:ext cx="4961665" cy="3314785"/>
          </a:xfrm>
          <a:prstGeom prst="rect">
            <a:avLst/>
          </a:prstGeom>
        </p:spPr>
      </p:pic>
      <p:sp>
        <p:nvSpPr>
          <p:cNvPr id="2" name="Slide Number Placeholder 1"/>
          <p:cNvSpPr>
            <a:spLocks noGrp="1"/>
          </p:cNvSpPr>
          <p:nvPr>
            <p:ph type="sldNum" sz="quarter" idx="12"/>
          </p:nvPr>
        </p:nvSpPr>
        <p:spPr/>
        <p:txBody>
          <a:bodyPr/>
          <a:lstStyle/>
          <a:p>
            <a:fld id="{B6F15528-21DE-4FAA-801E-634DDDAF4B2B}" type="slidenum">
              <a:rPr lang="en-US" smtClean="0"/>
              <a:pPr/>
              <a:t>11</a:t>
            </a:fld>
            <a:endParaRPr lang="en-US"/>
          </a:p>
        </p:txBody>
      </p:sp>
      <p:pic>
        <p:nvPicPr>
          <p:cNvPr id="8" name="Picture 2"/>
          <p:cNvPicPr>
            <a:picLocks noChangeAspect="1" noChangeArrowheads="1"/>
          </p:cNvPicPr>
          <p:nvPr/>
        </p:nvPicPr>
        <p:blipFill>
          <a:blip r:embed="rId4" cstate="print"/>
          <a:srcRect/>
          <a:stretch>
            <a:fillRect/>
          </a:stretch>
        </p:blipFill>
        <p:spPr bwMode="auto">
          <a:xfrm>
            <a:off x="480162" y="1214059"/>
            <a:ext cx="2895599" cy="5181600"/>
          </a:xfrm>
          <a:prstGeom prst="rect">
            <a:avLst/>
          </a:prstGeom>
          <a:noFill/>
          <a:ln w="19050" cmpd="dbl">
            <a:solidFill>
              <a:srgbClr val="1C1C1C"/>
            </a:solidFill>
            <a:miter lim="800000"/>
            <a:headEnd/>
            <a:tailEnd/>
          </a:ln>
        </p:spPr>
      </p:pic>
    </p:spTree>
    <p:extLst>
      <p:ext uri="{BB962C8B-B14F-4D97-AF65-F5344CB8AC3E}">
        <p14:creationId xmlns:p14="http://schemas.microsoft.com/office/powerpoint/2010/main" val="195672283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154" y="365112"/>
            <a:ext cx="8215645" cy="1143000"/>
          </a:xfrm>
        </p:spPr>
        <p:txBody>
          <a:bodyPr>
            <a:normAutofit fontScale="90000"/>
          </a:bodyPr>
          <a:lstStyle/>
          <a:p>
            <a:r>
              <a:rPr lang="en-US" sz="3600" dirty="0">
                <a:latin typeface="Arial" panose="020B0604020202020204" pitchFamily="34" charset="0"/>
                <a:cs typeface="Arial" panose="020B0604020202020204" pitchFamily="34" charset="0"/>
              </a:rPr>
              <a:t>Is octane an organic or inorganic molecule?</a:t>
            </a:r>
          </a:p>
        </p:txBody>
      </p:sp>
      <p:sp>
        <p:nvSpPr>
          <p:cNvPr id="25" name="TextBox 24"/>
          <p:cNvSpPr txBox="1"/>
          <p:nvPr/>
        </p:nvSpPr>
        <p:spPr>
          <a:xfrm>
            <a:off x="2973054" y="4284439"/>
            <a:ext cx="2478764" cy="400110"/>
          </a:xfrm>
          <a:prstGeom prst="rect">
            <a:avLst/>
          </a:prstGeom>
          <a:noFill/>
        </p:spPr>
        <p:txBody>
          <a:bodyPr wrap="square" rtlCol="0">
            <a:spAutoFit/>
          </a:bodyPr>
          <a:lstStyle/>
          <a:p>
            <a:pPr algn="ctr"/>
            <a:r>
              <a:rPr lang="en-US" sz="2000" b="1" dirty="0"/>
              <a:t>Water (H</a:t>
            </a:r>
            <a:r>
              <a:rPr lang="en-US" sz="2000" b="1" baseline="-25000" dirty="0"/>
              <a:t>2</a:t>
            </a:r>
            <a:r>
              <a:rPr lang="en-US" sz="2000" b="1" dirty="0"/>
              <a:t>O)</a:t>
            </a:r>
          </a:p>
        </p:txBody>
      </p:sp>
      <p:sp>
        <p:nvSpPr>
          <p:cNvPr id="26" name="TextBox 25"/>
          <p:cNvSpPr txBox="1"/>
          <p:nvPr/>
        </p:nvSpPr>
        <p:spPr>
          <a:xfrm>
            <a:off x="5721995" y="3113035"/>
            <a:ext cx="2315565" cy="400110"/>
          </a:xfrm>
          <a:prstGeom prst="rect">
            <a:avLst/>
          </a:prstGeom>
          <a:noFill/>
        </p:spPr>
        <p:txBody>
          <a:bodyPr wrap="square" rtlCol="0">
            <a:spAutoFit/>
          </a:bodyPr>
          <a:lstStyle/>
          <a:p>
            <a:pPr algn="ctr"/>
            <a:r>
              <a:rPr lang="en-US" sz="2000" b="1" dirty="0"/>
              <a:t>Ethanol (C</a:t>
            </a:r>
            <a:r>
              <a:rPr lang="en-US" sz="2000" b="1" baseline="-25000" dirty="0"/>
              <a:t>2</a:t>
            </a:r>
            <a:r>
              <a:rPr lang="en-US" sz="2000" b="1" dirty="0"/>
              <a:t>H</a:t>
            </a:r>
            <a:r>
              <a:rPr lang="en-US" sz="2000" b="1" baseline="-25000" dirty="0"/>
              <a:t>5</a:t>
            </a:r>
            <a:r>
              <a:rPr lang="en-US" sz="2000" b="1" dirty="0"/>
              <a:t>OH)</a:t>
            </a:r>
          </a:p>
        </p:txBody>
      </p:sp>
      <p:sp>
        <p:nvSpPr>
          <p:cNvPr id="11" name="TextBox 10"/>
          <p:cNvSpPr txBox="1"/>
          <p:nvPr/>
        </p:nvSpPr>
        <p:spPr>
          <a:xfrm>
            <a:off x="2640844" y="1607042"/>
            <a:ext cx="3202806" cy="646331"/>
          </a:xfrm>
          <a:prstGeom prst="rect">
            <a:avLst/>
          </a:prstGeom>
          <a:noFill/>
        </p:spPr>
        <p:txBody>
          <a:bodyPr wrap="square" rtlCol="0">
            <a:spAutoFit/>
          </a:bodyPr>
          <a:lstStyle/>
          <a:p>
            <a:r>
              <a:rPr lang="en-US" sz="2400" b="1" dirty="0"/>
              <a:t>Octane (C</a:t>
            </a:r>
            <a:r>
              <a:rPr lang="en-US" sz="2400" b="1" baseline="-25000" dirty="0"/>
              <a:t>8</a:t>
            </a:r>
            <a:r>
              <a:rPr lang="en-US" sz="2400" b="1" dirty="0"/>
              <a:t>H</a:t>
            </a:r>
            <a:r>
              <a:rPr lang="en-US" sz="2400" b="1" baseline="-25000" dirty="0"/>
              <a:t>18</a:t>
            </a:r>
            <a:r>
              <a:rPr lang="en-US" sz="2000" b="1" dirty="0"/>
              <a:t>)</a:t>
            </a:r>
            <a:endParaRPr lang="en-US" sz="1000" b="1" dirty="0"/>
          </a:p>
          <a:p>
            <a:endParaRPr lang="en-US" sz="1200" b="1" dirty="0"/>
          </a:p>
        </p:txBody>
      </p:sp>
      <p:sp>
        <p:nvSpPr>
          <p:cNvPr id="14" name="TextBox 13"/>
          <p:cNvSpPr txBox="1"/>
          <p:nvPr/>
        </p:nvSpPr>
        <p:spPr>
          <a:xfrm>
            <a:off x="458454" y="5686190"/>
            <a:ext cx="2514600" cy="400110"/>
          </a:xfrm>
          <a:prstGeom prst="rect">
            <a:avLst/>
          </a:prstGeom>
          <a:noFill/>
        </p:spPr>
        <p:txBody>
          <a:bodyPr wrap="square" rtlCol="0">
            <a:spAutoFit/>
          </a:bodyPr>
          <a:lstStyle/>
          <a:p>
            <a:pPr algn="ctr"/>
            <a:r>
              <a:rPr lang="en-US" sz="2000" b="1" dirty="0"/>
              <a:t>Carbon dioxide (CO</a:t>
            </a:r>
            <a:r>
              <a:rPr lang="en-US" sz="2000" b="1" baseline="-25000" dirty="0"/>
              <a:t>2</a:t>
            </a:r>
            <a:r>
              <a:rPr lang="en-US" sz="2000" b="1" dirty="0"/>
              <a:t>)</a:t>
            </a:r>
          </a:p>
        </p:txBody>
      </p:sp>
      <p:pic>
        <p:nvPicPr>
          <p:cNvPr id="3" name="Picture 2"/>
          <p:cNvPicPr>
            <a:picLocks noChangeAspect="1"/>
          </p:cNvPicPr>
          <p:nvPr/>
        </p:nvPicPr>
        <p:blipFill>
          <a:blip r:embed="rId3"/>
          <a:stretch>
            <a:fillRect/>
          </a:stretch>
        </p:blipFill>
        <p:spPr>
          <a:xfrm>
            <a:off x="699754" y="4706575"/>
            <a:ext cx="2044700" cy="852683"/>
          </a:xfrm>
          <a:prstGeom prst="rect">
            <a:avLst/>
          </a:prstGeom>
        </p:spPr>
      </p:pic>
      <p:pic>
        <p:nvPicPr>
          <p:cNvPr id="5" name="Picture 4"/>
          <p:cNvPicPr>
            <a:picLocks noChangeAspect="1"/>
          </p:cNvPicPr>
          <p:nvPr/>
        </p:nvPicPr>
        <p:blipFill>
          <a:blip r:embed="rId4"/>
          <a:stretch>
            <a:fillRect/>
          </a:stretch>
        </p:blipFill>
        <p:spPr>
          <a:xfrm>
            <a:off x="3124200" y="3144542"/>
            <a:ext cx="2057400" cy="1351258"/>
          </a:xfrm>
          <a:prstGeom prst="rect">
            <a:avLst/>
          </a:prstGeom>
        </p:spPr>
      </p:pic>
      <p:pic>
        <p:nvPicPr>
          <p:cNvPr id="6" name="Picture 5"/>
          <p:cNvPicPr>
            <a:picLocks noChangeAspect="1"/>
          </p:cNvPicPr>
          <p:nvPr/>
        </p:nvPicPr>
        <p:blipFill>
          <a:blip r:embed="rId5"/>
          <a:stretch>
            <a:fillRect/>
          </a:stretch>
        </p:blipFill>
        <p:spPr>
          <a:xfrm>
            <a:off x="5301245" y="1322563"/>
            <a:ext cx="2903825" cy="1917700"/>
          </a:xfrm>
          <a:prstGeom prst="rect">
            <a:avLst/>
          </a:prstGeom>
        </p:spPr>
      </p:pic>
      <p:pic>
        <p:nvPicPr>
          <p:cNvPr id="7" name="Picture 6"/>
          <p:cNvPicPr>
            <a:picLocks noChangeAspect="1"/>
          </p:cNvPicPr>
          <p:nvPr/>
        </p:nvPicPr>
        <p:blipFill>
          <a:blip r:embed="rId6"/>
          <a:stretch>
            <a:fillRect/>
          </a:stretch>
        </p:blipFill>
        <p:spPr>
          <a:xfrm>
            <a:off x="433450" y="1734618"/>
            <a:ext cx="2889478" cy="1930400"/>
          </a:xfrm>
          <a:prstGeom prst="rect">
            <a:avLst/>
          </a:prstGeom>
        </p:spPr>
      </p:pic>
      <p:sp>
        <p:nvSpPr>
          <p:cNvPr id="15" name="TextBox 14"/>
          <p:cNvSpPr txBox="1"/>
          <p:nvPr/>
        </p:nvSpPr>
        <p:spPr>
          <a:xfrm>
            <a:off x="5879882" y="5682783"/>
            <a:ext cx="2819400" cy="400110"/>
          </a:xfrm>
          <a:prstGeom prst="rect">
            <a:avLst/>
          </a:prstGeom>
          <a:noFill/>
        </p:spPr>
        <p:txBody>
          <a:bodyPr wrap="square" rtlCol="0">
            <a:spAutoFit/>
          </a:bodyPr>
          <a:lstStyle/>
          <a:p>
            <a:pPr algn="ctr"/>
            <a:r>
              <a:rPr lang="en-US" sz="2000" b="1" dirty="0"/>
              <a:t>Glucose (C</a:t>
            </a:r>
            <a:r>
              <a:rPr lang="en-US" sz="2000" b="1" baseline="-25000" dirty="0"/>
              <a:t>6</a:t>
            </a:r>
            <a:r>
              <a:rPr lang="en-US" sz="2000" b="1" dirty="0"/>
              <a:t>H</a:t>
            </a:r>
            <a:r>
              <a:rPr lang="en-US" sz="2000" b="1" baseline="-25000" dirty="0"/>
              <a:t>12</a:t>
            </a:r>
            <a:r>
              <a:rPr lang="en-US" sz="2000" b="1" dirty="0"/>
              <a:t>O</a:t>
            </a:r>
            <a:r>
              <a:rPr lang="en-US" sz="2000" b="1" baseline="-25000" dirty="0"/>
              <a:t>6</a:t>
            </a:r>
            <a:r>
              <a:rPr lang="en-US" sz="2000" b="1" dirty="0"/>
              <a:t>)</a:t>
            </a:r>
          </a:p>
        </p:txBody>
      </p:sp>
      <p:pic>
        <p:nvPicPr>
          <p:cNvPr id="16" name="Picture 15"/>
          <p:cNvPicPr>
            <a:picLocks noChangeAspect="1"/>
          </p:cNvPicPr>
          <p:nvPr/>
        </p:nvPicPr>
        <p:blipFill>
          <a:blip r:embed="rId7"/>
          <a:stretch>
            <a:fillRect/>
          </a:stretch>
        </p:blipFill>
        <p:spPr>
          <a:xfrm>
            <a:off x="5488050" y="3677750"/>
            <a:ext cx="3175000" cy="2161702"/>
          </a:xfrm>
          <a:prstGeom prst="rect">
            <a:avLst/>
          </a:prstGeom>
        </p:spPr>
      </p:pic>
      <p:sp>
        <p:nvSpPr>
          <p:cNvPr id="4" name="Slide Number Placeholder 3"/>
          <p:cNvSpPr>
            <a:spLocks noGrp="1"/>
          </p:cNvSpPr>
          <p:nvPr>
            <p:ph type="sldNum" sz="quarter" idx="12"/>
          </p:nvPr>
        </p:nvSpPr>
        <p:spPr>
          <a:xfrm>
            <a:off x="6553199" y="6410927"/>
            <a:ext cx="2133600" cy="365125"/>
          </a:xfrm>
        </p:spPr>
        <p:txBody>
          <a:bodyPr/>
          <a:lstStyle/>
          <a:p>
            <a:fld id="{B6F15528-21DE-4FAA-801E-634DDDAF4B2B}" type="slidenum">
              <a:rPr lang="en-US" smtClean="0"/>
              <a:pPr/>
              <a:t>12</a:t>
            </a:fld>
            <a:endParaRPr lang="en-US" dirty="0"/>
          </a:p>
        </p:txBody>
      </p:sp>
    </p:spTree>
    <p:extLst>
      <p:ext uri="{BB962C8B-B14F-4D97-AF65-F5344CB8AC3E}">
        <p14:creationId xmlns:p14="http://schemas.microsoft.com/office/powerpoint/2010/main" val="216965852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66" y="969293"/>
            <a:ext cx="3012215" cy="952951"/>
          </a:xfrm>
        </p:spPr>
        <p:txBody>
          <a:bodyPr>
            <a:normAutofit/>
          </a:bodyPr>
          <a:lstStyle/>
          <a:p>
            <a:r>
              <a:rPr lang="en-US" sz="3700" dirty="0">
                <a:latin typeface="Arial" panose="020B0604020202020204" pitchFamily="34" charset="0"/>
                <a:cs typeface="Arial" panose="020B0604020202020204" pitchFamily="34" charset="0"/>
              </a:rPr>
              <a:t>ORGANIC</a:t>
            </a:r>
          </a:p>
        </p:txBody>
      </p:sp>
      <p:sp>
        <p:nvSpPr>
          <p:cNvPr id="9" name="Title 1"/>
          <p:cNvSpPr txBox="1">
            <a:spLocks/>
          </p:cNvSpPr>
          <p:nvPr/>
        </p:nvSpPr>
        <p:spPr>
          <a:xfrm>
            <a:off x="5087694" y="996142"/>
            <a:ext cx="3012215" cy="934966"/>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INORGANIC</a:t>
            </a:r>
          </a:p>
        </p:txBody>
      </p:sp>
      <p:sp>
        <p:nvSpPr>
          <p:cNvPr id="14" name="TextBox 13"/>
          <p:cNvSpPr txBox="1"/>
          <p:nvPr/>
        </p:nvSpPr>
        <p:spPr>
          <a:xfrm>
            <a:off x="634394" y="1724184"/>
            <a:ext cx="3717231" cy="1569660"/>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--means the molecule is CARBON-BASED</a:t>
            </a:r>
          </a:p>
          <a:p>
            <a:r>
              <a:rPr lang="en-US" sz="2400" i="1" dirty="0">
                <a:latin typeface="Arial" panose="020B0604020202020204" pitchFamily="34" charset="0"/>
                <a:cs typeface="Arial" panose="020B0604020202020204" pitchFamily="34" charset="0"/>
              </a:rPr>
              <a:t>--and the molecule has </a:t>
            </a:r>
          </a:p>
          <a:p>
            <a:r>
              <a:rPr lang="en-US" sz="2400" i="1" dirty="0">
                <a:latin typeface="Arial" panose="020B0604020202020204" pitchFamily="34" charset="0"/>
                <a:cs typeface="Arial" panose="020B0604020202020204" pitchFamily="34" charset="0"/>
              </a:rPr>
              <a:t>C-C and C-H bonds</a:t>
            </a:r>
          </a:p>
        </p:txBody>
      </p:sp>
      <p:sp>
        <p:nvSpPr>
          <p:cNvPr id="15" name="TextBox 14"/>
          <p:cNvSpPr txBox="1"/>
          <p:nvPr/>
        </p:nvSpPr>
        <p:spPr>
          <a:xfrm>
            <a:off x="4768864" y="1694054"/>
            <a:ext cx="3717231" cy="1938992"/>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--means the molecule is not CARBON-BASED</a:t>
            </a:r>
          </a:p>
          <a:p>
            <a:r>
              <a:rPr lang="en-US" sz="2400" i="1" dirty="0">
                <a:latin typeface="Arial" panose="020B0604020202020204" pitchFamily="34" charset="0"/>
                <a:cs typeface="Arial" panose="020B0604020202020204" pitchFamily="34" charset="0"/>
              </a:rPr>
              <a:t>--and the molecule does not have C-C and C-H bonds</a:t>
            </a:r>
          </a:p>
        </p:txBody>
      </p:sp>
      <p:cxnSp>
        <p:nvCxnSpPr>
          <p:cNvPr id="17" name="Straight Connector 16"/>
          <p:cNvCxnSpPr/>
          <p:nvPr/>
        </p:nvCxnSpPr>
        <p:spPr>
          <a:xfrm flipH="1">
            <a:off x="4538120" y="990600"/>
            <a:ext cx="33880" cy="5420974"/>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Title 1"/>
          <p:cNvSpPr txBox="1">
            <a:spLocks/>
          </p:cNvSpPr>
          <p:nvPr/>
        </p:nvSpPr>
        <p:spPr>
          <a:xfrm>
            <a:off x="-46376" y="154905"/>
            <a:ext cx="9481930"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Which group would </a:t>
            </a:r>
            <a:r>
              <a:rPr lang="en-US" sz="3600" b="1" dirty="0">
                <a:solidFill>
                  <a:srgbClr val="0000FF"/>
                </a:solidFill>
                <a:latin typeface="Arial" panose="020B0604020202020204" pitchFamily="34" charset="0"/>
                <a:cs typeface="Arial" panose="020B0604020202020204" pitchFamily="34" charset="0"/>
              </a:rPr>
              <a:t>octane </a:t>
            </a:r>
            <a:r>
              <a:rPr lang="en-US" sz="3600" dirty="0">
                <a:solidFill>
                  <a:srgbClr val="000000"/>
                </a:solidFill>
                <a:latin typeface="Arial" panose="020B0604020202020204" pitchFamily="34" charset="0"/>
                <a:cs typeface="Arial" panose="020B0604020202020204" pitchFamily="34" charset="0"/>
              </a:rPr>
              <a:t>fit into</a:t>
            </a:r>
            <a:r>
              <a:rPr lang="en-US" sz="3600" dirty="0">
                <a:latin typeface="Arial" panose="020B0604020202020204" pitchFamily="34" charset="0"/>
                <a:cs typeface="Arial" panose="020B0604020202020204" pitchFamily="34" charset="0"/>
              </a:rPr>
              <a:t>?</a:t>
            </a:r>
          </a:p>
        </p:txBody>
      </p:sp>
      <p:pic>
        <p:nvPicPr>
          <p:cNvPr id="21" name="Picture 20"/>
          <p:cNvPicPr>
            <a:picLocks noChangeAspect="1"/>
          </p:cNvPicPr>
          <p:nvPr/>
        </p:nvPicPr>
        <p:blipFill>
          <a:blip r:embed="rId3"/>
          <a:stretch>
            <a:fillRect/>
          </a:stretch>
        </p:blipFill>
        <p:spPr>
          <a:xfrm>
            <a:off x="6400800" y="4648200"/>
            <a:ext cx="2057400" cy="1351258"/>
          </a:xfrm>
          <a:prstGeom prst="rect">
            <a:avLst/>
          </a:prstGeom>
        </p:spPr>
      </p:pic>
      <p:pic>
        <p:nvPicPr>
          <p:cNvPr id="22" name="Picture 21"/>
          <p:cNvPicPr>
            <a:picLocks noChangeAspect="1"/>
          </p:cNvPicPr>
          <p:nvPr/>
        </p:nvPicPr>
        <p:blipFill>
          <a:blip r:embed="rId4"/>
          <a:stretch>
            <a:fillRect/>
          </a:stretch>
        </p:blipFill>
        <p:spPr>
          <a:xfrm>
            <a:off x="6019800" y="3200400"/>
            <a:ext cx="2438400" cy="1016864"/>
          </a:xfrm>
          <a:prstGeom prst="rect">
            <a:avLst/>
          </a:prstGeom>
        </p:spPr>
      </p:pic>
      <p:pic>
        <p:nvPicPr>
          <p:cNvPr id="23" name="Picture 22"/>
          <p:cNvPicPr>
            <a:picLocks noChangeAspect="1"/>
          </p:cNvPicPr>
          <p:nvPr/>
        </p:nvPicPr>
        <p:blipFill>
          <a:blip r:embed="rId5"/>
          <a:stretch>
            <a:fillRect/>
          </a:stretch>
        </p:blipFill>
        <p:spPr>
          <a:xfrm>
            <a:off x="2093767" y="3200400"/>
            <a:ext cx="2444353" cy="1614262"/>
          </a:xfrm>
          <a:prstGeom prst="rect">
            <a:avLst/>
          </a:prstGeom>
        </p:spPr>
      </p:pic>
      <p:pic>
        <p:nvPicPr>
          <p:cNvPr id="3" name="Picture 2"/>
          <p:cNvPicPr>
            <a:picLocks noChangeAspect="1"/>
          </p:cNvPicPr>
          <p:nvPr/>
        </p:nvPicPr>
        <p:blipFill>
          <a:blip r:embed="rId6"/>
          <a:stretch>
            <a:fillRect/>
          </a:stretch>
        </p:blipFill>
        <p:spPr>
          <a:xfrm>
            <a:off x="4880085" y="4217264"/>
            <a:ext cx="1139715" cy="1792637"/>
          </a:xfrm>
          <a:prstGeom prst="rect">
            <a:avLst/>
          </a:prstGeom>
        </p:spPr>
      </p:pic>
      <p:pic>
        <p:nvPicPr>
          <p:cNvPr id="16" name="Picture 15"/>
          <p:cNvPicPr>
            <a:picLocks noChangeAspect="1"/>
          </p:cNvPicPr>
          <p:nvPr/>
        </p:nvPicPr>
        <p:blipFill>
          <a:blip r:embed="rId7"/>
          <a:stretch>
            <a:fillRect/>
          </a:stretch>
        </p:blipFill>
        <p:spPr>
          <a:xfrm>
            <a:off x="503666" y="4566252"/>
            <a:ext cx="2706671" cy="1842840"/>
          </a:xfrm>
          <a:prstGeom prst="rect">
            <a:avLst/>
          </a:prstGeom>
        </p:spPr>
      </p:pic>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18972423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9473"/>
            <a:ext cx="8229600" cy="744370"/>
          </a:xfrm>
        </p:spPr>
        <p:txBody>
          <a:bodyPr>
            <a:normAutofit fontScale="90000"/>
          </a:bodyPr>
          <a:lstStyle/>
          <a:p>
            <a:r>
              <a:rPr lang="en-US" dirty="0">
                <a:solidFill>
                  <a:srgbClr val="000000"/>
                </a:solidFill>
                <a:latin typeface="Arial" panose="020B0604020202020204" pitchFamily="34" charset="0"/>
                <a:cs typeface="Arial" panose="020B0604020202020204" pitchFamily="34" charset="0"/>
              </a:rPr>
              <a:t>Where is the chemical energy in this picture?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pic>
        <p:nvPicPr>
          <p:cNvPr id="6" name="Picture 23" descr="Human Energy Systems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889" y="1795376"/>
            <a:ext cx="7018347" cy="4582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49629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Reading about Fossil Fuels</a:t>
            </a:r>
          </a:p>
        </p:txBody>
      </p:sp>
      <p:sp>
        <p:nvSpPr>
          <p:cNvPr id="3" name="Content Placeholder 2"/>
          <p:cNvSpPr>
            <a:spLocks noGrp="1"/>
          </p:cNvSpPr>
          <p:nvPr>
            <p:ph idx="1"/>
          </p:nvPr>
        </p:nvSpPr>
        <p:spPr>
          <a:xfrm>
            <a:off x="457200" y="1504826"/>
            <a:ext cx="3962399" cy="4906748"/>
          </a:xfrm>
        </p:spPr>
        <p:txBody>
          <a:bodyPr>
            <a:normAutofit/>
          </a:bodyPr>
          <a:lstStyle/>
          <a:p>
            <a:r>
              <a:rPr lang="en-US" dirty="0"/>
              <a:t>Read the 3.1 </a:t>
            </a:r>
            <a:r>
              <a:rPr lang="en-US" i="1" dirty="0"/>
              <a:t>Millions of Flasks of Air Reading </a:t>
            </a:r>
            <a:r>
              <a:rPr lang="en-US" dirty="0"/>
              <a:t>using the Questions, Connections, Questions Reading Strategy</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15</a:t>
            </a:fld>
            <a:endParaRPr lang="en-US"/>
          </a:p>
        </p:txBody>
      </p:sp>
      <p:pic>
        <p:nvPicPr>
          <p:cNvPr id="6" name="Picture 5">
            <a:extLst>
              <a:ext uri="{FF2B5EF4-FFF2-40B4-BE49-F238E27FC236}">
                <a16:creationId xmlns:a16="http://schemas.microsoft.com/office/drawing/2014/main" id="{0FCE7E40-41E4-164B-B4F0-242E77028C49}"/>
              </a:ext>
            </a:extLst>
          </p:cNvPr>
          <p:cNvPicPr>
            <a:picLocks noChangeAspect="1"/>
          </p:cNvPicPr>
          <p:nvPr/>
        </p:nvPicPr>
        <p:blipFill>
          <a:blip r:embed="rId3"/>
          <a:stretch>
            <a:fillRect/>
          </a:stretch>
        </p:blipFill>
        <p:spPr>
          <a:xfrm>
            <a:off x="4846287" y="1449602"/>
            <a:ext cx="3413825" cy="4748409"/>
          </a:xfrm>
          <a:prstGeom prst="rect">
            <a:avLst/>
          </a:prstGeom>
          <a:ln>
            <a:solidFill>
              <a:schemeClr val="tx1"/>
            </a:solidFill>
          </a:ln>
        </p:spPr>
      </p:pic>
    </p:spTree>
    <p:extLst>
      <p:ext uri="{BB962C8B-B14F-4D97-AF65-F5344CB8AC3E}">
        <p14:creationId xmlns:p14="http://schemas.microsoft.com/office/powerpoint/2010/main" val="1881302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4617477"/>
            <a:ext cx="8229600" cy="1743293"/>
          </a:xfrm>
        </p:spPr>
        <p:txBody>
          <a:bodyPr>
            <a:normAutofit/>
          </a:bodyPr>
          <a:lstStyle/>
          <a:p>
            <a:r>
              <a:rPr lang="en-US" dirty="0">
                <a:latin typeface="Arial" panose="020B0604020202020204" pitchFamily="34" charset="0"/>
                <a:cs typeface="Arial" panose="020B0604020202020204" pitchFamily="34" charset="0"/>
              </a:rPr>
              <a:t>How did fossil fuels form?</a:t>
            </a:r>
          </a:p>
        </p:txBody>
      </p:sp>
      <p:pic>
        <p:nvPicPr>
          <p:cNvPr id="6" name="Picture 5"/>
          <p:cNvPicPr>
            <a:picLocks noChangeAspect="1"/>
          </p:cNvPicPr>
          <p:nvPr/>
        </p:nvPicPr>
        <p:blipFill>
          <a:blip r:embed="rId3"/>
          <a:stretch>
            <a:fillRect/>
          </a:stretch>
        </p:blipFill>
        <p:spPr>
          <a:xfrm>
            <a:off x="1104362" y="1828800"/>
            <a:ext cx="2065484" cy="2788677"/>
          </a:xfrm>
          <a:prstGeom prst="rect">
            <a:avLst/>
          </a:prstGeom>
        </p:spPr>
      </p:pic>
      <p:pic>
        <p:nvPicPr>
          <p:cNvPr id="7" name="Picture 6"/>
          <p:cNvPicPr>
            <a:picLocks noChangeAspect="1"/>
          </p:cNvPicPr>
          <p:nvPr/>
        </p:nvPicPr>
        <p:blipFill>
          <a:blip r:embed="rId4"/>
          <a:stretch>
            <a:fillRect/>
          </a:stretch>
        </p:blipFill>
        <p:spPr>
          <a:xfrm>
            <a:off x="3810000" y="1091844"/>
            <a:ext cx="1448498" cy="2777998"/>
          </a:xfrm>
          <a:prstGeom prst="rect">
            <a:avLst/>
          </a:prstGeom>
        </p:spPr>
      </p:pic>
      <p:pic>
        <p:nvPicPr>
          <p:cNvPr id="8" name="Picture 7"/>
          <p:cNvPicPr>
            <a:picLocks noChangeAspect="1"/>
          </p:cNvPicPr>
          <p:nvPr/>
        </p:nvPicPr>
        <p:blipFill>
          <a:blip r:embed="rId5"/>
          <a:stretch>
            <a:fillRect/>
          </a:stretch>
        </p:blipFill>
        <p:spPr>
          <a:xfrm>
            <a:off x="5594774" y="2400442"/>
            <a:ext cx="2202081" cy="2005613"/>
          </a:xfrm>
          <a:prstGeom prst="rect">
            <a:avLst/>
          </a:prstGeom>
        </p:spPr>
      </p:pic>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48570221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0600"/>
            <a:ext cx="9144000" cy="1143000"/>
          </a:xfrm>
        </p:spPr>
        <p:txBody>
          <a:bodyPr>
            <a:noAutofit/>
          </a:bodyPr>
          <a:lstStyle/>
          <a:p>
            <a:r>
              <a:rPr lang="en-US" sz="5400" b="1" dirty="0">
                <a:latin typeface="Arial" panose="020B0604020202020204" pitchFamily="34" charset="0"/>
                <a:cs typeface="Arial" panose="020B0604020202020204" pitchFamily="34" charset="0"/>
              </a:rPr>
              <a:t>Petroleum and natural gas formation</a:t>
            </a:r>
            <a:br>
              <a:rPr lang="en-US" sz="5400" dirty="0">
                <a:latin typeface="Arial" panose="020B0604020202020204" pitchFamily="34" charset="0"/>
                <a:cs typeface="Arial" panose="020B0604020202020204" pitchFamily="34" charset="0"/>
              </a:rPr>
            </a:br>
            <a:endParaRPr lang="en-US" sz="5400" dirty="0">
              <a:latin typeface="Arial" panose="020B0604020202020204" pitchFamily="34" charset="0"/>
              <a:cs typeface="Arial" panose="020B0604020202020204" pitchFamily="34" charset="0"/>
            </a:endParaRPr>
          </a:p>
        </p:txBody>
      </p:sp>
      <p:pic>
        <p:nvPicPr>
          <p:cNvPr id="4" name="Picture 3" descr="OILGASFORMATION"/>
          <p:cNvPicPr/>
          <p:nvPr/>
        </p:nvPicPr>
        <p:blipFill>
          <a:blip r:embed="rId3">
            <a:extLst>
              <a:ext uri="{28A0092B-C50C-407E-A947-70E740481C1C}">
                <a14:useLocalDpi xmlns:a14="http://schemas.microsoft.com/office/drawing/2010/main" val="0"/>
              </a:ext>
            </a:extLst>
          </a:blip>
          <a:srcRect t="10207"/>
          <a:stretch>
            <a:fillRect/>
          </a:stretch>
        </p:blipFill>
        <p:spPr bwMode="auto">
          <a:xfrm>
            <a:off x="665742" y="2209800"/>
            <a:ext cx="7848600" cy="3124200"/>
          </a:xfrm>
          <a:prstGeom prst="rect">
            <a:avLst/>
          </a:prstGeom>
          <a:noFill/>
          <a:ln>
            <a:noFill/>
          </a:ln>
        </p:spPr>
      </p:pic>
      <p:sp>
        <p:nvSpPr>
          <p:cNvPr id="3" name="Slide Number Placeholder 2"/>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523763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229600" cy="1143000"/>
          </a:xfrm>
        </p:spPr>
        <p:txBody>
          <a:bodyPr>
            <a:noAutofit/>
          </a:bodyPr>
          <a:lstStyle/>
          <a:p>
            <a:r>
              <a:rPr lang="en-US" sz="5400" b="1" dirty="0">
                <a:latin typeface="Arial" panose="020B0604020202020204" pitchFamily="34" charset="0"/>
                <a:cs typeface="Arial" panose="020B0604020202020204" pitchFamily="34" charset="0"/>
              </a:rPr>
              <a:t>Coal Formation</a:t>
            </a:r>
            <a:endParaRPr lang="en-US" sz="5400" dirty="0">
              <a:latin typeface="Arial" panose="020B0604020202020204" pitchFamily="34" charset="0"/>
              <a:cs typeface="Arial" panose="020B0604020202020204" pitchFamily="34" charset="0"/>
            </a:endParaRPr>
          </a:p>
        </p:txBody>
      </p:sp>
      <p:pic>
        <p:nvPicPr>
          <p:cNvPr id="5" name="Picture 4"/>
          <p:cNvPicPr/>
          <p:nvPr/>
        </p:nvPicPr>
        <p:blipFill>
          <a:blip r:embed="rId3">
            <a:extLst>
              <a:ext uri="{28A0092B-C50C-407E-A947-70E740481C1C}">
                <a14:useLocalDpi xmlns:a14="http://schemas.microsoft.com/office/drawing/2010/main" val="0"/>
              </a:ext>
            </a:extLst>
          </a:blip>
          <a:srcRect t="9862"/>
          <a:stretch>
            <a:fillRect/>
          </a:stretch>
        </p:blipFill>
        <p:spPr bwMode="auto">
          <a:xfrm>
            <a:off x="609600" y="1981200"/>
            <a:ext cx="7386011" cy="3240210"/>
          </a:xfrm>
          <a:prstGeom prst="rect">
            <a:avLst/>
          </a:prstGeom>
          <a:noFill/>
          <a:ln>
            <a:noFill/>
          </a:ln>
        </p:spPr>
      </p:pic>
      <p:sp>
        <p:nvSpPr>
          <p:cNvPr id="3" name="Slide Number Placeholder 2"/>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586672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9473"/>
            <a:ext cx="8229600" cy="744370"/>
          </a:xfrm>
        </p:spPr>
        <p:txBody>
          <a:bodyPr>
            <a:normAutofit fontScale="90000"/>
          </a:bodyPr>
          <a:lstStyle/>
          <a:p>
            <a:r>
              <a:rPr lang="en-US" dirty="0">
                <a:solidFill>
                  <a:srgbClr val="000000"/>
                </a:solidFill>
                <a:latin typeface="Arial" panose="020B0604020202020204" pitchFamily="34" charset="0"/>
                <a:cs typeface="Arial" panose="020B0604020202020204" pitchFamily="34" charset="0"/>
              </a:rPr>
              <a:t>Where does the chemical energy stored in fossil fuels come from?</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pic>
        <p:nvPicPr>
          <p:cNvPr id="6" name="Picture 23" descr="Human Energy Systems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889" y="1795376"/>
            <a:ext cx="7018347" cy="4582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Content Placeholder 4"/>
          <p:cNvSpPr>
            <a:spLocks noGrp="1"/>
          </p:cNvSpPr>
          <p:nvPr>
            <p:ph idx="1"/>
          </p:nvPr>
        </p:nvSpPr>
        <p:spPr/>
        <p:txBody>
          <a:bodyPr/>
          <a:lstStyle/>
          <a:p>
            <a:endParaRPr lang="en-US"/>
          </a:p>
        </p:txBody>
      </p:sp>
    </p:spTree>
    <p:extLst>
      <p:ext uri="{BB962C8B-B14F-4D97-AF65-F5344CB8AC3E}">
        <p14:creationId xmlns:p14="http://schemas.microsoft.com/office/powerpoint/2010/main" val="456061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6" name="Picture 5">
            <a:extLst>
              <a:ext uri="{FF2B5EF4-FFF2-40B4-BE49-F238E27FC236}">
                <a16:creationId xmlns:a16="http://schemas.microsoft.com/office/drawing/2014/main" id="{258A14F8-24C9-5249-8F0C-1FDD982D5C29}"/>
              </a:ext>
            </a:extLst>
          </p:cNvPr>
          <p:cNvPicPr>
            <a:picLocks noChangeAspect="1"/>
          </p:cNvPicPr>
          <p:nvPr/>
        </p:nvPicPr>
        <p:blipFill>
          <a:blip r:embed="rId3"/>
          <a:stretch>
            <a:fillRect/>
          </a:stretch>
        </p:blipFill>
        <p:spPr>
          <a:xfrm>
            <a:off x="0" y="955819"/>
            <a:ext cx="9144000" cy="4946362"/>
          </a:xfrm>
          <a:prstGeom prst="rect">
            <a:avLst/>
          </a:prstGeom>
        </p:spPr>
      </p:pic>
      <p:sp>
        <p:nvSpPr>
          <p:cNvPr id="5" name="Oval Callout 4"/>
          <p:cNvSpPr>
            <a:spLocks noChangeArrowheads="1"/>
          </p:cNvSpPr>
          <p:nvPr/>
        </p:nvSpPr>
        <p:spPr bwMode="auto">
          <a:xfrm rot="21056995">
            <a:off x="4391427" y="66961"/>
            <a:ext cx="924560" cy="924560"/>
          </a:xfrm>
          <a:prstGeom prst="wedgeEllipseCallout">
            <a:avLst>
              <a:gd name="adj1" fmla="val 28777"/>
              <a:gd name="adj2" fmla="val 138070"/>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1093866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3086100" cy="5429250"/>
          </a:xfrm>
        </p:spPr>
        <p:txBody>
          <a:bodyPr>
            <a:normAutofit/>
          </a:bodyPr>
          <a:lstStyle/>
          <a:p>
            <a:pPr algn="l"/>
            <a:r>
              <a:rPr lang="en-US" dirty="0"/>
              <a:t>The Carbon Cycling Question </a:t>
            </a:r>
            <a:br>
              <a:rPr lang="en-US" dirty="0"/>
            </a:br>
            <a:br>
              <a:rPr lang="en-US" dirty="0"/>
            </a:br>
            <a:r>
              <a:rPr lang="en-US" dirty="0"/>
              <a:t>The Energy Flow Question</a:t>
            </a:r>
          </a:p>
        </p:txBody>
      </p:sp>
      <p:pic>
        <p:nvPicPr>
          <p:cNvPr id="5" name="Content Placeholder 4"/>
          <p:cNvPicPr>
            <a:picLocks noGrp="1" noChangeAspect="1"/>
          </p:cNvPicPr>
          <p:nvPr>
            <p:ph idx="1"/>
          </p:nvPr>
        </p:nvPicPr>
        <p:blipFill>
          <a:blip r:embed="rId3"/>
          <a:stretch>
            <a:fillRect/>
          </a:stretch>
        </p:blipFill>
        <p:spPr>
          <a:xfrm>
            <a:off x="4080152" y="323850"/>
            <a:ext cx="4397892" cy="6087724"/>
          </a:xfrm>
          <a:prstGeom prst="rect">
            <a:avLst/>
          </a:prstGeom>
        </p:spPr>
      </p:pic>
      <p:sp>
        <p:nvSpPr>
          <p:cNvPr id="4" name="Slide Number Placeholder 3"/>
          <p:cNvSpPr>
            <a:spLocks noGrp="1"/>
          </p:cNvSpPr>
          <p:nvPr>
            <p:ph type="sldNum" sz="quarter" idx="12"/>
          </p:nvPr>
        </p:nvSpPr>
        <p:spPr/>
        <p:txBody>
          <a:bodyPr/>
          <a:lstStyle/>
          <a:p>
            <a:fld id="{D3A1C050-F6FE-0E43-A9D0-F8EEADE3D1E4}" type="slidenum">
              <a:rPr lang="en-US" smtClean="0"/>
              <a:pPr/>
              <a:t>20</a:t>
            </a:fld>
            <a:endParaRPr lang="en-US"/>
          </a:p>
        </p:txBody>
      </p:sp>
      <p:sp>
        <p:nvSpPr>
          <p:cNvPr id="3" name="Rounded Rectangle 2"/>
          <p:cNvSpPr/>
          <p:nvPr/>
        </p:nvSpPr>
        <p:spPr>
          <a:xfrm>
            <a:off x="3850482" y="1924050"/>
            <a:ext cx="4572794" cy="1562100"/>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ounded Rectangle 5"/>
          <p:cNvSpPr/>
          <p:nvPr/>
        </p:nvSpPr>
        <p:spPr>
          <a:xfrm>
            <a:off x="3886994" y="3486150"/>
            <a:ext cx="4572794" cy="1562100"/>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5977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pic>
        <p:nvPicPr>
          <p:cNvPr id="5" name="Picture 23" descr="Human Energy Systems 4"/>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33400" y="990600"/>
            <a:ext cx="7965298" cy="5201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1" name="Group 20"/>
          <p:cNvGrpSpPr/>
          <p:nvPr/>
        </p:nvGrpSpPr>
        <p:grpSpPr>
          <a:xfrm>
            <a:off x="3611256" y="1748135"/>
            <a:ext cx="1341744" cy="1973992"/>
            <a:chOff x="3611256" y="1748135"/>
            <a:chExt cx="1341744" cy="1973992"/>
          </a:xfrm>
        </p:grpSpPr>
        <p:sp>
          <p:nvSpPr>
            <p:cNvPr id="6" name="Down Arrow 5"/>
            <p:cNvSpPr/>
            <p:nvPr/>
          </p:nvSpPr>
          <p:spPr>
            <a:xfrm rot="879518">
              <a:off x="3611256" y="2193494"/>
              <a:ext cx="685800" cy="1528633"/>
            </a:xfrm>
            <a:prstGeom prst="downArrow">
              <a:avLst/>
            </a:prstGeom>
            <a:solidFill>
              <a:srgbClr val="95B3D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4038600" y="1748135"/>
              <a:ext cx="914400" cy="461665"/>
            </a:xfrm>
            <a:prstGeom prst="rect">
              <a:avLst/>
            </a:prstGeom>
            <a:noFill/>
          </p:spPr>
          <p:txBody>
            <a:bodyPr wrap="square" rtlCol="0">
              <a:spAutoFit/>
            </a:bodyPr>
            <a:lstStyle/>
            <a:p>
              <a:r>
                <a:rPr lang="en-US" sz="2400" dirty="0"/>
                <a:t>CO</a:t>
              </a:r>
              <a:r>
                <a:rPr lang="en-US" sz="2400" baseline="-25000" dirty="0"/>
                <a:t>2</a:t>
              </a:r>
            </a:p>
          </p:txBody>
        </p:sp>
      </p:grpSp>
      <p:sp>
        <p:nvSpPr>
          <p:cNvPr id="9" name="Rectangle 8"/>
          <p:cNvSpPr/>
          <p:nvPr/>
        </p:nvSpPr>
        <p:spPr>
          <a:xfrm>
            <a:off x="304800" y="152400"/>
            <a:ext cx="8610600" cy="584776"/>
          </a:xfrm>
          <a:prstGeom prst="rect">
            <a:avLst/>
          </a:prstGeom>
        </p:spPr>
        <p:txBody>
          <a:bodyPr wrap="square">
            <a:spAutoFit/>
          </a:bodyPr>
          <a:lstStyle/>
          <a:p>
            <a:pPr lvl="0">
              <a:spcBef>
                <a:spcPct val="50000"/>
              </a:spcBef>
            </a:pPr>
            <a:r>
              <a:rPr lang="en-US" sz="3200" b="1" dirty="0">
                <a:solidFill>
                  <a:prstClr val="black"/>
                </a:solidFill>
                <a:latin typeface="Arial" panose="020B0604020202020204" pitchFamily="34" charset="0"/>
                <a:cs typeface="Arial" panose="020B0604020202020204" pitchFamily="34" charset="0"/>
              </a:rPr>
              <a:t>2. Photosynthesis – 300 million years ago</a:t>
            </a:r>
            <a:endParaRPr lang="en-US" sz="3200" b="1" baseline="-25000" dirty="0">
              <a:solidFill>
                <a:prstClr val="black"/>
              </a:solidFill>
              <a:latin typeface="Arial" panose="020B0604020202020204" pitchFamily="34" charset="0"/>
              <a:cs typeface="Arial" panose="020B0604020202020204" pitchFamily="34" charset="0"/>
            </a:endParaRPr>
          </a:p>
        </p:txBody>
      </p:sp>
      <p:grpSp>
        <p:nvGrpSpPr>
          <p:cNvPr id="20" name="Group 19"/>
          <p:cNvGrpSpPr/>
          <p:nvPr/>
        </p:nvGrpSpPr>
        <p:grpSpPr>
          <a:xfrm>
            <a:off x="1447800" y="1066800"/>
            <a:ext cx="2167721" cy="2658533"/>
            <a:chOff x="1447800" y="1066800"/>
            <a:chExt cx="2167721" cy="2658533"/>
          </a:xfrm>
        </p:grpSpPr>
        <p:sp>
          <p:nvSpPr>
            <p:cNvPr id="10" name="TextBox 9"/>
            <p:cNvSpPr txBox="1"/>
            <p:nvPr/>
          </p:nvSpPr>
          <p:spPr>
            <a:xfrm>
              <a:off x="1447800" y="1066800"/>
              <a:ext cx="1676400" cy="830997"/>
            </a:xfrm>
            <a:prstGeom prst="rect">
              <a:avLst/>
            </a:prstGeom>
            <a:noFill/>
          </p:spPr>
          <p:txBody>
            <a:bodyPr wrap="square" rtlCol="0">
              <a:spAutoFit/>
            </a:bodyPr>
            <a:lstStyle/>
            <a:p>
              <a:r>
                <a:rPr lang="en-US" sz="2400" dirty="0"/>
                <a:t>Light energy</a:t>
              </a:r>
              <a:endParaRPr lang="en-US" sz="2400" baseline="-25000" dirty="0"/>
            </a:p>
          </p:txBody>
        </p:sp>
        <p:sp>
          <p:nvSpPr>
            <p:cNvPr id="15" name="Freeform 14"/>
            <p:cNvSpPr/>
            <p:nvPr/>
          </p:nvSpPr>
          <p:spPr>
            <a:xfrm>
              <a:off x="2372426" y="1665111"/>
              <a:ext cx="1243095" cy="2060222"/>
            </a:xfrm>
            <a:custGeom>
              <a:avLst/>
              <a:gdLst>
                <a:gd name="connsiteX0" fmla="*/ 576796 w 1243095"/>
                <a:gd name="connsiteY0" fmla="*/ 0 h 2060222"/>
                <a:gd name="connsiteX1" fmla="*/ 12352 w 1243095"/>
                <a:gd name="connsiteY1" fmla="*/ 451556 h 2060222"/>
                <a:gd name="connsiteX2" fmla="*/ 1056574 w 1243095"/>
                <a:gd name="connsiteY2" fmla="*/ 508000 h 2060222"/>
                <a:gd name="connsiteX3" fmla="*/ 548574 w 1243095"/>
                <a:gd name="connsiteY3" fmla="*/ 1044222 h 2060222"/>
                <a:gd name="connsiteX4" fmla="*/ 1070685 w 1243095"/>
                <a:gd name="connsiteY4" fmla="*/ 1030111 h 2060222"/>
                <a:gd name="connsiteX5" fmla="*/ 732018 w 1243095"/>
                <a:gd name="connsiteY5" fmla="*/ 1538111 h 2060222"/>
                <a:gd name="connsiteX6" fmla="*/ 1240018 w 1243095"/>
                <a:gd name="connsiteY6" fmla="*/ 1467556 h 2060222"/>
                <a:gd name="connsiteX7" fmla="*/ 957796 w 1243095"/>
                <a:gd name="connsiteY7" fmla="*/ 1890889 h 2060222"/>
                <a:gd name="connsiteX8" fmla="*/ 1240018 w 1243095"/>
                <a:gd name="connsiteY8" fmla="*/ 2060222 h 206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3095" h="2060222">
                  <a:moveTo>
                    <a:pt x="576796" y="0"/>
                  </a:moveTo>
                  <a:cubicBezTo>
                    <a:pt x="254592" y="183444"/>
                    <a:pt x="-67611" y="366889"/>
                    <a:pt x="12352" y="451556"/>
                  </a:cubicBezTo>
                  <a:cubicBezTo>
                    <a:pt x="92315" y="536223"/>
                    <a:pt x="967204" y="409222"/>
                    <a:pt x="1056574" y="508000"/>
                  </a:cubicBezTo>
                  <a:cubicBezTo>
                    <a:pt x="1145944" y="606778"/>
                    <a:pt x="546222" y="957204"/>
                    <a:pt x="548574" y="1044222"/>
                  </a:cubicBezTo>
                  <a:cubicBezTo>
                    <a:pt x="550926" y="1131240"/>
                    <a:pt x="1040111" y="947796"/>
                    <a:pt x="1070685" y="1030111"/>
                  </a:cubicBezTo>
                  <a:cubicBezTo>
                    <a:pt x="1101259" y="1112426"/>
                    <a:pt x="703796" y="1465203"/>
                    <a:pt x="732018" y="1538111"/>
                  </a:cubicBezTo>
                  <a:cubicBezTo>
                    <a:pt x="760240" y="1611019"/>
                    <a:pt x="1202388" y="1408760"/>
                    <a:pt x="1240018" y="1467556"/>
                  </a:cubicBezTo>
                  <a:cubicBezTo>
                    <a:pt x="1277648" y="1526352"/>
                    <a:pt x="957796" y="1792111"/>
                    <a:pt x="957796" y="1890889"/>
                  </a:cubicBezTo>
                  <a:cubicBezTo>
                    <a:pt x="957796" y="1989667"/>
                    <a:pt x="1192981" y="2029648"/>
                    <a:pt x="1240018" y="2060222"/>
                  </a:cubicBezTo>
                </a:path>
              </a:pathLst>
            </a:custGeom>
            <a:ln>
              <a:solidFill>
                <a:srgbClr val="FFFF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pic>
        <p:nvPicPr>
          <p:cNvPr id="16"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2766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32004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21"/>
          <p:cNvSpPr txBox="1"/>
          <p:nvPr/>
        </p:nvSpPr>
        <p:spPr>
          <a:xfrm>
            <a:off x="152400" y="6019800"/>
            <a:ext cx="876300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Light energy and CO2 are sequestered in the biomass pool. This takes carbon out of the atmosphere pool and puts it into the biomass pool. </a:t>
            </a:r>
          </a:p>
        </p:txBody>
      </p:sp>
      <p:grpSp>
        <p:nvGrpSpPr>
          <p:cNvPr id="23" name="Group 22"/>
          <p:cNvGrpSpPr/>
          <p:nvPr/>
        </p:nvGrpSpPr>
        <p:grpSpPr>
          <a:xfrm>
            <a:off x="6705600" y="1002268"/>
            <a:ext cx="2414793" cy="826532"/>
            <a:chOff x="589542" y="1524000"/>
            <a:chExt cx="2414793" cy="826532"/>
          </a:xfrm>
        </p:grpSpPr>
        <p:sp>
          <p:nvSpPr>
            <p:cNvPr id="24" name="TextBox 23"/>
            <p:cNvSpPr txBox="1"/>
            <p:nvPr/>
          </p:nvSpPr>
          <p:spPr>
            <a:xfrm>
              <a:off x="838200" y="1524000"/>
              <a:ext cx="1505540" cy="369332"/>
            </a:xfrm>
            <a:prstGeom prst="rect">
              <a:avLst/>
            </a:prstGeom>
            <a:noFill/>
          </p:spPr>
          <p:txBody>
            <a:bodyPr wrap="none" rtlCol="0">
              <a:spAutoFit/>
            </a:bodyPr>
            <a:lstStyle/>
            <a:p>
              <a:r>
                <a:rPr lang="en-US" dirty="0"/>
                <a:t>= Light Energy</a:t>
              </a:r>
            </a:p>
          </p:txBody>
        </p:sp>
        <p:sp>
          <p:nvSpPr>
            <p:cNvPr id="25" name="TextBox 24"/>
            <p:cNvSpPr txBox="1"/>
            <p:nvPr/>
          </p:nvSpPr>
          <p:spPr>
            <a:xfrm>
              <a:off x="914400" y="1981200"/>
              <a:ext cx="2089935" cy="369332"/>
            </a:xfrm>
            <a:prstGeom prst="rect">
              <a:avLst/>
            </a:prstGeom>
            <a:noFill/>
          </p:spPr>
          <p:txBody>
            <a:bodyPr wrap="none" rtlCol="0">
              <a:spAutoFit/>
            </a:bodyPr>
            <a:lstStyle/>
            <a:p>
              <a:r>
                <a:rPr lang="en-US" dirty="0"/>
                <a:t>= Carbon (inorganic)</a:t>
              </a:r>
            </a:p>
          </p:txBody>
        </p:sp>
        <p:sp>
          <p:nvSpPr>
            <p:cNvPr id="26" name="Left Arrow 25"/>
            <p:cNvSpPr/>
            <p:nvPr/>
          </p:nvSpPr>
          <p:spPr>
            <a:xfrm rot="18990582">
              <a:off x="611638" y="2111508"/>
              <a:ext cx="453123" cy="18665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Freeform 26"/>
            <p:cNvSpPr/>
            <p:nvPr/>
          </p:nvSpPr>
          <p:spPr>
            <a:xfrm>
              <a:off x="589542" y="1600200"/>
              <a:ext cx="324858" cy="251060"/>
            </a:xfrm>
            <a:custGeom>
              <a:avLst/>
              <a:gdLst>
                <a:gd name="connsiteX0" fmla="*/ 324858 w 324858"/>
                <a:gd name="connsiteY0" fmla="*/ 0 h 251060"/>
                <a:gd name="connsiteX1" fmla="*/ 44299 w 324858"/>
                <a:gd name="connsiteY1" fmla="*/ 44304 h 251060"/>
                <a:gd name="connsiteX2" fmla="*/ 295325 w 324858"/>
                <a:gd name="connsiteY2" fmla="*/ 177218 h 251060"/>
                <a:gd name="connsiteX3" fmla="*/ 0 w 324858"/>
                <a:gd name="connsiteY3" fmla="*/ 251060 h 251060"/>
              </a:gdLst>
              <a:ahLst/>
              <a:cxnLst>
                <a:cxn ang="0">
                  <a:pos x="connsiteX0" y="connsiteY0"/>
                </a:cxn>
                <a:cxn ang="0">
                  <a:pos x="connsiteX1" y="connsiteY1"/>
                </a:cxn>
                <a:cxn ang="0">
                  <a:pos x="connsiteX2" y="connsiteY2"/>
                </a:cxn>
                <a:cxn ang="0">
                  <a:pos x="connsiteX3" y="connsiteY3"/>
                </a:cxn>
              </a:cxnLst>
              <a:rect l="l" t="t" r="r" b="b"/>
              <a:pathLst>
                <a:path w="324858" h="251060">
                  <a:moveTo>
                    <a:pt x="324858" y="0"/>
                  </a:moveTo>
                  <a:cubicBezTo>
                    <a:pt x="187039" y="7384"/>
                    <a:pt x="49221" y="14768"/>
                    <a:pt x="44299" y="44304"/>
                  </a:cubicBezTo>
                  <a:cubicBezTo>
                    <a:pt x="39377" y="73840"/>
                    <a:pt x="302708" y="142759"/>
                    <a:pt x="295325" y="177218"/>
                  </a:cubicBezTo>
                  <a:cubicBezTo>
                    <a:pt x="287942" y="211677"/>
                    <a:pt x="49221" y="236292"/>
                    <a:pt x="0" y="251060"/>
                  </a:cubicBezTo>
                </a:path>
              </a:pathLst>
            </a:custGeom>
            <a:ln>
              <a:solidFill>
                <a:srgbClr val="FFFF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1327969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pic>
        <p:nvPicPr>
          <p:cNvPr id="5" name="Picture 23" descr="Human Energy Systems 4"/>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33400" y="990600"/>
            <a:ext cx="7965298" cy="5201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p:cNvSpPr/>
          <p:nvPr/>
        </p:nvSpPr>
        <p:spPr>
          <a:xfrm>
            <a:off x="304800" y="152400"/>
            <a:ext cx="8610600" cy="523220"/>
          </a:xfrm>
          <a:prstGeom prst="rect">
            <a:avLst/>
          </a:prstGeom>
        </p:spPr>
        <p:txBody>
          <a:bodyPr wrap="square">
            <a:spAutoFit/>
          </a:bodyPr>
          <a:lstStyle/>
          <a:p>
            <a:pPr lvl="0">
              <a:spcBef>
                <a:spcPct val="50000"/>
              </a:spcBef>
            </a:pPr>
            <a:r>
              <a:rPr lang="en-US" sz="2800" b="1" dirty="0">
                <a:solidFill>
                  <a:prstClr val="black"/>
                </a:solidFill>
                <a:latin typeface="Arial" panose="020B0604020202020204" pitchFamily="34" charset="0"/>
                <a:cs typeface="Arial" panose="020B0604020202020204" pitchFamily="34" charset="0"/>
              </a:rPr>
              <a:t>2. Compression – 300 million years ago until now</a:t>
            </a:r>
            <a:endParaRPr lang="en-US" sz="2800" b="1" baseline="-25000" dirty="0">
              <a:solidFill>
                <a:prstClr val="black"/>
              </a:solidFill>
              <a:latin typeface="Arial" panose="020B0604020202020204" pitchFamily="34" charset="0"/>
              <a:cs typeface="Arial" panose="020B0604020202020204" pitchFamily="34" charset="0"/>
            </a:endParaRPr>
          </a:p>
        </p:txBody>
      </p:sp>
      <p:pic>
        <p:nvPicPr>
          <p:cNvPr id="16"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2766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32004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21"/>
          <p:cNvSpPr txBox="1"/>
          <p:nvPr/>
        </p:nvSpPr>
        <p:spPr>
          <a:xfrm>
            <a:off x="120073" y="6019800"/>
            <a:ext cx="894080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Chemical energy and carbon in the biomass are exposed to heat and pressure underground. This changes the matter and energy in the biomass pool into fossil fuels.  </a:t>
            </a:r>
          </a:p>
        </p:txBody>
      </p:sp>
      <p:sp>
        <p:nvSpPr>
          <p:cNvPr id="24" name="Freeform 23"/>
          <p:cNvSpPr/>
          <p:nvPr/>
        </p:nvSpPr>
        <p:spPr>
          <a:xfrm>
            <a:off x="2455333" y="3880556"/>
            <a:ext cx="1608849" cy="1284111"/>
          </a:xfrm>
          <a:custGeom>
            <a:avLst/>
            <a:gdLst>
              <a:gd name="connsiteX0" fmla="*/ 1199445 w 1608849"/>
              <a:gd name="connsiteY0" fmla="*/ 0 h 1284111"/>
              <a:gd name="connsiteX1" fmla="*/ 1594556 w 1608849"/>
              <a:gd name="connsiteY1" fmla="*/ 691444 h 1284111"/>
              <a:gd name="connsiteX2" fmla="*/ 747889 w 1608849"/>
              <a:gd name="connsiteY2" fmla="*/ 423333 h 1284111"/>
              <a:gd name="connsiteX3" fmla="*/ 1001889 w 1608849"/>
              <a:gd name="connsiteY3" fmla="*/ 1001888 h 1284111"/>
              <a:gd name="connsiteX4" fmla="*/ 423334 w 1608849"/>
              <a:gd name="connsiteY4" fmla="*/ 733777 h 1284111"/>
              <a:gd name="connsiteX5" fmla="*/ 423334 w 1608849"/>
              <a:gd name="connsiteY5" fmla="*/ 1128888 h 1284111"/>
              <a:gd name="connsiteX6" fmla="*/ 0 w 1608849"/>
              <a:gd name="connsiteY6" fmla="*/ 1284111 h 1284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8849" h="1284111">
                <a:moveTo>
                  <a:pt x="1199445" y="0"/>
                </a:moveTo>
                <a:cubicBezTo>
                  <a:pt x="1434630" y="310444"/>
                  <a:pt x="1669815" y="620889"/>
                  <a:pt x="1594556" y="691444"/>
                </a:cubicBezTo>
                <a:cubicBezTo>
                  <a:pt x="1519297" y="761999"/>
                  <a:pt x="846667" y="371592"/>
                  <a:pt x="747889" y="423333"/>
                </a:cubicBezTo>
                <a:cubicBezTo>
                  <a:pt x="649111" y="475074"/>
                  <a:pt x="1055981" y="950147"/>
                  <a:pt x="1001889" y="1001888"/>
                </a:cubicBezTo>
                <a:cubicBezTo>
                  <a:pt x="947797" y="1053629"/>
                  <a:pt x="519760" y="712610"/>
                  <a:pt x="423334" y="733777"/>
                </a:cubicBezTo>
                <a:cubicBezTo>
                  <a:pt x="326908" y="754944"/>
                  <a:pt x="493890" y="1037166"/>
                  <a:pt x="423334" y="1128888"/>
                </a:cubicBezTo>
                <a:cubicBezTo>
                  <a:pt x="352778" y="1220610"/>
                  <a:pt x="70556" y="1255889"/>
                  <a:pt x="0" y="1284111"/>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5" name="Freeform 24"/>
          <p:cNvSpPr/>
          <p:nvPr/>
        </p:nvSpPr>
        <p:spPr>
          <a:xfrm>
            <a:off x="3979333" y="3846302"/>
            <a:ext cx="3019778" cy="1129121"/>
          </a:xfrm>
          <a:custGeom>
            <a:avLst/>
            <a:gdLst>
              <a:gd name="connsiteX0" fmla="*/ 0 w 3019778"/>
              <a:gd name="connsiteY0" fmla="*/ 118920 h 1129121"/>
              <a:gd name="connsiteX1" fmla="*/ 536223 w 3019778"/>
              <a:gd name="connsiteY1" fmla="*/ 48365 h 1129121"/>
              <a:gd name="connsiteX2" fmla="*/ 536223 w 3019778"/>
              <a:gd name="connsiteY2" fmla="*/ 753920 h 1129121"/>
              <a:gd name="connsiteX3" fmla="*/ 1693334 w 3019778"/>
              <a:gd name="connsiteY3" fmla="*/ 316476 h 1129121"/>
              <a:gd name="connsiteX4" fmla="*/ 1622778 w 3019778"/>
              <a:gd name="connsiteY4" fmla="*/ 1120809 h 1129121"/>
              <a:gd name="connsiteX5" fmla="*/ 2356556 w 3019778"/>
              <a:gd name="connsiteY5" fmla="*/ 753920 h 1129121"/>
              <a:gd name="connsiteX6" fmla="*/ 2497667 w 3019778"/>
              <a:gd name="connsiteY6" fmla="*/ 1064365 h 1129121"/>
              <a:gd name="connsiteX7" fmla="*/ 3019778 w 3019778"/>
              <a:gd name="connsiteY7" fmla="*/ 782142 h 112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9778" h="1129121">
                <a:moveTo>
                  <a:pt x="0" y="118920"/>
                </a:moveTo>
                <a:cubicBezTo>
                  <a:pt x="223426" y="30726"/>
                  <a:pt x="446852" y="-57468"/>
                  <a:pt x="536223" y="48365"/>
                </a:cubicBezTo>
                <a:cubicBezTo>
                  <a:pt x="625594" y="154198"/>
                  <a:pt x="343371" y="709235"/>
                  <a:pt x="536223" y="753920"/>
                </a:cubicBezTo>
                <a:cubicBezTo>
                  <a:pt x="729075" y="798605"/>
                  <a:pt x="1512242" y="255328"/>
                  <a:pt x="1693334" y="316476"/>
                </a:cubicBezTo>
                <a:cubicBezTo>
                  <a:pt x="1874426" y="377624"/>
                  <a:pt x="1512241" y="1047902"/>
                  <a:pt x="1622778" y="1120809"/>
                </a:cubicBezTo>
                <a:cubicBezTo>
                  <a:pt x="1733315" y="1193716"/>
                  <a:pt x="2210741" y="763327"/>
                  <a:pt x="2356556" y="753920"/>
                </a:cubicBezTo>
                <a:cubicBezTo>
                  <a:pt x="2502371" y="744513"/>
                  <a:pt x="2387130" y="1059661"/>
                  <a:pt x="2497667" y="1064365"/>
                </a:cubicBezTo>
                <a:cubicBezTo>
                  <a:pt x="2608204" y="1069069"/>
                  <a:pt x="2932760" y="826827"/>
                  <a:pt x="3019778" y="782142"/>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Left Arrow 26"/>
          <p:cNvSpPr/>
          <p:nvPr/>
        </p:nvSpPr>
        <p:spPr>
          <a:xfrm rot="18990582">
            <a:off x="2074097" y="4459285"/>
            <a:ext cx="1695702" cy="16087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Left Arrow 28"/>
          <p:cNvSpPr/>
          <p:nvPr/>
        </p:nvSpPr>
        <p:spPr>
          <a:xfrm rot="12497769" flipV="1">
            <a:off x="4159736" y="4311884"/>
            <a:ext cx="2312143" cy="282938"/>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 name="Group 5"/>
          <p:cNvGrpSpPr/>
          <p:nvPr/>
        </p:nvGrpSpPr>
        <p:grpSpPr>
          <a:xfrm>
            <a:off x="6324600" y="990600"/>
            <a:ext cx="2240542" cy="826532"/>
            <a:chOff x="589542" y="1524000"/>
            <a:chExt cx="2240542" cy="826532"/>
          </a:xfrm>
        </p:grpSpPr>
        <p:sp>
          <p:nvSpPr>
            <p:cNvPr id="2" name="TextBox 1"/>
            <p:cNvSpPr txBox="1"/>
            <p:nvPr/>
          </p:nvSpPr>
          <p:spPr>
            <a:xfrm>
              <a:off x="838200" y="1524000"/>
              <a:ext cx="1904187" cy="369332"/>
            </a:xfrm>
            <a:prstGeom prst="rect">
              <a:avLst/>
            </a:prstGeom>
            <a:noFill/>
          </p:spPr>
          <p:txBody>
            <a:bodyPr wrap="none" rtlCol="0">
              <a:spAutoFit/>
            </a:bodyPr>
            <a:lstStyle/>
            <a:p>
              <a:r>
                <a:rPr lang="en-US" dirty="0"/>
                <a:t>= Chemical Energy</a:t>
              </a:r>
            </a:p>
          </p:txBody>
        </p:sp>
        <p:sp>
          <p:nvSpPr>
            <p:cNvPr id="15" name="TextBox 14"/>
            <p:cNvSpPr txBox="1"/>
            <p:nvPr/>
          </p:nvSpPr>
          <p:spPr>
            <a:xfrm>
              <a:off x="914400" y="1981200"/>
              <a:ext cx="1915684" cy="369332"/>
            </a:xfrm>
            <a:prstGeom prst="rect">
              <a:avLst/>
            </a:prstGeom>
            <a:noFill/>
          </p:spPr>
          <p:txBody>
            <a:bodyPr wrap="none" rtlCol="0">
              <a:spAutoFit/>
            </a:bodyPr>
            <a:lstStyle/>
            <a:p>
              <a:r>
                <a:rPr lang="en-US" dirty="0"/>
                <a:t>= Carbon (organic)</a:t>
              </a:r>
            </a:p>
          </p:txBody>
        </p:sp>
        <p:sp>
          <p:nvSpPr>
            <p:cNvPr id="20" name="Left Arrow 19"/>
            <p:cNvSpPr/>
            <p:nvPr/>
          </p:nvSpPr>
          <p:spPr>
            <a:xfrm rot="18990582">
              <a:off x="611638" y="2111508"/>
              <a:ext cx="453123" cy="18665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Freeform 2"/>
            <p:cNvSpPr/>
            <p:nvPr/>
          </p:nvSpPr>
          <p:spPr>
            <a:xfrm>
              <a:off x="589542" y="1600200"/>
              <a:ext cx="324858" cy="251060"/>
            </a:xfrm>
            <a:custGeom>
              <a:avLst/>
              <a:gdLst>
                <a:gd name="connsiteX0" fmla="*/ 324858 w 324858"/>
                <a:gd name="connsiteY0" fmla="*/ 0 h 251060"/>
                <a:gd name="connsiteX1" fmla="*/ 44299 w 324858"/>
                <a:gd name="connsiteY1" fmla="*/ 44304 h 251060"/>
                <a:gd name="connsiteX2" fmla="*/ 295325 w 324858"/>
                <a:gd name="connsiteY2" fmla="*/ 177218 h 251060"/>
                <a:gd name="connsiteX3" fmla="*/ 0 w 324858"/>
                <a:gd name="connsiteY3" fmla="*/ 251060 h 251060"/>
              </a:gdLst>
              <a:ahLst/>
              <a:cxnLst>
                <a:cxn ang="0">
                  <a:pos x="connsiteX0" y="connsiteY0"/>
                </a:cxn>
                <a:cxn ang="0">
                  <a:pos x="connsiteX1" y="connsiteY1"/>
                </a:cxn>
                <a:cxn ang="0">
                  <a:pos x="connsiteX2" y="connsiteY2"/>
                </a:cxn>
                <a:cxn ang="0">
                  <a:pos x="connsiteX3" y="connsiteY3"/>
                </a:cxn>
              </a:cxnLst>
              <a:rect l="l" t="t" r="r" b="b"/>
              <a:pathLst>
                <a:path w="324858" h="251060">
                  <a:moveTo>
                    <a:pt x="324858" y="0"/>
                  </a:moveTo>
                  <a:cubicBezTo>
                    <a:pt x="187039" y="7384"/>
                    <a:pt x="49221" y="14768"/>
                    <a:pt x="44299" y="44304"/>
                  </a:cubicBezTo>
                  <a:cubicBezTo>
                    <a:pt x="39377" y="73840"/>
                    <a:pt x="302708" y="142759"/>
                    <a:pt x="295325" y="177218"/>
                  </a:cubicBezTo>
                  <a:cubicBezTo>
                    <a:pt x="287942" y="211677"/>
                    <a:pt x="49221" y="236292"/>
                    <a:pt x="0" y="251060"/>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23597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7" grpId="0" animBg="1"/>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3" descr="Human Energy Systems 4"/>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33400" y="990600"/>
            <a:ext cx="7965298" cy="5201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sp>
        <p:nvSpPr>
          <p:cNvPr id="9" name="Rectangle 8"/>
          <p:cNvSpPr/>
          <p:nvPr/>
        </p:nvSpPr>
        <p:spPr>
          <a:xfrm>
            <a:off x="304800" y="152400"/>
            <a:ext cx="8610600" cy="584776"/>
          </a:xfrm>
          <a:prstGeom prst="rect">
            <a:avLst/>
          </a:prstGeom>
        </p:spPr>
        <p:txBody>
          <a:bodyPr wrap="square">
            <a:spAutoFit/>
          </a:bodyPr>
          <a:lstStyle/>
          <a:p>
            <a:pPr lvl="0">
              <a:spcBef>
                <a:spcPct val="50000"/>
              </a:spcBef>
            </a:pPr>
            <a:r>
              <a:rPr lang="en-US" sz="3200" b="1" dirty="0">
                <a:solidFill>
                  <a:prstClr val="black"/>
                </a:solidFill>
                <a:latin typeface="Arial" panose="020B0604020202020204" pitchFamily="34" charset="0"/>
                <a:cs typeface="Arial" panose="020B0604020202020204" pitchFamily="34" charset="0"/>
              </a:rPr>
              <a:t>3. Extraction– today</a:t>
            </a:r>
            <a:endParaRPr lang="en-US" sz="3200" b="1" baseline="-25000" dirty="0">
              <a:solidFill>
                <a:prstClr val="black"/>
              </a:solidFill>
              <a:latin typeface="Arial" panose="020B0604020202020204" pitchFamily="34" charset="0"/>
              <a:cs typeface="Arial" panose="020B0604020202020204" pitchFamily="34" charset="0"/>
            </a:endParaRPr>
          </a:p>
        </p:txBody>
      </p:sp>
      <p:pic>
        <p:nvPicPr>
          <p:cNvPr id="16"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2766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32004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21"/>
          <p:cNvSpPr txBox="1"/>
          <p:nvPr/>
        </p:nvSpPr>
        <p:spPr>
          <a:xfrm>
            <a:off x="228600" y="6059269"/>
            <a:ext cx="838200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Today, fossil fuels are extracted from underground. They are burned at power plants, in our homes and buildings, and in our cars, trucks, airplanes, and boats. </a:t>
            </a:r>
          </a:p>
        </p:txBody>
      </p:sp>
      <p:pic>
        <p:nvPicPr>
          <p:cNvPr id="2" name="Picture 1"/>
          <p:cNvPicPr>
            <a:picLocks noChangeAspect="1"/>
          </p:cNvPicPr>
          <p:nvPr/>
        </p:nvPicPr>
        <p:blipFill>
          <a:blip r:embed="rId6"/>
          <a:stretch>
            <a:fillRect/>
          </a:stretch>
        </p:blipFill>
        <p:spPr>
          <a:xfrm>
            <a:off x="5486400" y="2590800"/>
            <a:ext cx="914400" cy="609600"/>
          </a:xfrm>
          <a:prstGeom prst="rect">
            <a:avLst/>
          </a:prstGeom>
        </p:spPr>
      </p:pic>
      <p:sp>
        <p:nvSpPr>
          <p:cNvPr id="3" name="Freeform 2"/>
          <p:cNvSpPr/>
          <p:nvPr/>
        </p:nvSpPr>
        <p:spPr>
          <a:xfrm>
            <a:off x="5869000" y="3005667"/>
            <a:ext cx="1191409" cy="1622777"/>
          </a:xfrm>
          <a:custGeom>
            <a:avLst/>
            <a:gdLst>
              <a:gd name="connsiteX0" fmla="*/ 1003111 w 1191409"/>
              <a:gd name="connsiteY0" fmla="*/ 1622777 h 1622777"/>
              <a:gd name="connsiteX1" fmla="*/ 1172444 w 1191409"/>
              <a:gd name="connsiteY1" fmla="*/ 1114777 h 1622777"/>
              <a:gd name="connsiteX2" fmla="*/ 608000 w 1191409"/>
              <a:gd name="connsiteY2" fmla="*/ 1128889 h 1622777"/>
              <a:gd name="connsiteX3" fmla="*/ 763222 w 1191409"/>
              <a:gd name="connsiteY3" fmla="*/ 451555 h 1622777"/>
              <a:gd name="connsiteX4" fmla="*/ 71778 w 1191409"/>
              <a:gd name="connsiteY4" fmla="*/ 451555 h 1622777"/>
              <a:gd name="connsiteX5" fmla="*/ 15333 w 1191409"/>
              <a:gd name="connsiteY5" fmla="*/ 0 h 1622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409" h="1622777">
                <a:moveTo>
                  <a:pt x="1003111" y="1622777"/>
                </a:moveTo>
                <a:cubicBezTo>
                  <a:pt x="1120703" y="1409934"/>
                  <a:pt x="1238296" y="1197092"/>
                  <a:pt x="1172444" y="1114777"/>
                </a:cubicBezTo>
                <a:cubicBezTo>
                  <a:pt x="1106592" y="1032462"/>
                  <a:pt x="676204" y="1239426"/>
                  <a:pt x="608000" y="1128889"/>
                </a:cubicBezTo>
                <a:cubicBezTo>
                  <a:pt x="539796" y="1018352"/>
                  <a:pt x="852592" y="564444"/>
                  <a:pt x="763222" y="451555"/>
                </a:cubicBezTo>
                <a:cubicBezTo>
                  <a:pt x="673852" y="338666"/>
                  <a:pt x="196426" y="526814"/>
                  <a:pt x="71778" y="451555"/>
                </a:cubicBezTo>
                <a:cubicBezTo>
                  <a:pt x="-52870" y="376296"/>
                  <a:pt x="24740" y="72907"/>
                  <a:pt x="15333" y="0"/>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8000"/>
              </a:solidFill>
            </a:endParaRPr>
          </a:p>
        </p:txBody>
      </p:sp>
      <p:sp>
        <p:nvSpPr>
          <p:cNvPr id="6" name="Freeform 5"/>
          <p:cNvSpPr/>
          <p:nvPr/>
        </p:nvSpPr>
        <p:spPr>
          <a:xfrm>
            <a:off x="2427111" y="3973902"/>
            <a:ext cx="2413000" cy="1177406"/>
          </a:xfrm>
          <a:custGeom>
            <a:avLst/>
            <a:gdLst>
              <a:gd name="connsiteX0" fmla="*/ 0 w 2413000"/>
              <a:gd name="connsiteY0" fmla="*/ 1176654 h 1177406"/>
              <a:gd name="connsiteX1" fmla="*/ 818445 w 2413000"/>
              <a:gd name="connsiteY1" fmla="*/ 1091987 h 1177406"/>
              <a:gd name="connsiteX2" fmla="*/ 762000 w 2413000"/>
              <a:gd name="connsiteY2" fmla="*/ 640431 h 1177406"/>
              <a:gd name="connsiteX3" fmla="*/ 1693333 w 2413000"/>
              <a:gd name="connsiteY3" fmla="*/ 414654 h 1177406"/>
              <a:gd name="connsiteX4" fmla="*/ 1651000 w 2413000"/>
              <a:gd name="connsiteY4" fmla="*/ 19542 h 1177406"/>
              <a:gd name="connsiteX5" fmla="*/ 2413000 w 2413000"/>
              <a:gd name="connsiteY5" fmla="*/ 61876 h 117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3000" h="1177406">
                <a:moveTo>
                  <a:pt x="0" y="1176654"/>
                </a:moveTo>
                <a:cubicBezTo>
                  <a:pt x="345722" y="1179005"/>
                  <a:pt x="691445" y="1181357"/>
                  <a:pt x="818445" y="1091987"/>
                </a:cubicBezTo>
                <a:cubicBezTo>
                  <a:pt x="945445" y="1002617"/>
                  <a:pt x="616185" y="753320"/>
                  <a:pt x="762000" y="640431"/>
                </a:cubicBezTo>
                <a:cubicBezTo>
                  <a:pt x="907815" y="527542"/>
                  <a:pt x="1545166" y="518136"/>
                  <a:pt x="1693333" y="414654"/>
                </a:cubicBezTo>
                <a:cubicBezTo>
                  <a:pt x="1841500" y="311172"/>
                  <a:pt x="1531056" y="78338"/>
                  <a:pt x="1651000" y="19542"/>
                </a:cubicBezTo>
                <a:cubicBezTo>
                  <a:pt x="1770944" y="-39254"/>
                  <a:pt x="2286000" y="52468"/>
                  <a:pt x="2413000" y="61876"/>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0" name="Picture 7" descr="HES 3 fossil airplan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1447800"/>
            <a:ext cx="985838"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Freeform 6"/>
          <p:cNvSpPr/>
          <p:nvPr/>
        </p:nvSpPr>
        <p:spPr>
          <a:xfrm>
            <a:off x="2164407" y="2003778"/>
            <a:ext cx="929850" cy="3132666"/>
          </a:xfrm>
          <a:custGeom>
            <a:avLst/>
            <a:gdLst>
              <a:gd name="connsiteX0" fmla="*/ 234482 w 929850"/>
              <a:gd name="connsiteY0" fmla="*/ 3132666 h 3132666"/>
              <a:gd name="connsiteX1" fmla="*/ 8704 w 929850"/>
              <a:gd name="connsiteY1" fmla="*/ 2568222 h 3132666"/>
              <a:gd name="connsiteX2" fmla="*/ 502593 w 929850"/>
              <a:gd name="connsiteY2" fmla="*/ 2540000 h 3132666"/>
              <a:gd name="connsiteX3" fmla="*/ 107482 w 929850"/>
              <a:gd name="connsiteY3" fmla="*/ 2130778 h 3132666"/>
              <a:gd name="connsiteX4" fmla="*/ 601371 w 929850"/>
              <a:gd name="connsiteY4" fmla="*/ 1876778 h 3132666"/>
              <a:gd name="connsiteX5" fmla="*/ 163926 w 929850"/>
              <a:gd name="connsiteY5" fmla="*/ 1467555 h 3132666"/>
              <a:gd name="connsiteX6" fmla="*/ 742482 w 929850"/>
              <a:gd name="connsiteY6" fmla="*/ 1255889 h 3132666"/>
              <a:gd name="connsiteX7" fmla="*/ 375593 w 929850"/>
              <a:gd name="connsiteY7" fmla="*/ 592666 h 3132666"/>
              <a:gd name="connsiteX8" fmla="*/ 911815 w 929850"/>
              <a:gd name="connsiteY8" fmla="*/ 423333 h 3132666"/>
              <a:gd name="connsiteX9" fmla="*/ 813037 w 929850"/>
              <a:gd name="connsiteY9" fmla="*/ 0 h 313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9850" h="3132666">
                <a:moveTo>
                  <a:pt x="234482" y="3132666"/>
                </a:moveTo>
                <a:cubicBezTo>
                  <a:pt x="99250" y="2899833"/>
                  <a:pt x="-35981" y="2667000"/>
                  <a:pt x="8704" y="2568222"/>
                </a:cubicBezTo>
                <a:cubicBezTo>
                  <a:pt x="53389" y="2469444"/>
                  <a:pt x="486130" y="2612907"/>
                  <a:pt x="502593" y="2540000"/>
                </a:cubicBezTo>
                <a:cubicBezTo>
                  <a:pt x="519056" y="2467093"/>
                  <a:pt x="91019" y="2241315"/>
                  <a:pt x="107482" y="2130778"/>
                </a:cubicBezTo>
                <a:cubicBezTo>
                  <a:pt x="123945" y="2020241"/>
                  <a:pt x="591964" y="1987315"/>
                  <a:pt x="601371" y="1876778"/>
                </a:cubicBezTo>
                <a:cubicBezTo>
                  <a:pt x="610778" y="1766241"/>
                  <a:pt x="140408" y="1571036"/>
                  <a:pt x="163926" y="1467555"/>
                </a:cubicBezTo>
                <a:cubicBezTo>
                  <a:pt x="187444" y="1364074"/>
                  <a:pt x="707204" y="1401704"/>
                  <a:pt x="742482" y="1255889"/>
                </a:cubicBezTo>
                <a:cubicBezTo>
                  <a:pt x="777760" y="1110074"/>
                  <a:pt x="347371" y="731425"/>
                  <a:pt x="375593" y="592666"/>
                </a:cubicBezTo>
                <a:cubicBezTo>
                  <a:pt x="403815" y="453907"/>
                  <a:pt x="838908" y="522111"/>
                  <a:pt x="911815" y="423333"/>
                </a:cubicBezTo>
                <a:cubicBezTo>
                  <a:pt x="984722" y="324555"/>
                  <a:pt x="813037" y="0"/>
                  <a:pt x="813037" y="0"/>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8000"/>
              </a:solidFill>
            </a:endParaRPr>
          </a:p>
        </p:txBody>
      </p:sp>
      <p:pic>
        <p:nvPicPr>
          <p:cNvPr id="21" name="Picture 17" descr="HES 3 fossil ca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0600" y="3886200"/>
            <a:ext cx="468313" cy="468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10" descr="HES 3 fossil shi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76700" y="2933700"/>
            <a:ext cx="495300" cy="49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Freeform 9"/>
          <p:cNvSpPr/>
          <p:nvPr/>
        </p:nvSpPr>
        <p:spPr>
          <a:xfrm>
            <a:off x="4487333" y="3110613"/>
            <a:ext cx="1763889" cy="1858993"/>
          </a:xfrm>
          <a:custGeom>
            <a:avLst/>
            <a:gdLst>
              <a:gd name="connsiteX0" fmla="*/ 1763889 w 1763889"/>
              <a:gd name="connsiteY0" fmla="*/ 1856498 h 1858993"/>
              <a:gd name="connsiteX1" fmla="*/ 1171223 w 1763889"/>
              <a:gd name="connsiteY1" fmla="*/ 1743609 h 1858993"/>
              <a:gd name="connsiteX2" fmla="*/ 1509889 w 1763889"/>
              <a:gd name="connsiteY2" fmla="*/ 1108609 h 1858993"/>
              <a:gd name="connsiteX3" fmla="*/ 1143000 w 1763889"/>
              <a:gd name="connsiteY3" fmla="*/ 1038054 h 1858993"/>
              <a:gd name="connsiteX4" fmla="*/ 987778 w 1763889"/>
              <a:gd name="connsiteY4" fmla="*/ 558276 h 1858993"/>
              <a:gd name="connsiteX5" fmla="*/ 550334 w 1763889"/>
              <a:gd name="connsiteY5" fmla="*/ 628831 h 1858993"/>
              <a:gd name="connsiteX6" fmla="*/ 465667 w 1763889"/>
              <a:gd name="connsiteY6" fmla="*/ 64387 h 1858993"/>
              <a:gd name="connsiteX7" fmla="*/ 0 w 1763889"/>
              <a:gd name="connsiteY7" fmla="*/ 7943 h 185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3889" h="1858993">
                <a:moveTo>
                  <a:pt x="1763889" y="1856498"/>
                </a:moveTo>
                <a:cubicBezTo>
                  <a:pt x="1488722" y="1862377"/>
                  <a:pt x="1213556" y="1868257"/>
                  <a:pt x="1171223" y="1743609"/>
                </a:cubicBezTo>
                <a:cubicBezTo>
                  <a:pt x="1128890" y="1618961"/>
                  <a:pt x="1514593" y="1226201"/>
                  <a:pt x="1509889" y="1108609"/>
                </a:cubicBezTo>
                <a:cubicBezTo>
                  <a:pt x="1505185" y="991017"/>
                  <a:pt x="1230019" y="1129776"/>
                  <a:pt x="1143000" y="1038054"/>
                </a:cubicBezTo>
                <a:cubicBezTo>
                  <a:pt x="1055981" y="946332"/>
                  <a:pt x="1086556" y="626480"/>
                  <a:pt x="987778" y="558276"/>
                </a:cubicBezTo>
                <a:cubicBezTo>
                  <a:pt x="889000" y="490072"/>
                  <a:pt x="637352" y="711146"/>
                  <a:pt x="550334" y="628831"/>
                </a:cubicBezTo>
                <a:cubicBezTo>
                  <a:pt x="463316" y="546516"/>
                  <a:pt x="557389" y="167868"/>
                  <a:pt x="465667" y="64387"/>
                </a:cubicBezTo>
                <a:cubicBezTo>
                  <a:pt x="373945" y="-39094"/>
                  <a:pt x="77611" y="14998"/>
                  <a:pt x="0" y="7943"/>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4" name="Left Arrow 23"/>
          <p:cNvSpPr/>
          <p:nvPr/>
        </p:nvSpPr>
        <p:spPr>
          <a:xfrm rot="6296993">
            <a:off x="1037292" y="3375725"/>
            <a:ext cx="2954616" cy="26666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Left Arrow 24"/>
          <p:cNvSpPr/>
          <p:nvPr/>
        </p:nvSpPr>
        <p:spPr>
          <a:xfrm rot="9380288">
            <a:off x="2433545" y="4486938"/>
            <a:ext cx="2318677" cy="25503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Left Arrow 25"/>
          <p:cNvSpPr/>
          <p:nvPr/>
        </p:nvSpPr>
        <p:spPr>
          <a:xfrm rot="3113760">
            <a:off x="4264382" y="3927871"/>
            <a:ext cx="2416670" cy="2035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Left Arrow 26"/>
          <p:cNvSpPr/>
          <p:nvPr/>
        </p:nvSpPr>
        <p:spPr>
          <a:xfrm rot="3113760">
            <a:off x="5861660" y="3758175"/>
            <a:ext cx="1586724" cy="17650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8" name="Group 27"/>
          <p:cNvGrpSpPr/>
          <p:nvPr/>
        </p:nvGrpSpPr>
        <p:grpSpPr>
          <a:xfrm>
            <a:off x="6324600" y="1066800"/>
            <a:ext cx="2240542" cy="826532"/>
            <a:chOff x="589542" y="1524000"/>
            <a:chExt cx="2240542" cy="826532"/>
          </a:xfrm>
        </p:grpSpPr>
        <p:sp>
          <p:nvSpPr>
            <p:cNvPr id="29" name="TextBox 28"/>
            <p:cNvSpPr txBox="1"/>
            <p:nvPr/>
          </p:nvSpPr>
          <p:spPr>
            <a:xfrm>
              <a:off x="838200" y="1524000"/>
              <a:ext cx="1904187" cy="369332"/>
            </a:xfrm>
            <a:prstGeom prst="rect">
              <a:avLst/>
            </a:prstGeom>
            <a:noFill/>
          </p:spPr>
          <p:txBody>
            <a:bodyPr wrap="none" rtlCol="0">
              <a:spAutoFit/>
            </a:bodyPr>
            <a:lstStyle/>
            <a:p>
              <a:r>
                <a:rPr lang="en-US" dirty="0"/>
                <a:t>= Chemical Energy</a:t>
              </a:r>
            </a:p>
          </p:txBody>
        </p:sp>
        <p:sp>
          <p:nvSpPr>
            <p:cNvPr id="30" name="TextBox 29"/>
            <p:cNvSpPr txBox="1"/>
            <p:nvPr/>
          </p:nvSpPr>
          <p:spPr>
            <a:xfrm>
              <a:off x="914400" y="1981200"/>
              <a:ext cx="1915684" cy="369332"/>
            </a:xfrm>
            <a:prstGeom prst="rect">
              <a:avLst/>
            </a:prstGeom>
            <a:noFill/>
          </p:spPr>
          <p:txBody>
            <a:bodyPr wrap="none" rtlCol="0">
              <a:spAutoFit/>
            </a:bodyPr>
            <a:lstStyle/>
            <a:p>
              <a:r>
                <a:rPr lang="en-US" dirty="0"/>
                <a:t>= Carbon (organic)</a:t>
              </a:r>
            </a:p>
          </p:txBody>
        </p:sp>
        <p:sp>
          <p:nvSpPr>
            <p:cNvPr id="31" name="Left Arrow 30"/>
            <p:cNvSpPr/>
            <p:nvPr/>
          </p:nvSpPr>
          <p:spPr>
            <a:xfrm rot="18990582">
              <a:off x="611638" y="2111508"/>
              <a:ext cx="453123" cy="18665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reeform 31"/>
            <p:cNvSpPr/>
            <p:nvPr/>
          </p:nvSpPr>
          <p:spPr>
            <a:xfrm>
              <a:off x="589542" y="1600200"/>
              <a:ext cx="324858" cy="251060"/>
            </a:xfrm>
            <a:custGeom>
              <a:avLst/>
              <a:gdLst>
                <a:gd name="connsiteX0" fmla="*/ 324858 w 324858"/>
                <a:gd name="connsiteY0" fmla="*/ 0 h 251060"/>
                <a:gd name="connsiteX1" fmla="*/ 44299 w 324858"/>
                <a:gd name="connsiteY1" fmla="*/ 44304 h 251060"/>
                <a:gd name="connsiteX2" fmla="*/ 295325 w 324858"/>
                <a:gd name="connsiteY2" fmla="*/ 177218 h 251060"/>
                <a:gd name="connsiteX3" fmla="*/ 0 w 324858"/>
                <a:gd name="connsiteY3" fmla="*/ 251060 h 251060"/>
              </a:gdLst>
              <a:ahLst/>
              <a:cxnLst>
                <a:cxn ang="0">
                  <a:pos x="connsiteX0" y="connsiteY0"/>
                </a:cxn>
                <a:cxn ang="0">
                  <a:pos x="connsiteX1" y="connsiteY1"/>
                </a:cxn>
                <a:cxn ang="0">
                  <a:pos x="connsiteX2" y="connsiteY2"/>
                </a:cxn>
                <a:cxn ang="0">
                  <a:pos x="connsiteX3" y="connsiteY3"/>
                </a:cxn>
              </a:cxnLst>
              <a:rect l="l" t="t" r="r" b="b"/>
              <a:pathLst>
                <a:path w="324858" h="251060">
                  <a:moveTo>
                    <a:pt x="324858" y="0"/>
                  </a:moveTo>
                  <a:cubicBezTo>
                    <a:pt x="187039" y="7384"/>
                    <a:pt x="49221" y="14768"/>
                    <a:pt x="44299" y="44304"/>
                  </a:cubicBezTo>
                  <a:cubicBezTo>
                    <a:pt x="39377" y="73840"/>
                    <a:pt x="302708" y="142759"/>
                    <a:pt x="295325" y="177218"/>
                  </a:cubicBezTo>
                  <a:cubicBezTo>
                    <a:pt x="287942" y="211677"/>
                    <a:pt x="49221" y="236292"/>
                    <a:pt x="0" y="251060"/>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41500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10" grpId="0" animBg="1"/>
      <p:bldP spid="24" grpId="0" animBg="1"/>
      <p:bldP spid="25" grpId="0" animBg="1"/>
      <p:bldP spid="26" grpId="0" animBg="1"/>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3" descr="Human Energy Systems 4"/>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21099"/>
          <a:stretch/>
        </p:blipFill>
        <p:spPr bwMode="auto">
          <a:xfrm>
            <a:off x="533400" y="990601"/>
            <a:ext cx="7965298" cy="4103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p:cNvSpPr/>
          <p:nvPr/>
        </p:nvSpPr>
        <p:spPr>
          <a:xfrm>
            <a:off x="304800" y="152400"/>
            <a:ext cx="8610600" cy="523220"/>
          </a:xfrm>
          <a:prstGeom prst="rect">
            <a:avLst/>
          </a:prstGeom>
        </p:spPr>
        <p:txBody>
          <a:bodyPr wrap="square">
            <a:spAutoFit/>
          </a:bodyPr>
          <a:lstStyle/>
          <a:p>
            <a:pPr lvl="0">
              <a:spcBef>
                <a:spcPct val="50000"/>
              </a:spcBef>
            </a:pPr>
            <a:r>
              <a:rPr lang="en-US" sz="2800" b="1" dirty="0">
                <a:solidFill>
                  <a:prstClr val="black"/>
                </a:solidFill>
                <a:latin typeface="Arial" panose="020B0604020202020204" pitchFamily="34" charset="0"/>
                <a:cs typeface="Arial" panose="020B0604020202020204" pitchFamily="34" charset="0"/>
              </a:rPr>
              <a:t>4. Carbon cycles: from fossil fuels to atmosphere</a:t>
            </a:r>
            <a:endParaRPr lang="en-US" sz="2800" b="1" baseline="-25000" dirty="0">
              <a:solidFill>
                <a:prstClr val="black"/>
              </a:solidFill>
              <a:latin typeface="Arial" panose="020B0604020202020204" pitchFamily="34" charset="0"/>
              <a:cs typeface="Arial" panose="020B0604020202020204" pitchFamily="34" charset="0"/>
            </a:endParaRPr>
          </a:p>
        </p:txBody>
      </p:sp>
      <p:pic>
        <p:nvPicPr>
          <p:cNvPr id="16"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2766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32004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21"/>
          <p:cNvSpPr txBox="1"/>
          <p:nvPr/>
        </p:nvSpPr>
        <p:spPr>
          <a:xfrm>
            <a:off x="283820" y="5156124"/>
            <a:ext cx="8382000" cy="147732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When fossil fuels are burned, carbon atoms in the fossil fuel molecules are rearranged and become part of CO</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 molecules. These new CO</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 molecules are released into the atmosphere pool. This increases the amount of greenhouse gases in the atmosphere. Because these atoms can always be rearranged to make new molecules, we say that “Carbon Cycles.”</a:t>
            </a:r>
          </a:p>
        </p:txBody>
      </p:sp>
      <p:pic>
        <p:nvPicPr>
          <p:cNvPr id="2" name="Picture 1"/>
          <p:cNvPicPr>
            <a:picLocks noChangeAspect="1"/>
          </p:cNvPicPr>
          <p:nvPr/>
        </p:nvPicPr>
        <p:blipFill>
          <a:blip r:embed="rId6"/>
          <a:stretch>
            <a:fillRect/>
          </a:stretch>
        </p:blipFill>
        <p:spPr>
          <a:xfrm>
            <a:off x="5486400" y="2590800"/>
            <a:ext cx="914400" cy="609600"/>
          </a:xfrm>
          <a:prstGeom prst="rect">
            <a:avLst/>
          </a:prstGeom>
        </p:spPr>
      </p:pic>
      <p:pic>
        <p:nvPicPr>
          <p:cNvPr id="20" name="Picture 7" descr="HES 3 fossil airplan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1447800"/>
            <a:ext cx="985838"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17" descr="HES 3 fossil ca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0600" y="3886200"/>
            <a:ext cx="468313" cy="468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10" descr="HES 3 fossil shi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76700" y="2933700"/>
            <a:ext cx="495300" cy="49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Left Arrow 3"/>
          <p:cNvSpPr/>
          <p:nvPr/>
        </p:nvSpPr>
        <p:spPr>
          <a:xfrm rot="718953">
            <a:off x="1730158" y="1645179"/>
            <a:ext cx="1066800" cy="3048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Left Arrow 23"/>
          <p:cNvSpPr/>
          <p:nvPr/>
        </p:nvSpPr>
        <p:spPr>
          <a:xfrm rot="3921475">
            <a:off x="3561322" y="2453366"/>
            <a:ext cx="1066800" cy="3048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Left Arrow 24"/>
          <p:cNvSpPr/>
          <p:nvPr/>
        </p:nvSpPr>
        <p:spPr>
          <a:xfrm rot="6833822">
            <a:off x="5520555" y="2007920"/>
            <a:ext cx="1066800" cy="268798"/>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Left Arrow 25"/>
          <p:cNvSpPr/>
          <p:nvPr/>
        </p:nvSpPr>
        <p:spPr>
          <a:xfrm rot="5070163">
            <a:off x="3772701" y="2531094"/>
            <a:ext cx="2329624" cy="35709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0"/>
          <a:stretch>
            <a:fillRect/>
          </a:stretch>
        </p:blipFill>
        <p:spPr>
          <a:xfrm>
            <a:off x="5867400" y="3276600"/>
            <a:ext cx="847165" cy="533400"/>
          </a:xfrm>
          <a:prstGeom prst="rect">
            <a:avLst/>
          </a:prstGeom>
        </p:spPr>
      </p:pic>
      <p:sp>
        <p:nvSpPr>
          <p:cNvPr id="27" name="Left Arrow 26"/>
          <p:cNvSpPr/>
          <p:nvPr/>
        </p:nvSpPr>
        <p:spPr>
          <a:xfrm rot="6833822">
            <a:off x="6130155" y="2846119"/>
            <a:ext cx="1066800" cy="268798"/>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8" name="Group 27"/>
          <p:cNvGrpSpPr/>
          <p:nvPr/>
        </p:nvGrpSpPr>
        <p:grpSpPr>
          <a:xfrm>
            <a:off x="326896" y="2971800"/>
            <a:ext cx="2392697" cy="369332"/>
            <a:chOff x="611638" y="1981200"/>
            <a:chExt cx="2392697" cy="369332"/>
          </a:xfrm>
        </p:grpSpPr>
        <p:sp>
          <p:nvSpPr>
            <p:cNvPr id="30" name="TextBox 29"/>
            <p:cNvSpPr txBox="1"/>
            <p:nvPr/>
          </p:nvSpPr>
          <p:spPr>
            <a:xfrm>
              <a:off x="914400" y="1981200"/>
              <a:ext cx="2089935" cy="369332"/>
            </a:xfrm>
            <a:prstGeom prst="rect">
              <a:avLst/>
            </a:prstGeom>
            <a:noFill/>
          </p:spPr>
          <p:txBody>
            <a:bodyPr wrap="none" rtlCol="0">
              <a:spAutoFit/>
            </a:bodyPr>
            <a:lstStyle/>
            <a:p>
              <a:r>
                <a:rPr lang="en-US" dirty="0"/>
                <a:t>= Carbon (inorganic)</a:t>
              </a:r>
            </a:p>
          </p:txBody>
        </p:sp>
        <p:sp>
          <p:nvSpPr>
            <p:cNvPr id="31" name="Left Arrow 30"/>
            <p:cNvSpPr/>
            <p:nvPr/>
          </p:nvSpPr>
          <p:spPr>
            <a:xfrm rot="18990582">
              <a:off x="611638" y="2111508"/>
              <a:ext cx="453123" cy="18665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Slide Number Placeholder 2">
            <a:extLst>
              <a:ext uri="{FF2B5EF4-FFF2-40B4-BE49-F238E27FC236}">
                <a16:creationId xmlns:a16="http://schemas.microsoft.com/office/drawing/2014/main" id="{D16CC9DF-4FD9-4741-837B-5F011B5B27DD}"/>
              </a:ext>
            </a:extLst>
          </p:cNvPr>
          <p:cNvSpPr>
            <a:spLocks noGrp="1"/>
          </p:cNvSpPr>
          <p:nvPr>
            <p:ph type="sldNum" sz="quarter" idx="12"/>
          </p:nvPr>
        </p:nvSpPr>
        <p:spPr/>
        <p:txBody>
          <a:bodyPr/>
          <a:lstStyle/>
          <a:p>
            <a:fld id="{D3A1C050-F6FE-0E43-A9D0-F8EEADE3D1E4}" type="slidenum">
              <a:rPr lang="en-US" smtClean="0"/>
              <a:pPr/>
              <a:t>24</a:t>
            </a:fld>
            <a:endParaRPr lang="en-US"/>
          </a:p>
        </p:txBody>
      </p:sp>
    </p:spTree>
    <p:extLst>
      <p:ext uri="{BB962C8B-B14F-4D97-AF65-F5344CB8AC3E}">
        <p14:creationId xmlns:p14="http://schemas.microsoft.com/office/powerpoint/2010/main" val="112701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3" descr="Human Energy Systems 4"/>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14463"/>
          <a:stretch/>
        </p:blipFill>
        <p:spPr bwMode="auto">
          <a:xfrm>
            <a:off x="533400" y="990601"/>
            <a:ext cx="7965298" cy="44488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p:cNvSpPr/>
          <p:nvPr/>
        </p:nvSpPr>
        <p:spPr>
          <a:xfrm>
            <a:off x="304800" y="152400"/>
            <a:ext cx="8610600" cy="523220"/>
          </a:xfrm>
          <a:prstGeom prst="rect">
            <a:avLst/>
          </a:prstGeom>
        </p:spPr>
        <p:txBody>
          <a:bodyPr wrap="square">
            <a:spAutoFit/>
          </a:bodyPr>
          <a:lstStyle/>
          <a:p>
            <a:pPr lvl="0">
              <a:spcBef>
                <a:spcPct val="50000"/>
              </a:spcBef>
            </a:pPr>
            <a:r>
              <a:rPr lang="en-US" sz="2800" b="1" dirty="0">
                <a:solidFill>
                  <a:prstClr val="black"/>
                </a:solidFill>
                <a:latin typeface="Arial" panose="020B0604020202020204" pitchFamily="34" charset="0"/>
                <a:cs typeface="Arial" panose="020B0604020202020204" pitchFamily="34" charset="0"/>
              </a:rPr>
              <a:t>5. Energy flows: from chemical to heat energy</a:t>
            </a:r>
            <a:endParaRPr lang="en-US" sz="2800" b="1" baseline="-25000" dirty="0">
              <a:solidFill>
                <a:prstClr val="black"/>
              </a:solidFill>
              <a:latin typeface="Arial" panose="020B0604020202020204" pitchFamily="34" charset="0"/>
              <a:cs typeface="Arial" panose="020B0604020202020204" pitchFamily="34" charset="0"/>
            </a:endParaRPr>
          </a:p>
        </p:txBody>
      </p:sp>
      <p:pic>
        <p:nvPicPr>
          <p:cNvPr id="16"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2766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2" descr="HES 3 bio tr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32004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21"/>
          <p:cNvSpPr txBox="1"/>
          <p:nvPr/>
        </p:nvSpPr>
        <p:spPr>
          <a:xfrm>
            <a:off x="148856" y="5465958"/>
            <a:ext cx="8846288"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When we burn fossil fuels, chemical energy in the bonds of the molecules is released as heat energy. Once it is released, it cannot be used again (energy flows!). Some of this energy radiates into outer space, but some of it is trapped in the atmosphere by greenhouse gases, causing the temperature to rise and the climate to change. </a:t>
            </a:r>
          </a:p>
        </p:txBody>
      </p:sp>
      <p:pic>
        <p:nvPicPr>
          <p:cNvPr id="2" name="Picture 1"/>
          <p:cNvPicPr>
            <a:picLocks noChangeAspect="1"/>
          </p:cNvPicPr>
          <p:nvPr/>
        </p:nvPicPr>
        <p:blipFill>
          <a:blip r:embed="rId6"/>
          <a:stretch>
            <a:fillRect/>
          </a:stretch>
        </p:blipFill>
        <p:spPr>
          <a:xfrm>
            <a:off x="5486400" y="2590800"/>
            <a:ext cx="914400" cy="609600"/>
          </a:xfrm>
          <a:prstGeom prst="rect">
            <a:avLst/>
          </a:prstGeom>
        </p:spPr>
      </p:pic>
      <p:pic>
        <p:nvPicPr>
          <p:cNvPr id="20" name="Picture 7" descr="HES 3 fossil airplan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1447800"/>
            <a:ext cx="985838"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17" descr="HES 3 fossil ca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0600" y="3886200"/>
            <a:ext cx="468313" cy="468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10" descr="HES 3 fossil shi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76700" y="2933700"/>
            <a:ext cx="495300" cy="49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p:cNvPicPr>
            <a:picLocks noChangeAspect="1"/>
          </p:cNvPicPr>
          <p:nvPr/>
        </p:nvPicPr>
        <p:blipFill>
          <a:blip r:embed="rId10"/>
          <a:stretch>
            <a:fillRect/>
          </a:stretch>
        </p:blipFill>
        <p:spPr>
          <a:xfrm>
            <a:off x="5836024" y="3314700"/>
            <a:ext cx="907676" cy="571500"/>
          </a:xfrm>
          <a:prstGeom prst="rect">
            <a:avLst/>
          </a:prstGeom>
        </p:spPr>
      </p:pic>
      <p:sp>
        <p:nvSpPr>
          <p:cNvPr id="11" name="Freeform 10"/>
          <p:cNvSpPr/>
          <p:nvPr/>
        </p:nvSpPr>
        <p:spPr>
          <a:xfrm>
            <a:off x="6081889" y="1775655"/>
            <a:ext cx="1298222" cy="1214302"/>
          </a:xfrm>
          <a:custGeom>
            <a:avLst/>
            <a:gdLst>
              <a:gd name="connsiteX0" fmla="*/ 0 w 1298222"/>
              <a:gd name="connsiteY0" fmla="*/ 1173567 h 1214302"/>
              <a:gd name="connsiteX1" fmla="*/ 578555 w 1298222"/>
              <a:gd name="connsiteY1" fmla="*/ 1173567 h 1214302"/>
              <a:gd name="connsiteX2" fmla="*/ 409222 w 1298222"/>
              <a:gd name="connsiteY2" fmla="*/ 750234 h 1214302"/>
              <a:gd name="connsiteX3" fmla="*/ 1058333 w 1298222"/>
              <a:gd name="connsiteY3" fmla="*/ 651456 h 1214302"/>
              <a:gd name="connsiteX4" fmla="*/ 945444 w 1298222"/>
              <a:gd name="connsiteY4" fmla="*/ 72901 h 1214302"/>
              <a:gd name="connsiteX5" fmla="*/ 1298222 w 1298222"/>
              <a:gd name="connsiteY5" fmla="*/ 2345 h 121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8222" h="1214302">
                <a:moveTo>
                  <a:pt x="0" y="1173567"/>
                </a:moveTo>
                <a:cubicBezTo>
                  <a:pt x="255175" y="1208845"/>
                  <a:pt x="510351" y="1244123"/>
                  <a:pt x="578555" y="1173567"/>
                </a:cubicBezTo>
                <a:cubicBezTo>
                  <a:pt x="646759" y="1103011"/>
                  <a:pt x="329259" y="837253"/>
                  <a:pt x="409222" y="750234"/>
                </a:cubicBezTo>
                <a:cubicBezTo>
                  <a:pt x="489185" y="663215"/>
                  <a:pt x="968963" y="764345"/>
                  <a:pt x="1058333" y="651456"/>
                </a:cubicBezTo>
                <a:cubicBezTo>
                  <a:pt x="1147703" y="538567"/>
                  <a:pt x="905463" y="181086"/>
                  <a:pt x="945444" y="72901"/>
                </a:cubicBezTo>
                <a:cubicBezTo>
                  <a:pt x="985426" y="-35284"/>
                  <a:pt x="1239426" y="11752"/>
                  <a:pt x="1298222" y="2345"/>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4753396" y="1340556"/>
            <a:ext cx="610311" cy="2568222"/>
          </a:xfrm>
          <a:custGeom>
            <a:avLst/>
            <a:gdLst>
              <a:gd name="connsiteX0" fmla="*/ 439493 w 610311"/>
              <a:gd name="connsiteY0" fmla="*/ 2568222 h 2568222"/>
              <a:gd name="connsiteX1" fmla="*/ 594715 w 610311"/>
              <a:gd name="connsiteY1" fmla="*/ 2427111 h 2568222"/>
              <a:gd name="connsiteX2" fmla="*/ 185493 w 610311"/>
              <a:gd name="connsiteY2" fmla="*/ 2017888 h 2568222"/>
              <a:gd name="connsiteX3" fmla="*/ 608826 w 610311"/>
              <a:gd name="connsiteY3" fmla="*/ 1608666 h 2568222"/>
              <a:gd name="connsiteX4" fmla="*/ 2048 w 610311"/>
              <a:gd name="connsiteY4" fmla="*/ 1072444 h 2568222"/>
              <a:gd name="connsiteX5" fmla="*/ 411271 w 610311"/>
              <a:gd name="connsiteY5" fmla="*/ 0 h 256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311" h="2568222">
                <a:moveTo>
                  <a:pt x="439493" y="2568222"/>
                </a:moveTo>
                <a:cubicBezTo>
                  <a:pt x="538270" y="2543527"/>
                  <a:pt x="637048" y="2518833"/>
                  <a:pt x="594715" y="2427111"/>
                </a:cubicBezTo>
                <a:cubicBezTo>
                  <a:pt x="552382" y="2335389"/>
                  <a:pt x="183141" y="2154295"/>
                  <a:pt x="185493" y="2017888"/>
                </a:cubicBezTo>
                <a:cubicBezTo>
                  <a:pt x="187845" y="1881481"/>
                  <a:pt x="639400" y="1766240"/>
                  <a:pt x="608826" y="1608666"/>
                </a:cubicBezTo>
                <a:cubicBezTo>
                  <a:pt x="578252" y="1451092"/>
                  <a:pt x="34974" y="1340555"/>
                  <a:pt x="2048" y="1072444"/>
                </a:cubicBezTo>
                <a:cubicBezTo>
                  <a:pt x="-30878" y="804333"/>
                  <a:pt x="343067" y="176389"/>
                  <a:pt x="411271" y="0"/>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a:off x="3708293" y="1354667"/>
            <a:ext cx="527263" cy="1622777"/>
          </a:xfrm>
          <a:custGeom>
            <a:avLst/>
            <a:gdLst>
              <a:gd name="connsiteX0" fmla="*/ 440374 w 527263"/>
              <a:gd name="connsiteY0" fmla="*/ 1622777 h 1622777"/>
              <a:gd name="connsiteX1" fmla="*/ 200485 w 527263"/>
              <a:gd name="connsiteY1" fmla="*/ 1368777 h 1622777"/>
              <a:gd name="connsiteX2" fmla="*/ 525040 w 527263"/>
              <a:gd name="connsiteY2" fmla="*/ 1058333 h 1622777"/>
              <a:gd name="connsiteX3" fmla="*/ 2929 w 527263"/>
              <a:gd name="connsiteY3" fmla="*/ 423333 h 1622777"/>
              <a:gd name="connsiteX4" fmla="*/ 313374 w 527263"/>
              <a:gd name="connsiteY4" fmla="*/ 0 h 1622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263" h="1622777">
                <a:moveTo>
                  <a:pt x="440374" y="1622777"/>
                </a:moveTo>
                <a:cubicBezTo>
                  <a:pt x="313374" y="1542814"/>
                  <a:pt x="186374" y="1462851"/>
                  <a:pt x="200485" y="1368777"/>
                </a:cubicBezTo>
                <a:cubicBezTo>
                  <a:pt x="214596" y="1274703"/>
                  <a:pt x="557966" y="1215907"/>
                  <a:pt x="525040" y="1058333"/>
                </a:cubicBezTo>
                <a:cubicBezTo>
                  <a:pt x="492114" y="900759"/>
                  <a:pt x="38207" y="599722"/>
                  <a:pt x="2929" y="423333"/>
                </a:cubicBezTo>
                <a:cubicBezTo>
                  <a:pt x="-32349" y="246944"/>
                  <a:pt x="261633" y="68204"/>
                  <a:pt x="313374" y="0"/>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Freeform 13"/>
          <p:cNvSpPr/>
          <p:nvPr/>
        </p:nvSpPr>
        <p:spPr>
          <a:xfrm>
            <a:off x="6646333" y="1270000"/>
            <a:ext cx="1498976" cy="2229556"/>
          </a:xfrm>
          <a:custGeom>
            <a:avLst/>
            <a:gdLst>
              <a:gd name="connsiteX0" fmla="*/ 0 w 1498976"/>
              <a:gd name="connsiteY0" fmla="*/ 2229556 h 2229556"/>
              <a:gd name="connsiteX1" fmla="*/ 536223 w 1498976"/>
              <a:gd name="connsiteY1" fmla="*/ 1989667 h 2229556"/>
              <a:gd name="connsiteX2" fmla="*/ 479778 w 1498976"/>
              <a:gd name="connsiteY2" fmla="*/ 1552222 h 2229556"/>
              <a:gd name="connsiteX3" fmla="*/ 1481667 w 1498976"/>
              <a:gd name="connsiteY3" fmla="*/ 790222 h 2229556"/>
              <a:gd name="connsiteX4" fmla="*/ 1114778 w 1498976"/>
              <a:gd name="connsiteY4" fmla="*/ 0 h 2229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976" h="2229556">
                <a:moveTo>
                  <a:pt x="0" y="2229556"/>
                </a:moveTo>
                <a:cubicBezTo>
                  <a:pt x="228130" y="2166056"/>
                  <a:pt x="456260" y="2102556"/>
                  <a:pt x="536223" y="1989667"/>
                </a:cubicBezTo>
                <a:cubicBezTo>
                  <a:pt x="616186" y="1876778"/>
                  <a:pt x="322204" y="1752129"/>
                  <a:pt x="479778" y="1552222"/>
                </a:cubicBezTo>
                <a:cubicBezTo>
                  <a:pt x="637352" y="1352314"/>
                  <a:pt x="1375834" y="1048926"/>
                  <a:pt x="1481667" y="790222"/>
                </a:cubicBezTo>
                <a:cubicBezTo>
                  <a:pt x="1587500" y="531518"/>
                  <a:pt x="1175926" y="129352"/>
                  <a:pt x="1114778" y="0"/>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945444" y="1397000"/>
            <a:ext cx="1735667" cy="836739"/>
          </a:xfrm>
          <a:custGeom>
            <a:avLst/>
            <a:gdLst>
              <a:gd name="connsiteX0" fmla="*/ 1735667 w 1735667"/>
              <a:gd name="connsiteY0" fmla="*/ 578556 h 836739"/>
              <a:gd name="connsiteX1" fmla="*/ 1481667 w 1735667"/>
              <a:gd name="connsiteY1" fmla="*/ 832556 h 836739"/>
              <a:gd name="connsiteX2" fmla="*/ 1199445 w 1735667"/>
              <a:gd name="connsiteY2" fmla="*/ 395111 h 836739"/>
              <a:gd name="connsiteX3" fmla="*/ 804334 w 1735667"/>
              <a:gd name="connsiteY3" fmla="*/ 691444 h 836739"/>
              <a:gd name="connsiteX4" fmla="*/ 0 w 1735667"/>
              <a:gd name="connsiteY4" fmla="*/ 0 h 836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5667" h="836739">
                <a:moveTo>
                  <a:pt x="1735667" y="578556"/>
                </a:moveTo>
                <a:cubicBezTo>
                  <a:pt x="1653352" y="720843"/>
                  <a:pt x="1571037" y="863130"/>
                  <a:pt x="1481667" y="832556"/>
                </a:cubicBezTo>
                <a:cubicBezTo>
                  <a:pt x="1392297" y="801982"/>
                  <a:pt x="1312334" y="418630"/>
                  <a:pt x="1199445" y="395111"/>
                </a:cubicBezTo>
                <a:cubicBezTo>
                  <a:pt x="1086556" y="371592"/>
                  <a:pt x="1004241" y="757296"/>
                  <a:pt x="804334" y="691444"/>
                </a:cubicBezTo>
                <a:cubicBezTo>
                  <a:pt x="604427" y="625592"/>
                  <a:pt x="134056" y="112889"/>
                  <a:pt x="0" y="0"/>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24" name="Group 23"/>
          <p:cNvGrpSpPr/>
          <p:nvPr/>
        </p:nvGrpSpPr>
        <p:grpSpPr>
          <a:xfrm>
            <a:off x="304800" y="2514600"/>
            <a:ext cx="1741675" cy="369332"/>
            <a:chOff x="589542" y="1524000"/>
            <a:chExt cx="1741675" cy="369332"/>
          </a:xfrm>
        </p:grpSpPr>
        <p:sp>
          <p:nvSpPr>
            <p:cNvPr id="25" name="TextBox 24"/>
            <p:cNvSpPr txBox="1"/>
            <p:nvPr/>
          </p:nvSpPr>
          <p:spPr>
            <a:xfrm>
              <a:off x="838200" y="1524000"/>
              <a:ext cx="1493017" cy="369332"/>
            </a:xfrm>
            <a:prstGeom prst="rect">
              <a:avLst/>
            </a:prstGeom>
            <a:noFill/>
          </p:spPr>
          <p:txBody>
            <a:bodyPr wrap="none" rtlCol="0">
              <a:spAutoFit/>
            </a:bodyPr>
            <a:lstStyle/>
            <a:p>
              <a:r>
                <a:rPr lang="en-US" dirty="0"/>
                <a:t>= Heat Energy</a:t>
              </a:r>
            </a:p>
          </p:txBody>
        </p:sp>
        <p:sp>
          <p:nvSpPr>
            <p:cNvPr id="28" name="Freeform 27"/>
            <p:cNvSpPr/>
            <p:nvPr/>
          </p:nvSpPr>
          <p:spPr>
            <a:xfrm>
              <a:off x="589542" y="1600200"/>
              <a:ext cx="324858" cy="251060"/>
            </a:xfrm>
            <a:custGeom>
              <a:avLst/>
              <a:gdLst>
                <a:gd name="connsiteX0" fmla="*/ 324858 w 324858"/>
                <a:gd name="connsiteY0" fmla="*/ 0 h 251060"/>
                <a:gd name="connsiteX1" fmla="*/ 44299 w 324858"/>
                <a:gd name="connsiteY1" fmla="*/ 44304 h 251060"/>
                <a:gd name="connsiteX2" fmla="*/ 295325 w 324858"/>
                <a:gd name="connsiteY2" fmla="*/ 177218 h 251060"/>
                <a:gd name="connsiteX3" fmla="*/ 0 w 324858"/>
                <a:gd name="connsiteY3" fmla="*/ 251060 h 251060"/>
              </a:gdLst>
              <a:ahLst/>
              <a:cxnLst>
                <a:cxn ang="0">
                  <a:pos x="connsiteX0" y="connsiteY0"/>
                </a:cxn>
                <a:cxn ang="0">
                  <a:pos x="connsiteX1" y="connsiteY1"/>
                </a:cxn>
                <a:cxn ang="0">
                  <a:pos x="connsiteX2" y="connsiteY2"/>
                </a:cxn>
                <a:cxn ang="0">
                  <a:pos x="connsiteX3" y="connsiteY3"/>
                </a:cxn>
              </a:cxnLst>
              <a:rect l="l" t="t" r="r" b="b"/>
              <a:pathLst>
                <a:path w="324858" h="251060">
                  <a:moveTo>
                    <a:pt x="324858" y="0"/>
                  </a:moveTo>
                  <a:cubicBezTo>
                    <a:pt x="187039" y="7384"/>
                    <a:pt x="49221" y="14768"/>
                    <a:pt x="44299" y="44304"/>
                  </a:cubicBezTo>
                  <a:cubicBezTo>
                    <a:pt x="39377" y="73840"/>
                    <a:pt x="302708" y="142759"/>
                    <a:pt x="295325" y="177218"/>
                  </a:cubicBezTo>
                  <a:cubicBezTo>
                    <a:pt x="287942" y="211677"/>
                    <a:pt x="49221" y="236292"/>
                    <a:pt x="0" y="251060"/>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3" name="Slide Number Placeholder 2">
            <a:extLst>
              <a:ext uri="{FF2B5EF4-FFF2-40B4-BE49-F238E27FC236}">
                <a16:creationId xmlns:a16="http://schemas.microsoft.com/office/drawing/2014/main" id="{80FAF800-36FC-45E0-9EB0-FB3874C9D6AC}"/>
              </a:ext>
            </a:extLst>
          </p:cNvPr>
          <p:cNvSpPr>
            <a:spLocks noGrp="1"/>
          </p:cNvSpPr>
          <p:nvPr>
            <p:ph type="sldNum" sz="quarter" idx="12"/>
          </p:nvPr>
        </p:nvSpPr>
        <p:spPr/>
        <p:txBody>
          <a:bodyPr/>
          <a:lstStyle/>
          <a:p>
            <a:fld id="{D3A1C050-F6FE-0E43-A9D0-F8EEADE3D1E4}" type="slidenum">
              <a:rPr lang="en-US" smtClean="0"/>
              <a:pPr/>
              <a:t>25</a:t>
            </a:fld>
            <a:endParaRPr lang="en-US"/>
          </a:p>
        </p:txBody>
      </p:sp>
    </p:spTree>
    <p:extLst>
      <p:ext uri="{BB962C8B-B14F-4D97-AF65-F5344CB8AC3E}">
        <p14:creationId xmlns:p14="http://schemas.microsoft.com/office/powerpoint/2010/main" val="1348584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dirty="0"/>
              <a:t>Combustion of Fossil Fuels in the Global Carbon Cycle</a:t>
            </a:r>
          </a:p>
        </p:txBody>
      </p:sp>
      <p:sp>
        <p:nvSpPr>
          <p:cNvPr id="4" name="Slide Number Placeholder 3"/>
          <p:cNvSpPr>
            <a:spLocks noGrp="1"/>
          </p:cNvSpPr>
          <p:nvPr>
            <p:ph type="sldNum" sz="quarter" idx="12"/>
          </p:nvPr>
        </p:nvSpPr>
        <p:spPr/>
        <p:txBody>
          <a:bodyPr/>
          <a:lstStyle/>
          <a:p>
            <a:fld id="{92294A01-5C9A-5B49-BA85-52E6C4A953ED}" type="slidenum">
              <a:rPr lang="en-US" smtClean="0"/>
              <a:pPr/>
              <a:t>26</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
        <p:nvSpPr>
          <p:cNvPr id="5" name="Oval 4"/>
          <p:cNvSpPr/>
          <p:nvPr/>
        </p:nvSpPr>
        <p:spPr>
          <a:xfrm>
            <a:off x="5976255" y="1695450"/>
            <a:ext cx="2710545" cy="291465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3742795" y="6084979"/>
            <a:ext cx="2710545"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5006715" y="4231054"/>
            <a:ext cx="2233534" cy="69172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761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Carbon Cycling and Energy Flow Questions</a:t>
            </a:r>
          </a:p>
        </p:txBody>
      </p:sp>
      <p:sp>
        <p:nvSpPr>
          <p:cNvPr id="3" name="Content Placeholder 2"/>
          <p:cNvSpPr>
            <a:spLocks noGrp="1"/>
          </p:cNvSpPr>
          <p:nvPr>
            <p:ph sz="half" idx="1"/>
          </p:nvPr>
        </p:nvSpPr>
        <p:spPr/>
        <p:txBody>
          <a:bodyPr>
            <a:normAutofit fontScale="77500" lnSpcReduction="200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Carbon cycling:</a:t>
            </a:r>
          </a:p>
          <a:p>
            <a:pPr defTabSz="914400">
              <a:lnSpc>
                <a:spcPct val="120000"/>
              </a:lnSpc>
              <a:spcBef>
                <a:spcPts val="0"/>
              </a:spcBef>
            </a:pPr>
            <a:r>
              <a:rPr lang="en-US" dirty="0"/>
              <a:t>Millions of years ago organic molecules of plants, animals, and decomposers were buried in the Earth, where they were transformed into organic molecules in coal, petroleum, and natural gas.</a:t>
            </a:r>
          </a:p>
          <a:p>
            <a:pPr defTabSz="914400">
              <a:lnSpc>
                <a:spcPct val="120000"/>
              </a:lnSpc>
              <a:spcBef>
                <a:spcPts val="0"/>
              </a:spcBef>
            </a:pPr>
            <a:r>
              <a:rPr lang="en-US" dirty="0"/>
              <a:t>Today we are taking fossil fuels out of the earth and burning them, sending their carbon atoms into the atmosphere as CO</a:t>
            </a:r>
            <a:r>
              <a:rPr lang="en-US" baseline="-25000" dirty="0"/>
              <a:t>2</a:t>
            </a:r>
            <a:r>
              <a:rPr lang="en-US" dirty="0"/>
              <a:t>.</a:t>
            </a:r>
          </a:p>
        </p:txBody>
      </p:sp>
      <p:sp>
        <p:nvSpPr>
          <p:cNvPr id="4" name="Content Placeholder 3"/>
          <p:cNvSpPr>
            <a:spLocks noGrp="1"/>
          </p:cNvSpPr>
          <p:nvPr>
            <p:ph sz="half" idx="2"/>
          </p:nvPr>
        </p:nvSpPr>
        <p:spPr/>
        <p:txBody>
          <a:bodyPr>
            <a:normAutofit fontScale="77500" lnSpcReduction="20000"/>
          </a:bodyPr>
          <a:lstStyle/>
          <a:p>
            <a:pPr marL="0" marR="0" lvl="0" indent="0" defTabSz="914400" eaLnBrk="1" fontAlgn="auto" latinLnBrk="0" hangingPunct="1">
              <a:lnSpc>
                <a:spcPct val="120000"/>
              </a:lnSpc>
              <a:spcBef>
                <a:spcPts val="0"/>
              </a:spcBef>
              <a:spcAft>
                <a:spcPts val="0"/>
              </a:spcAft>
              <a:buClrTx/>
              <a:buSzTx/>
              <a:buFontTx/>
              <a:buNone/>
              <a:tabLst/>
              <a:defRPr/>
            </a:pPr>
            <a:r>
              <a:rPr lang="en-US" dirty="0"/>
              <a:t>Energy flow:</a:t>
            </a:r>
          </a:p>
          <a:p>
            <a:pPr defTabSz="914400">
              <a:lnSpc>
                <a:spcPct val="120000"/>
              </a:lnSpc>
              <a:spcBef>
                <a:spcPts val="0"/>
              </a:spcBef>
            </a:pPr>
            <a:r>
              <a:rPr lang="en-US" dirty="0"/>
              <a:t>Millions of years ago, photosynthesis transformed energy in sunlight into chemical energy in C-C and C-H bonds, first in plants, then in fossil fuels</a:t>
            </a:r>
          </a:p>
          <a:p>
            <a:pPr defTabSz="914400">
              <a:lnSpc>
                <a:spcPct val="120000"/>
              </a:lnSpc>
              <a:spcBef>
                <a:spcPts val="0"/>
              </a:spcBef>
            </a:pPr>
            <a:r>
              <a:rPr lang="en-US" dirty="0"/>
              <a:t>Today humans are releasing chemical energy in fossil fuels as heat through the process of combustion, then using the heat energy for many purposes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27</a:t>
            </a:fld>
            <a:endParaRPr lang="en-US"/>
          </a:p>
        </p:txBody>
      </p:sp>
    </p:spTree>
    <p:extLst>
      <p:ext uri="{BB962C8B-B14F-4D97-AF65-F5344CB8AC3E}">
        <p14:creationId xmlns:p14="http://schemas.microsoft.com/office/powerpoint/2010/main" val="4892487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3086100" cy="5429250"/>
          </a:xfrm>
        </p:spPr>
        <p:txBody>
          <a:bodyPr>
            <a:normAutofit/>
          </a:bodyPr>
          <a:lstStyle/>
          <a:p>
            <a:pPr algn="l"/>
            <a:r>
              <a:rPr lang="en-US" dirty="0"/>
              <a:t>The Stability and Change Question </a:t>
            </a:r>
          </a:p>
        </p:txBody>
      </p:sp>
      <p:pic>
        <p:nvPicPr>
          <p:cNvPr id="5" name="Content Placeholder 4"/>
          <p:cNvPicPr>
            <a:picLocks noGrp="1" noChangeAspect="1"/>
          </p:cNvPicPr>
          <p:nvPr>
            <p:ph idx="1"/>
          </p:nvPr>
        </p:nvPicPr>
        <p:blipFill>
          <a:blip r:embed="rId3"/>
          <a:stretch>
            <a:fillRect/>
          </a:stretch>
        </p:blipFill>
        <p:spPr>
          <a:xfrm>
            <a:off x="4080152" y="323850"/>
            <a:ext cx="4397892" cy="6087724"/>
          </a:xfrm>
          <a:prstGeom prst="rect">
            <a:avLst/>
          </a:prstGeom>
        </p:spPr>
      </p:pic>
      <p:sp>
        <p:nvSpPr>
          <p:cNvPr id="4" name="Slide Number Placeholder 3"/>
          <p:cNvSpPr>
            <a:spLocks noGrp="1"/>
          </p:cNvSpPr>
          <p:nvPr>
            <p:ph type="sldNum" sz="quarter" idx="12"/>
          </p:nvPr>
        </p:nvSpPr>
        <p:spPr/>
        <p:txBody>
          <a:bodyPr/>
          <a:lstStyle/>
          <a:p>
            <a:fld id="{D3A1C050-F6FE-0E43-A9D0-F8EEADE3D1E4}" type="slidenum">
              <a:rPr lang="en-US" smtClean="0"/>
              <a:pPr/>
              <a:t>28</a:t>
            </a:fld>
            <a:endParaRPr lang="en-US"/>
          </a:p>
        </p:txBody>
      </p:sp>
      <p:sp>
        <p:nvSpPr>
          <p:cNvPr id="3" name="Rounded Rectangle 2"/>
          <p:cNvSpPr/>
          <p:nvPr/>
        </p:nvSpPr>
        <p:spPr>
          <a:xfrm>
            <a:off x="3906044" y="4887574"/>
            <a:ext cx="4572794" cy="1562100"/>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91601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4686300" cy="1143000"/>
          </a:xfrm>
        </p:spPr>
        <p:txBody>
          <a:bodyPr>
            <a:normAutofit/>
          </a:bodyPr>
          <a:lstStyle/>
          <a:p>
            <a:pPr lvl="0"/>
            <a:r>
              <a:rPr lang="en-US" sz="2800" dirty="0">
                <a:latin typeface="Arial" panose="020B0604020202020204" pitchFamily="34" charset="0"/>
                <a:cs typeface="Arial" panose="020B0604020202020204" pitchFamily="34" charset="0"/>
              </a:rPr>
              <a:t>How did humans begin to use fossil </a:t>
            </a:r>
            <a:r>
              <a:rPr lang="en-US" sz="2800">
                <a:latin typeface="Arial" panose="020B0604020202020204" pitchFamily="34" charset="0"/>
                <a:cs typeface="Arial" panose="020B0604020202020204" pitchFamily="34" charset="0"/>
              </a:rPr>
              <a:t>fuels?</a:t>
            </a:r>
            <a:endParaRPr lang="en-US" sz="2800" dirty="0">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pPr/>
              <a:t>29</a:t>
            </a:fld>
            <a:endParaRPr lang="en-US"/>
          </a:p>
        </p:txBody>
      </p:sp>
      <p:pic>
        <p:nvPicPr>
          <p:cNvPr id="8" name="Picture 17" descr="HES 3 fossil c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800" y="914401"/>
            <a:ext cx="3333633" cy="33336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5" descr="HES 4 fossil refine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3184" y="3239777"/>
            <a:ext cx="3076016" cy="30853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26" descr="HES 4 fossil power lin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4140" y="4149725"/>
            <a:ext cx="2186535" cy="21865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0" descr="HES 3 fossil shi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2428" y="3962400"/>
            <a:ext cx="2337772" cy="2337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7" descr="HES 3 fossil airplan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3070" y="2362200"/>
            <a:ext cx="1599529" cy="15995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Box 12"/>
          <p:cNvSpPr txBox="1"/>
          <p:nvPr/>
        </p:nvSpPr>
        <p:spPr>
          <a:xfrm>
            <a:off x="5715000" y="336768"/>
            <a:ext cx="3124200" cy="286232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1750 -1850. When the industrial revolution began, we started using fossil fuels to provide energy for our factories and machines. Changes in agriculture, manufacturing, mining, transportation and technology all led to an increase in fossil fuel use.</a:t>
            </a:r>
            <a:r>
              <a:rPr lang="en-US" sz="14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31113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3086100" cy="5429250"/>
          </a:xfrm>
        </p:spPr>
        <p:txBody>
          <a:bodyPr>
            <a:normAutofit/>
          </a:bodyPr>
          <a:lstStyle/>
          <a:p>
            <a:pPr algn="l"/>
            <a:r>
              <a:rPr lang="en-US"/>
              <a:t>The Carbon Pools Question </a:t>
            </a:r>
            <a:endParaRPr lang="en-US" dirty="0"/>
          </a:p>
        </p:txBody>
      </p:sp>
      <p:pic>
        <p:nvPicPr>
          <p:cNvPr id="5" name="Content Placeholder 4"/>
          <p:cNvPicPr>
            <a:picLocks noGrp="1" noChangeAspect="1"/>
          </p:cNvPicPr>
          <p:nvPr>
            <p:ph idx="1"/>
          </p:nvPr>
        </p:nvPicPr>
        <p:blipFill>
          <a:blip r:embed="rId3"/>
          <a:stretch>
            <a:fillRect/>
          </a:stretch>
        </p:blipFill>
        <p:spPr>
          <a:xfrm>
            <a:off x="4080152" y="323850"/>
            <a:ext cx="4397892" cy="6087724"/>
          </a:xfrm>
          <a:prstGeom prst="rect">
            <a:avLst/>
          </a:prstGeom>
        </p:spPr>
      </p:pic>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
        <p:nvSpPr>
          <p:cNvPr id="3" name="Rounded Rectangle 2"/>
          <p:cNvSpPr/>
          <p:nvPr/>
        </p:nvSpPr>
        <p:spPr>
          <a:xfrm>
            <a:off x="3905250" y="476250"/>
            <a:ext cx="4572794" cy="1562100"/>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46002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ormAutofit/>
          </a:bodyPr>
          <a:lstStyle/>
          <a:p>
            <a:pPr lvl="0"/>
            <a:r>
              <a:rPr lang="en-US" sz="2800" dirty="0">
                <a:latin typeface="Arial" panose="020B0604020202020204" pitchFamily="34" charset="0"/>
                <a:cs typeface="Arial" panose="020B0604020202020204" pitchFamily="34" charset="0"/>
              </a:rPr>
              <a:t>How do humans use fossil fuels today?</a:t>
            </a:r>
            <a:br>
              <a:rPr lang="en-US" sz="2800" dirty="0">
                <a:latin typeface="Arial" panose="020B0604020202020204" pitchFamily="34" charset="0"/>
                <a:cs typeface="Arial" panose="020B0604020202020204" pitchFamily="34" charset="0"/>
              </a:rPr>
            </a:br>
            <a:endParaRPr lang="en-US" sz="2800" dirty="0">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pPr/>
              <a:t>30</a:t>
            </a:fld>
            <a:endParaRPr lang="en-US"/>
          </a:p>
        </p:txBody>
      </p:sp>
      <p:pic>
        <p:nvPicPr>
          <p:cNvPr id="8" name="Picture 17" descr="HES 3 fossil c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027" y="914401"/>
            <a:ext cx="3548208" cy="35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5" descr="HES 4 fossil refine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8991" y="3030227"/>
            <a:ext cx="3274009" cy="32839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26" descr="HES 4 fossil power lin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1" y="4149725"/>
            <a:ext cx="2327275" cy="2327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0" descr="HES 3 fossil shi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5753" y="3962400"/>
            <a:ext cx="2488247" cy="24882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7" descr="HES 3 fossil airplan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83915" y="2362200"/>
            <a:ext cx="1702485" cy="1702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Box 12"/>
          <p:cNvSpPr txBox="1"/>
          <p:nvPr/>
        </p:nvSpPr>
        <p:spPr>
          <a:xfrm>
            <a:off x="5723626" y="952500"/>
            <a:ext cx="3124200" cy="2308324"/>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Today, we continue to burn fossil fuels to power our industries and support our lifestyles. This means that we are continuously moving carbon from the 300 million year old fossil fuel pool to the atmospheric CO</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 pool. </a:t>
            </a:r>
          </a:p>
        </p:txBody>
      </p:sp>
    </p:spTree>
    <p:extLst>
      <p:ext uri="{BB962C8B-B14F-4D97-AF65-F5344CB8AC3E}">
        <p14:creationId xmlns:p14="http://schemas.microsoft.com/office/powerpoint/2010/main" val="14674252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Watch How CO</a:t>
            </a:r>
            <a:r>
              <a:rPr lang="en-US" baseline="-25000" dirty="0"/>
              <a:t>2</a:t>
            </a:r>
            <a:r>
              <a:rPr lang="en-US" dirty="0"/>
              <a:t> Emissions Have Changed</a:t>
            </a:r>
          </a:p>
        </p:txBody>
      </p:sp>
      <p:sp>
        <p:nvSpPr>
          <p:cNvPr id="3" name="Content Placeholder 2"/>
          <p:cNvSpPr>
            <a:spLocks noGrp="1"/>
          </p:cNvSpPr>
          <p:nvPr>
            <p:ph idx="1"/>
          </p:nvPr>
        </p:nvSpPr>
        <p:spPr>
          <a:xfrm>
            <a:off x="457200" y="2323976"/>
            <a:ext cx="8229600" cy="4906748"/>
          </a:xfrm>
        </p:spPr>
        <p:txBody>
          <a:bodyPr/>
          <a:lstStyle/>
          <a:p>
            <a:r>
              <a:rPr lang="en-US" dirty="0"/>
              <a:t>Time-lapse history of CO</a:t>
            </a:r>
            <a:r>
              <a:rPr lang="en-US" baseline="-25000" dirty="0"/>
              <a:t>2</a:t>
            </a:r>
            <a:r>
              <a:rPr lang="en-US" dirty="0"/>
              <a:t> emissions: </a:t>
            </a:r>
            <a:r>
              <a:rPr lang="en-US" u="sng" dirty="0">
                <a:hlinkClick r:id="rId3"/>
              </a:rPr>
              <a:t>https://www.youtube.com/watch?v=SAhZ1fA1AJs</a:t>
            </a: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31</a:t>
            </a:fld>
            <a:endParaRPr lang="en-US"/>
          </a:p>
        </p:txBody>
      </p:sp>
    </p:spTree>
    <p:extLst>
      <p:ext uri="{BB962C8B-B14F-4D97-AF65-F5344CB8AC3E}">
        <p14:creationId xmlns:p14="http://schemas.microsoft.com/office/powerpoint/2010/main" val="4161030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Stability and Change Question</a:t>
            </a:r>
          </a:p>
        </p:txBody>
      </p:sp>
      <p:sp>
        <p:nvSpPr>
          <p:cNvPr id="3" name="Content Placeholder 2"/>
          <p:cNvSpPr>
            <a:spLocks noGrp="1"/>
          </p:cNvSpPr>
          <p:nvPr>
            <p:ph idx="1"/>
          </p:nvPr>
        </p:nvSpPr>
        <p:spPr/>
        <p:txBody>
          <a:bodyPr/>
          <a:lstStyle/>
          <a:p>
            <a:pPr defTabSz="914400">
              <a:spcBef>
                <a:spcPts val="0"/>
              </a:spcBef>
            </a:pPr>
            <a:r>
              <a:rPr lang="en-US" dirty="0"/>
              <a:t>Combustion of fossil fuels has grown from virtually nothing in 1750 to over 6 billion tons per year today, adding more and more to the atmospheric CO</a:t>
            </a:r>
            <a:r>
              <a:rPr lang="en-US" baseline="-25000" dirty="0"/>
              <a:t>2</a:t>
            </a:r>
            <a:r>
              <a:rPr lang="en-US" dirty="0"/>
              <a:t> pool.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32</a:t>
            </a:fld>
            <a:endParaRPr lang="en-US"/>
          </a:p>
        </p:txBody>
      </p:sp>
    </p:spTree>
    <p:extLst>
      <p:ext uri="{BB962C8B-B14F-4D97-AF65-F5344CB8AC3E}">
        <p14:creationId xmlns:p14="http://schemas.microsoft.com/office/powerpoint/2010/main" val="19286556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Tracking Tool</a:t>
            </a:r>
          </a:p>
        </p:txBody>
      </p:sp>
      <p:sp>
        <p:nvSpPr>
          <p:cNvPr id="3" name="Content Placeholder 2"/>
          <p:cNvSpPr>
            <a:spLocks noGrp="1"/>
          </p:cNvSpPr>
          <p:nvPr>
            <p:ph idx="1"/>
          </p:nvPr>
        </p:nvSpPr>
        <p:spPr/>
        <p:txBody>
          <a:bodyPr/>
          <a:lstStyle/>
          <a:p>
            <a:pPr marL="0" lvl="0" indent="0" defTabSz="914400">
              <a:spcBef>
                <a:spcPts val="0"/>
              </a:spcBef>
              <a:buNone/>
            </a:pPr>
            <a:r>
              <a:rPr lang="en-US" b="1" dirty="0"/>
              <a:t>Goals: </a:t>
            </a:r>
            <a:r>
              <a:rPr lang="en-US" dirty="0"/>
              <a:t>We want to figure out (a) what makes CO</a:t>
            </a:r>
            <a:r>
              <a:rPr lang="en-US" baseline="-25000" dirty="0"/>
              <a:t>2</a:t>
            </a:r>
            <a:r>
              <a:rPr lang="en-US" dirty="0"/>
              <a:t> concentrations in Hawaii go up every winter and down every summer, (b) what makes CO</a:t>
            </a:r>
            <a:r>
              <a:rPr lang="en-US" baseline="-25000" dirty="0"/>
              <a:t>2</a:t>
            </a:r>
            <a:r>
              <a:rPr lang="en-US" dirty="0"/>
              <a:t> concentrations a little higher each year, and (c) how to predict future CO</a:t>
            </a:r>
            <a:r>
              <a:rPr lang="en-US" baseline="-25000" dirty="0"/>
              <a:t>2</a:t>
            </a:r>
            <a:r>
              <a:rPr lang="en-US" dirty="0"/>
              <a:t> concentrations. </a:t>
            </a:r>
          </a:p>
          <a:p>
            <a:pPr defTabSz="914400">
              <a:spcBef>
                <a:spcPts val="0"/>
              </a:spcBef>
            </a:pPr>
            <a:r>
              <a:rPr lang="en-US" b="1" i="1" dirty="0"/>
              <a:t>Activity and Data Sources</a:t>
            </a:r>
            <a:r>
              <a:rPr lang="en-US" b="1" dirty="0"/>
              <a:t> </a:t>
            </a:r>
          </a:p>
          <a:p>
            <a:pPr defTabSz="914400">
              <a:spcBef>
                <a:spcPts val="0"/>
              </a:spcBef>
            </a:pPr>
            <a:r>
              <a:rPr lang="en-US" b="1" i="1" dirty="0"/>
              <a:t>What We Learned</a:t>
            </a:r>
            <a:r>
              <a:rPr lang="en-US" b="1" dirty="0"/>
              <a:t> </a:t>
            </a:r>
          </a:p>
          <a:p>
            <a:pPr defTabSz="914400">
              <a:spcBef>
                <a:spcPts val="0"/>
              </a:spcBef>
            </a:pPr>
            <a:r>
              <a:rPr lang="en-US" b="1" i="1" dirty="0"/>
              <a:t>Questions We Still Have</a:t>
            </a:r>
            <a:endParaRPr lang="en-US" b="1"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33</a:t>
            </a:fld>
            <a:endParaRPr lang="en-US"/>
          </a:p>
        </p:txBody>
      </p:sp>
    </p:spTree>
    <p:extLst>
      <p:ext uri="{BB962C8B-B14F-4D97-AF65-F5344CB8AC3E}">
        <p14:creationId xmlns:p14="http://schemas.microsoft.com/office/powerpoint/2010/main" val="124812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125"/>
            <a:ext cx="8229600" cy="1143000"/>
          </a:xfrm>
        </p:spPr>
        <p:txBody>
          <a:bodyPr>
            <a:normAutofit fontScale="90000"/>
          </a:bodyPr>
          <a:lstStyle/>
          <a:p>
            <a:r>
              <a:rPr lang="en-US" sz="4000" dirty="0"/>
              <a:t>Combustion of Fossil Fuels in the Global Carbon Cycle</a:t>
            </a:r>
          </a:p>
        </p:txBody>
      </p:sp>
      <p:sp>
        <p:nvSpPr>
          <p:cNvPr id="4" name="Slide Number Placeholder 3"/>
          <p:cNvSpPr>
            <a:spLocks noGrp="1"/>
          </p:cNvSpPr>
          <p:nvPr>
            <p:ph type="sldNum" sz="quarter" idx="12"/>
          </p:nvPr>
        </p:nvSpPr>
        <p:spPr/>
        <p:txBody>
          <a:bodyPr/>
          <a:lstStyle/>
          <a:p>
            <a:fld id="{92294A01-5C9A-5B49-BA85-52E6C4A953ED}" type="slidenum">
              <a:rPr lang="en-US" smtClean="0"/>
              <a:pPr/>
              <a:t>34</a:t>
            </a:fld>
            <a:endParaRPr lang="en-US"/>
          </a:p>
        </p:txBody>
      </p:sp>
      <p:pic>
        <p:nvPicPr>
          <p:cNvPr id="3" name="Picture 2"/>
          <p:cNvPicPr>
            <a:picLocks noChangeAspect="1"/>
          </p:cNvPicPr>
          <p:nvPr/>
        </p:nvPicPr>
        <p:blipFill>
          <a:blip r:embed="rId3"/>
          <a:stretch>
            <a:fillRect/>
          </a:stretch>
        </p:blipFill>
        <p:spPr>
          <a:xfrm>
            <a:off x="656920" y="1147126"/>
            <a:ext cx="7785356" cy="5463864"/>
          </a:xfrm>
          <a:prstGeom prst="rect">
            <a:avLst/>
          </a:prstGeom>
        </p:spPr>
      </p:pic>
    </p:spTree>
    <p:extLst>
      <p:ext uri="{BB962C8B-B14F-4D97-AF65-F5344CB8AC3E}">
        <p14:creationId xmlns:p14="http://schemas.microsoft.com/office/powerpoint/2010/main" val="42436142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normAutofit/>
          </a:bodyPr>
          <a:lstStyle/>
          <a:p>
            <a:r>
              <a:rPr lang="en-US" dirty="0"/>
              <a:t>Conclusions</a:t>
            </a:r>
          </a:p>
          <a:p>
            <a:pPr lvl="1"/>
            <a:r>
              <a:rPr lang="en-US" dirty="0"/>
              <a:t>What are fossil fuels and how did they form?</a:t>
            </a:r>
            <a:endParaRPr lang="en-US" sz="3200" dirty="0"/>
          </a:p>
          <a:p>
            <a:r>
              <a:rPr lang="en-US" dirty="0"/>
              <a:t>Predictions</a:t>
            </a:r>
          </a:p>
          <a:p>
            <a:pPr lvl="1"/>
            <a:r>
              <a:rPr lang="en-US"/>
              <a:t>How does burning fossil fuels affect CO</a:t>
            </a:r>
            <a:r>
              <a:rPr lang="en-US" baseline="-25000"/>
              <a:t>2</a:t>
            </a:r>
            <a:r>
              <a:rPr lang="en-US"/>
              <a:t> concentrations?</a:t>
            </a:r>
            <a:endParaRPr lang="en-US" sz="3200"/>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35</a:t>
            </a:fld>
            <a:endParaRPr lang="en-US"/>
          </a:p>
        </p:txBody>
      </p:sp>
    </p:spTree>
    <p:extLst>
      <p:ext uri="{BB962C8B-B14F-4D97-AF65-F5344CB8AC3E}">
        <p14:creationId xmlns:p14="http://schemas.microsoft.com/office/powerpoint/2010/main" val="3790811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latin typeface="Arial" panose="020B0604020202020204" pitchFamily="34" charset="0"/>
                <a:cs typeface="Arial" panose="020B0604020202020204" pitchFamily="34" charset="0"/>
              </a:rPr>
              <a:t>Where are the Carbon Pools?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pic>
        <p:nvPicPr>
          <p:cNvPr id="5" name="Picture 4"/>
          <p:cNvPicPr>
            <a:picLocks noChangeAspect="1"/>
          </p:cNvPicPr>
          <p:nvPr/>
        </p:nvPicPr>
        <p:blipFill>
          <a:blip r:embed="rId3"/>
          <a:stretch>
            <a:fillRect/>
          </a:stretch>
        </p:blipFill>
        <p:spPr>
          <a:xfrm>
            <a:off x="809996" y="1449602"/>
            <a:ext cx="7578496" cy="4961972"/>
          </a:xfrm>
          <a:prstGeom prst="rect">
            <a:avLst/>
          </a:prstGeom>
        </p:spPr>
      </p:pic>
    </p:spTree>
    <p:extLst>
      <p:ext uri="{BB962C8B-B14F-4D97-AF65-F5344CB8AC3E}">
        <p14:creationId xmlns:p14="http://schemas.microsoft.com/office/powerpoint/2010/main" val="4038088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4" descr="Human Energy Systems 3 copy"/>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387432" y="490133"/>
            <a:ext cx="6435432" cy="39991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3" name="Picture 4" descr="Human Energy Systems 3 cop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9501" y="481294"/>
            <a:ext cx="6435432" cy="39991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4" name="Picture 5" descr="HES 3 bio 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4335" y="976262"/>
            <a:ext cx="304144"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5" name="Picture 6" descr="HES 3 atmospher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4108" y="886319"/>
            <a:ext cx="572287" cy="544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6" name="Picture 7" descr="HES 3 fossil airplan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62774" y="809606"/>
            <a:ext cx="770912" cy="73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7" name="Picture 8" descr="HES 3 bio fores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08355" y="1757765"/>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8" name="Picture 9" descr="HES 3 fossil refinery"/>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00336" y="1723523"/>
            <a:ext cx="407180" cy="388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9" name="Picture 10" descr="HES 3 fossil ship"/>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35900" y="1953277"/>
            <a:ext cx="387318" cy="368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0" name="Picture 11" descr="HES 3 soil corn"/>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86698" y="2402371"/>
            <a:ext cx="188693" cy="1794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1" name="Picture 12" descr="HES 3 bio corn"/>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13958" y="2321664"/>
            <a:ext cx="194397" cy="184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2" name="Picture 14" descr="HES 3 bio cow"/>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88533" y="2562589"/>
            <a:ext cx="253153" cy="2407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3" name="Picture 15" descr="HES 3 fossil power lines"/>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35783" y="2325792"/>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4" name="Picture 17" descr="HES 3 fossil ca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35498" y="2701262"/>
            <a:ext cx="366214" cy="348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5" name="Picture 18" descr="HES 3 soil tre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006241" y="2865592"/>
            <a:ext cx="304144"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6" name="Picture 19" descr="HES 3 ocean"/>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41939" y="2756589"/>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7" name="Picture 20" descr="HES 3 fossil oil"/>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744204" y="3286735"/>
            <a:ext cx="536286" cy="510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8" name="Picture 21" descr="HES 3 fossil coal"/>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741251" y="3469748"/>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9" name="Picture 22" descr="HES 3 bio tre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178796" y="2113061"/>
            <a:ext cx="347593" cy="678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Oval 20"/>
          <p:cNvSpPr>
            <a:spLocks noChangeAspect="1"/>
          </p:cNvSpPr>
          <p:nvPr/>
        </p:nvSpPr>
        <p:spPr>
          <a:xfrm rot="16200000">
            <a:off x="522051" y="4558840"/>
            <a:ext cx="1765231" cy="1839018"/>
          </a:xfrm>
          <a:prstGeom prst="ellipse">
            <a:avLst/>
          </a:prstGeom>
          <a:noFill/>
          <a:ln w="76200" cmpd="sng">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29" name="TextBox 28"/>
          <p:cNvSpPr txBox="1"/>
          <p:nvPr/>
        </p:nvSpPr>
        <p:spPr>
          <a:xfrm>
            <a:off x="444307" y="3910641"/>
            <a:ext cx="2025123" cy="611706"/>
          </a:xfrm>
          <a:prstGeom prst="rect">
            <a:avLst/>
          </a:prstGeom>
          <a:noFill/>
        </p:spPr>
        <p:txBody>
          <a:bodyPr wrap="square" lIns="57150" tIns="28575" rIns="57150" bIns="28575" rtlCol="0">
            <a:spAutoFit/>
          </a:bodyPr>
          <a:lstStyle/>
          <a:p>
            <a:pPr algn="ctr"/>
            <a:r>
              <a:rPr lang="en-US" b="1" dirty="0">
                <a:solidFill>
                  <a:srgbClr val="0000FF"/>
                </a:solidFill>
                <a:latin typeface="Arial" panose="020B0604020202020204" pitchFamily="34" charset="0"/>
                <a:cs typeface="Arial" panose="020B0604020202020204" pitchFamily="34" charset="0"/>
              </a:rPr>
              <a:t>Atmosphere</a:t>
            </a:r>
          </a:p>
          <a:p>
            <a:pPr algn="ctr"/>
            <a:r>
              <a:rPr lang="en-US" dirty="0">
                <a:latin typeface="Arial" panose="020B0604020202020204" pitchFamily="34" charset="0"/>
                <a:cs typeface="Arial" panose="020B0604020202020204" pitchFamily="34" charset="0"/>
              </a:rPr>
              <a:t> Inorganic CO</a:t>
            </a:r>
            <a:r>
              <a:rPr lang="en-US" baseline="-25000" dirty="0">
                <a:latin typeface="Arial" panose="020B0604020202020204" pitchFamily="34" charset="0"/>
                <a:cs typeface="Arial" panose="020B0604020202020204" pitchFamily="34" charset="0"/>
              </a:rPr>
              <a:t>2</a:t>
            </a:r>
          </a:p>
        </p:txBody>
      </p:sp>
      <p:sp>
        <p:nvSpPr>
          <p:cNvPr id="30" name="TextBox 29"/>
          <p:cNvSpPr txBox="1"/>
          <p:nvPr/>
        </p:nvSpPr>
        <p:spPr>
          <a:xfrm>
            <a:off x="2451300" y="4227502"/>
            <a:ext cx="4338954" cy="334707"/>
          </a:xfrm>
          <a:prstGeom prst="rect">
            <a:avLst/>
          </a:prstGeom>
          <a:noFill/>
        </p:spPr>
        <p:txBody>
          <a:bodyPr wrap="square" lIns="57150" tIns="28575" rIns="57150" bIns="28575" rtlCol="0">
            <a:spAutoFit/>
          </a:bodyPr>
          <a:lstStyle/>
          <a:p>
            <a:pPr algn="ctr"/>
            <a:r>
              <a:rPr lang="en-US" b="1" dirty="0">
                <a:solidFill>
                  <a:srgbClr val="008000"/>
                </a:solidFill>
                <a:latin typeface="Arial" panose="020B0604020202020204" pitchFamily="34" charset="0"/>
                <a:cs typeface="Arial" panose="020B0604020202020204" pitchFamily="34" charset="0"/>
              </a:rPr>
              <a:t>Plants, animals</a:t>
            </a:r>
            <a:r>
              <a:rPr lang="en-US" b="1">
                <a:solidFill>
                  <a:srgbClr val="008000"/>
                </a:solidFill>
                <a:latin typeface="Arial" panose="020B0604020202020204" pitchFamily="34" charset="0"/>
                <a:cs typeface="Arial" panose="020B0604020202020204" pitchFamily="34" charset="0"/>
              </a:rPr>
              <a:t>, soil </a:t>
            </a:r>
            <a:r>
              <a:rPr lang="en-US">
                <a:latin typeface="Arial" panose="020B0604020202020204" pitchFamily="34" charset="0"/>
                <a:cs typeface="Arial" panose="020B0604020202020204" pitchFamily="34" charset="0"/>
              </a:rPr>
              <a:t>organic </a:t>
            </a:r>
            <a:r>
              <a:rPr lang="en-US" dirty="0">
                <a:latin typeface="Arial" panose="020B0604020202020204" pitchFamily="34" charset="0"/>
                <a:cs typeface="Arial" panose="020B0604020202020204" pitchFamily="34" charset="0"/>
              </a:rPr>
              <a:t>carbon</a:t>
            </a:r>
          </a:p>
        </p:txBody>
      </p:sp>
      <p:sp>
        <p:nvSpPr>
          <p:cNvPr id="32" name="TextBox 31"/>
          <p:cNvSpPr txBox="1"/>
          <p:nvPr/>
        </p:nvSpPr>
        <p:spPr>
          <a:xfrm>
            <a:off x="6612930" y="4019294"/>
            <a:ext cx="2325358" cy="611706"/>
          </a:xfrm>
          <a:prstGeom prst="rect">
            <a:avLst/>
          </a:prstGeom>
          <a:noFill/>
        </p:spPr>
        <p:txBody>
          <a:bodyPr wrap="square" lIns="57150" tIns="28575" rIns="57150" bIns="28575" rtlCol="0">
            <a:spAutoFit/>
          </a:bodyPr>
          <a:lstStyle/>
          <a:p>
            <a:pPr algn="ctr"/>
            <a:r>
              <a:rPr lang="en-US" b="1" dirty="0">
                <a:solidFill>
                  <a:srgbClr val="008000"/>
                </a:solidFill>
                <a:latin typeface="Arial" panose="020B0604020202020204" pitchFamily="34" charset="0"/>
                <a:cs typeface="Arial" panose="020B0604020202020204" pitchFamily="34" charset="0"/>
              </a:rPr>
              <a:t>Fossil Fuels</a:t>
            </a:r>
          </a:p>
          <a:p>
            <a:pPr algn="ctr"/>
            <a:r>
              <a:rPr lang="en-US" dirty="0">
                <a:latin typeface="Arial" panose="020B0604020202020204" pitchFamily="34" charset="0"/>
                <a:cs typeface="Arial" panose="020B0604020202020204" pitchFamily="34" charset="0"/>
              </a:rPr>
              <a:t>organic carbon</a:t>
            </a:r>
          </a:p>
        </p:txBody>
      </p:sp>
      <p:pic>
        <p:nvPicPr>
          <p:cNvPr id="33" name="Picture 32" descr="carbon dioxide labeled06.png"/>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874201" y="5271498"/>
            <a:ext cx="990600" cy="660400"/>
          </a:xfrm>
          <a:prstGeom prst="rect">
            <a:avLst/>
          </a:prstGeom>
        </p:spPr>
      </p:pic>
      <p:sp>
        <p:nvSpPr>
          <p:cNvPr id="2" name="Slide Number Placeholder 1"/>
          <p:cNvSpPr>
            <a:spLocks noGrp="1"/>
          </p:cNvSpPr>
          <p:nvPr>
            <p:ph type="sldNum" sz="quarter" idx="12"/>
          </p:nvPr>
        </p:nvSpPr>
        <p:spPr/>
        <p:txBody>
          <a:bodyPr/>
          <a:lstStyle/>
          <a:p>
            <a:fld id="{57EFB0BE-6E93-D74B-B591-CDA2481F351A}" type="slidenum">
              <a:rPr lang="en-US" smtClean="0"/>
              <a:pPr/>
              <a:t>5</a:t>
            </a:fld>
            <a:endParaRPr lang="en-US"/>
          </a:p>
        </p:txBody>
      </p:sp>
      <p:pic>
        <p:nvPicPr>
          <p:cNvPr id="35" name="Picture 5" descr="HES 3 bio 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0783" y="5504140"/>
            <a:ext cx="910916" cy="91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22" descr="HES 3 bio tre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741251" y="4697381"/>
            <a:ext cx="836613" cy="1717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2" descr="HES 3 bio corn"/>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80005" y="4636787"/>
            <a:ext cx="870778" cy="8673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4" descr="HES 4 bio cow"/>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407074" y="4585439"/>
            <a:ext cx="1061951" cy="10619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18" descr="HES 3 soil tre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822014" y="4644458"/>
            <a:ext cx="1179242" cy="1179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11" descr="HES 3 soil corn"/>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11313" y="5370376"/>
            <a:ext cx="1059021" cy="10590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p:cNvPicPr>
            <a:picLocks noChangeAspect="1"/>
          </p:cNvPicPr>
          <p:nvPr/>
        </p:nvPicPr>
        <p:blipFill>
          <a:blip r:embed="rId24"/>
          <a:stretch>
            <a:fillRect/>
          </a:stretch>
        </p:blipFill>
        <p:spPr>
          <a:xfrm>
            <a:off x="6947149" y="4701580"/>
            <a:ext cx="873614" cy="804967"/>
          </a:xfrm>
          <a:prstGeom prst="rect">
            <a:avLst/>
          </a:prstGeom>
        </p:spPr>
      </p:pic>
      <p:pic>
        <p:nvPicPr>
          <p:cNvPr id="4" name="Picture 3"/>
          <p:cNvPicPr>
            <a:picLocks noChangeAspect="1"/>
          </p:cNvPicPr>
          <p:nvPr/>
        </p:nvPicPr>
        <p:blipFill>
          <a:blip r:embed="rId25"/>
          <a:stretch>
            <a:fillRect/>
          </a:stretch>
        </p:blipFill>
        <p:spPr>
          <a:xfrm>
            <a:off x="7133062" y="5593660"/>
            <a:ext cx="528343" cy="707728"/>
          </a:xfrm>
          <a:prstGeom prst="rect">
            <a:avLst/>
          </a:prstGeom>
        </p:spPr>
      </p:pic>
      <p:pic>
        <p:nvPicPr>
          <p:cNvPr id="5" name="Picture 4"/>
          <p:cNvPicPr>
            <a:picLocks noChangeAspect="1"/>
          </p:cNvPicPr>
          <p:nvPr/>
        </p:nvPicPr>
        <p:blipFill>
          <a:blip r:embed="rId26"/>
          <a:stretch>
            <a:fillRect/>
          </a:stretch>
        </p:blipFill>
        <p:spPr>
          <a:xfrm>
            <a:off x="7899936" y="4945677"/>
            <a:ext cx="674577" cy="1291823"/>
          </a:xfrm>
          <a:prstGeom prst="rect">
            <a:avLst/>
          </a:prstGeom>
        </p:spPr>
      </p:pic>
      <p:sp>
        <p:nvSpPr>
          <p:cNvPr id="41" name="Rectangle 40"/>
          <p:cNvSpPr>
            <a:spLocks noChangeAspect="1"/>
          </p:cNvSpPr>
          <p:nvPr/>
        </p:nvSpPr>
        <p:spPr>
          <a:xfrm rot="16200000">
            <a:off x="3730052" y="3501796"/>
            <a:ext cx="1780733" cy="3956956"/>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42" name="Rectangle 41"/>
          <p:cNvSpPr>
            <a:spLocks noChangeAspect="1"/>
          </p:cNvSpPr>
          <p:nvPr/>
        </p:nvSpPr>
        <p:spPr>
          <a:xfrm rot="16200000">
            <a:off x="6828884" y="4585556"/>
            <a:ext cx="1780733" cy="1836368"/>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Tree>
    <p:extLst>
      <p:ext uri="{BB962C8B-B14F-4D97-AF65-F5344CB8AC3E}">
        <p14:creationId xmlns:p14="http://schemas.microsoft.com/office/powerpoint/2010/main" val="807328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3313"/>
                                        </p:tgtEl>
                                      </p:cBhvr>
                                    </p:animEffect>
                                    <p:set>
                                      <p:cBhvr>
                                        <p:cTn id="7" dur="1" fill="hold">
                                          <p:stCondLst>
                                            <p:cond delay="499"/>
                                          </p:stCondLst>
                                        </p:cTn>
                                        <p:tgtEl>
                                          <p:spTgt spid="133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0.00226 -0.0044 L -0.35493 0.68609 " pathEditMode="relative" rAng="0" ptsTypes="AA">
                                      <p:cBhvr>
                                        <p:cTn id="11" dur="2000" fill="hold"/>
                                        <p:tgtEl>
                                          <p:spTgt spid="13315"/>
                                        </p:tgtEl>
                                        <p:attrNameLst>
                                          <p:attrName>ppt_x</p:attrName>
                                          <p:attrName>ppt_y</p:attrName>
                                        </p:attrNameLst>
                                      </p:cBhvr>
                                      <p:rCtr x="-17860" y="34513"/>
                                    </p:animMotion>
                                  </p:childTnLst>
                                </p:cTn>
                              </p:par>
                            </p:childTnLst>
                          </p:cTn>
                        </p:par>
                        <p:par>
                          <p:cTn id="12" fill="hold">
                            <p:stCondLst>
                              <p:cond delay="2000"/>
                            </p:stCondLst>
                            <p:childTnLst>
                              <p:par>
                                <p:cTn id="13" presetID="6" presetClass="emph" presetSubtype="0" fill="hold" nodeType="afterEffect">
                                  <p:stCondLst>
                                    <p:cond delay="0"/>
                                  </p:stCondLst>
                                  <p:childTnLst>
                                    <p:animScale>
                                      <p:cBhvr>
                                        <p:cTn id="14" dur="1000" fill="hold"/>
                                        <p:tgtEl>
                                          <p:spTgt spid="13315"/>
                                        </p:tgtEl>
                                      </p:cBhvr>
                                      <p:by x="400000" y="400000"/>
                                    </p:animScale>
                                  </p:childTnLst>
                                </p:cTn>
                              </p:par>
                            </p:childTnLst>
                          </p:cTn>
                        </p:par>
                        <p:par>
                          <p:cTn id="15" fill="hold">
                            <p:stCondLst>
                              <p:cond delay="3000"/>
                            </p:stCondLst>
                            <p:childTnLst>
                              <p:par>
                                <p:cTn id="16" presetID="1" presetClass="entr" presetSubtype="0"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nodeType="clickEffect">
                                  <p:stCondLst>
                                    <p:cond delay="0"/>
                                  </p:stCondLst>
                                  <p:childTnLst>
                                    <p:animMotion origin="layout" path="M 1.94444E-6 -4.81481E-6 L -0.12969 0.52686 " pathEditMode="relative" rAng="0" ptsTypes="AA">
                                      <p:cBhvr>
                                        <p:cTn id="21" dur="2000" fill="hold"/>
                                        <p:tgtEl>
                                          <p:spTgt spid="13329"/>
                                        </p:tgtEl>
                                        <p:attrNameLst>
                                          <p:attrName>ppt_x</p:attrName>
                                          <p:attrName>ppt_y</p:attrName>
                                        </p:attrNameLst>
                                      </p:cBhvr>
                                      <p:rCtr x="-6493" y="26343"/>
                                    </p:animMotion>
                                  </p:childTnLst>
                                </p:cTn>
                              </p:par>
                              <p:par>
                                <p:cTn id="22" presetID="42" presetClass="path" presetSubtype="0" accel="50000" decel="50000" fill="hold" nodeType="withEffect">
                                  <p:stCondLst>
                                    <p:cond delay="0"/>
                                  </p:stCondLst>
                                  <p:childTnLst>
                                    <p:animMotion origin="layout" path="M 1.38889E-6 -7.40741E-7 L -0.18004 0.74491 " pathEditMode="relative" rAng="0" ptsTypes="AA">
                                      <p:cBhvr>
                                        <p:cTn id="23" dur="2000" fill="hold"/>
                                        <p:tgtEl>
                                          <p:spTgt spid="13314"/>
                                        </p:tgtEl>
                                        <p:attrNameLst>
                                          <p:attrName>ppt_x</p:attrName>
                                          <p:attrName>ppt_y</p:attrName>
                                        </p:attrNameLst>
                                      </p:cBhvr>
                                      <p:rCtr x="-9010" y="37245"/>
                                    </p:animMotion>
                                  </p:childTnLst>
                                </p:cTn>
                              </p:par>
                              <p:par>
                                <p:cTn id="24" presetID="42" presetClass="path" presetSubtype="0" accel="50000" decel="50000" fill="hold" nodeType="withEffect">
                                  <p:stCondLst>
                                    <p:cond delay="0"/>
                                  </p:stCondLst>
                                  <p:childTnLst>
                                    <p:animMotion origin="layout" path="M 1.38889E-6 -7.40741E-7 L -0.19879 0.42107 " pathEditMode="relative" rAng="0" ptsTypes="AA">
                                      <p:cBhvr>
                                        <p:cTn id="25" dur="2000" fill="hold"/>
                                        <p:tgtEl>
                                          <p:spTgt spid="13322"/>
                                        </p:tgtEl>
                                        <p:attrNameLst>
                                          <p:attrName>ppt_x</p:attrName>
                                          <p:attrName>ppt_y</p:attrName>
                                        </p:attrNameLst>
                                      </p:cBhvr>
                                      <p:rCtr x="-9948" y="21042"/>
                                    </p:animMotion>
                                  </p:childTnLst>
                                </p:cTn>
                              </p:par>
                              <p:par>
                                <p:cTn id="26" presetID="42" presetClass="path" presetSubtype="0" accel="50000" decel="50000" fill="hold" nodeType="withEffect">
                                  <p:stCondLst>
                                    <p:cond delay="0"/>
                                  </p:stCondLst>
                                  <p:childTnLst>
                                    <p:animMotion origin="layout" path="M 2.77778E-6 2.59259E-6 L -0.32917 0.46041 " pathEditMode="relative" rAng="0" ptsTypes="AA">
                                      <p:cBhvr>
                                        <p:cTn id="27" dur="2000" fill="hold"/>
                                        <p:tgtEl>
                                          <p:spTgt spid="13321"/>
                                        </p:tgtEl>
                                        <p:attrNameLst>
                                          <p:attrName>ppt_x</p:attrName>
                                          <p:attrName>ppt_y</p:attrName>
                                        </p:attrNameLst>
                                      </p:cBhvr>
                                      <p:rCtr x="-16458" y="23009"/>
                                    </p:animMotion>
                                  </p:childTnLst>
                                </p:cTn>
                              </p:par>
                            </p:childTnLst>
                          </p:cTn>
                        </p:par>
                        <p:par>
                          <p:cTn id="28" fill="hold">
                            <p:stCondLst>
                              <p:cond delay="2000"/>
                            </p:stCondLst>
                            <p:childTnLst>
                              <p:par>
                                <p:cTn id="29" presetID="1"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par>
                          <p:cTn id="31" fill="hold">
                            <p:stCondLst>
                              <p:cond delay="2000"/>
                            </p:stCondLst>
                            <p:childTnLst>
                              <p:par>
                                <p:cTn id="32" presetID="1"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childTnLst>
                                </p:cTn>
                              </p:par>
                            </p:childTnLst>
                          </p:cTn>
                        </p:par>
                        <p:par>
                          <p:cTn id="34" fill="hold">
                            <p:stCondLst>
                              <p:cond delay="2000"/>
                            </p:stCondLst>
                            <p:childTnLst>
                              <p:par>
                                <p:cTn id="35" presetID="1"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par>
                          <p:cTn id="37" fill="hold">
                            <p:stCondLst>
                              <p:cond delay="2000"/>
                            </p:stCondLst>
                            <p:childTnLst>
                              <p:par>
                                <p:cTn id="38" presetID="1" presetClass="entr" presetSubtype="0"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0" presetClass="path" presetSubtype="0" accel="50000" decel="50000" fill="hold" nodeType="clickEffect">
                                  <p:stCondLst>
                                    <p:cond delay="0"/>
                                  </p:stCondLst>
                                  <p:childTnLst>
                                    <p:animMotion origin="layout" path="M -0.00017 -0.02245 L 0.1176 0.35562 " pathEditMode="relative" rAng="0" ptsTypes="AA">
                                      <p:cBhvr>
                                        <p:cTn id="43" dur="2000" fill="hold"/>
                                        <p:tgtEl>
                                          <p:spTgt spid="13325"/>
                                        </p:tgtEl>
                                        <p:attrNameLst>
                                          <p:attrName>ppt_x</p:attrName>
                                          <p:attrName>ppt_y</p:attrName>
                                        </p:attrNameLst>
                                      </p:cBhvr>
                                      <p:rCtr x="5888" y="18903"/>
                                    </p:animMotion>
                                  </p:childTnLst>
                                </p:cTn>
                              </p:par>
                              <p:par>
                                <p:cTn id="44" presetID="0" presetClass="path" presetSubtype="0" accel="50000" decel="50000" fill="hold" nodeType="withEffect">
                                  <p:stCondLst>
                                    <p:cond delay="0"/>
                                  </p:stCondLst>
                                  <p:childTnLst>
                                    <p:animMotion origin="layout" path="M 8.07712E-7 2.0546E-6 L -0.0238 0.52707 " pathEditMode="relative" rAng="0" ptsTypes="AA">
                                      <p:cBhvr>
                                        <p:cTn id="45" dur="2000" fill="hold"/>
                                        <p:tgtEl>
                                          <p:spTgt spid="13320"/>
                                        </p:tgtEl>
                                        <p:attrNameLst>
                                          <p:attrName>ppt_x</p:attrName>
                                          <p:attrName>ppt_y</p:attrName>
                                        </p:attrNameLst>
                                      </p:cBhvr>
                                      <p:rCtr x="-1199" y="26354"/>
                                    </p:animMotion>
                                  </p:childTnLst>
                                </p:cTn>
                              </p:par>
                            </p:childTnLst>
                          </p:cTn>
                        </p:par>
                        <p:par>
                          <p:cTn id="46" fill="hold">
                            <p:stCondLst>
                              <p:cond delay="2000"/>
                            </p:stCondLst>
                            <p:childTnLst>
                              <p:par>
                                <p:cTn id="47" presetID="1" presetClass="entr" presetSubtype="0"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4.28001E-6 5.73808E-7 L 0.4895 0.32809 " pathEditMode="relative" rAng="0" ptsTypes="AA">
                                      <p:cBhvr>
                                        <p:cTn id="54" dur="2000" fill="hold"/>
                                        <p:tgtEl>
                                          <p:spTgt spid="13328"/>
                                        </p:tgtEl>
                                        <p:attrNameLst>
                                          <p:attrName>ppt_x</p:attrName>
                                          <p:attrName>ppt_y</p:attrName>
                                        </p:attrNameLst>
                                      </p:cBhvr>
                                      <p:rCtr x="24475" y="16404"/>
                                    </p:animMotion>
                                  </p:childTnLst>
                                </p:cTn>
                              </p:par>
                              <p:par>
                                <p:cTn id="55" presetID="0" presetClass="path" presetSubtype="0" accel="50000" decel="50000" fill="hold" nodeType="withEffect">
                                  <p:stCondLst>
                                    <p:cond delay="0"/>
                                  </p:stCondLst>
                                  <p:childTnLst>
                                    <p:animMotion origin="layout" path="M -5.55556E-6 8.14815E-6 L 0.14808 0.27802 " pathEditMode="relative" ptsTypes="AA">
                                      <p:cBhvr>
                                        <p:cTn id="56" dur="2000" fill="hold"/>
                                        <p:tgtEl>
                                          <p:spTgt spid="13327"/>
                                        </p:tgtEl>
                                        <p:attrNameLst>
                                          <p:attrName>ppt_x</p:attrName>
                                          <p:attrName>ppt_y</p:attrName>
                                        </p:attrNameLst>
                                      </p:cBhvr>
                                    </p:animMotion>
                                  </p:childTnLst>
                                </p:cTn>
                              </p:par>
                            </p:childTnLst>
                          </p:cTn>
                        </p:par>
                        <p:par>
                          <p:cTn id="57" fill="hold">
                            <p:stCondLst>
                              <p:cond delay="2000"/>
                            </p:stCondLst>
                            <p:childTnLst>
                              <p:par>
                                <p:cTn id="58" presetID="1" presetClass="entr" presetSubtype="0" fill="hold" nodeType="afterEffect">
                                  <p:stCondLst>
                                    <p:cond delay="0"/>
                                  </p:stCondLst>
                                  <p:childTnLst>
                                    <p:set>
                                      <p:cBhvr>
                                        <p:cTn id="59" dur="1" fill="hold">
                                          <p:stCondLst>
                                            <p:cond delay="0"/>
                                          </p:stCondLst>
                                        </p:cTn>
                                        <p:tgtEl>
                                          <p:spTgt spid="3"/>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4"/>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childTnLst>
                                </p:cTn>
                              </p:par>
                              <p:par>
                                <p:cTn id="64" presetID="1" presetClass="exit" presetSubtype="0" fill="hold" nodeType="withEffect">
                                  <p:stCondLst>
                                    <p:cond delay="0"/>
                                  </p:stCondLst>
                                  <p:childTnLst>
                                    <p:set>
                                      <p:cBhvr>
                                        <p:cTn id="65" dur="1" fill="hold">
                                          <p:stCondLst>
                                            <p:cond delay="0"/>
                                          </p:stCondLst>
                                        </p:cTn>
                                        <p:tgtEl>
                                          <p:spTgt spid="133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39565"/>
          </a:xfrm>
        </p:spPr>
        <p:txBody>
          <a:bodyPr/>
          <a:lstStyle/>
          <a:p>
            <a:r>
              <a:rPr lang="en-US" dirty="0"/>
              <a:t>Three Global Carbon Pools</a:t>
            </a:r>
          </a:p>
        </p:txBody>
      </p:sp>
      <p:sp>
        <p:nvSpPr>
          <p:cNvPr id="3" name="Content Placeholder 2"/>
          <p:cNvSpPr>
            <a:spLocks noGrp="1"/>
          </p:cNvSpPr>
          <p:nvPr>
            <p:ph idx="1"/>
          </p:nvPr>
        </p:nvSpPr>
        <p:spPr>
          <a:xfrm>
            <a:off x="457200" y="1289154"/>
            <a:ext cx="8229600" cy="5156616"/>
          </a:xfrm>
        </p:spPr>
        <p:txBody>
          <a:bodyPr>
            <a:normAutofit fontScale="85000" lnSpcReduction="20000"/>
          </a:bodyPr>
          <a:lstStyle/>
          <a:p>
            <a:r>
              <a:rPr lang="en-US" b="1" dirty="0"/>
              <a:t>Atmosphere pool</a:t>
            </a:r>
            <a:r>
              <a:rPr lang="en-US" dirty="0"/>
              <a:t>: Inorganic CO2</a:t>
            </a:r>
          </a:p>
          <a:p>
            <a:r>
              <a:rPr lang="en-US" b="1" dirty="0"/>
              <a:t>Plants, animals, soil organic carbon pool</a:t>
            </a:r>
          </a:p>
          <a:p>
            <a:pPr lvl="1"/>
            <a:r>
              <a:rPr lang="en-US" dirty="0">
                <a:ea typeface="Times New Roman"/>
                <a:cs typeface="Times New Roman"/>
              </a:rPr>
              <a:t>All kinds of plants and animals (their bodies are built of organic molecules)</a:t>
            </a:r>
          </a:p>
          <a:p>
            <a:pPr lvl="1"/>
            <a:r>
              <a:rPr lang="en-US" dirty="0">
                <a:ea typeface="Times New Roman"/>
                <a:cs typeface="Times New Roman"/>
              </a:rPr>
              <a:t>Products from plants and animals such as wood, paper, and cotton</a:t>
            </a:r>
          </a:p>
          <a:p>
            <a:pPr lvl="1"/>
            <a:r>
              <a:rPr lang="en-US" dirty="0">
                <a:ea typeface="Times New Roman"/>
                <a:cs typeface="Times New Roman"/>
              </a:rPr>
              <a:t>Dead plants and animals waiting to decompose</a:t>
            </a:r>
          </a:p>
          <a:p>
            <a:pPr lvl="1"/>
            <a:r>
              <a:rPr lang="en-US" dirty="0">
                <a:ea typeface="Times New Roman"/>
                <a:cs typeface="Times New Roman"/>
              </a:rPr>
              <a:t>Waste, feces</a:t>
            </a:r>
          </a:p>
          <a:p>
            <a:pPr lvl="1"/>
            <a:r>
              <a:rPr lang="en-US" dirty="0">
                <a:ea typeface="Times New Roman"/>
                <a:cs typeface="Times New Roman"/>
              </a:rPr>
              <a:t>Fungi, bacteria, worms, and insects that live in the soil</a:t>
            </a:r>
          </a:p>
          <a:p>
            <a:r>
              <a:rPr lang="en-US" b="1" dirty="0">
                <a:ea typeface="Times New Roman"/>
                <a:cs typeface="Times New Roman"/>
              </a:rPr>
              <a:t>Fossil fuels pool</a:t>
            </a:r>
            <a:r>
              <a:rPr lang="en-US" dirty="0">
                <a:ea typeface="Times New Roman"/>
                <a:cs typeface="Times New Roman"/>
              </a:rPr>
              <a:t>: organic carbon</a:t>
            </a:r>
          </a:p>
          <a:p>
            <a:pPr lvl="1"/>
            <a:r>
              <a:rPr lang="en-US" dirty="0">
                <a:ea typeface="Times New Roman"/>
                <a:cs typeface="Times New Roman"/>
              </a:rPr>
              <a:t>Coal, natural gas, oil/petroleum</a:t>
            </a:r>
          </a:p>
          <a:p>
            <a:pPr lvl="1"/>
            <a:r>
              <a:rPr lang="en-US" dirty="0">
                <a:ea typeface="Times New Roman"/>
                <a:cs typeface="Times New Roman"/>
              </a:rPr>
              <a:t>Fossil-fuel derived products such as gasoline, asphalt, and some plastics</a:t>
            </a:r>
          </a:p>
          <a:p>
            <a:pPr lvl="1"/>
            <a:endParaRPr lang="en-US" dirty="0"/>
          </a:p>
        </p:txBody>
      </p:sp>
    </p:spTree>
    <p:extLst>
      <p:ext uri="{BB962C8B-B14F-4D97-AF65-F5344CB8AC3E}">
        <p14:creationId xmlns:p14="http://schemas.microsoft.com/office/powerpoint/2010/main" val="2099307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143000"/>
          </a:xfrm>
        </p:spPr>
        <p:txBody>
          <a:bodyPr>
            <a:normAutofit/>
          </a:bodyPr>
          <a:lstStyle/>
          <a:p>
            <a:pPr lvl="0"/>
            <a:r>
              <a:rPr lang="en-US" sz="2800" dirty="0">
                <a:latin typeface="Arial" panose="020B0604020202020204" pitchFamily="34" charset="0"/>
                <a:cs typeface="Arial" panose="020B0604020202020204" pitchFamily="34" charset="0"/>
              </a:rPr>
              <a:t>  What are fossil fuels?</a:t>
            </a:r>
            <a:br>
              <a:rPr lang="en-US" sz="2800" dirty="0">
                <a:latin typeface="Arial" panose="020B0604020202020204" pitchFamily="34" charset="0"/>
                <a:cs typeface="Arial" panose="020B0604020202020204" pitchFamily="34" charset="0"/>
              </a:rPr>
            </a:br>
            <a:endParaRPr lang="en-US" sz="2800"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7</a:t>
            </a:fld>
            <a:endParaRPr lang="en-US"/>
          </a:p>
        </p:txBody>
      </p:sp>
      <p:pic>
        <p:nvPicPr>
          <p:cNvPr id="6" name="Picture 5"/>
          <p:cNvPicPr>
            <a:picLocks noChangeAspect="1"/>
          </p:cNvPicPr>
          <p:nvPr/>
        </p:nvPicPr>
        <p:blipFill>
          <a:blip r:embed="rId3"/>
          <a:stretch>
            <a:fillRect/>
          </a:stretch>
        </p:blipFill>
        <p:spPr>
          <a:xfrm>
            <a:off x="714500" y="2971800"/>
            <a:ext cx="2430017" cy="3280845"/>
          </a:xfrm>
          <a:prstGeom prst="rect">
            <a:avLst/>
          </a:prstGeom>
        </p:spPr>
      </p:pic>
      <p:pic>
        <p:nvPicPr>
          <p:cNvPr id="7" name="Picture 6"/>
          <p:cNvPicPr>
            <a:picLocks noChangeAspect="1"/>
          </p:cNvPicPr>
          <p:nvPr/>
        </p:nvPicPr>
        <p:blipFill>
          <a:blip r:embed="rId4"/>
          <a:stretch>
            <a:fillRect/>
          </a:stretch>
        </p:blipFill>
        <p:spPr>
          <a:xfrm>
            <a:off x="3505201" y="2720354"/>
            <a:ext cx="1841800" cy="3532291"/>
          </a:xfrm>
          <a:prstGeom prst="rect">
            <a:avLst/>
          </a:prstGeom>
        </p:spPr>
      </p:pic>
      <p:pic>
        <p:nvPicPr>
          <p:cNvPr id="8" name="Picture 7"/>
          <p:cNvPicPr>
            <a:picLocks noChangeAspect="1"/>
          </p:cNvPicPr>
          <p:nvPr/>
        </p:nvPicPr>
        <p:blipFill>
          <a:blip r:embed="rId5"/>
          <a:stretch>
            <a:fillRect/>
          </a:stretch>
        </p:blipFill>
        <p:spPr>
          <a:xfrm>
            <a:off x="5748213" y="3441804"/>
            <a:ext cx="2495877" cy="2273196"/>
          </a:xfrm>
          <a:prstGeom prst="rect">
            <a:avLst/>
          </a:prstGeom>
        </p:spPr>
      </p:pic>
    </p:spTree>
    <p:extLst>
      <p:ext uri="{BB962C8B-B14F-4D97-AF65-F5344CB8AC3E}">
        <p14:creationId xmlns:p14="http://schemas.microsoft.com/office/powerpoint/2010/main" val="286086719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Text Box 8"/>
          <p:cNvSpPr txBox="1">
            <a:spLocks noChangeArrowheads="1"/>
          </p:cNvSpPr>
          <p:nvPr/>
        </p:nvSpPr>
        <p:spPr bwMode="auto">
          <a:xfrm>
            <a:off x="685800" y="2819400"/>
            <a:ext cx="1524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dirty="0"/>
              <a:t>coal</a:t>
            </a:r>
          </a:p>
        </p:txBody>
      </p:sp>
      <p:sp>
        <p:nvSpPr>
          <p:cNvPr id="4104" name="Text Box 10"/>
          <p:cNvSpPr txBox="1">
            <a:spLocks noChangeArrowheads="1"/>
          </p:cNvSpPr>
          <p:nvPr/>
        </p:nvSpPr>
        <p:spPr bwMode="auto">
          <a:xfrm>
            <a:off x="228600" y="4953000"/>
            <a:ext cx="3124200" cy="1200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spcBef>
                <a:spcPct val="50000"/>
              </a:spcBef>
            </a:pPr>
            <a:r>
              <a:rPr lang="en-US" dirty="0"/>
              <a:t>Gasoline (which comes from oil/petroleum)</a:t>
            </a:r>
          </a:p>
        </p:txBody>
      </p:sp>
      <p:sp>
        <p:nvSpPr>
          <p:cNvPr id="4105" name="Text Box 11"/>
          <p:cNvSpPr txBox="1">
            <a:spLocks noChangeArrowheads="1"/>
          </p:cNvSpPr>
          <p:nvPr/>
        </p:nvSpPr>
        <p:spPr bwMode="auto">
          <a:xfrm>
            <a:off x="6629400" y="2667000"/>
            <a:ext cx="2209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dirty="0"/>
              <a:t>natural gas</a:t>
            </a:r>
          </a:p>
        </p:txBody>
      </p:sp>
      <p:sp>
        <p:nvSpPr>
          <p:cNvPr id="11" name="Rectangle 2"/>
          <p:cNvSpPr txBox="1">
            <a:spLocks noChangeArrowheads="1"/>
          </p:cNvSpPr>
          <p:nvPr/>
        </p:nvSpPr>
        <p:spPr bwMode="auto">
          <a:xfrm>
            <a:off x="1447800" y="304800"/>
            <a:ext cx="6324600" cy="7921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Examples of </a:t>
            </a:r>
            <a:r>
              <a:rPr lang="en-US" altLang="zh-CN" sz="4400" kern="0" dirty="0">
                <a:solidFill>
                  <a:srgbClr val="000000"/>
                </a:solidFill>
                <a:latin typeface="Arial" panose="020B0604020202020204" pitchFamily="34" charset="0"/>
                <a:ea typeface="+mj-ea"/>
                <a:cs typeface="Arial" panose="020B0604020202020204" pitchFamily="34" charset="0"/>
              </a:rPr>
              <a:t>f</a:t>
            </a:r>
            <a:r>
              <a:rPr kumimoji="0" lang="en-US" altLang="zh-CN" sz="4400" b="0" i="0" u="none" strike="noStrike" kern="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ossil</a:t>
            </a:r>
            <a:r>
              <a:rPr kumimoji="0" lang="en-US" altLang="zh-CN" sz="4400" b="0" i="0" u="none" strike="noStrike" kern="0" cap="none" spc="0" normalizeH="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lang="en-US" altLang="zh-CN" sz="4400" kern="0" noProof="0" dirty="0">
                <a:solidFill>
                  <a:srgbClr val="000000"/>
                </a:solidFill>
                <a:latin typeface="Arial" panose="020B0604020202020204" pitchFamily="34" charset="0"/>
                <a:ea typeface="+mj-ea"/>
                <a:cs typeface="Arial" panose="020B0604020202020204" pitchFamily="34" charset="0"/>
              </a:rPr>
              <a:t>f</a:t>
            </a:r>
            <a:r>
              <a:rPr kumimoji="0" lang="en-US" altLang="zh-CN" sz="4400" b="0" i="0" u="none" strike="noStrike" kern="0" cap="none" spc="0" normalizeH="0" noProof="0" dirty="0">
                <a:ln>
                  <a:noFill/>
                </a:ln>
                <a:solidFill>
                  <a:srgbClr val="000000"/>
                </a:solidFill>
                <a:effectLst/>
                <a:uLnTx/>
                <a:uFillTx/>
                <a:latin typeface="Arial" panose="020B0604020202020204" pitchFamily="34" charset="0"/>
                <a:ea typeface="+mj-ea"/>
                <a:cs typeface="Arial" panose="020B0604020202020204" pitchFamily="34" charset="0"/>
              </a:rPr>
              <a:t>uels</a:t>
            </a:r>
            <a:endParaRPr kumimoji="0" lang="en-US" altLang="zh-CN" sz="4400" b="0" i="0" u="none" strike="noStrike" kern="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8</a:t>
            </a:fld>
            <a:endParaRPr lang="en-US"/>
          </a:p>
        </p:txBody>
      </p:sp>
      <p:pic>
        <p:nvPicPr>
          <p:cNvPr id="13" name="Picture 12"/>
          <p:cNvPicPr>
            <a:picLocks noChangeAspect="1"/>
          </p:cNvPicPr>
          <p:nvPr/>
        </p:nvPicPr>
        <p:blipFill>
          <a:blip r:embed="rId3"/>
          <a:stretch>
            <a:fillRect/>
          </a:stretch>
        </p:blipFill>
        <p:spPr>
          <a:xfrm>
            <a:off x="3575660" y="4311417"/>
            <a:ext cx="1524150" cy="2057805"/>
          </a:xfrm>
          <a:prstGeom prst="rect">
            <a:avLst/>
          </a:prstGeom>
        </p:spPr>
      </p:pic>
      <p:pic>
        <p:nvPicPr>
          <p:cNvPr id="14" name="Picture 13"/>
          <p:cNvPicPr>
            <a:picLocks noChangeAspect="1"/>
          </p:cNvPicPr>
          <p:nvPr/>
        </p:nvPicPr>
        <p:blipFill>
          <a:blip r:embed="rId4"/>
          <a:stretch>
            <a:fillRect/>
          </a:stretch>
        </p:blipFill>
        <p:spPr>
          <a:xfrm>
            <a:off x="5181600" y="1676400"/>
            <a:ext cx="1327985" cy="2546872"/>
          </a:xfrm>
          <a:prstGeom prst="rect">
            <a:avLst/>
          </a:prstGeom>
        </p:spPr>
      </p:pic>
      <p:pic>
        <p:nvPicPr>
          <p:cNvPr id="16" name="Picture 15"/>
          <p:cNvPicPr>
            <a:picLocks noChangeAspect="1"/>
          </p:cNvPicPr>
          <p:nvPr/>
        </p:nvPicPr>
        <p:blipFill>
          <a:blip r:embed="rId5"/>
          <a:stretch>
            <a:fillRect/>
          </a:stretch>
        </p:blipFill>
        <p:spPr>
          <a:xfrm>
            <a:off x="1143000" y="1447800"/>
            <a:ext cx="3011922" cy="2743200"/>
          </a:xfrm>
          <a:prstGeom prst="rect">
            <a:avLst/>
          </a:prstGeom>
        </p:spPr>
      </p:pic>
    </p:spTree>
    <p:extLst>
      <p:ext uri="{BB962C8B-B14F-4D97-AF65-F5344CB8AC3E}">
        <p14:creationId xmlns:p14="http://schemas.microsoft.com/office/powerpoint/2010/main" val="2093809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4237986"/>
            <a:ext cx="8229600" cy="1743293"/>
          </a:xfrm>
        </p:spPr>
        <p:txBody>
          <a:bodyPr>
            <a:normAutofit/>
          </a:bodyPr>
          <a:lstStyle/>
          <a:p>
            <a:r>
              <a:rPr lang="en-US" dirty="0">
                <a:latin typeface="Arial" panose="020B0604020202020204" pitchFamily="34" charset="0"/>
                <a:cs typeface="Arial" panose="020B0604020202020204" pitchFamily="34" charset="0"/>
              </a:rPr>
              <a:t>Is gasoline organic or inorganic?</a:t>
            </a:r>
          </a:p>
        </p:txBody>
      </p:sp>
      <p:sp>
        <p:nvSpPr>
          <p:cNvPr id="2" name="Slide Number Placeholder 1"/>
          <p:cNvSpPr>
            <a:spLocks noGrp="1"/>
          </p:cNvSpPr>
          <p:nvPr>
            <p:ph type="sldNum" sz="quarter" idx="12"/>
          </p:nvPr>
        </p:nvSpPr>
        <p:spPr/>
        <p:txBody>
          <a:bodyPr/>
          <a:lstStyle/>
          <a:p>
            <a:fld id="{B6F15528-21DE-4FAA-801E-634DDDAF4B2B}" type="slidenum">
              <a:rPr lang="en-US" smtClean="0"/>
              <a:pPr/>
              <a:t>9</a:t>
            </a:fld>
            <a:endParaRPr lang="en-US"/>
          </a:p>
        </p:txBody>
      </p:sp>
      <p:sp>
        <p:nvSpPr>
          <p:cNvPr id="4" name="TextBox 3"/>
          <p:cNvSpPr txBox="1"/>
          <p:nvPr/>
        </p:nvSpPr>
        <p:spPr>
          <a:xfrm>
            <a:off x="457201" y="745067"/>
            <a:ext cx="8229600" cy="769441"/>
          </a:xfrm>
          <a:prstGeom prst="rect">
            <a:avLst/>
          </a:prstGeom>
          <a:noFill/>
        </p:spPr>
        <p:txBody>
          <a:bodyPr wrap="square" rtlCol="0">
            <a:spAutoFit/>
          </a:bodyPr>
          <a:lstStyle/>
          <a:p>
            <a:pPr algn="ctr"/>
            <a:r>
              <a:rPr lang="en-US" sz="4400" dirty="0">
                <a:latin typeface="Arial" panose="020B0604020202020204" pitchFamily="34" charset="0"/>
                <a:cs typeface="Arial" panose="020B0604020202020204" pitchFamily="34" charset="0"/>
              </a:rPr>
              <a:t>Zooming into fossil fuels</a:t>
            </a:r>
          </a:p>
        </p:txBody>
      </p:sp>
      <p:pic>
        <p:nvPicPr>
          <p:cNvPr id="5" name="Picture 4"/>
          <p:cNvPicPr>
            <a:picLocks noChangeAspect="1"/>
          </p:cNvPicPr>
          <p:nvPr/>
        </p:nvPicPr>
        <p:blipFill>
          <a:blip r:embed="rId3"/>
          <a:stretch>
            <a:fillRect/>
          </a:stretch>
        </p:blipFill>
        <p:spPr>
          <a:xfrm>
            <a:off x="1287831" y="1907533"/>
            <a:ext cx="3860263" cy="2578961"/>
          </a:xfrm>
          <a:prstGeom prst="rect">
            <a:avLst/>
          </a:prstGeom>
        </p:spPr>
      </p:pic>
      <p:pic>
        <p:nvPicPr>
          <p:cNvPr id="6" name="Picture 5"/>
          <p:cNvPicPr>
            <a:picLocks noChangeAspect="1"/>
          </p:cNvPicPr>
          <p:nvPr/>
        </p:nvPicPr>
        <p:blipFill>
          <a:blip r:embed="rId4"/>
          <a:stretch>
            <a:fillRect/>
          </a:stretch>
        </p:blipFill>
        <p:spPr>
          <a:xfrm>
            <a:off x="5575312" y="2152974"/>
            <a:ext cx="1524150" cy="2057805"/>
          </a:xfrm>
          <a:prstGeom prst="rect">
            <a:avLst/>
          </a:prstGeom>
        </p:spPr>
      </p:pic>
    </p:spTree>
    <p:extLst>
      <p:ext uri="{BB962C8B-B14F-4D97-AF65-F5344CB8AC3E}">
        <p14:creationId xmlns:p14="http://schemas.microsoft.com/office/powerpoint/2010/main" val="263945779"/>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5577</TotalTime>
  <Words>3152</Words>
  <Application>Microsoft Macintosh PowerPoint</Application>
  <PresentationFormat>On-screen Show (4:3)</PresentationFormat>
  <Paragraphs>254</Paragraphs>
  <Slides>35</Slides>
  <Notes>34</Notes>
  <HiddenSlides>1</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35</vt:i4>
      </vt:variant>
    </vt:vector>
  </HeadingPairs>
  <TitlesOfParts>
    <vt:vector size="38" baseType="lpstr">
      <vt:lpstr>Arial</vt:lpstr>
      <vt:lpstr>Calibri</vt:lpstr>
      <vt:lpstr>Office Theme</vt:lpstr>
      <vt:lpstr>Human Energy Systems Unit Activity 4.2: Carbon Pools and Fossil Fuels</vt:lpstr>
      <vt:lpstr>PowerPoint Presentation</vt:lpstr>
      <vt:lpstr>The Carbon Pools Question </vt:lpstr>
      <vt:lpstr>Where are the Carbon Pools? </vt:lpstr>
      <vt:lpstr>PowerPoint Presentation</vt:lpstr>
      <vt:lpstr>Three Global Carbon Pools</vt:lpstr>
      <vt:lpstr>  What are fossil fuels? </vt:lpstr>
      <vt:lpstr>PowerPoint Presentation</vt:lpstr>
      <vt:lpstr>Is gasoline organic or inorganic?</vt:lpstr>
      <vt:lpstr>What we see… macroscopic scale</vt:lpstr>
      <vt:lpstr>Zooming in… atomic-molecular scale</vt:lpstr>
      <vt:lpstr>Is octane an organic or inorganic molecule?</vt:lpstr>
      <vt:lpstr>ORGANIC</vt:lpstr>
      <vt:lpstr>Where is the chemical energy in this picture? </vt:lpstr>
      <vt:lpstr>Reading about Fossil Fuels</vt:lpstr>
      <vt:lpstr>How did fossil fuels form?</vt:lpstr>
      <vt:lpstr>Petroleum and natural gas formation </vt:lpstr>
      <vt:lpstr>Coal Formation</vt:lpstr>
      <vt:lpstr>Where does the chemical energy stored in fossil fuels come from?</vt:lpstr>
      <vt:lpstr>The Carbon Cycling Question   The Energy Flow Question</vt:lpstr>
      <vt:lpstr>PowerPoint Presentation</vt:lpstr>
      <vt:lpstr>PowerPoint Presentation</vt:lpstr>
      <vt:lpstr>PowerPoint Presentation</vt:lpstr>
      <vt:lpstr>PowerPoint Presentation</vt:lpstr>
      <vt:lpstr>PowerPoint Presentation</vt:lpstr>
      <vt:lpstr>Combustion of Fossil Fuels in the Global Carbon Cycle</vt:lpstr>
      <vt:lpstr>Carbon Cycling and Energy Flow Questions</vt:lpstr>
      <vt:lpstr>The Stability and Change Question </vt:lpstr>
      <vt:lpstr>How did humans begin to use fossil fuels?</vt:lpstr>
      <vt:lpstr>How do humans use fossil fuels today? </vt:lpstr>
      <vt:lpstr>Watch How CO2 Emissions Have Changed</vt:lpstr>
      <vt:lpstr>The Stability and Change Question</vt:lpstr>
      <vt:lpstr>Learning Tracking Tool</vt:lpstr>
      <vt:lpstr>Combustion of Fossil Fuels in the Global Carbon Cycle</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116</cp:revision>
  <dcterms:created xsi:type="dcterms:W3CDTF">2013-09-19T13:38:57Z</dcterms:created>
  <dcterms:modified xsi:type="dcterms:W3CDTF">2020-03-23T18:50:38Z</dcterms:modified>
</cp:coreProperties>
</file>