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8" r:id="rId2"/>
    <p:sldId id="272" r:id="rId3"/>
    <p:sldId id="278" r:id="rId4"/>
    <p:sldId id="276" r:id="rId5"/>
    <p:sldId id="277" r:id="rId6"/>
    <p:sldId id="274" r:id="rId7"/>
    <p:sldId id="273" r:id="rId8"/>
    <p:sldId id="279"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9">
          <p15:clr>
            <a:srgbClr val="A4A3A4"/>
          </p15:clr>
        </p15:guide>
        <p15:guide id="2" pos="406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53"/>
    <p:restoredTop sz="41786" autoAdjust="0"/>
  </p:normalViewPr>
  <p:slideViewPr>
    <p:cSldViewPr snapToGrid="0" snapToObjects="1" showGuides="1">
      <p:cViewPr varScale="1">
        <p:scale>
          <a:sx n="35" d="100"/>
          <a:sy n="35" d="100"/>
        </p:scale>
        <p:origin x="1832" y="184"/>
      </p:cViewPr>
      <p:guideLst>
        <p:guide orient="horz" pos="1369"/>
        <p:guide pos="4065"/>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CD1B2-6022-1E44-8397-78FE21D1B826}" type="datetimeFigureOut">
              <a:rPr lang="en-US" smtClean="0"/>
              <a:t>3/2/20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B3313A-C59E-5C4F-ADDD-26991ED0BB8C}" type="slidenum">
              <a:rPr lang="en-US" smtClean="0"/>
              <a:t>‹#›</a:t>
            </a:fld>
            <a:endParaRPr lang="en-US"/>
          </a:p>
        </p:txBody>
      </p:sp>
    </p:spTree>
    <p:extLst>
      <p:ext uri="{BB962C8B-B14F-4D97-AF65-F5344CB8AC3E}">
        <p14:creationId xmlns:p14="http://schemas.microsoft.com/office/powerpoint/2010/main" val="38934157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2.3 Home Groups: Share Expertise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28B3313A-C59E-5C4F-ADDD-26991ED0BB8C}" type="slidenum">
              <a:rPr lang="en-US" smtClean="0"/>
              <a:t>2</a:t>
            </a:fld>
            <a:endParaRPr lang="en-US"/>
          </a:p>
        </p:txBody>
      </p:sp>
    </p:spTree>
    <p:extLst>
      <p:ext uri="{BB962C8B-B14F-4D97-AF65-F5344CB8AC3E}">
        <p14:creationId xmlns:p14="http://schemas.microsoft.com/office/powerpoint/2010/main" val="608186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Explain the purpose of the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the students that it is their job to discuss the four considerations (generalizability, representation, and short-term/long-term) for each of their phenomena with the rest of the group. You can review these concepts using slide 3. Have students retrieve their 2.1 Finding Patterns Tool for Earth Systems. At this point, only the first row should be completed (for Arctic sea ice). Give the students the following instructions: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First, show slide 4, have experts from Group A will have 10 minutes to explain their phenomenon to the other members of the home group. It is the experts’ job to lead a discussion about what they learned in their expert group.</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Expert A is discussing the phenomenon, other members should ask questions if they don’t understand something.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After the discussion, the group should complete the row for Group A’s phenomenon, </a:t>
            </a:r>
            <a:r>
              <a:rPr lang="en-US" sz="1200" i="1" kern="1200" dirty="0">
                <a:solidFill>
                  <a:schemeClr val="tx1"/>
                </a:solidFill>
                <a:effectLst/>
                <a:latin typeface="+mn-lt"/>
                <a:ea typeface="+mn-ea"/>
                <a:cs typeface="+mn-cs"/>
              </a:rPr>
              <a:t>with the exception of the final column.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the students if they have any questions about what they should be doing. </a:t>
            </a:r>
            <a:endParaRPr lang="en-US" dirty="0"/>
          </a:p>
        </p:txBody>
      </p:sp>
      <p:sp>
        <p:nvSpPr>
          <p:cNvPr id="4" name="Slide Number Placeholder 3"/>
          <p:cNvSpPr>
            <a:spLocks noGrp="1"/>
          </p:cNvSpPr>
          <p:nvPr>
            <p:ph type="sldNum" sz="quarter" idx="10"/>
          </p:nvPr>
        </p:nvSpPr>
        <p:spPr/>
        <p:txBody>
          <a:bodyPr/>
          <a:lstStyle/>
          <a:p>
            <a:fld id="{28B3313A-C59E-5C4F-ADDD-26991ED0BB8C}" type="slidenum">
              <a:rPr lang="en-US" smtClean="0"/>
              <a:t>3</a:t>
            </a:fld>
            <a:endParaRPr lang="en-US"/>
          </a:p>
        </p:txBody>
      </p:sp>
    </p:spTree>
    <p:extLst>
      <p:ext uri="{BB962C8B-B14F-4D97-AF65-F5344CB8AC3E}">
        <p14:creationId xmlns:p14="http://schemas.microsoft.com/office/powerpoint/2010/main" val="3177009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First, show slide 4, have experts from Group A will have 10 minutes to explain their phenomenon to the other members of the home group. It is the experts’ job to lead a discussion about what they learned in their expert group.</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Expert A is discussing the phenomenon, other members should ask questions if they don’t understand something.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After the discussion, the group should complete the row for Group A’s phenomenon, </a:t>
            </a:r>
            <a:r>
              <a:rPr lang="en-US" sz="1200" i="1" kern="1200" dirty="0">
                <a:solidFill>
                  <a:schemeClr val="tx1"/>
                </a:solidFill>
                <a:effectLst/>
                <a:latin typeface="+mn-lt"/>
                <a:ea typeface="+mn-ea"/>
                <a:cs typeface="+mn-cs"/>
              </a:rPr>
              <a:t>with the exception of the final column.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the students if they have any questions about what they should be doing.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Give “Experts A” 10 minutes to explain their phenomenon.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Experts A are explaining, circulate around the room. Encourage group members to ask questions about what they don’t understand. Use this time as formative assessment to determine what they still may be struggling with in terms of generalizability, representation, short-term variability and long-term trends.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you see students struggling with different ideas across groups, pause the discussions and see if you can resolve the issue as a whole group. </a:t>
            </a:r>
          </a:p>
        </p:txBody>
      </p:sp>
      <p:sp>
        <p:nvSpPr>
          <p:cNvPr id="4" name="Slide Number Placeholder 3"/>
          <p:cNvSpPr>
            <a:spLocks noGrp="1"/>
          </p:cNvSpPr>
          <p:nvPr>
            <p:ph type="sldNum" sz="quarter" idx="10"/>
          </p:nvPr>
        </p:nvSpPr>
        <p:spPr/>
        <p:txBody>
          <a:bodyPr/>
          <a:lstStyle/>
          <a:p>
            <a:fld id="{E1F77AB5-5C06-0C4D-ADAA-2264C2E1B172}" type="slidenum">
              <a:rPr lang="en-US" smtClean="0"/>
              <a:t>4</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Repeat steps 2 and 3 for Experts B, C, and D using slides 5, 6, and 7, respectively.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F77AB5-5C06-0C4D-ADAA-2264C2E1B172}" type="slidenum">
              <a:rPr lang="en-US" smtClean="0"/>
              <a:t>5</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Repeat steps 2 and 3 for Experts B, C, and D using slides 5, 6, and 7, respectively.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F77AB5-5C06-0C4D-ADAA-2264C2E1B172}" type="slidenum">
              <a:rPr lang="en-US" smtClean="0"/>
              <a:t>6</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Repeat steps 2 and 3 for Experts B, C, and D using slides 5, 6, and 7, respectively.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F77AB5-5C06-0C4D-ADAA-2264C2E1B172}" type="slidenum">
              <a:rPr lang="en-US" smtClean="0"/>
              <a:t>7</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overview the “four considerations” for each expert group data.</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8. Tell students that as a group they should try to summarize the “generalizability” and “representation” and “short-term variability” and “long-term trends” for each phenomenon.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Circulate the room to see which of the “four considerations” they may be having trouble with.</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them to use their Arctic sea ice column on the first page as reference if they are struggling to complete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leave the far-right column blank. They will complete that in the next activity.</a:t>
            </a:r>
          </a:p>
        </p:txBody>
      </p:sp>
      <p:sp>
        <p:nvSpPr>
          <p:cNvPr id="4" name="Slide Number Placeholder 3"/>
          <p:cNvSpPr>
            <a:spLocks noGrp="1"/>
          </p:cNvSpPr>
          <p:nvPr>
            <p:ph type="sldNum" sz="quarter" idx="10"/>
          </p:nvPr>
        </p:nvSpPr>
        <p:spPr/>
        <p:txBody>
          <a:bodyPr/>
          <a:lstStyle/>
          <a:p>
            <a:fld id="{28B3313A-C59E-5C4F-ADDD-26991ED0BB8C}" type="slidenum">
              <a:rPr lang="en-US" smtClean="0"/>
              <a:t>8</a:t>
            </a:fld>
            <a:endParaRPr lang="en-US"/>
          </a:p>
        </p:txBody>
      </p:sp>
    </p:spTree>
    <p:extLst>
      <p:ext uri="{BB962C8B-B14F-4D97-AF65-F5344CB8AC3E}">
        <p14:creationId xmlns:p14="http://schemas.microsoft.com/office/powerpoint/2010/main" val="2402938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138B09-1B6E-4CF2-8200-903CEBAEF0FC}"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83746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0245058-1B2C-41AF-805C-B18F5A746CF0}"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895944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BEFEB0-8A77-420A-9343-A0E8CC1B7D5C}"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736711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811635-9970-4E78-BC3F-2490CE89A4A7}"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827013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09AA01-6DBC-4D68-8440-E6EAD17C4045}" type="datetime1">
              <a:rPr lang="en-US" smtClean="0"/>
              <a:t>3/2/20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914766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E515215-047D-4EAA-8184-84915F13B818}"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792822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993F445-F578-4734-BFAF-681BBB7EBF27}" type="datetime1">
              <a:rPr lang="en-US" smtClean="0"/>
              <a:t>3/2/20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2682167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0C9617-640B-4310-9A74-B5E839393BF9}" type="datetime1">
              <a:rPr lang="en-US" smtClean="0"/>
              <a:t>3/2/20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079838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3F74AF-1AAA-4BA6-B6D0-1E77DD9D3E32}" type="datetime1">
              <a:rPr lang="en-US" smtClean="0"/>
              <a:t>3/2/20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1100852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98498C2-4A53-4F46-BD84-087AA28AC060}"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3138770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7DD903-F457-4301-9E25-9F63846FE48E}" type="datetime1">
              <a:rPr lang="en-US" smtClean="0"/>
              <a:t>3/2/20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DD268-9AF8-A144-9CFC-F57395B4FFCE}" type="slidenum">
              <a:rPr lang="en-US" smtClean="0"/>
              <a:t>‹#›</a:t>
            </a:fld>
            <a:endParaRPr lang="en-US"/>
          </a:p>
        </p:txBody>
      </p:sp>
    </p:spTree>
    <p:extLst>
      <p:ext uri="{BB962C8B-B14F-4D97-AF65-F5344CB8AC3E}">
        <p14:creationId xmlns:p14="http://schemas.microsoft.com/office/powerpoint/2010/main" val="2048666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3F33EF-2E32-4A3A-B6C6-15CC73F16D8A}" type="datetime1">
              <a:rPr lang="en-US" smtClean="0"/>
              <a:t>3/2/20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E63DD268-9AF8-A144-9CFC-F57395B4FFCE}" type="slidenum">
              <a:rPr lang="en-US" smtClean="0"/>
              <a:pPr/>
              <a:t>‹#›</a:t>
            </a:fld>
            <a:endParaRPr lang="en-US" dirty="0"/>
          </a:p>
        </p:txBody>
      </p:sp>
    </p:spTree>
    <p:extLst>
      <p:ext uri="{BB962C8B-B14F-4D97-AF65-F5344CB8AC3E}">
        <p14:creationId xmlns:p14="http://schemas.microsoft.com/office/powerpoint/2010/main" val="3468025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792" y="2028581"/>
            <a:ext cx="8539532" cy="3240060"/>
          </a:xfrm>
        </p:spPr>
        <p:txBody>
          <a:bodyPr>
            <a:noAutofit/>
          </a:bodyPr>
          <a:lstStyle/>
          <a:p>
            <a:r>
              <a:rPr lang="en-US" i="1" dirty="0"/>
              <a:t>Human Energy Systems </a:t>
            </a:r>
            <a:r>
              <a:rPr lang="en-US" dirty="0"/>
              <a:t>Unit</a:t>
            </a:r>
            <a:br>
              <a:rPr lang="en-US" dirty="0"/>
            </a:br>
            <a:r>
              <a:rPr lang="en-US" dirty="0"/>
              <a:t>Activity 2.3</a:t>
            </a:r>
            <a:br>
              <a:rPr lang="en-US" dirty="0"/>
            </a:br>
            <a:r>
              <a:rPr lang="en-US" dirty="0"/>
              <a:t>Home Groups Share Expertise</a:t>
            </a:r>
          </a:p>
        </p:txBody>
      </p:sp>
      <p:sp>
        <p:nvSpPr>
          <p:cNvPr id="7" name="TextBox 6"/>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8" name="Picture 7" descr="Carbon TIME 1 line smal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pic>
        <p:nvPicPr>
          <p:cNvPr id="9" name="Picture 8"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1031" y="5211692"/>
            <a:ext cx="1327512" cy="993151"/>
          </a:xfrm>
          <a:prstGeom prst="rect">
            <a:avLst/>
          </a:prstGeom>
          <a:ln>
            <a:solidFill>
              <a:srgbClr val="000000"/>
            </a:solidFill>
          </a:ln>
        </p:spPr>
      </p:pic>
      <p:sp>
        <p:nvSpPr>
          <p:cNvPr id="3" name="Slide Number Placeholder 2">
            <a:extLst>
              <a:ext uri="{FF2B5EF4-FFF2-40B4-BE49-F238E27FC236}">
                <a16:creationId xmlns:a16="http://schemas.microsoft.com/office/drawing/2014/main" id="{8989FDB2-0F58-4197-9E9A-AC26C21D0C31}"/>
              </a:ext>
            </a:extLst>
          </p:cNvPr>
          <p:cNvSpPr>
            <a:spLocks noGrp="1"/>
          </p:cNvSpPr>
          <p:nvPr>
            <p:ph type="sldNum" sz="quarter" idx="12"/>
          </p:nvPr>
        </p:nvSpPr>
        <p:spPr/>
        <p:txBody>
          <a:bodyPr/>
          <a:lstStyle/>
          <a:p>
            <a:fld id="{E63DD268-9AF8-A144-9CFC-F57395B4FFCE}" type="slidenum">
              <a:rPr lang="en-US" smtClean="0"/>
              <a:t>1</a:t>
            </a:fld>
            <a:endParaRPr lang="en-US"/>
          </a:p>
        </p:txBody>
      </p:sp>
    </p:spTree>
    <p:extLst>
      <p:ext uri="{BB962C8B-B14F-4D97-AF65-F5344CB8AC3E}">
        <p14:creationId xmlns:p14="http://schemas.microsoft.com/office/powerpoint/2010/main" val="182883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Slide Number Placeholder 2"/>
          <p:cNvSpPr>
            <a:spLocks noGrp="1"/>
          </p:cNvSpPr>
          <p:nvPr>
            <p:ph type="sldNum" sz="quarter" idx="12"/>
          </p:nvPr>
        </p:nvSpPr>
        <p:spPr/>
        <p:txBody>
          <a:bodyPr/>
          <a:lstStyle/>
          <a:p>
            <a:fld id="{E63DD268-9AF8-A144-9CFC-F57395B4FFCE}" type="slidenum">
              <a:rPr lang="en-US" smtClean="0"/>
              <a:t>2</a:t>
            </a:fld>
            <a:endParaRPr lang="en-US"/>
          </a:p>
        </p:txBody>
      </p:sp>
      <p:pic>
        <p:nvPicPr>
          <p:cNvPr id="6" name="Picture 5">
            <a:extLst>
              <a:ext uri="{FF2B5EF4-FFF2-40B4-BE49-F238E27FC236}">
                <a16:creationId xmlns:a16="http://schemas.microsoft.com/office/drawing/2014/main" id="{2F6FFB3D-F3DD-0D42-B823-B4A3439FAA0E}"/>
              </a:ext>
            </a:extLst>
          </p:cNvPr>
          <p:cNvPicPr>
            <a:picLocks noChangeAspect="1"/>
          </p:cNvPicPr>
          <p:nvPr/>
        </p:nvPicPr>
        <p:blipFill>
          <a:blip r:embed="rId3"/>
          <a:stretch>
            <a:fillRect/>
          </a:stretch>
        </p:blipFill>
        <p:spPr>
          <a:xfrm>
            <a:off x="337973" y="981454"/>
            <a:ext cx="8663557" cy="5490783"/>
          </a:xfrm>
          <a:prstGeom prst="rect">
            <a:avLst/>
          </a:prstGeom>
        </p:spPr>
      </p:pic>
      <p:sp>
        <p:nvSpPr>
          <p:cNvPr id="5" name="Oval Callout 4"/>
          <p:cNvSpPr>
            <a:spLocks noChangeArrowheads="1"/>
          </p:cNvSpPr>
          <p:nvPr/>
        </p:nvSpPr>
        <p:spPr bwMode="auto">
          <a:xfrm rot="21056995">
            <a:off x="66961" y="1334166"/>
            <a:ext cx="924560" cy="924560"/>
          </a:xfrm>
          <a:prstGeom prst="wedgeEllipseCallout">
            <a:avLst>
              <a:gd name="adj1" fmla="val 58360"/>
              <a:gd name="adj2" fmla="val 56816"/>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1922485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565393902"/>
              </p:ext>
            </p:extLst>
          </p:nvPr>
        </p:nvGraphicFramePr>
        <p:xfrm>
          <a:off x="184478" y="2173034"/>
          <a:ext cx="8676308" cy="4407184"/>
        </p:xfrm>
        <a:graphic>
          <a:graphicData uri="http://schemas.openxmlformats.org/drawingml/2006/table">
            <a:tbl>
              <a:tblPr firstRow="1" bandRow="1">
                <a:tableStyleId>{5940675A-B579-460E-94D1-54222C63F5DA}</a:tableStyleId>
              </a:tblPr>
              <a:tblGrid>
                <a:gridCol w="1893622">
                  <a:extLst>
                    <a:ext uri="{9D8B030D-6E8A-4147-A177-3AD203B41FA5}">
                      <a16:colId xmlns:a16="http://schemas.microsoft.com/office/drawing/2014/main" val="20000"/>
                    </a:ext>
                  </a:extLst>
                </a:gridCol>
                <a:gridCol w="2092531">
                  <a:extLst>
                    <a:ext uri="{9D8B030D-6E8A-4147-A177-3AD203B41FA5}">
                      <a16:colId xmlns:a16="http://schemas.microsoft.com/office/drawing/2014/main" val="20001"/>
                    </a:ext>
                  </a:extLst>
                </a:gridCol>
                <a:gridCol w="2698643">
                  <a:extLst>
                    <a:ext uri="{9D8B030D-6E8A-4147-A177-3AD203B41FA5}">
                      <a16:colId xmlns:a16="http://schemas.microsoft.com/office/drawing/2014/main" val="20002"/>
                    </a:ext>
                  </a:extLst>
                </a:gridCol>
                <a:gridCol w="1991512">
                  <a:extLst>
                    <a:ext uri="{9D8B030D-6E8A-4147-A177-3AD203B41FA5}">
                      <a16:colId xmlns:a16="http://schemas.microsoft.com/office/drawing/2014/main" val="20003"/>
                    </a:ext>
                  </a:extLst>
                </a:gridCol>
              </a:tblGrid>
              <a:tr h="2701601">
                <a:tc>
                  <a:txBody>
                    <a:bodyPr/>
                    <a:lstStyle/>
                    <a:p>
                      <a:pPr marL="0" marR="0" algn="l">
                        <a:spcBef>
                          <a:spcPts val="0"/>
                        </a:spcBef>
                        <a:spcAft>
                          <a:spcPts val="0"/>
                        </a:spcAft>
                      </a:pPr>
                      <a:r>
                        <a:rPr lang="en-US" sz="1800" b="1" dirty="0">
                          <a:effectLst/>
                          <a:latin typeface="Cambria"/>
                          <a:ea typeface="ＭＳ 明朝"/>
                          <a:cs typeface="Times New Roman"/>
                        </a:rPr>
                        <a:t>Representation</a:t>
                      </a:r>
                      <a:endParaRPr lang="en-US" sz="1800" dirty="0">
                        <a:effectLst/>
                        <a:latin typeface="Cambria"/>
                        <a:ea typeface="ＭＳ 明朝"/>
                        <a:cs typeface="Times New Roman"/>
                      </a:endParaRPr>
                    </a:p>
                    <a:p>
                      <a:pPr marL="0" marR="0" algn="l">
                        <a:spcBef>
                          <a:spcPts val="0"/>
                        </a:spcBef>
                        <a:spcAft>
                          <a:spcPts val="0"/>
                        </a:spcAft>
                      </a:pPr>
                      <a:r>
                        <a:rPr lang="en-US" sz="1800" dirty="0">
                          <a:effectLst/>
                          <a:latin typeface="Cambria"/>
                          <a:ea typeface="ＭＳ 明朝"/>
                          <a:cs typeface="Times New Roman"/>
                        </a:rPr>
                        <a:t>•  What variables?</a:t>
                      </a:r>
                    </a:p>
                    <a:p>
                      <a:pPr marL="0" marR="0" algn="l">
                        <a:spcBef>
                          <a:spcPts val="0"/>
                        </a:spcBef>
                        <a:spcAft>
                          <a:spcPts val="0"/>
                        </a:spcAft>
                      </a:pPr>
                      <a:r>
                        <a:rPr lang="en-US" sz="1800" dirty="0">
                          <a:effectLst/>
                          <a:latin typeface="Cambria"/>
                          <a:ea typeface="ＭＳ 明朝"/>
                          <a:cs typeface="Times New Roman"/>
                        </a:rPr>
                        <a:t>•  What time period?</a:t>
                      </a:r>
                    </a:p>
                  </a:txBody>
                  <a:tcPr marL="114300" marR="114300" marT="0" marB="0"/>
                </a:tc>
                <a:tc>
                  <a:txBody>
                    <a:bodyPr/>
                    <a:lstStyle/>
                    <a:p>
                      <a:pPr marL="0" marR="0" algn="l">
                        <a:spcBef>
                          <a:spcPts val="0"/>
                        </a:spcBef>
                        <a:spcAft>
                          <a:spcPts val="0"/>
                        </a:spcAft>
                      </a:pPr>
                      <a:r>
                        <a:rPr lang="en-US" sz="1800" b="1" dirty="0">
                          <a:effectLst/>
                          <a:latin typeface="Cambria"/>
                          <a:ea typeface="ＭＳ 明朝"/>
                          <a:cs typeface="Times New Roman"/>
                        </a:rPr>
                        <a:t>Generalizability</a:t>
                      </a:r>
                    </a:p>
                    <a:p>
                      <a:pPr marL="285750" marR="0" indent="-285750" algn="l">
                        <a:spcBef>
                          <a:spcPts val="0"/>
                        </a:spcBef>
                        <a:spcAft>
                          <a:spcPts val="0"/>
                        </a:spcAft>
                        <a:buFont typeface="Arial" panose="020B0604020202020204" pitchFamily="34" charset="0"/>
                        <a:buChar char="•"/>
                      </a:pPr>
                      <a:r>
                        <a:rPr lang="en-US" sz="1800" kern="1200" dirty="0">
                          <a:solidFill>
                            <a:schemeClr val="tx1"/>
                          </a:solidFill>
                          <a:effectLst/>
                          <a:latin typeface="+mn-lt"/>
                          <a:ea typeface="+mn-ea"/>
                          <a:cs typeface="+mn-cs"/>
                        </a:rPr>
                        <a:t>Which regions</a:t>
                      </a:r>
                      <a:r>
                        <a:rPr lang="en-US" sz="1800" kern="1200" baseline="0" dirty="0">
                          <a:solidFill>
                            <a:schemeClr val="tx1"/>
                          </a:solidFill>
                          <a:effectLst/>
                          <a:latin typeface="+mn-lt"/>
                          <a:ea typeface="+mn-ea"/>
                          <a:cs typeface="+mn-cs"/>
                        </a:rPr>
                        <a:t> are included?</a:t>
                      </a:r>
                    </a:p>
                    <a:p>
                      <a:pPr marL="285750" marR="0" indent="-285750" algn="l">
                        <a:spcBef>
                          <a:spcPts val="0"/>
                        </a:spcBef>
                        <a:spcAft>
                          <a:spcPts val="0"/>
                        </a:spcAft>
                        <a:buFont typeface="Arial" panose="020B0604020202020204" pitchFamily="34" charset="0"/>
                        <a:buChar char="•"/>
                      </a:pPr>
                      <a:r>
                        <a:rPr lang="en-US" sz="1800" kern="1200" baseline="0" dirty="0">
                          <a:solidFill>
                            <a:schemeClr val="tx1"/>
                          </a:solidFill>
                          <a:effectLst/>
                          <a:latin typeface="+mn-lt"/>
                          <a:ea typeface="+mn-ea"/>
                          <a:cs typeface="+mn-cs"/>
                        </a:rPr>
                        <a:t>What does this tell you about global patterns</a:t>
                      </a:r>
                      <a:endParaRPr lang="en-US" sz="1800" dirty="0">
                        <a:effectLst/>
                        <a:latin typeface="Cambria"/>
                        <a:ea typeface="ＭＳ 明朝"/>
                        <a:cs typeface="Times New Roman"/>
                      </a:endParaRPr>
                    </a:p>
                  </a:txBody>
                  <a:tcPr marL="114300" marR="114300" marT="0" marB="0"/>
                </a:tc>
                <a:tc>
                  <a:txBody>
                    <a:bodyPr/>
                    <a:lstStyle/>
                    <a:p>
                      <a:pPr marL="0" marR="0" algn="l">
                        <a:spcBef>
                          <a:spcPts val="0"/>
                        </a:spcBef>
                        <a:spcAft>
                          <a:spcPts val="0"/>
                        </a:spcAft>
                      </a:pPr>
                      <a:r>
                        <a:rPr lang="en-US" sz="1800" b="1" dirty="0">
                          <a:effectLst/>
                          <a:latin typeface="Cambria"/>
                          <a:ea typeface="ＭＳ 明朝"/>
                          <a:cs typeface="Times New Roman"/>
                        </a:rPr>
                        <a:t>Short-term variability </a:t>
                      </a:r>
                      <a:r>
                        <a:rPr lang="en-US" sz="1800" dirty="0">
                          <a:effectLst/>
                          <a:latin typeface="Cambria"/>
                          <a:ea typeface="ＭＳ 明朝"/>
                          <a:cs typeface="Times New Roman"/>
                        </a:rPr>
                        <a:t>  What is the short-term </a:t>
                      </a:r>
                    </a:p>
                    <a:p>
                      <a:pPr marL="0" marR="0" algn="l">
                        <a:spcBef>
                          <a:spcPts val="0"/>
                        </a:spcBef>
                        <a:spcAft>
                          <a:spcPts val="0"/>
                        </a:spcAft>
                      </a:pPr>
                      <a:r>
                        <a:rPr lang="en-US" sz="1800" dirty="0">
                          <a:effectLst/>
                          <a:latin typeface="Cambria"/>
                          <a:ea typeface="ＭＳ 明朝"/>
                          <a:cs typeface="Times New Roman"/>
                        </a:rPr>
                        <a:t>    variability in the data?</a:t>
                      </a:r>
                    </a:p>
                    <a:p>
                      <a:pPr marL="0" marR="0" algn="l">
                        <a:spcBef>
                          <a:spcPts val="0"/>
                        </a:spcBef>
                        <a:spcAft>
                          <a:spcPts val="0"/>
                        </a:spcAft>
                      </a:pPr>
                      <a:r>
                        <a:rPr lang="en-US" sz="1800" dirty="0">
                          <a:effectLst/>
                          <a:latin typeface="Cambria"/>
                          <a:ea typeface="ＭＳ 明朝"/>
                          <a:cs typeface="Times New Roman"/>
                        </a:rPr>
                        <a:t>•  What is the long-term </a:t>
                      </a:r>
                    </a:p>
                    <a:p>
                      <a:pPr marL="0" marR="0" algn="l">
                        <a:spcBef>
                          <a:spcPts val="0"/>
                        </a:spcBef>
                        <a:spcAft>
                          <a:spcPts val="0"/>
                        </a:spcAft>
                      </a:pPr>
                      <a:r>
                        <a:rPr lang="en-US" sz="1800" dirty="0">
                          <a:effectLst/>
                          <a:latin typeface="Cambria"/>
                          <a:ea typeface="ＭＳ 明朝"/>
                          <a:cs typeface="Times New Roman"/>
                        </a:rPr>
                        <a:t>    trend?</a:t>
                      </a:r>
                    </a:p>
                    <a:p>
                      <a:pPr marL="285750" marR="0" indent="-285750" algn="l">
                        <a:spcBef>
                          <a:spcPts val="0"/>
                        </a:spcBef>
                        <a:spcAft>
                          <a:spcPts val="0"/>
                        </a:spcAft>
                        <a:buFont typeface="Arial" panose="020B0604020202020204" pitchFamily="34" charset="0"/>
                        <a:buChar char="•"/>
                      </a:pPr>
                      <a:r>
                        <a:rPr lang="en-US" sz="1800" dirty="0">
                          <a:effectLst/>
                          <a:latin typeface="Cambria"/>
                          <a:ea typeface="ＭＳ 明朝"/>
                          <a:cs typeface="Times New Roman"/>
                        </a:rPr>
                        <a:t>Is it predictable</a:t>
                      </a:r>
                      <a:r>
                        <a:rPr lang="en-US" sz="1800" baseline="0" dirty="0">
                          <a:effectLst/>
                          <a:latin typeface="Cambria"/>
                          <a:ea typeface="ＭＳ 明朝"/>
                          <a:cs typeface="Times New Roman"/>
                        </a:rPr>
                        <a:t> or unpredictable?</a:t>
                      </a:r>
                      <a:endParaRPr lang="en-US" sz="1800" dirty="0">
                        <a:effectLst/>
                        <a:latin typeface="Cambria"/>
                        <a:ea typeface="ＭＳ 明朝"/>
                        <a:cs typeface="Times New Roman"/>
                      </a:endParaRPr>
                    </a:p>
                  </a:txBody>
                  <a:tcPr marL="114300" marR="114300" marT="0" marB="0"/>
                </a:tc>
                <a:tc>
                  <a:txBody>
                    <a:bodyPr/>
                    <a:lstStyle/>
                    <a:p>
                      <a:pPr marL="0" marR="0" indent="0" algn="l">
                        <a:spcBef>
                          <a:spcPts val="0"/>
                        </a:spcBef>
                        <a:spcAft>
                          <a:spcPts val="0"/>
                        </a:spcAft>
                        <a:buFont typeface="Arial" panose="020B0604020202020204" pitchFamily="34" charset="0"/>
                        <a:buNone/>
                      </a:pPr>
                      <a:r>
                        <a:rPr lang="en-US" sz="1800" b="1" dirty="0">
                          <a:effectLst/>
                          <a:latin typeface="Cambria"/>
                          <a:ea typeface="ＭＳ 明朝"/>
                          <a:cs typeface="Times New Roman"/>
                        </a:rPr>
                        <a:t>Long Term Trend</a:t>
                      </a:r>
                    </a:p>
                    <a:p>
                      <a:pPr marL="285750" marR="0" indent="-285750" algn="l">
                        <a:spcBef>
                          <a:spcPts val="0"/>
                        </a:spcBef>
                        <a:spcAft>
                          <a:spcPts val="0"/>
                        </a:spcAft>
                        <a:buFont typeface="Arial"/>
                        <a:buChar char="•"/>
                      </a:pPr>
                      <a:r>
                        <a:rPr lang="en-US" sz="1800" b="0" dirty="0">
                          <a:effectLst/>
                          <a:latin typeface="Cambria"/>
                          <a:ea typeface="ＭＳ 明朝"/>
                          <a:cs typeface="Times New Roman"/>
                        </a:rPr>
                        <a:t>What</a:t>
                      </a:r>
                      <a:r>
                        <a:rPr lang="en-US" sz="1800" b="0" baseline="0" dirty="0">
                          <a:effectLst/>
                          <a:latin typeface="Cambria"/>
                          <a:ea typeface="ＭＳ 明朝"/>
                          <a:cs typeface="Times New Roman"/>
                        </a:rPr>
                        <a:t> is the long-term trend? </a:t>
                      </a:r>
                    </a:p>
                    <a:p>
                      <a:pPr marL="285750" marR="0" indent="-285750" algn="l">
                        <a:spcBef>
                          <a:spcPts val="0"/>
                        </a:spcBef>
                        <a:spcAft>
                          <a:spcPts val="0"/>
                        </a:spcAft>
                        <a:buFont typeface="Arial"/>
                        <a:buChar char="•"/>
                      </a:pPr>
                      <a:r>
                        <a:rPr lang="en-US" sz="1800" b="0" baseline="0" dirty="0">
                          <a:effectLst/>
                          <a:latin typeface="Cambria"/>
                          <a:ea typeface="ＭＳ 明朝"/>
                          <a:cs typeface="Times New Roman"/>
                        </a:rPr>
                        <a:t>Is it predictable or unpredictable?</a:t>
                      </a:r>
                      <a:endParaRPr lang="en-US" sz="1800" b="0" dirty="0">
                        <a:effectLst/>
                        <a:latin typeface="Cambria"/>
                        <a:ea typeface="ＭＳ 明朝"/>
                        <a:cs typeface="Times New Roman"/>
                      </a:endParaRPr>
                    </a:p>
                  </a:txBody>
                  <a:tcPr marL="114300" marR="114300" marT="0" marB="0"/>
                </a:tc>
                <a:extLst>
                  <a:ext uri="{0D108BD9-81ED-4DB2-BD59-A6C34878D82A}">
                    <a16:rowId xmlns:a16="http://schemas.microsoft.com/office/drawing/2014/main" val="10000"/>
                  </a:ext>
                </a:extLst>
              </a:tr>
              <a:tr h="1705583">
                <a:tc>
                  <a:txBody>
                    <a:bodyPr/>
                    <a:lstStyle/>
                    <a:p>
                      <a:endParaRPr lang="en-US" dirty="0"/>
                    </a:p>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pic>
        <p:nvPicPr>
          <p:cNvPr id="5" name="Picture 4"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4919" y="169573"/>
            <a:ext cx="2533442" cy="1895343"/>
          </a:xfrm>
          <a:prstGeom prst="rect">
            <a:avLst/>
          </a:prstGeom>
          <a:ln>
            <a:solidFill>
              <a:srgbClr val="000000"/>
            </a:solidFill>
          </a:ln>
        </p:spPr>
      </p:pic>
    </p:spTree>
    <p:extLst>
      <p:ext uri="{BB962C8B-B14F-4D97-AF65-F5344CB8AC3E}">
        <p14:creationId xmlns:p14="http://schemas.microsoft.com/office/powerpoint/2010/main" val="1965619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862"/>
            <a:ext cx="8529821" cy="1143000"/>
          </a:xfrm>
        </p:spPr>
        <p:txBody>
          <a:bodyPr>
            <a:noAutofit/>
          </a:bodyPr>
          <a:lstStyle/>
          <a:p>
            <a:r>
              <a:rPr lang="en-US" sz="3200" dirty="0"/>
              <a:t>Experts from Group A</a:t>
            </a:r>
          </a:p>
        </p:txBody>
      </p:sp>
      <p:grpSp>
        <p:nvGrpSpPr>
          <p:cNvPr id="9" name="Group 8"/>
          <p:cNvGrpSpPr/>
          <p:nvPr/>
        </p:nvGrpSpPr>
        <p:grpSpPr>
          <a:xfrm>
            <a:off x="457199" y="1406492"/>
            <a:ext cx="7095067" cy="4949859"/>
            <a:chOff x="457200" y="1299820"/>
            <a:chExt cx="4003536" cy="2662438"/>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4752" b="4841"/>
            <a:stretch/>
          </p:blipFill>
          <p:spPr bwMode="auto">
            <a:xfrm>
              <a:off x="457200" y="1530966"/>
              <a:ext cx="4003536" cy="2431292"/>
            </a:xfrm>
            <a:prstGeom prst="rect">
              <a:avLst/>
            </a:prstGeom>
            <a:ln>
              <a:noFill/>
            </a:ln>
            <a:extLst>
              <a:ext uri="{53640926-AAD7-44d8-BBD7-CCE9431645EC}">
                <a14:shadowObscured xmlns="" xmlns:a14="http://schemas.microsoft.com/office/drawing/2010/main"/>
              </a:ext>
            </a:extLst>
          </p:spPr>
        </p:pic>
        <p:sp>
          <p:nvSpPr>
            <p:cNvPr id="3" name="TextBox 2"/>
            <p:cNvSpPr txBox="1"/>
            <p:nvPr/>
          </p:nvSpPr>
          <p:spPr>
            <a:xfrm>
              <a:off x="1951368" y="1299820"/>
              <a:ext cx="1334358" cy="248321"/>
            </a:xfrm>
            <a:prstGeom prst="rect">
              <a:avLst/>
            </a:prstGeom>
            <a:noFill/>
          </p:spPr>
          <p:txBody>
            <a:bodyPr wrap="none" rtlCol="0">
              <a:spAutoFit/>
            </a:bodyPr>
            <a:lstStyle/>
            <a:p>
              <a:r>
                <a:rPr lang="en-US" sz="2400" b="1" dirty="0"/>
                <a:t>Atmospheric CO</a:t>
              </a:r>
              <a:r>
                <a:rPr lang="en-US" sz="2400" b="1" baseline="-25000" dirty="0"/>
                <a:t>2</a:t>
              </a:r>
            </a:p>
          </p:txBody>
        </p:sp>
      </p:grpSp>
      <p:sp>
        <p:nvSpPr>
          <p:cNvPr id="11" name="Slide Number Placeholder 10">
            <a:extLst>
              <a:ext uri="{FF2B5EF4-FFF2-40B4-BE49-F238E27FC236}">
                <a16:creationId xmlns:a16="http://schemas.microsoft.com/office/drawing/2014/main" id="{47207EB9-0B05-42C9-BAE8-52F72EF61365}"/>
              </a:ext>
            </a:extLst>
          </p:cNvPr>
          <p:cNvSpPr>
            <a:spLocks noGrp="1"/>
          </p:cNvSpPr>
          <p:nvPr>
            <p:ph type="sldNum" sz="quarter" idx="12"/>
          </p:nvPr>
        </p:nvSpPr>
        <p:spPr/>
        <p:txBody>
          <a:bodyPr/>
          <a:lstStyle/>
          <a:p>
            <a:fld id="{E63DD268-9AF8-A144-9CFC-F57395B4FFCE}" type="slidenum">
              <a:rPr lang="en-US" smtClean="0"/>
              <a:t>4</a:t>
            </a:fld>
            <a:endParaRPr lang="en-US"/>
          </a:p>
        </p:txBody>
      </p:sp>
    </p:spTree>
    <p:extLst>
      <p:ext uri="{BB962C8B-B14F-4D97-AF65-F5344CB8AC3E}">
        <p14:creationId xmlns:p14="http://schemas.microsoft.com/office/powerpoint/2010/main" val="2579788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47207EB9-0B05-42C9-BAE8-52F72EF61365}"/>
              </a:ext>
            </a:extLst>
          </p:cNvPr>
          <p:cNvSpPr>
            <a:spLocks noGrp="1"/>
          </p:cNvSpPr>
          <p:nvPr>
            <p:ph type="sldNum" sz="quarter" idx="12"/>
          </p:nvPr>
        </p:nvSpPr>
        <p:spPr/>
        <p:txBody>
          <a:bodyPr/>
          <a:lstStyle/>
          <a:p>
            <a:fld id="{E63DD268-9AF8-A144-9CFC-F57395B4FFCE}" type="slidenum">
              <a:rPr lang="en-US" smtClean="0"/>
              <a:t>5</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095" y="1684235"/>
            <a:ext cx="6859904" cy="4672115"/>
          </a:xfrm>
          <a:prstGeom prst="rect">
            <a:avLst/>
          </a:prstGeom>
        </p:spPr>
      </p:pic>
      <p:sp>
        <p:nvSpPr>
          <p:cNvPr id="10" name="Title 1"/>
          <p:cNvSpPr>
            <a:spLocks noGrp="1"/>
          </p:cNvSpPr>
          <p:nvPr>
            <p:ph type="title"/>
          </p:nvPr>
        </p:nvSpPr>
        <p:spPr>
          <a:xfrm>
            <a:off x="457200" y="49862"/>
            <a:ext cx="8529821" cy="1143000"/>
          </a:xfrm>
        </p:spPr>
        <p:txBody>
          <a:bodyPr>
            <a:noAutofit/>
          </a:bodyPr>
          <a:lstStyle/>
          <a:p>
            <a:r>
              <a:rPr lang="en-US" sz="3200" dirty="0"/>
              <a:t>Experts from Group B</a:t>
            </a:r>
          </a:p>
        </p:txBody>
      </p:sp>
      <p:sp>
        <p:nvSpPr>
          <p:cNvPr id="6" name="TextBox 5"/>
          <p:cNvSpPr txBox="1"/>
          <p:nvPr/>
        </p:nvSpPr>
        <p:spPr>
          <a:xfrm>
            <a:off x="1488229" y="1321156"/>
            <a:ext cx="6859904" cy="461665"/>
          </a:xfrm>
          <a:prstGeom prst="rect">
            <a:avLst/>
          </a:prstGeom>
          <a:noFill/>
        </p:spPr>
        <p:txBody>
          <a:bodyPr wrap="square" rtlCol="0">
            <a:spAutoFit/>
          </a:bodyPr>
          <a:lstStyle/>
          <a:p>
            <a:pPr algn="ctr"/>
            <a:r>
              <a:rPr lang="en-US" sz="2400" b="1" dirty="0"/>
              <a:t>Mauna Loa Daily CO</a:t>
            </a:r>
            <a:r>
              <a:rPr lang="en-US" sz="2400" b="1" baseline="-25000" dirty="0"/>
              <a:t>2</a:t>
            </a:r>
            <a:r>
              <a:rPr lang="en-US" sz="2400" b="1" dirty="0"/>
              <a:t> Concentration Averages</a:t>
            </a:r>
            <a:r>
              <a:rPr lang="en-US" sz="2400" dirty="0"/>
              <a:t> </a:t>
            </a:r>
          </a:p>
        </p:txBody>
      </p:sp>
    </p:spTree>
    <p:extLst>
      <p:ext uri="{BB962C8B-B14F-4D97-AF65-F5344CB8AC3E}">
        <p14:creationId xmlns:p14="http://schemas.microsoft.com/office/powerpoint/2010/main" val="2132356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862"/>
            <a:ext cx="8529821" cy="1143000"/>
          </a:xfrm>
        </p:spPr>
        <p:txBody>
          <a:bodyPr>
            <a:noAutofit/>
          </a:bodyPr>
          <a:lstStyle/>
          <a:p>
            <a:r>
              <a:rPr lang="en-US" sz="3200" dirty="0"/>
              <a:t>Experts from Group C</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621" t="14655" r="10897" b="7921"/>
          <a:stretch/>
        </p:blipFill>
        <p:spPr bwMode="auto">
          <a:xfrm>
            <a:off x="724388" y="1445993"/>
            <a:ext cx="7200411" cy="5036289"/>
          </a:xfrm>
          <a:prstGeom prst="rect">
            <a:avLst/>
          </a:prstGeom>
          <a:ln>
            <a:noFill/>
          </a:ln>
          <a:extLst>
            <a:ext uri="{53640926-AAD7-44d8-BBD7-CCE9431645EC}">
              <a14:shadowObscured xmlns="" xmlns:a14="http://schemas.microsoft.com/office/drawing/2010/main"/>
            </a:ext>
          </a:extLst>
        </p:spPr>
      </p:pic>
      <p:sp>
        <p:nvSpPr>
          <p:cNvPr id="11" name="Slide Number Placeholder 10">
            <a:extLst>
              <a:ext uri="{FF2B5EF4-FFF2-40B4-BE49-F238E27FC236}">
                <a16:creationId xmlns:a16="http://schemas.microsoft.com/office/drawing/2014/main" id="{47207EB9-0B05-42C9-BAE8-52F72EF61365}"/>
              </a:ext>
            </a:extLst>
          </p:cNvPr>
          <p:cNvSpPr>
            <a:spLocks noGrp="1"/>
          </p:cNvSpPr>
          <p:nvPr>
            <p:ph type="sldNum" sz="quarter" idx="12"/>
          </p:nvPr>
        </p:nvSpPr>
        <p:spPr/>
        <p:txBody>
          <a:bodyPr/>
          <a:lstStyle/>
          <a:p>
            <a:fld id="{E63DD268-9AF8-A144-9CFC-F57395B4FFCE}" type="slidenum">
              <a:rPr lang="en-US" smtClean="0"/>
              <a:t>6</a:t>
            </a:fld>
            <a:endParaRPr lang="en-US"/>
          </a:p>
        </p:txBody>
      </p:sp>
    </p:spTree>
    <p:extLst>
      <p:ext uri="{BB962C8B-B14F-4D97-AF65-F5344CB8AC3E}">
        <p14:creationId xmlns:p14="http://schemas.microsoft.com/office/powerpoint/2010/main" val="36379423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862"/>
            <a:ext cx="8529821" cy="1143000"/>
          </a:xfrm>
        </p:spPr>
        <p:txBody>
          <a:bodyPr>
            <a:noAutofit/>
          </a:bodyPr>
          <a:lstStyle/>
          <a:p>
            <a:r>
              <a:rPr lang="en-US" sz="3200" dirty="0"/>
              <a:t>Experts from Group D</a:t>
            </a:r>
          </a:p>
        </p:txBody>
      </p:sp>
      <p:sp>
        <p:nvSpPr>
          <p:cNvPr id="8" name="TextBox 7"/>
          <p:cNvSpPr txBox="1"/>
          <p:nvPr/>
        </p:nvSpPr>
        <p:spPr>
          <a:xfrm>
            <a:off x="1169667" y="1453462"/>
            <a:ext cx="3605825" cy="461665"/>
          </a:xfrm>
          <a:prstGeom prst="rect">
            <a:avLst/>
          </a:prstGeom>
          <a:noFill/>
        </p:spPr>
        <p:txBody>
          <a:bodyPr wrap="none" rtlCol="0">
            <a:spAutoFit/>
          </a:bodyPr>
          <a:lstStyle/>
          <a:p>
            <a:r>
              <a:rPr lang="en-US" sz="2400" b="1" dirty="0"/>
              <a:t>Change in Sea Level Height</a:t>
            </a:r>
            <a:endParaRPr lang="en-US" sz="2400" b="1" baseline="-25000" dirty="0"/>
          </a:p>
        </p:txBody>
      </p:sp>
      <p:sp>
        <p:nvSpPr>
          <p:cNvPr id="11" name="Slide Number Placeholder 10">
            <a:extLst>
              <a:ext uri="{FF2B5EF4-FFF2-40B4-BE49-F238E27FC236}">
                <a16:creationId xmlns:a16="http://schemas.microsoft.com/office/drawing/2014/main" id="{47207EB9-0B05-42C9-BAE8-52F72EF61365}"/>
              </a:ext>
            </a:extLst>
          </p:cNvPr>
          <p:cNvSpPr>
            <a:spLocks noGrp="1"/>
          </p:cNvSpPr>
          <p:nvPr>
            <p:ph type="sldNum" sz="quarter" idx="12"/>
          </p:nvPr>
        </p:nvSpPr>
        <p:spPr/>
        <p:txBody>
          <a:bodyPr/>
          <a:lstStyle/>
          <a:p>
            <a:fld id="{E63DD268-9AF8-A144-9CFC-F57395B4FFCE}" type="slidenum">
              <a:rPr lang="en-US" smtClean="0"/>
              <a:t>7</a:t>
            </a:fld>
            <a:endParaRPr lang="en-US"/>
          </a:p>
        </p:txBody>
      </p:sp>
      <p:pic>
        <p:nvPicPr>
          <p:cNvPr id="12" name="Picture 11" descr="Macintosh HD:Users:Bonnie:Downloads:SeaLeve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2533" y="1845945"/>
            <a:ext cx="8387580" cy="4510405"/>
          </a:xfrm>
          <a:prstGeom prst="rect">
            <a:avLst/>
          </a:prstGeom>
          <a:noFill/>
          <a:ln>
            <a:noFill/>
          </a:ln>
        </p:spPr>
      </p:pic>
    </p:spTree>
    <p:extLst>
      <p:ext uri="{BB962C8B-B14F-4D97-AF65-F5344CB8AC3E}">
        <p14:creationId xmlns:p14="http://schemas.microsoft.com/office/powerpoint/2010/main" val="2618191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84478" y="2173034"/>
          <a:ext cx="8676308" cy="4407184"/>
        </p:xfrm>
        <a:graphic>
          <a:graphicData uri="http://schemas.openxmlformats.org/drawingml/2006/table">
            <a:tbl>
              <a:tblPr firstRow="1" bandRow="1">
                <a:tableStyleId>{5940675A-B579-460E-94D1-54222C63F5DA}</a:tableStyleId>
              </a:tblPr>
              <a:tblGrid>
                <a:gridCol w="1893622">
                  <a:extLst>
                    <a:ext uri="{9D8B030D-6E8A-4147-A177-3AD203B41FA5}">
                      <a16:colId xmlns:a16="http://schemas.microsoft.com/office/drawing/2014/main" val="20000"/>
                    </a:ext>
                  </a:extLst>
                </a:gridCol>
                <a:gridCol w="2092531">
                  <a:extLst>
                    <a:ext uri="{9D8B030D-6E8A-4147-A177-3AD203B41FA5}">
                      <a16:colId xmlns:a16="http://schemas.microsoft.com/office/drawing/2014/main" val="20001"/>
                    </a:ext>
                  </a:extLst>
                </a:gridCol>
                <a:gridCol w="2698643">
                  <a:extLst>
                    <a:ext uri="{9D8B030D-6E8A-4147-A177-3AD203B41FA5}">
                      <a16:colId xmlns:a16="http://schemas.microsoft.com/office/drawing/2014/main" val="20002"/>
                    </a:ext>
                  </a:extLst>
                </a:gridCol>
                <a:gridCol w="1991512">
                  <a:extLst>
                    <a:ext uri="{9D8B030D-6E8A-4147-A177-3AD203B41FA5}">
                      <a16:colId xmlns:a16="http://schemas.microsoft.com/office/drawing/2014/main" val="20003"/>
                    </a:ext>
                  </a:extLst>
                </a:gridCol>
              </a:tblGrid>
              <a:tr h="2701601">
                <a:tc>
                  <a:txBody>
                    <a:bodyPr/>
                    <a:lstStyle/>
                    <a:p>
                      <a:pPr marL="0" marR="0" algn="l">
                        <a:spcBef>
                          <a:spcPts val="0"/>
                        </a:spcBef>
                        <a:spcAft>
                          <a:spcPts val="0"/>
                        </a:spcAft>
                      </a:pPr>
                      <a:r>
                        <a:rPr lang="en-US" sz="1800" b="1" dirty="0">
                          <a:effectLst/>
                          <a:latin typeface="Cambria"/>
                          <a:ea typeface="ＭＳ 明朝"/>
                          <a:cs typeface="Times New Roman"/>
                        </a:rPr>
                        <a:t>Representation</a:t>
                      </a:r>
                      <a:endParaRPr lang="en-US" sz="1800" dirty="0">
                        <a:effectLst/>
                        <a:latin typeface="Cambria"/>
                        <a:ea typeface="ＭＳ 明朝"/>
                        <a:cs typeface="Times New Roman"/>
                      </a:endParaRPr>
                    </a:p>
                    <a:p>
                      <a:pPr marL="0" marR="0" algn="l">
                        <a:spcBef>
                          <a:spcPts val="0"/>
                        </a:spcBef>
                        <a:spcAft>
                          <a:spcPts val="0"/>
                        </a:spcAft>
                      </a:pPr>
                      <a:r>
                        <a:rPr lang="en-US" sz="1800" dirty="0">
                          <a:effectLst/>
                          <a:latin typeface="Cambria"/>
                          <a:ea typeface="ＭＳ 明朝"/>
                          <a:cs typeface="Times New Roman"/>
                        </a:rPr>
                        <a:t>•  What variables?</a:t>
                      </a:r>
                    </a:p>
                    <a:p>
                      <a:pPr marL="0" marR="0" algn="l">
                        <a:spcBef>
                          <a:spcPts val="0"/>
                        </a:spcBef>
                        <a:spcAft>
                          <a:spcPts val="0"/>
                        </a:spcAft>
                      </a:pPr>
                      <a:r>
                        <a:rPr lang="en-US" sz="1800" dirty="0">
                          <a:effectLst/>
                          <a:latin typeface="Cambria"/>
                          <a:ea typeface="ＭＳ 明朝"/>
                          <a:cs typeface="Times New Roman"/>
                        </a:rPr>
                        <a:t>•  What time period?</a:t>
                      </a:r>
                    </a:p>
                  </a:txBody>
                  <a:tcPr marL="114300" marR="114300" marT="0" marB="0"/>
                </a:tc>
                <a:tc>
                  <a:txBody>
                    <a:bodyPr/>
                    <a:lstStyle/>
                    <a:p>
                      <a:pPr marL="0" marR="0" algn="l">
                        <a:spcBef>
                          <a:spcPts val="0"/>
                        </a:spcBef>
                        <a:spcAft>
                          <a:spcPts val="0"/>
                        </a:spcAft>
                      </a:pPr>
                      <a:r>
                        <a:rPr lang="en-US" sz="1800" b="1" dirty="0">
                          <a:effectLst/>
                          <a:latin typeface="Cambria"/>
                          <a:ea typeface="ＭＳ 明朝"/>
                          <a:cs typeface="Times New Roman"/>
                        </a:rPr>
                        <a:t>Generalizability</a:t>
                      </a:r>
                    </a:p>
                    <a:p>
                      <a:pPr marL="285750" marR="0" indent="-285750" algn="l">
                        <a:spcBef>
                          <a:spcPts val="0"/>
                        </a:spcBef>
                        <a:spcAft>
                          <a:spcPts val="0"/>
                        </a:spcAft>
                        <a:buFont typeface="Arial" panose="020B0604020202020204" pitchFamily="34" charset="0"/>
                        <a:buChar char="•"/>
                      </a:pPr>
                      <a:r>
                        <a:rPr lang="en-US" sz="1800" kern="1200" dirty="0">
                          <a:solidFill>
                            <a:schemeClr val="tx1"/>
                          </a:solidFill>
                          <a:effectLst/>
                          <a:latin typeface="+mn-lt"/>
                          <a:ea typeface="+mn-ea"/>
                          <a:cs typeface="+mn-cs"/>
                        </a:rPr>
                        <a:t>Which regions</a:t>
                      </a:r>
                      <a:r>
                        <a:rPr lang="en-US" sz="1800" kern="1200" baseline="0" dirty="0">
                          <a:solidFill>
                            <a:schemeClr val="tx1"/>
                          </a:solidFill>
                          <a:effectLst/>
                          <a:latin typeface="+mn-lt"/>
                          <a:ea typeface="+mn-ea"/>
                          <a:cs typeface="+mn-cs"/>
                        </a:rPr>
                        <a:t> are included?</a:t>
                      </a:r>
                    </a:p>
                    <a:p>
                      <a:pPr marL="285750" marR="0" indent="-285750" algn="l">
                        <a:spcBef>
                          <a:spcPts val="0"/>
                        </a:spcBef>
                        <a:spcAft>
                          <a:spcPts val="0"/>
                        </a:spcAft>
                        <a:buFont typeface="Arial" panose="020B0604020202020204" pitchFamily="34" charset="0"/>
                        <a:buChar char="•"/>
                      </a:pPr>
                      <a:r>
                        <a:rPr lang="en-US" sz="1800" kern="1200" baseline="0" dirty="0">
                          <a:solidFill>
                            <a:schemeClr val="tx1"/>
                          </a:solidFill>
                          <a:effectLst/>
                          <a:latin typeface="+mn-lt"/>
                          <a:ea typeface="+mn-ea"/>
                          <a:cs typeface="+mn-cs"/>
                        </a:rPr>
                        <a:t>What does this tell you about global patterns</a:t>
                      </a:r>
                      <a:endParaRPr lang="en-US" sz="1800" dirty="0">
                        <a:effectLst/>
                        <a:latin typeface="Cambria"/>
                        <a:ea typeface="ＭＳ 明朝"/>
                        <a:cs typeface="Times New Roman"/>
                      </a:endParaRPr>
                    </a:p>
                  </a:txBody>
                  <a:tcPr marL="114300" marR="114300" marT="0" marB="0"/>
                </a:tc>
                <a:tc>
                  <a:txBody>
                    <a:bodyPr/>
                    <a:lstStyle/>
                    <a:p>
                      <a:pPr marL="0" marR="0" algn="l">
                        <a:spcBef>
                          <a:spcPts val="0"/>
                        </a:spcBef>
                        <a:spcAft>
                          <a:spcPts val="0"/>
                        </a:spcAft>
                      </a:pPr>
                      <a:r>
                        <a:rPr lang="en-US" sz="1800" b="1" dirty="0">
                          <a:effectLst/>
                          <a:latin typeface="Cambria"/>
                          <a:ea typeface="ＭＳ 明朝"/>
                          <a:cs typeface="Times New Roman"/>
                        </a:rPr>
                        <a:t>Short-term variability </a:t>
                      </a:r>
                      <a:r>
                        <a:rPr lang="en-US" sz="1800" dirty="0">
                          <a:effectLst/>
                          <a:latin typeface="Cambria"/>
                          <a:ea typeface="ＭＳ 明朝"/>
                          <a:cs typeface="Times New Roman"/>
                        </a:rPr>
                        <a:t>  What is the short-term </a:t>
                      </a:r>
                    </a:p>
                    <a:p>
                      <a:pPr marL="0" marR="0" algn="l">
                        <a:spcBef>
                          <a:spcPts val="0"/>
                        </a:spcBef>
                        <a:spcAft>
                          <a:spcPts val="0"/>
                        </a:spcAft>
                      </a:pPr>
                      <a:r>
                        <a:rPr lang="en-US" sz="1800" dirty="0">
                          <a:effectLst/>
                          <a:latin typeface="Cambria"/>
                          <a:ea typeface="ＭＳ 明朝"/>
                          <a:cs typeface="Times New Roman"/>
                        </a:rPr>
                        <a:t>    variability in the data?</a:t>
                      </a:r>
                    </a:p>
                    <a:p>
                      <a:pPr marL="0" marR="0" algn="l">
                        <a:spcBef>
                          <a:spcPts val="0"/>
                        </a:spcBef>
                        <a:spcAft>
                          <a:spcPts val="0"/>
                        </a:spcAft>
                      </a:pPr>
                      <a:r>
                        <a:rPr lang="en-US" sz="1800" dirty="0">
                          <a:effectLst/>
                          <a:latin typeface="Cambria"/>
                          <a:ea typeface="ＭＳ 明朝"/>
                          <a:cs typeface="Times New Roman"/>
                        </a:rPr>
                        <a:t>•  What is the long-term </a:t>
                      </a:r>
                    </a:p>
                    <a:p>
                      <a:pPr marL="0" marR="0" algn="l">
                        <a:spcBef>
                          <a:spcPts val="0"/>
                        </a:spcBef>
                        <a:spcAft>
                          <a:spcPts val="0"/>
                        </a:spcAft>
                      </a:pPr>
                      <a:r>
                        <a:rPr lang="en-US" sz="1800" dirty="0">
                          <a:effectLst/>
                          <a:latin typeface="Cambria"/>
                          <a:ea typeface="ＭＳ 明朝"/>
                          <a:cs typeface="Times New Roman"/>
                        </a:rPr>
                        <a:t>    trend?</a:t>
                      </a:r>
                    </a:p>
                    <a:p>
                      <a:pPr marL="285750" marR="0" indent="-285750" algn="l">
                        <a:spcBef>
                          <a:spcPts val="0"/>
                        </a:spcBef>
                        <a:spcAft>
                          <a:spcPts val="0"/>
                        </a:spcAft>
                        <a:buFont typeface="Arial" panose="020B0604020202020204" pitchFamily="34" charset="0"/>
                        <a:buChar char="•"/>
                      </a:pPr>
                      <a:r>
                        <a:rPr lang="en-US" sz="1800" dirty="0">
                          <a:effectLst/>
                          <a:latin typeface="Cambria"/>
                          <a:ea typeface="ＭＳ 明朝"/>
                          <a:cs typeface="Times New Roman"/>
                        </a:rPr>
                        <a:t>Is it predictable</a:t>
                      </a:r>
                      <a:r>
                        <a:rPr lang="en-US" sz="1800" baseline="0" dirty="0">
                          <a:effectLst/>
                          <a:latin typeface="Cambria"/>
                          <a:ea typeface="ＭＳ 明朝"/>
                          <a:cs typeface="Times New Roman"/>
                        </a:rPr>
                        <a:t> or unpredictable?</a:t>
                      </a:r>
                      <a:endParaRPr lang="en-US" sz="1800" dirty="0">
                        <a:effectLst/>
                        <a:latin typeface="Cambria"/>
                        <a:ea typeface="ＭＳ 明朝"/>
                        <a:cs typeface="Times New Roman"/>
                      </a:endParaRPr>
                    </a:p>
                  </a:txBody>
                  <a:tcPr marL="114300" marR="114300" marT="0" marB="0"/>
                </a:tc>
                <a:tc>
                  <a:txBody>
                    <a:bodyPr/>
                    <a:lstStyle/>
                    <a:p>
                      <a:pPr marL="0" marR="0" indent="0" algn="l">
                        <a:spcBef>
                          <a:spcPts val="0"/>
                        </a:spcBef>
                        <a:spcAft>
                          <a:spcPts val="0"/>
                        </a:spcAft>
                        <a:buFont typeface="Arial" panose="020B0604020202020204" pitchFamily="34" charset="0"/>
                        <a:buNone/>
                      </a:pPr>
                      <a:r>
                        <a:rPr lang="en-US" sz="1800" b="1" dirty="0">
                          <a:effectLst/>
                          <a:latin typeface="Cambria"/>
                          <a:ea typeface="ＭＳ 明朝"/>
                          <a:cs typeface="Times New Roman"/>
                        </a:rPr>
                        <a:t>Long Term Trend</a:t>
                      </a:r>
                    </a:p>
                    <a:p>
                      <a:pPr marL="285750" marR="0" indent="-285750" algn="l">
                        <a:spcBef>
                          <a:spcPts val="0"/>
                        </a:spcBef>
                        <a:spcAft>
                          <a:spcPts val="0"/>
                        </a:spcAft>
                        <a:buFont typeface="Arial"/>
                        <a:buChar char="•"/>
                      </a:pPr>
                      <a:r>
                        <a:rPr lang="en-US" sz="1800" b="0" dirty="0">
                          <a:effectLst/>
                          <a:latin typeface="Cambria"/>
                          <a:ea typeface="ＭＳ 明朝"/>
                          <a:cs typeface="Times New Roman"/>
                        </a:rPr>
                        <a:t>What</a:t>
                      </a:r>
                      <a:r>
                        <a:rPr lang="en-US" sz="1800" b="0" baseline="0" dirty="0">
                          <a:effectLst/>
                          <a:latin typeface="Cambria"/>
                          <a:ea typeface="ＭＳ 明朝"/>
                          <a:cs typeface="Times New Roman"/>
                        </a:rPr>
                        <a:t> is the long-term trend? </a:t>
                      </a:r>
                    </a:p>
                    <a:p>
                      <a:pPr marL="285750" marR="0" indent="-285750" algn="l">
                        <a:spcBef>
                          <a:spcPts val="0"/>
                        </a:spcBef>
                        <a:spcAft>
                          <a:spcPts val="0"/>
                        </a:spcAft>
                        <a:buFont typeface="Arial"/>
                        <a:buChar char="•"/>
                      </a:pPr>
                      <a:r>
                        <a:rPr lang="en-US" sz="1800" b="0" baseline="0" dirty="0">
                          <a:effectLst/>
                          <a:latin typeface="Cambria"/>
                          <a:ea typeface="ＭＳ 明朝"/>
                          <a:cs typeface="Times New Roman"/>
                        </a:rPr>
                        <a:t>Is it predictable or unpredictable?</a:t>
                      </a:r>
                      <a:endParaRPr lang="en-US" sz="1800" b="0" dirty="0">
                        <a:effectLst/>
                        <a:latin typeface="Cambria"/>
                        <a:ea typeface="ＭＳ 明朝"/>
                        <a:cs typeface="Times New Roman"/>
                      </a:endParaRPr>
                    </a:p>
                  </a:txBody>
                  <a:tcPr marL="114300" marR="114300" marT="0" marB="0"/>
                </a:tc>
                <a:extLst>
                  <a:ext uri="{0D108BD9-81ED-4DB2-BD59-A6C34878D82A}">
                    <a16:rowId xmlns:a16="http://schemas.microsoft.com/office/drawing/2014/main" val="10000"/>
                  </a:ext>
                </a:extLst>
              </a:tr>
              <a:tr h="1705583">
                <a:tc>
                  <a:txBody>
                    <a:bodyPr/>
                    <a:lstStyle/>
                    <a:p>
                      <a:endParaRPr lang="en-US" dirty="0"/>
                    </a:p>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bl>
          </a:graphicData>
        </a:graphic>
      </p:graphicFrame>
      <p:pic>
        <p:nvPicPr>
          <p:cNvPr id="5" name="Picture 4" descr="Figure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4919" y="169573"/>
            <a:ext cx="2533442" cy="1895343"/>
          </a:xfrm>
          <a:prstGeom prst="rect">
            <a:avLst/>
          </a:prstGeom>
          <a:ln>
            <a:solidFill>
              <a:srgbClr val="000000"/>
            </a:solidFill>
          </a:ln>
        </p:spPr>
      </p:pic>
    </p:spTree>
    <p:extLst>
      <p:ext uri="{BB962C8B-B14F-4D97-AF65-F5344CB8AC3E}">
        <p14:creationId xmlns:p14="http://schemas.microsoft.com/office/powerpoint/2010/main" val="29740169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348</TotalTime>
  <Words>800</Words>
  <Application>Microsoft Macintosh PowerPoint</Application>
  <PresentationFormat>On-screen Show (4:3)</PresentationFormat>
  <Paragraphs>76</Paragraphs>
  <Slides>8</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Cambria</vt:lpstr>
      <vt:lpstr>Office Theme</vt:lpstr>
      <vt:lpstr>Human Energy Systems Unit Activity 2.3 Home Groups Share Expertise</vt:lpstr>
      <vt:lpstr>PowerPoint Presentation</vt:lpstr>
      <vt:lpstr>PowerPoint Presentation</vt:lpstr>
      <vt:lpstr>Experts from Group A</vt:lpstr>
      <vt:lpstr>Experts from Group B</vt:lpstr>
      <vt:lpstr>Experts from Group C</vt:lpstr>
      <vt:lpstr>Experts from Group 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77</cp:revision>
  <dcterms:created xsi:type="dcterms:W3CDTF">2015-07-08T16:12:32Z</dcterms:created>
  <dcterms:modified xsi:type="dcterms:W3CDTF">2020-03-02T14:46:51Z</dcterms:modified>
</cp:coreProperties>
</file>