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
  </p:notesMasterIdLst>
  <p:sldIdLst>
    <p:sldId id="256" r:id="rId2"/>
    <p:sldId id="271" r:id="rId3"/>
    <p:sldId id="264" r:id="rId4"/>
    <p:sldId id="270" r:id="rId5"/>
    <p:sldId id="265" r:id="rId6"/>
    <p:sldId id="266" r:id="rId7"/>
    <p:sldId id="263" r:id="rId8"/>
    <p:sldId id="268" r:id="rId9"/>
    <p:sldId id="269" r:id="rId10"/>
    <p:sldId id="267"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466"/>
    <p:restoredTop sz="86082"/>
  </p:normalViewPr>
  <p:slideViewPr>
    <p:cSldViewPr snapToGrid="0" snapToObjects="1">
      <p:cViewPr varScale="1">
        <p:scale>
          <a:sx n="82" d="100"/>
          <a:sy n="82" d="100"/>
        </p:scale>
        <p:origin x="544" y="16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A17C729-1A62-5645-810F-C726560B71AC}" type="datetimeFigureOut">
              <a:rPr lang="en-US" smtClean="0"/>
              <a:t>3/23/20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1F77AB5-5C06-0C4D-ADAA-2264C2E1B172}" type="slidenum">
              <a:rPr lang="en-US" smtClean="0"/>
              <a:t>‹#›</a:t>
            </a:fld>
            <a:endParaRPr lang="en-US"/>
          </a:p>
        </p:txBody>
      </p:sp>
    </p:spTree>
    <p:extLst>
      <p:ext uri="{BB962C8B-B14F-4D97-AF65-F5344CB8AC3E}">
        <p14:creationId xmlns:p14="http://schemas.microsoft.com/office/powerpoint/2010/main" val="146531807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1.5 Finding a Trend in Arctic Sea Ice PPT.</a:t>
            </a:r>
            <a:r>
              <a:rPr lang="en-US" dirty="0">
                <a:effectLst/>
              </a:rPr>
              <a:t> </a:t>
            </a:r>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2</a:t>
            </a:fld>
            <a:endParaRPr lang="en-US"/>
          </a:p>
        </p:txBody>
      </p:sp>
    </p:spTree>
    <p:extLst>
      <p:ext uri="{BB962C8B-B14F-4D97-AF65-F5344CB8AC3E}">
        <p14:creationId xmlns:p14="http://schemas.microsoft.com/office/powerpoint/2010/main" val="5278494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draw a trend line for Arctic ice.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Return students’ copies of 1.3 Graphing Arctic Sea Ice Worksheets. Have students use the same procedure to draw a trend line on the arctic sea ice graph on their graphs. Give them about 15-20 minutes to draw the trend line. After they are done, have the students pair with others and compare/contrast their trend lines.</a:t>
            </a:r>
            <a:r>
              <a:rPr lang="en-US" dirty="0">
                <a:effectLst/>
              </a:rPr>
              <a:t> </a:t>
            </a:r>
          </a:p>
          <a:p>
            <a:endParaRPr lang="en-US" dirty="0">
              <a:effectLst/>
            </a:endParaRPr>
          </a:p>
          <a:p>
            <a:pPr lvl="0"/>
            <a:r>
              <a:rPr lang="en-US" sz="1200" b="1" kern="1200" dirty="0">
                <a:solidFill>
                  <a:schemeClr val="tx1"/>
                </a:solidFill>
                <a:effectLst/>
                <a:latin typeface="+mn-lt"/>
                <a:ea typeface="+mn-ea"/>
                <a:cs typeface="+mn-cs"/>
              </a:rPr>
              <a:t>Have students describe the arctic sea ice trend in words.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Give each student a copy of 1.5 Finding a Trend in Arctic Sea Ice Worksheet. Tell them to complete the worksheet, which requires them to hand sketch their arctic sea ice table and explain the trend line in their own words. Give students about 10 minutes to complete the worksheet.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E1F77AB5-5C06-0C4D-ADAA-2264C2E1B172}" type="slidenum">
              <a:rPr lang="en-US" smtClean="0"/>
              <a:t>3</a:t>
            </a:fld>
            <a:endParaRPr lang="en-US"/>
          </a:p>
        </p:txBody>
      </p:sp>
    </p:spTree>
    <p:extLst>
      <p:ext uri="{BB962C8B-B14F-4D97-AF65-F5344CB8AC3E}">
        <p14:creationId xmlns:p14="http://schemas.microsoft.com/office/powerpoint/2010/main" val="6036031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draw a trend line for Arctic ice.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Return students’ copies of 1.3 Graphing Arctic Sea Ice Worksheets. Have students use the same procedure to draw a trend line on the arctic sea ice graph on their graphs. Give them about 15-20 minutes to draw the trend line. After they are done, have the students pair with others and compare/contrast their trend lines.</a:t>
            </a:r>
            <a:r>
              <a:rPr lang="en-US" dirty="0">
                <a:effectLst/>
              </a:rPr>
              <a:t> </a:t>
            </a:r>
          </a:p>
          <a:p>
            <a:endParaRPr lang="en-US" dirty="0">
              <a:effectLst/>
            </a:endParaRPr>
          </a:p>
          <a:p>
            <a:pPr lvl="0"/>
            <a:r>
              <a:rPr lang="en-US" sz="1200" b="1" kern="1200" dirty="0">
                <a:solidFill>
                  <a:schemeClr val="tx1"/>
                </a:solidFill>
                <a:effectLst/>
                <a:latin typeface="+mn-lt"/>
                <a:ea typeface="+mn-ea"/>
                <a:cs typeface="+mn-cs"/>
              </a:rPr>
              <a:t>Have students describe the arctic sea ice trend in words.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Give each student a copy of 1.5 Finding a Trend in Arctic Sea Ice Worksheet. Tell them to complete the worksheet, which requires them to hand sketch their arctic sea ice table and explain the trend line in their own words. Give students about 10 minutes to complete the worksheet.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E1F77AB5-5C06-0C4D-ADAA-2264C2E1B172}" type="slidenum">
              <a:rPr lang="en-US" smtClean="0"/>
              <a:t>4</a:t>
            </a:fld>
            <a:endParaRPr lang="en-US"/>
          </a:p>
        </p:txBody>
      </p:sp>
    </p:spTree>
    <p:extLst>
      <p:ext uri="{BB962C8B-B14F-4D97-AF65-F5344CB8AC3E}">
        <p14:creationId xmlns:p14="http://schemas.microsoft.com/office/powerpoint/2010/main" val="461835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compare trend lines and develop a class description.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When students have finished their worksheets, discuss these ideas as a class. Use slide 5 to instruct students to Turn and Talk with a partner. </a:t>
            </a:r>
          </a:p>
          <a:p>
            <a:pPr lvl="0"/>
            <a:r>
              <a:rPr lang="en-US" sz="1200" kern="1200" dirty="0">
                <a:solidFill>
                  <a:schemeClr val="tx1"/>
                </a:solidFill>
                <a:effectLst/>
                <a:latin typeface="+mn-lt"/>
                <a:ea typeface="+mn-ea"/>
                <a:cs typeface="+mn-cs"/>
              </a:rPr>
              <a:t>Ask the pairs to compare their </a:t>
            </a:r>
            <a:r>
              <a:rPr lang="en-US" sz="1200" i="1" kern="1200" dirty="0">
                <a:solidFill>
                  <a:schemeClr val="tx1"/>
                </a:solidFill>
                <a:effectLst/>
                <a:latin typeface="+mn-lt"/>
                <a:ea typeface="+mn-ea"/>
                <a:cs typeface="+mn-cs"/>
              </a:rPr>
              <a:t>descriptions</a:t>
            </a:r>
            <a:r>
              <a:rPr lang="en-US" sz="1200" kern="1200" dirty="0">
                <a:solidFill>
                  <a:schemeClr val="tx1"/>
                </a:solidFill>
                <a:effectLst/>
                <a:latin typeface="+mn-lt"/>
                <a:ea typeface="+mn-ea"/>
                <a:cs typeface="+mn-cs"/>
              </a:rPr>
              <a:t> of their trend lines (number 3 from their 1.5 Finding a Trend in Arctic Sea Ice Worksheet). Listen to their ideas: do the pairs all share an agreement that they see a negative, downward trend?</a:t>
            </a:r>
          </a:p>
        </p:txBody>
      </p:sp>
      <p:sp>
        <p:nvSpPr>
          <p:cNvPr id="4" name="Slide Number Placeholder 3"/>
          <p:cNvSpPr>
            <a:spLocks noGrp="1"/>
          </p:cNvSpPr>
          <p:nvPr>
            <p:ph type="sldNum" sz="quarter" idx="10"/>
          </p:nvPr>
        </p:nvSpPr>
        <p:spPr/>
        <p:txBody>
          <a:bodyPr/>
          <a:lstStyle/>
          <a:p>
            <a:fld id="{E1F77AB5-5C06-0C4D-ADAA-2264C2E1B172}" type="slidenum">
              <a:rPr lang="en-US" smtClean="0"/>
              <a:t>5</a:t>
            </a:fld>
            <a:endParaRPr lang="en-US"/>
          </a:p>
        </p:txBody>
      </p:sp>
    </p:spTree>
    <p:extLst>
      <p:ext uri="{BB962C8B-B14F-4D97-AF65-F5344CB8AC3E}">
        <p14:creationId xmlns:p14="http://schemas.microsoft.com/office/powerpoint/2010/main" val="20046024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compare trend lines and develop a class description. </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Use slide 6 to have students share descriptions of the trend they see. Do they see a positive trend, a negative trend, or no change? Have them explain how they know that (i.e., their evidence), and develop a class description of the trend. Record the class description on the slide.</a:t>
            </a:r>
          </a:p>
          <a:p>
            <a:r>
              <a:rPr lang="en-US" sz="1200" kern="1200" dirty="0">
                <a:solidFill>
                  <a:schemeClr val="tx1"/>
                </a:solidFill>
                <a:effectLst/>
                <a:latin typeface="+mn-lt"/>
                <a:ea typeface="+mn-ea"/>
                <a:cs typeface="+mn-cs"/>
              </a:rPr>
              <a:t>At this point, see how easily the students arrive at a class consensus that there is a downward trend in the data. If some students’ ideas are different, discuss the differences and see if (as a class) you can reach </a:t>
            </a:r>
            <a:r>
              <a:rPr lang="en-US" sz="1200" u="sng" kern="1200" dirty="0">
                <a:solidFill>
                  <a:schemeClr val="tx1"/>
                </a:solidFill>
                <a:effectLst/>
                <a:latin typeface="+mn-lt"/>
                <a:ea typeface="+mn-ea"/>
                <a:cs typeface="+mn-cs"/>
              </a:rPr>
              <a:t>consensus</a:t>
            </a:r>
            <a:r>
              <a:rPr lang="en-US" sz="1200" kern="1200" dirty="0">
                <a:solidFill>
                  <a:schemeClr val="tx1"/>
                </a:solidFill>
                <a:effectLst/>
                <a:latin typeface="+mn-lt"/>
                <a:ea typeface="+mn-ea"/>
                <a:cs typeface="+mn-cs"/>
              </a:rPr>
              <a:t> for the reasons for the differences. </a:t>
            </a:r>
            <a:endParaRPr lang="en-US" dirty="0"/>
          </a:p>
        </p:txBody>
      </p:sp>
      <p:sp>
        <p:nvSpPr>
          <p:cNvPr id="4" name="Slide Number Placeholder 3"/>
          <p:cNvSpPr>
            <a:spLocks noGrp="1"/>
          </p:cNvSpPr>
          <p:nvPr>
            <p:ph type="sldNum" sz="quarter" idx="10"/>
          </p:nvPr>
        </p:nvSpPr>
        <p:spPr/>
        <p:txBody>
          <a:bodyPr/>
          <a:lstStyle/>
          <a:p>
            <a:fld id="{E1F77AB5-5C06-0C4D-ADAA-2264C2E1B172}" type="slidenum">
              <a:rPr lang="en-US" smtClean="0"/>
              <a:t>6</a:t>
            </a:fld>
            <a:endParaRPr lang="en-US"/>
          </a:p>
        </p:txBody>
      </p:sp>
    </p:spTree>
    <p:extLst>
      <p:ext uri="{BB962C8B-B14F-4D97-AF65-F5344CB8AC3E}">
        <p14:creationId xmlns:p14="http://schemas.microsoft.com/office/powerpoint/2010/main" val="16296036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discuss what the trend means.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7 to instruct students to Turn and Talk again, but this time with a different purpose. Now that the class has reached the consensus that the data show a downward trend, what does that mean? </a:t>
            </a:r>
          </a:p>
          <a:p>
            <a:pPr lvl="0"/>
            <a:r>
              <a:rPr lang="en-US" sz="1200" kern="1200" dirty="0">
                <a:solidFill>
                  <a:schemeClr val="tx1"/>
                </a:solidFill>
                <a:effectLst/>
                <a:latin typeface="+mn-lt"/>
                <a:ea typeface="+mn-ea"/>
                <a:cs typeface="+mn-cs"/>
              </a:rPr>
              <a:t>As partners to share their ideas from number 4 on their 1.5 Finding a Trend in Arctic Sea Ice Worksheet.</a:t>
            </a:r>
          </a:p>
          <a:p>
            <a:pPr lvl="0"/>
            <a:r>
              <a:rPr lang="en-US" sz="1200" kern="1200" dirty="0">
                <a:solidFill>
                  <a:schemeClr val="tx1"/>
                </a:solidFill>
                <a:effectLst/>
                <a:latin typeface="+mn-lt"/>
                <a:ea typeface="+mn-ea"/>
                <a:cs typeface="+mn-cs"/>
              </a:rPr>
              <a:t>After the students talk with their partners, use slide 6 to construct and revise a class explanation for what is happening to arctic ice. Write down their class explanation. Continually ask students if they have additions or suggestions for changes that will make the explanation clearer, or more strongly supported with evidence from the graph.</a:t>
            </a:r>
          </a:p>
          <a:p>
            <a:r>
              <a:rPr lang="en-US" sz="1200" kern="1200" dirty="0">
                <a:solidFill>
                  <a:schemeClr val="tx1"/>
                </a:solidFill>
                <a:effectLst/>
                <a:latin typeface="+mn-lt"/>
                <a:ea typeface="+mn-ea"/>
                <a:cs typeface="+mn-cs"/>
              </a:rPr>
              <a:t>Have students complete #3 on their worksheet, which asks them to write a description of their trend and to label it positive, negative, or no change.</a:t>
            </a:r>
            <a:r>
              <a:rPr lang="en-US" dirty="0">
                <a:effectLst/>
              </a:rPr>
              <a:t> </a:t>
            </a:r>
            <a:endParaRPr lang="en-US" dirty="0"/>
          </a:p>
          <a:p>
            <a:endParaRPr lang="en-US" dirty="0"/>
          </a:p>
          <a:p>
            <a:r>
              <a:rPr lang="en-US" dirty="0"/>
              <a:t>http://</a:t>
            </a:r>
            <a:r>
              <a:rPr lang="en-US" dirty="0" err="1"/>
              <a:t>nsidc.org</a:t>
            </a:r>
            <a:r>
              <a:rPr lang="en-US" dirty="0"/>
              <a:t>/</a:t>
            </a:r>
            <a:r>
              <a:rPr lang="en-US" dirty="0" err="1"/>
              <a:t>arcticseaicenews</a:t>
            </a:r>
            <a:r>
              <a:rPr lang="en-US" dirty="0"/>
              <a:t>/2013/11/a-typical-</a:t>
            </a:r>
            <a:r>
              <a:rPr lang="en-US" dirty="0" err="1"/>
              <a:t>october</a:t>
            </a:r>
            <a:r>
              <a:rPr lang="en-US" dirty="0"/>
              <a:t>-in-the-arctic/</a:t>
            </a:r>
          </a:p>
          <a:p>
            <a:endParaRPr lang="en-US" dirty="0"/>
          </a:p>
        </p:txBody>
      </p:sp>
      <p:sp>
        <p:nvSpPr>
          <p:cNvPr id="4" name="Slide Number Placeholder 3"/>
          <p:cNvSpPr>
            <a:spLocks noGrp="1"/>
          </p:cNvSpPr>
          <p:nvPr>
            <p:ph type="sldNum" sz="quarter" idx="10"/>
          </p:nvPr>
        </p:nvSpPr>
        <p:spPr/>
        <p:txBody>
          <a:bodyPr/>
          <a:lstStyle/>
          <a:p>
            <a:fld id="{E1F77AB5-5C06-0C4D-ADAA-2264C2E1B172}" type="slidenum">
              <a:rPr lang="en-US" smtClean="0"/>
              <a:t>7</a:t>
            </a:fld>
            <a:endParaRPr lang="en-US"/>
          </a:p>
        </p:txBody>
      </p:sp>
    </p:spTree>
    <p:extLst>
      <p:ext uri="{BB962C8B-B14F-4D97-AF65-F5344CB8AC3E}">
        <p14:creationId xmlns:p14="http://schemas.microsoft.com/office/powerpoint/2010/main" val="37956430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Compare student graphs with NOAA graph.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After students have shared their own graphs, display slide 8 of the presentation that shows NOAA’s version of the graph’s trend line. Have the students compare their own trend lines to NOAA’s. </a:t>
            </a:r>
          </a:p>
          <a:p>
            <a:pPr lvl="0"/>
            <a:r>
              <a:rPr lang="en-US" sz="1200" kern="1200" dirty="0">
                <a:solidFill>
                  <a:schemeClr val="tx1"/>
                </a:solidFill>
                <a:effectLst/>
                <a:latin typeface="+mn-lt"/>
                <a:ea typeface="+mn-ea"/>
                <a:cs typeface="+mn-cs"/>
              </a:rPr>
              <a:t>Ask students to note any differences between NOAA’s graph and their graph. They might notice, for example, that this graph shows data for the month of October, not September. They may notice other details that are different as well. </a:t>
            </a:r>
          </a:p>
          <a:p>
            <a:pPr lvl="0"/>
            <a:r>
              <a:rPr lang="en-US" sz="1200" kern="1200" dirty="0">
                <a:solidFill>
                  <a:schemeClr val="tx1"/>
                </a:solidFill>
                <a:effectLst/>
                <a:latin typeface="+mn-lt"/>
                <a:ea typeface="+mn-ea"/>
                <a:cs typeface="+mn-cs"/>
              </a:rPr>
              <a:t>Remind them that they are comparing </a:t>
            </a:r>
            <a:r>
              <a:rPr lang="en-US" sz="1200" b="1" kern="1200" dirty="0">
                <a:solidFill>
                  <a:schemeClr val="tx1"/>
                </a:solidFill>
                <a:effectLst/>
                <a:latin typeface="+mn-lt"/>
                <a:ea typeface="+mn-ea"/>
                <a:cs typeface="+mn-cs"/>
              </a:rPr>
              <a:t>trend</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lines</a:t>
            </a:r>
            <a:r>
              <a:rPr lang="en-US" sz="1200" kern="1200" dirty="0">
                <a:solidFill>
                  <a:schemeClr val="tx1"/>
                </a:solidFill>
                <a:effectLst/>
                <a:latin typeface="+mn-lt"/>
                <a:ea typeface="+mn-ea"/>
                <a:cs typeface="+mn-cs"/>
              </a:rPr>
              <a:t>. How is their trend line similar or different to NOAA’s? Students should notice that both graphs show a negative trend, even though the months are different. </a:t>
            </a:r>
          </a:p>
          <a:p>
            <a:pPr lvl="0"/>
            <a:r>
              <a:rPr lang="en-US" sz="1200" kern="1200" dirty="0">
                <a:solidFill>
                  <a:schemeClr val="tx1"/>
                </a:solidFill>
                <a:effectLst/>
                <a:latin typeface="+mn-lt"/>
                <a:ea typeface="+mn-ea"/>
                <a:cs typeface="+mn-cs"/>
              </a:rPr>
              <a:t>Point out that because this is data from a different month, the </a:t>
            </a:r>
            <a:r>
              <a:rPr lang="en-US" sz="1200" b="1" kern="1200" dirty="0">
                <a:solidFill>
                  <a:schemeClr val="tx1"/>
                </a:solidFill>
                <a:effectLst/>
                <a:latin typeface="+mn-lt"/>
                <a:ea typeface="+mn-ea"/>
                <a:cs typeface="+mn-cs"/>
              </a:rPr>
              <a:t>short-term variation</a:t>
            </a:r>
            <a:r>
              <a:rPr lang="en-US" sz="1200" kern="1200" dirty="0">
                <a:solidFill>
                  <a:schemeClr val="tx1"/>
                </a:solidFill>
                <a:effectLst/>
                <a:latin typeface="+mn-lt"/>
                <a:ea typeface="+mn-ea"/>
                <a:cs typeface="+mn-cs"/>
              </a:rPr>
              <a:t> will be different, but the </a:t>
            </a:r>
            <a:r>
              <a:rPr lang="en-US" sz="1200" b="1" kern="1200" dirty="0">
                <a:solidFill>
                  <a:schemeClr val="tx1"/>
                </a:solidFill>
                <a:effectLst/>
                <a:latin typeface="+mn-lt"/>
                <a:ea typeface="+mn-ea"/>
                <a:cs typeface="+mn-cs"/>
              </a:rPr>
              <a:t>long-term trend</a:t>
            </a:r>
            <a:r>
              <a:rPr lang="en-US" sz="1200" kern="1200" dirty="0">
                <a:solidFill>
                  <a:schemeClr val="tx1"/>
                </a:solidFill>
                <a:effectLst/>
                <a:latin typeface="+mn-lt"/>
                <a:ea typeface="+mn-ea"/>
                <a:cs typeface="+mn-cs"/>
              </a:rPr>
              <a:t> will be the same: it will be negative.</a:t>
            </a:r>
          </a:p>
          <a:p>
            <a:r>
              <a:rPr lang="en-US" sz="1200" kern="1200" dirty="0">
                <a:solidFill>
                  <a:schemeClr val="tx1"/>
                </a:solidFill>
                <a:effectLst/>
                <a:latin typeface="+mn-lt"/>
                <a:ea typeface="+mn-ea"/>
                <a:cs typeface="+mn-cs"/>
              </a:rPr>
              <a:t>Use slide 9 to compare the short-term variability of the October and September graphs. Use this to point out the similar long-term trends, but different short-term variability.</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1F77AB5-5C06-0C4D-ADAA-2264C2E1B172}" type="slidenum">
              <a:rPr lang="en-US" smtClean="0"/>
              <a:t>8</a:t>
            </a:fld>
            <a:endParaRPr lang="en-US"/>
          </a:p>
        </p:txBody>
      </p:sp>
    </p:spTree>
    <p:extLst>
      <p:ext uri="{BB962C8B-B14F-4D97-AF65-F5344CB8AC3E}">
        <p14:creationId xmlns:p14="http://schemas.microsoft.com/office/powerpoint/2010/main" val="9281792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Use slide 9 to compare the short-term variability of the October and September graphs. Use this to point out the similar long-term trends, but different short-term variability.</a:t>
            </a:r>
          </a:p>
          <a:p>
            <a:endParaRPr lang="en-US" dirty="0"/>
          </a:p>
          <a:p>
            <a:endParaRPr lang="en-US" dirty="0"/>
          </a:p>
          <a:p>
            <a:pPr lvl="0"/>
            <a:r>
              <a:rPr lang="en-US" sz="1200" b="1" kern="1200" dirty="0">
                <a:solidFill>
                  <a:schemeClr val="tx1"/>
                </a:solidFill>
                <a:effectLst/>
                <a:latin typeface="+mn-lt"/>
                <a:ea typeface="+mn-ea"/>
                <a:cs typeface="+mn-cs"/>
              </a:rPr>
              <a:t>Watch a one-minute video on arctic sea ice.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Have students watch the one-minute video from NOAA that shows arctic sea ice extent from 1987-2014.</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Watch the video once through, and then watch the video again. The second time through, pause the video in various places to help the students look for specific elements of the video that helps them interpret what they are seeing. During the discussion, help them connect the pieces of the video to their explanations for what is happening.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Pause the video at 17 seconds. Have them identify where in the video they see old ice, and where in the video they see seasonal ice. Point them to the color legend as a reference and ask a student to explain what the legend tells them.</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Pause the video at 20 seconds when it is winter on the Northern Hemisphere. Have them identify the moving dial that shows it is winter.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Pause the video again when it is summer in the northern hemisphere. Have them discuss the difference between what they see in the winter and in the summer. See if they notice that there is more change in the seasonal ice (dark blue) than in the old ice (white).</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Pause the video again right before the end (around 1:00). Ask the students to describe the difference in the amount of old ice in 2014 as compared to 1987.</a:t>
            </a:r>
            <a:r>
              <a:rPr lang="en-US" dirty="0">
                <a:effectLst/>
              </a:rPr>
              <a:t> </a:t>
            </a:r>
            <a:endParaRPr lang="en-US" dirty="0"/>
          </a:p>
        </p:txBody>
      </p:sp>
      <p:sp>
        <p:nvSpPr>
          <p:cNvPr id="4" name="Slide Number Placeholder 3"/>
          <p:cNvSpPr>
            <a:spLocks noGrp="1"/>
          </p:cNvSpPr>
          <p:nvPr>
            <p:ph type="sldNum" sz="quarter" idx="10"/>
          </p:nvPr>
        </p:nvSpPr>
        <p:spPr/>
        <p:txBody>
          <a:bodyPr/>
          <a:lstStyle/>
          <a:p>
            <a:fld id="{E1F77AB5-5C06-0C4D-ADAA-2264C2E1B172}" type="slidenum">
              <a:rPr lang="en-US" smtClean="0"/>
              <a:t>9</a:t>
            </a:fld>
            <a:endParaRPr lang="en-US"/>
          </a:p>
        </p:txBody>
      </p:sp>
    </p:spTree>
    <p:extLst>
      <p:ext uri="{BB962C8B-B14F-4D97-AF65-F5344CB8AC3E}">
        <p14:creationId xmlns:p14="http://schemas.microsoft.com/office/powerpoint/2010/main" val="25224569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Have a discussion to introduce the Learning Tracking Tool for this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10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1.5 Finding a Trend in Arctic Sea Ice Worksheet.</a:t>
            </a:r>
          </a:p>
          <a:p>
            <a:pPr lvl="0"/>
            <a:r>
              <a:rPr lang="en-US" sz="1200" kern="1200" dirty="0">
                <a:solidFill>
                  <a:schemeClr val="tx1"/>
                </a:solidFill>
                <a:effectLst/>
                <a:latin typeface="+mn-lt"/>
                <a:ea typeface="+mn-ea"/>
                <a:cs typeface="+mn-cs"/>
              </a:rPr>
              <a:t>Pass out a Learning Tracking Tool for Human Energy Systems to each student.</a:t>
            </a:r>
          </a:p>
          <a:p>
            <a:pPr lvl="0"/>
            <a:r>
              <a:rPr lang="en-US" sz="1200" kern="1200" dirty="0">
                <a:solidFill>
                  <a:schemeClr val="tx1"/>
                </a:solidFill>
                <a:effectLst/>
                <a:latin typeface="+mn-lt"/>
                <a:ea typeface="+mn-ea"/>
                <a:cs typeface="+mn-cs"/>
              </a:rPr>
              <a:t>Explain that students will add to the tool after activities to keep track of what they have figured out that will help them to answer the unit driving question. </a:t>
            </a:r>
          </a:p>
          <a:p>
            <a:pPr lvl="0"/>
            <a:r>
              <a:rPr lang="en-US" sz="1200" kern="1200" dirty="0">
                <a:solidFill>
                  <a:schemeClr val="tx1"/>
                </a:solidFill>
                <a:effectLst/>
                <a:latin typeface="+mn-lt"/>
                <a:ea typeface="+mn-ea"/>
                <a:cs typeface="+mn-cs"/>
              </a:rPr>
              <a:t>Discuss goals for this lesson.</a:t>
            </a:r>
          </a:p>
          <a:p>
            <a:pPr lvl="0"/>
            <a:r>
              <a:rPr lang="en-US" sz="1200" kern="1200" dirty="0">
                <a:solidFill>
                  <a:schemeClr val="tx1"/>
                </a:solidFill>
                <a:effectLst/>
                <a:latin typeface="+mn-lt"/>
                <a:ea typeface="+mn-ea"/>
                <a:cs typeface="+mn-cs"/>
              </a:rPr>
              <a:t>Have students write the activity name in the first column, "Questions for this Lesson."</a:t>
            </a:r>
          </a:p>
          <a:p>
            <a:pPr lvl="0"/>
            <a:r>
              <a:rPr lang="en-US" sz="1200" kern="1200" dirty="0">
                <a:solidFill>
                  <a:schemeClr val="tx1"/>
                </a:solidFill>
                <a:effectLst/>
                <a:latin typeface="+mn-lt"/>
                <a:ea typeface="+mn-ea"/>
                <a:cs typeface="+mn-cs"/>
              </a:rPr>
              <a:t>Have a class discussion about what students figured out during the activity that will help them in answering the lesson driving questions:</a:t>
            </a:r>
          </a:p>
          <a:p>
            <a:pPr lvl="0"/>
            <a:r>
              <a:rPr lang="en-US" sz="1200" kern="1200" dirty="0">
                <a:solidFill>
                  <a:schemeClr val="tx1"/>
                </a:solidFill>
                <a:effectLst/>
                <a:latin typeface="+mn-lt"/>
                <a:ea typeface="+mn-ea"/>
                <a:cs typeface="+mn-cs"/>
              </a:rPr>
              <a:t>What causes the annual cycle: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concentrations in Hawaii to go down every summer and up every winter?</a:t>
            </a:r>
          </a:p>
          <a:p>
            <a:pPr lvl="0"/>
            <a:r>
              <a:rPr lang="en-US" sz="1200" kern="1200" dirty="0">
                <a:solidFill>
                  <a:schemeClr val="tx1"/>
                </a:solidFill>
                <a:effectLst/>
                <a:latin typeface="+mn-lt"/>
                <a:ea typeface="+mn-ea"/>
                <a:cs typeface="+mn-cs"/>
              </a:rPr>
              <a:t>What causes the long-term trend: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concentrations to go up every year?</a:t>
            </a:r>
          </a:p>
          <a:p>
            <a:pPr lvl="0"/>
            <a:r>
              <a:rPr lang="en-US" sz="1200" kern="1200" dirty="0">
                <a:solidFill>
                  <a:schemeClr val="tx1"/>
                </a:solidFill>
                <a:effectLst/>
                <a:latin typeface="+mn-lt"/>
                <a:ea typeface="+mn-ea"/>
                <a:cs typeface="+mn-cs"/>
              </a:rPr>
              <a:t>How can we predict what will happen to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concentrations in the future?</a:t>
            </a:r>
          </a:p>
          <a:p>
            <a:pPr lvl="0"/>
            <a:r>
              <a:rPr lang="en-US" sz="1200" kern="1200" dirty="0">
                <a:solidFill>
                  <a:schemeClr val="tx1"/>
                </a:solidFill>
                <a:effectLst/>
                <a:latin typeface="+mn-lt"/>
                <a:ea typeface="+mn-ea"/>
                <a:cs typeface="+mn-cs"/>
              </a:rPr>
              <a:t>When you come to consensus as a class, have students record the answer in the second column of the tool.</a:t>
            </a:r>
          </a:p>
          <a:p>
            <a:pPr lvl="0"/>
            <a:r>
              <a:rPr lang="en-US" sz="1200" kern="1200" dirty="0">
                <a:solidFill>
                  <a:schemeClr val="tx1"/>
                </a:solidFill>
                <a:effectLst/>
                <a:latin typeface="+mn-lt"/>
                <a:ea typeface="+mn-ea"/>
                <a:cs typeface="+mn-cs"/>
              </a:rPr>
              <a:t>Have a class discussion about what students are wondering now that will help them move towards answering the unit driving question. Have students record the questions in the third column of the tool. </a:t>
            </a:r>
          </a:p>
          <a:p>
            <a:pPr lvl="0"/>
            <a:r>
              <a:rPr lang="en-US" sz="1200" kern="1200" dirty="0">
                <a:solidFill>
                  <a:schemeClr val="tx1"/>
                </a:solidFill>
                <a:effectLst/>
                <a:latin typeface="+mn-lt"/>
                <a:ea typeface="+mn-ea"/>
                <a:cs typeface="+mn-cs"/>
              </a:rPr>
              <a:t>Have students keep their Learning Tracking Tool for future activities. </a:t>
            </a:r>
          </a:p>
          <a:p>
            <a:pPr lvl="0"/>
            <a:r>
              <a:rPr lang="en-US" sz="1200" kern="1200" dirty="0">
                <a:solidFill>
                  <a:schemeClr val="tx1"/>
                </a:solidFill>
                <a:effectLst/>
                <a:latin typeface="+mn-lt"/>
                <a:ea typeface="+mn-ea"/>
                <a:cs typeface="+mn-cs"/>
              </a:rPr>
              <a:t>Example Learning Tracking Tool</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Activity: </a:t>
            </a:r>
            <a:r>
              <a:rPr lang="en-US" sz="1200" kern="1200" dirty="0">
                <a:solidFill>
                  <a:schemeClr val="tx1"/>
                </a:solidFill>
                <a:effectLst/>
                <a:latin typeface="+mn-lt"/>
                <a:ea typeface="+mn-ea"/>
                <a:cs typeface="+mn-cs"/>
              </a:rPr>
              <a:t>Activity 1.5 Finding a Trend in Arctic Sea Ice Worksheet</a:t>
            </a:r>
          </a:p>
          <a:p>
            <a:r>
              <a:rPr lang="en-US" sz="1200" b="1" kern="1200" dirty="0">
                <a:solidFill>
                  <a:schemeClr val="tx1"/>
                </a:solidFill>
                <a:effectLst/>
                <a:latin typeface="+mn-lt"/>
                <a:ea typeface="+mn-ea"/>
                <a:cs typeface="+mn-cs"/>
              </a:rPr>
              <a:t>What We Figured Out: </a:t>
            </a:r>
            <a:r>
              <a:rPr lang="en-US" sz="1200" i="1" kern="1200" dirty="0">
                <a:solidFill>
                  <a:schemeClr val="tx1"/>
                </a:solidFill>
                <a:effectLst/>
                <a:latin typeface="+mn-lt"/>
                <a:ea typeface="+mn-ea"/>
                <a:cs typeface="+mn-cs"/>
              </a:rPr>
              <a:t>Although the amount of Arctic sea ice varies from year to year, it is declining in the long term.</a:t>
            </a:r>
            <a:endParaRPr lang="en-US" sz="1200" kern="1200" dirty="0">
              <a:solidFill>
                <a:schemeClr val="tx1"/>
              </a:solidFill>
              <a:effectLst/>
              <a:latin typeface="+mn-lt"/>
              <a:ea typeface="+mn-ea"/>
              <a:cs typeface="+mn-cs"/>
            </a:endParaRPr>
          </a:p>
          <a:p>
            <a:pPr lvl="0"/>
            <a:r>
              <a:rPr lang="en-US" sz="1200" i="1" kern="1200" dirty="0">
                <a:solidFill>
                  <a:schemeClr val="tx1"/>
                </a:solidFill>
                <a:effectLst/>
                <a:latin typeface="+mn-lt"/>
                <a:ea typeface="+mn-ea"/>
                <a:cs typeface="+mn-cs"/>
              </a:rPr>
              <a:t>We have some ideas about why this might be happening, as well as lots of questions.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What We are Asking Now</a:t>
            </a:r>
            <a:r>
              <a:rPr lang="en-US" sz="1200" b="1" i="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What is happening to global temperature, atmospheric CO</a:t>
            </a:r>
            <a:r>
              <a:rPr lang="en-US" sz="1200" i="1" kern="1200" baseline="-25000" dirty="0">
                <a:solidFill>
                  <a:schemeClr val="tx1"/>
                </a:solidFill>
                <a:effectLst/>
                <a:latin typeface="+mn-lt"/>
                <a:ea typeface="+mn-ea"/>
                <a:cs typeface="+mn-cs"/>
              </a:rPr>
              <a:t>2, </a:t>
            </a:r>
            <a:r>
              <a:rPr lang="en-US" sz="1200" i="1" kern="1200" dirty="0">
                <a:solidFill>
                  <a:schemeClr val="tx1"/>
                </a:solidFill>
                <a:effectLst/>
                <a:latin typeface="+mn-lt"/>
                <a:ea typeface="+mn-ea"/>
                <a:cs typeface="+mn-cs"/>
              </a:rPr>
              <a:t>and sea level?</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4794251F-03FA-0248-9853-A8500C1E7589}" type="slidenum">
              <a:rPr lang="en-US" smtClean="0"/>
              <a:t>10</a:t>
            </a:fld>
            <a:endParaRPr lang="en-US"/>
          </a:p>
        </p:txBody>
      </p:sp>
    </p:spTree>
    <p:extLst>
      <p:ext uri="{BB962C8B-B14F-4D97-AF65-F5344CB8AC3E}">
        <p14:creationId xmlns:p14="http://schemas.microsoft.com/office/powerpoint/2010/main" val="26939893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2966902D-B89A-483A-9186-14872E9568C2}"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41371666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CA3B9C-0185-47E4-9FF8-C4E50ADA0BED}"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18304627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44D20B9-8395-44AC-9EFB-BF434BCD33BA}"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33617234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4D7C7FE-5BB5-4455-B45D-8B14851C9A07}"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3219179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DD2E4EB-B045-4747-BB25-BB6D82F4D5B0}"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3521531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50C048A-29E9-46DC-826B-D298AEA8D6C6}" type="datetime1">
              <a:rPr lang="en-US" smtClean="0"/>
              <a:t>3/23/20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28976925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2C16AF2-0E6A-4447-A40A-ABD7BDF9EBB6}" type="datetime1">
              <a:rPr lang="en-US" smtClean="0"/>
              <a:t>3/23/20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1421804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426581B-51B8-48FE-8612-5821287D612F}" type="datetime1">
              <a:rPr lang="en-US" smtClean="0"/>
              <a:t>3/23/20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19027363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8E887B-1C00-4EAF-BD1B-64C9D45C853A}" type="datetime1">
              <a:rPr lang="en-US" smtClean="0"/>
              <a:t>3/23/20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7883946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5F98622-0793-4F6F-B32A-3DCD9A9EEE18}" type="datetime1">
              <a:rPr lang="en-US" smtClean="0"/>
              <a:t>3/23/20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35057219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B15C0CA-DE7A-4939-86FC-7E24E0BE0093}" type="datetime1">
              <a:rPr lang="en-US" smtClean="0"/>
              <a:t>3/23/20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42605278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8464F4-45DD-405F-A0FC-DC39968A301F}" type="datetime1">
              <a:rPr lang="en-US" smtClean="0"/>
              <a:t>3/23/20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C82A8714-C4A1-614E-B309-DB23F8B4D841}" type="slidenum">
              <a:rPr lang="en-US" smtClean="0"/>
              <a:pPr/>
              <a:t>‹#›</a:t>
            </a:fld>
            <a:endParaRPr lang="en-US" dirty="0"/>
          </a:p>
        </p:txBody>
      </p:sp>
    </p:spTree>
    <p:extLst>
      <p:ext uri="{BB962C8B-B14F-4D97-AF65-F5344CB8AC3E}">
        <p14:creationId xmlns:p14="http://schemas.microsoft.com/office/powerpoint/2010/main" val="40329962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8.jpg"/><Relationship Id="rId5" Type="http://schemas.openxmlformats.org/officeDocument/2006/relationships/image" Target="../media/image1.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93078"/>
            <a:ext cx="8229600" cy="1876211"/>
          </a:xfrm>
        </p:spPr>
        <p:txBody>
          <a:bodyPr>
            <a:normAutofit fontScale="90000"/>
          </a:bodyPr>
          <a:lstStyle/>
          <a:p>
            <a:r>
              <a:rPr lang="en-US" dirty="0"/>
              <a:t>Human Energy Systems Unit</a:t>
            </a:r>
            <a:br>
              <a:rPr lang="en-US" dirty="0"/>
            </a:br>
            <a:r>
              <a:rPr lang="en-US" dirty="0"/>
              <a:t>Activity 1.5: Finding a Trend in Arctic Sea Ice</a:t>
            </a:r>
          </a:p>
        </p:txBody>
      </p:sp>
      <p:pic>
        <p:nvPicPr>
          <p:cNvPr id="7" name="Picture 6" descr="N_198209_extn.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308905" y="3769289"/>
            <a:ext cx="2196644" cy="2615052"/>
          </a:xfrm>
          <a:prstGeom prst="rect">
            <a:avLst/>
          </a:prstGeom>
        </p:spPr>
      </p:pic>
      <p:sp>
        <p:nvSpPr>
          <p:cNvPr id="8" name="TextBox 7"/>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9" name="Picture 8"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sp>
        <p:nvSpPr>
          <p:cNvPr id="3" name="Slide Number Placeholder 2">
            <a:extLst>
              <a:ext uri="{FF2B5EF4-FFF2-40B4-BE49-F238E27FC236}">
                <a16:creationId xmlns:a16="http://schemas.microsoft.com/office/drawing/2014/main" id="{C3F0B837-3550-456E-9805-82803F75BDFA}"/>
              </a:ext>
            </a:extLst>
          </p:cNvPr>
          <p:cNvSpPr>
            <a:spLocks noGrp="1"/>
          </p:cNvSpPr>
          <p:nvPr>
            <p:ph type="sldNum" sz="quarter" idx="12"/>
          </p:nvPr>
        </p:nvSpPr>
        <p:spPr/>
        <p:txBody>
          <a:bodyPr/>
          <a:lstStyle/>
          <a:p>
            <a:fld id="{C82A8714-C4A1-614E-B309-DB23F8B4D841}" type="slidenum">
              <a:rPr lang="en-US" smtClean="0"/>
              <a:t>1</a:t>
            </a:fld>
            <a:endParaRPr lang="en-US"/>
          </a:p>
        </p:txBody>
      </p:sp>
    </p:spTree>
    <p:extLst>
      <p:ext uri="{BB962C8B-B14F-4D97-AF65-F5344CB8AC3E}">
        <p14:creationId xmlns:p14="http://schemas.microsoft.com/office/powerpoint/2010/main" val="5744834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518B2-5831-3F4A-B0AF-C5F5B9C043F8}"/>
              </a:ext>
            </a:extLst>
          </p:cNvPr>
          <p:cNvSpPr>
            <a:spLocks noGrp="1"/>
          </p:cNvSpPr>
          <p:nvPr>
            <p:ph type="title"/>
          </p:nvPr>
        </p:nvSpPr>
        <p:spPr/>
        <p:txBody>
          <a:bodyPr/>
          <a:lstStyle/>
          <a:p>
            <a:r>
              <a:rPr lang="en-US" dirty="0"/>
              <a:t>Learning Tracking Tool</a:t>
            </a:r>
          </a:p>
        </p:txBody>
      </p:sp>
      <p:sp>
        <p:nvSpPr>
          <p:cNvPr id="3" name="Content Placeholder 2">
            <a:extLst>
              <a:ext uri="{FF2B5EF4-FFF2-40B4-BE49-F238E27FC236}">
                <a16:creationId xmlns:a16="http://schemas.microsoft.com/office/drawing/2014/main" id="{A29D34C9-0255-B941-9198-50DD021BC046}"/>
              </a:ext>
            </a:extLst>
          </p:cNvPr>
          <p:cNvSpPr>
            <a:spLocks noGrp="1"/>
          </p:cNvSpPr>
          <p:nvPr>
            <p:ph idx="1"/>
          </p:nvPr>
        </p:nvSpPr>
        <p:spPr>
          <a:xfrm>
            <a:off x="457200" y="1600200"/>
            <a:ext cx="4056743" cy="4525963"/>
          </a:xfrm>
        </p:spPr>
        <p:txBody>
          <a:bodyPr>
            <a:normAutofit fontScale="55000" lnSpcReduction="20000"/>
          </a:bodyPr>
          <a:lstStyle/>
          <a:p>
            <a:pPr lvl="0"/>
            <a:r>
              <a:rPr lang="en-US" dirty="0"/>
              <a:t>Record the activity chunk name  “Expressing Ideas and Questions” and their role as “Questioner.”</a:t>
            </a:r>
          </a:p>
          <a:p>
            <a:pPr marL="0" lvl="0" indent="0">
              <a:buNone/>
            </a:pPr>
            <a:endParaRPr lang="en-US" dirty="0"/>
          </a:p>
          <a:p>
            <a:pPr marL="285750" indent="-285750">
              <a:buFont typeface="Arial" panose="020B0604020202020204" pitchFamily="34" charset="0"/>
              <a:buChar char="•"/>
            </a:pPr>
            <a:r>
              <a:rPr lang="en-US" dirty="0"/>
              <a:t>Discuss what you did during the activity chunk and record your ideas in the column, “What Did We Do?”</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Discuss with your classmates what you figured out will help you to answer the unit driving question. Record your ideas in the column “What Did We Figure Out?”</a:t>
            </a:r>
          </a:p>
          <a:p>
            <a:endParaRPr lang="en-US" dirty="0"/>
          </a:p>
          <a:p>
            <a:pPr marL="285750" indent="-285750">
              <a:buFont typeface="Arial" panose="020B0604020202020204" pitchFamily="34" charset="0"/>
              <a:buChar char="•"/>
            </a:pPr>
            <a:r>
              <a:rPr lang="en-US" dirty="0"/>
              <a:t>Discuss questions you now have related to the unit driving question and record them in the column “What Are We Asking Now?”</a:t>
            </a:r>
          </a:p>
          <a:p>
            <a:endParaRPr lang="en-US" dirty="0"/>
          </a:p>
        </p:txBody>
      </p:sp>
      <p:pic>
        <p:nvPicPr>
          <p:cNvPr id="6" name="Picture 5" descr="A screenshot of a the Learning Tracking Tool&#10;">
            <a:extLst>
              <a:ext uri="{FF2B5EF4-FFF2-40B4-BE49-F238E27FC236}">
                <a16:creationId xmlns:a16="http://schemas.microsoft.com/office/drawing/2014/main" id="{E5CB4D01-9607-8D4B-B6ED-DAA081DC9732}"/>
              </a:ext>
            </a:extLst>
          </p:cNvPr>
          <p:cNvPicPr>
            <a:picLocks noChangeAspect="1"/>
          </p:cNvPicPr>
          <p:nvPr/>
        </p:nvPicPr>
        <p:blipFill>
          <a:blip r:embed="rId3"/>
          <a:stretch>
            <a:fillRect/>
          </a:stretch>
        </p:blipFill>
        <p:spPr>
          <a:xfrm>
            <a:off x="4650346" y="1826550"/>
            <a:ext cx="4378149" cy="3130461"/>
          </a:xfrm>
          <a:prstGeom prst="rect">
            <a:avLst/>
          </a:prstGeom>
          <a:ln>
            <a:solidFill>
              <a:schemeClr val="tx1"/>
            </a:solidFill>
          </a:ln>
        </p:spPr>
      </p:pic>
    </p:spTree>
    <p:extLst>
      <p:ext uri="{BB962C8B-B14F-4D97-AF65-F5344CB8AC3E}">
        <p14:creationId xmlns:p14="http://schemas.microsoft.com/office/powerpoint/2010/main" val="24778189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C82A8714-C4A1-614E-B309-DB23F8B4D841}" type="slidenum">
              <a:rPr lang="en-US" smtClean="0"/>
              <a:t>2</a:t>
            </a:fld>
            <a:endParaRPr lang="en-US"/>
          </a:p>
        </p:txBody>
      </p:sp>
      <p:pic>
        <p:nvPicPr>
          <p:cNvPr id="4" name="Picture 3">
            <a:extLst>
              <a:ext uri="{FF2B5EF4-FFF2-40B4-BE49-F238E27FC236}">
                <a16:creationId xmlns:a16="http://schemas.microsoft.com/office/drawing/2014/main" id="{80F201BE-A63C-F744-80E8-CC3D823AE5BA}"/>
              </a:ext>
            </a:extLst>
          </p:cNvPr>
          <p:cNvPicPr>
            <a:picLocks noChangeAspect="1"/>
          </p:cNvPicPr>
          <p:nvPr/>
        </p:nvPicPr>
        <p:blipFill>
          <a:blip r:embed="rId3"/>
          <a:stretch>
            <a:fillRect/>
          </a:stretch>
        </p:blipFill>
        <p:spPr>
          <a:xfrm>
            <a:off x="253846" y="777856"/>
            <a:ext cx="8744846" cy="5542302"/>
          </a:xfrm>
          <a:prstGeom prst="rect">
            <a:avLst/>
          </a:prstGeom>
        </p:spPr>
      </p:pic>
      <p:sp>
        <p:nvSpPr>
          <p:cNvPr id="5" name="Oval Callout 4"/>
          <p:cNvSpPr>
            <a:spLocks noChangeArrowheads="1"/>
          </p:cNvSpPr>
          <p:nvPr/>
        </p:nvSpPr>
        <p:spPr bwMode="auto">
          <a:xfrm rot="21056995">
            <a:off x="66961" y="1679861"/>
            <a:ext cx="924560" cy="924560"/>
          </a:xfrm>
          <a:prstGeom prst="wedgeEllipseCallout">
            <a:avLst>
              <a:gd name="adj1" fmla="val 12033"/>
              <a:gd name="adj2" fmla="val 171617"/>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18814405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Recall the procedure for finding a trend in noisy data</a:t>
            </a:r>
          </a:p>
        </p:txBody>
      </p:sp>
      <p:pic>
        <p:nvPicPr>
          <p:cNvPr id="3" name="Picture 2" descr="Macintosh HD:Users:hannahmiller:Desktop:sup.jpg"/>
          <p:cNvPicPr/>
          <p:nvPr/>
        </p:nvPicPr>
        <p:blipFill>
          <a:blip r:embed="rId3">
            <a:extLst>
              <a:ext uri="{28A0092B-C50C-407E-A947-70E740481C1C}">
                <a14:useLocalDpi xmlns:a14="http://schemas.microsoft.com/office/drawing/2010/main" val="0"/>
              </a:ext>
            </a:extLst>
          </a:blip>
          <a:srcRect/>
          <a:stretch>
            <a:fillRect/>
          </a:stretch>
        </p:blipFill>
        <p:spPr bwMode="auto">
          <a:xfrm>
            <a:off x="292575" y="4122037"/>
            <a:ext cx="8118547" cy="2556651"/>
          </a:xfrm>
          <a:prstGeom prst="rect">
            <a:avLst/>
          </a:prstGeom>
          <a:noFill/>
          <a:ln>
            <a:noFill/>
          </a:ln>
        </p:spPr>
      </p:pic>
      <p:sp>
        <p:nvSpPr>
          <p:cNvPr id="4" name="TextBox 3"/>
          <p:cNvSpPr txBox="1"/>
          <p:nvPr/>
        </p:nvSpPr>
        <p:spPr>
          <a:xfrm>
            <a:off x="611462" y="1657913"/>
            <a:ext cx="2185214" cy="1477328"/>
          </a:xfrm>
          <a:prstGeom prst="rect">
            <a:avLst/>
          </a:prstGeom>
          <a:noFill/>
        </p:spPr>
        <p:txBody>
          <a:bodyPr wrap="none" rtlCol="0">
            <a:spAutoFit/>
          </a:bodyPr>
          <a:lstStyle/>
          <a:p>
            <a:pPr marL="342900" indent="-342900">
              <a:buFont typeface="+mj-lt"/>
              <a:buAutoNum type="arabicPeriod"/>
            </a:pPr>
            <a:r>
              <a:rPr lang="en-US" dirty="0"/>
              <a:t>What was step 1? </a:t>
            </a:r>
          </a:p>
          <a:p>
            <a:pPr marL="342900" indent="-342900">
              <a:buFont typeface="+mj-lt"/>
              <a:buAutoNum type="arabicPeriod"/>
            </a:pPr>
            <a:r>
              <a:rPr lang="en-US" dirty="0"/>
              <a:t>What was step 2? </a:t>
            </a:r>
          </a:p>
          <a:p>
            <a:pPr marL="342900" indent="-342900">
              <a:buFont typeface="+mj-lt"/>
              <a:buAutoNum type="arabicPeriod"/>
            </a:pPr>
            <a:r>
              <a:rPr lang="en-US" dirty="0"/>
              <a:t>What was step 3? </a:t>
            </a:r>
          </a:p>
          <a:p>
            <a:pPr marL="342900" indent="-342900">
              <a:buFont typeface="+mj-lt"/>
              <a:buAutoNum type="arabicPeriod"/>
            </a:pPr>
            <a:r>
              <a:rPr lang="en-US" dirty="0"/>
              <a:t>What was step 4?</a:t>
            </a:r>
          </a:p>
          <a:p>
            <a:pPr marL="342900" indent="-342900">
              <a:buFont typeface="+mj-lt"/>
              <a:buAutoNum type="arabicPeriod"/>
            </a:pPr>
            <a:r>
              <a:rPr lang="en-US" dirty="0"/>
              <a:t>What was step 5? </a:t>
            </a:r>
          </a:p>
        </p:txBody>
      </p:sp>
      <p:sp>
        <p:nvSpPr>
          <p:cNvPr id="5" name="Slide Number Placeholder 4">
            <a:extLst>
              <a:ext uri="{FF2B5EF4-FFF2-40B4-BE49-F238E27FC236}">
                <a16:creationId xmlns:a16="http://schemas.microsoft.com/office/drawing/2014/main" id="{D7E0DAF2-0800-4693-8CE0-B20A9CF78F4E}"/>
              </a:ext>
            </a:extLst>
          </p:cNvPr>
          <p:cNvSpPr>
            <a:spLocks noGrp="1"/>
          </p:cNvSpPr>
          <p:nvPr>
            <p:ph type="sldNum" sz="quarter" idx="12"/>
          </p:nvPr>
        </p:nvSpPr>
        <p:spPr/>
        <p:txBody>
          <a:bodyPr/>
          <a:lstStyle/>
          <a:p>
            <a:fld id="{C82A8714-C4A1-614E-B309-DB23F8B4D841}" type="slidenum">
              <a:rPr lang="en-US" smtClean="0"/>
              <a:t>3</a:t>
            </a:fld>
            <a:endParaRPr lang="en-US"/>
          </a:p>
        </p:txBody>
      </p:sp>
    </p:spTree>
    <p:extLst>
      <p:ext uri="{BB962C8B-B14F-4D97-AF65-F5344CB8AC3E}">
        <p14:creationId xmlns:p14="http://schemas.microsoft.com/office/powerpoint/2010/main" val="36849617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Find a trend for Arctic Sea Ice </a:t>
            </a:r>
            <a:br>
              <a:rPr lang="en-US" dirty="0"/>
            </a:br>
            <a:r>
              <a:rPr lang="en-US" dirty="0"/>
              <a:t>on your worksheet </a:t>
            </a:r>
            <a:r>
              <a:rPr lang="en-US"/>
              <a:t>from Activity 1.3</a:t>
            </a:r>
            <a:endParaRPr lang="en-US" dirty="0"/>
          </a:p>
        </p:txBody>
      </p:sp>
      <p:grpSp>
        <p:nvGrpSpPr>
          <p:cNvPr id="3" name="Group 2"/>
          <p:cNvGrpSpPr/>
          <p:nvPr/>
        </p:nvGrpSpPr>
        <p:grpSpPr>
          <a:xfrm>
            <a:off x="972206" y="1610880"/>
            <a:ext cx="3302484" cy="4574019"/>
            <a:chOff x="0" y="0"/>
            <a:chExt cx="3787775" cy="5511800"/>
          </a:xfrm>
        </p:grpSpPr>
        <p:sp>
          <p:nvSpPr>
            <p:cNvPr id="4" name="Text Box 5"/>
            <p:cNvSpPr txBox="1"/>
            <p:nvPr/>
          </p:nvSpPr>
          <p:spPr>
            <a:xfrm rot="16200000">
              <a:off x="-2542857" y="2542857"/>
              <a:ext cx="5511800" cy="426085"/>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200">
                  <a:effectLst/>
                  <a:latin typeface="Arial"/>
                  <a:ea typeface="Times New Roman"/>
                  <a:cs typeface="Times New Roman"/>
                </a:rPr>
                <a:t>Vertical Axis Title: </a:t>
              </a:r>
              <a:r>
                <a:rPr lang="en-US" sz="1200" b="1" i="1">
                  <a:solidFill>
                    <a:srgbClr val="0000FF"/>
                  </a:solidFill>
                  <a:effectLst/>
                  <a:latin typeface="Arial"/>
                  <a:ea typeface="Times New Roman"/>
                  <a:cs typeface="Times New Roman"/>
                </a:rPr>
                <a:t>Arctic Sea Ice Extent (million sq km)</a:t>
              </a:r>
              <a:endParaRPr lang="en-US" sz="1200">
                <a:effectLst/>
                <a:latin typeface="Helvetica Neue"/>
                <a:ea typeface="Times New Roman"/>
                <a:cs typeface="Times New Roman"/>
              </a:endParaRPr>
            </a:p>
          </p:txBody>
        </p:sp>
        <p:sp>
          <p:nvSpPr>
            <p:cNvPr id="5" name="Text Box 6"/>
            <p:cNvSpPr txBox="1"/>
            <p:nvPr/>
          </p:nvSpPr>
          <p:spPr>
            <a:xfrm>
              <a:off x="1370330" y="4804410"/>
              <a:ext cx="2417445" cy="278765"/>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200">
                  <a:effectLst/>
                  <a:latin typeface="Arial"/>
                  <a:ea typeface="Times New Roman"/>
                  <a:cs typeface="Times New Roman"/>
                </a:rPr>
                <a:t>Horizontal Axis Title: </a:t>
              </a:r>
              <a:r>
                <a:rPr lang="en-US" sz="1200" b="1" i="1">
                  <a:solidFill>
                    <a:srgbClr val="0000FF"/>
                  </a:solidFill>
                  <a:effectLst/>
                  <a:latin typeface="Arial"/>
                  <a:ea typeface="Times New Roman"/>
                  <a:cs typeface="Times New Roman"/>
                </a:rPr>
                <a:t>Year</a:t>
              </a:r>
              <a:r>
                <a:rPr lang="en-US" sz="1200">
                  <a:effectLst/>
                  <a:latin typeface="Arial"/>
                  <a:ea typeface="Times New Roman"/>
                  <a:cs typeface="Times New Roman"/>
                </a:rPr>
                <a:t> </a:t>
              </a:r>
              <a:endParaRPr lang="en-US" sz="1200">
                <a:effectLst/>
                <a:latin typeface="Helvetica Neue"/>
                <a:ea typeface="Times New Roman"/>
                <a:cs typeface="Times New Roman"/>
              </a:endParaRPr>
            </a:p>
          </p:txBody>
        </p:sp>
      </p:grpSp>
      <p:sp>
        <p:nvSpPr>
          <p:cNvPr id="7" name="Slide Number Placeholder 6">
            <a:extLst>
              <a:ext uri="{FF2B5EF4-FFF2-40B4-BE49-F238E27FC236}">
                <a16:creationId xmlns:a16="http://schemas.microsoft.com/office/drawing/2014/main" id="{2BA43560-4DEA-4AA4-989F-E6ECFB7174B7}"/>
              </a:ext>
            </a:extLst>
          </p:cNvPr>
          <p:cNvSpPr>
            <a:spLocks noGrp="1"/>
          </p:cNvSpPr>
          <p:nvPr>
            <p:ph type="sldNum" sz="quarter" idx="12"/>
          </p:nvPr>
        </p:nvSpPr>
        <p:spPr/>
        <p:txBody>
          <a:bodyPr/>
          <a:lstStyle/>
          <a:p>
            <a:fld id="{C82A8714-C4A1-614E-B309-DB23F8B4D841}" type="slidenum">
              <a:rPr lang="en-US" smtClean="0"/>
              <a:t>4</a:t>
            </a:fld>
            <a:endParaRPr lang="en-US"/>
          </a:p>
        </p:txBody>
      </p:sp>
      <p:pic>
        <p:nvPicPr>
          <p:cNvPr id="8" name="Picture 7">
            <a:extLst>
              <a:ext uri="{FF2B5EF4-FFF2-40B4-BE49-F238E27FC236}">
                <a16:creationId xmlns:a16="http://schemas.microsoft.com/office/drawing/2014/main" id="{15F364BA-C140-A241-9803-1098E325BCC7}"/>
              </a:ext>
            </a:extLst>
          </p:cNvPr>
          <p:cNvPicPr/>
          <p:nvPr/>
        </p:nvPicPr>
        <p:blipFill rotWithShape="1">
          <a:blip r:embed="rId3"/>
          <a:srcRect t="1531"/>
          <a:stretch/>
        </p:blipFill>
        <p:spPr bwMode="auto">
          <a:xfrm>
            <a:off x="1343700" y="1722041"/>
            <a:ext cx="6184859" cy="387582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8567890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3052947"/>
          </a:xfrm>
        </p:spPr>
        <p:txBody>
          <a:bodyPr>
            <a:normAutofit/>
          </a:bodyPr>
          <a:lstStyle/>
          <a:p>
            <a:r>
              <a:rPr lang="en-US" b="1" dirty="0"/>
              <a:t>Turn and Talk: </a:t>
            </a:r>
            <a:r>
              <a:rPr lang="en-US" dirty="0"/>
              <a:t>Turn to a partner and compare graphs. What trend you see in your arctic ice graph? </a:t>
            </a:r>
          </a:p>
        </p:txBody>
      </p:sp>
      <p:sp>
        <p:nvSpPr>
          <p:cNvPr id="3" name="TextBox 2"/>
          <p:cNvSpPr txBox="1"/>
          <p:nvPr/>
        </p:nvSpPr>
        <p:spPr>
          <a:xfrm>
            <a:off x="457200" y="3621542"/>
            <a:ext cx="8138542" cy="1477328"/>
          </a:xfrm>
          <a:prstGeom prst="rect">
            <a:avLst/>
          </a:prstGeom>
          <a:noFill/>
          <a:ln>
            <a:solidFill>
              <a:schemeClr val="tx1"/>
            </a:solidFill>
          </a:ln>
        </p:spPr>
        <p:txBody>
          <a:bodyPr wrap="square" rtlCol="0">
            <a:spAutoFit/>
          </a:bodyPr>
          <a:lstStyle/>
          <a:p>
            <a:pPr marL="285750" indent="-285750">
              <a:buFont typeface="Arial"/>
              <a:buChar char="•"/>
            </a:pPr>
            <a:r>
              <a:rPr lang="en-US" dirty="0"/>
              <a:t>Class Consensus: (Write student ideas here about the trend.) _________________________________________________________________________________________________________________________________________________________________________________________________________</a:t>
            </a:r>
          </a:p>
          <a:p>
            <a:endParaRPr lang="en-US" dirty="0"/>
          </a:p>
        </p:txBody>
      </p:sp>
      <p:sp>
        <p:nvSpPr>
          <p:cNvPr id="4" name="Slide Number Placeholder 3">
            <a:extLst>
              <a:ext uri="{FF2B5EF4-FFF2-40B4-BE49-F238E27FC236}">
                <a16:creationId xmlns:a16="http://schemas.microsoft.com/office/drawing/2014/main" id="{E6CAF627-1BE4-496F-9777-F35CA33EDE4C}"/>
              </a:ext>
            </a:extLst>
          </p:cNvPr>
          <p:cNvSpPr>
            <a:spLocks noGrp="1"/>
          </p:cNvSpPr>
          <p:nvPr>
            <p:ph type="sldNum" sz="quarter" idx="12"/>
          </p:nvPr>
        </p:nvSpPr>
        <p:spPr/>
        <p:txBody>
          <a:bodyPr/>
          <a:lstStyle/>
          <a:p>
            <a:fld id="{C82A8714-C4A1-614E-B309-DB23F8B4D841}" type="slidenum">
              <a:rPr lang="en-US" smtClean="0"/>
              <a:t>5</a:t>
            </a:fld>
            <a:endParaRPr lang="en-US"/>
          </a:p>
        </p:txBody>
      </p:sp>
    </p:spTree>
    <p:extLst>
      <p:ext uri="{BB962C8B-B14F-4D97-AF65-F5344CB8AC3E}">
        <p14:creationId xmlns:p14="http://schemas.microsoft.com/office/powerpoint/2010/main" val="4119398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3052947"/>
          </a:xfrm>
        </p:spPr>
        <p:txBody>
          <a:bodyPr>
            <a:normAutofit/>
          </a:bodyPr>
          <a:lstStyle/>
          <a:p>
            <a:r>
              <a:rPr lang="en-US" b="1" dirty="0"/>
              <a:t>Turn and Talk</a:t>
            </a:r>
            <a:r>
              <a:rPr lang="en-US" dirty="0"/>
              <a:t>: Turn to a partner and explain what this trend means. What is happening to arctic ice? </a:t>
            </a:r>
          </a:p>
        </p:txBody>
      </p:sp>
      <p:sp>
        <p:nvSpPr>
          <p:cNvPr id="3" name="TextBox 2"/>
          <p:cNvSpPr txBox="1"/>
          <p:nvPr/>
        </p:nvSpPr>
        <p:spPr>
          <a:xfrm>
            <a:off x="457200" y="3621542"/>
            <a:ext cx="8138542" cy="1200329"/>
          </a:xfrm>
          <a:prstGeom prst="rect">
            <a:avLst/>
          </a:prstGeom>
          <a:noFill/>
          <a:ln>
            <a:solidFill>
              <a:schemeClr val="tx1"/>
            </a:solidFill>
          </a:ln>
        </p:spPr>
        <p:txBody>
          <a:bodyPr wrap="square" rtlCol="0">
            <a:spAutoFit/>
          </a:bodyPr>
          <a:lstStyle/>
          <a:p>
            <a:pPr marL="285750" indent="-285750">
              <a:buFont typeface="Arial"/>
              <a:buChar char="•"/>
            </a:pPr>
            <a:r>
              <a:rPr lang="en-US" dirty="0"/>
              <a:t>Class Explanation: (Write student ideas here about what is happening.) _________________________________________________________________________________________________________________________________________________________________________________________________________</a:t>
            </a:r>
          </a:p>
        </p:txBody>
      </p:sp>
      <p:sp>
        <p:nvSpPr>
          <p:cNvPr id="4" name="Slide Number Placeholder 3">
            <a:extLst>
              <a:ext uri="{FF2B5EF4-FFF2-40B4-BE49-F238E27FC236}">
                <a16:creationId xmlns:a16="http://schemas.microsoft.com/office/drawing/2014/main" id="{597EA9A1-2B87-4120-B061-08CB026F3BE1}"/>
              </a:ext>
            </a:extLst>
          </p:cNvPr>
          <p:cNvSpPr>
            <a:spLocks noGrp="1"/>
          </p:cNvSpPr>
          <p:nvPr>
            <p:ph type="sldNum" sz="quarter" idx="12"/>
          </p:nvPr>
        </p:nvSpPr>
        <p:spPr/>
        <p:txBody>
          <a:bodyPr/>
          <a:lstStyle/>
          <a:p>
            <a:fld id="{C82A8714-C4A1-614E-B309-DB23F8B4D841}" type="slidenum">
              <a:rPr lang="en-US" smtClean="0"/>
              <a:t>6</a:t>
            </a:fld>
            <a:endParaRPr lang="en-US"/>
          </a:p>
        </p:txBody>
      </p:sp>
    </p:spTree>
    <p:extLst>
      <p:ext uri="{BB962C8B-B14F-4D97-AF65-F5344CB8AC3E}">
        <p14:creationId xmlns:p14="http://schemas.microsoft.com/office/powerpoint/2010/main" val="4333620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igure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2469" y="1133482"/>
            <a:ext cx="7180267" cy="5371771"/>
          </a:xfrm>
          <a:prstGeom prst="rect">
            <a:avLst/>
          </a:prstGeom>
          <a:ln>
            <a:solidFill>
              <a:srgbClr val="000000"/>
            </a:solidFill>
          </a:ln>
        </p:spPr>
      </p:pic>
      <p:sp>
        <p:nvSpPr>
          <p:cNvPr id="2" name="Title 1"/>
          <p:cNvSpPr>
            <a:spLocks noGrp="1"/>
          </p:cNvSpPr>
          <p:nvPr>
            <p:ph type="title"/>
          </p:nvPr>
        </p:nvSpPr>
        <p:spPr>
          <a:xfrm>
            <a:off x="152865" y="157058"/>
            <a:ext cx="8807402" cy="677780"/>
          </a:xfrm>
        </p:spPr>
        <p:txBody>
          <a:bodyPr>
            <a:normAutofit fontScale="90000"/>
          </a:bodyPr>
          <a:lstStyle/>
          <a:p>
            <a:r>
              <a:rPr lang="en-US" dirty="0"/>
              <a:t>Compare your graph with NOAA’s graph </a:t>
            </a:r>
          </a:p>
        </p:txBody>
      </p:sp>
      <p:sp>
        <p:nvSpPr>
          <p:cNvPr id="3" name="Slide Number Placeholder 2">
            <a:extLst>
              <a:ext uri="{FF2B5EF4-FFF2-40B4-BE49-F238E27FC236}">
                <a16:creationId xmlns:a16="http://schemas.microsoft.com/office/drawing/2014/main" id="{692788A3-BC43-4050-B312-944554603386}"/>
              </a:ext>
            </a:extLst>
          </p:cNvPr>
          <p:cNvSpPr>
            <a:spLocks noGrp="1"/>
          </p:cNvSpPr>
          <p:nvPr>
            <p:ph type="sldNum" sz="quarter" idx="12"/>
          </p:nvPr>
        </p:nvSpPr>
        <p:spPr/>
        <p:txBody>
          <a:bodyPr/>
          <a:lstStyle/>
          <a:p>
            <a:fld id="{C82A8714-C4A1-614E-B309-DB23F8B4D841}" type="slidenum">
              <a:rPr lang="en-US" smtClean="0"/>
              <a:t>7</a:t>
            </a:fld>
            <a:endParaRPr lang="en-US"/>
          </a:p>
        </p:txBody>
      </p:sp>
    </p:spTree>
    <p:extLst>
      <p:ext uri="{BB962C8B-B14F-4D97-AF65-F5344CB8AC3E}">
        <p14:creationId xmlns:p14="http://schemas.microsoft.com/office/powerpoint/2010/main" val="40341173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4624" y="521562"/>
            <a:ext cx="8725090" cy="2206352"/>
          </a:xfrm>
        </p:spPr>
        <p:txBody>
          <a:bodyPr>
            <a:noAutofit/>
          </a:bodyPr>
          <a:lstStyle/>
          <a:p>
            <a:r>
              <a:rPr lang="en-US" sz="3200" dirty="0"/>
              <a:t>What do you notice about </a:t>
            </a:r>
            <a:r>
              <a:rPr lang="en-US" sz="3200" b="1" dirty="0"/>
              <a:t>short-term variability? </a:t>
            </a:r>
            <a:br>
              <a:rPr lang="en-US" sz="3200" b="1" dirty="0"/>
            </a:br>
            <a:r>
              <a:rPr lang="en-US" sz="3200" dirty="0"/>
              <a:t>What is the </a:t>
            </a:r>
            <a:r>
              <a:rPr lang="en-US" sz="3200" b="1" dirty="0"/>
              <a:t>long-term trend</a:t>
            </a:r>
            <a:r>
              <a:rPr lang="en-US" sz="3200" dirty="0"/>
              <a:t>?</a:t>
            </a:r>
            <a:br>
              <a:rPr lang="en-US" sz="3200" dirty="0"/>
            </a:br>
            <a:endParaRPr lang="en-US" sz="3200" dirty="0"/>
          </a:p>
        </p:txBody>
      </p:sp>
      <p:pic>
        <p:nvPicPr>
          <p:cNvPr id="3" name="Picture 2" descr="Figure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75195" y="2339892"/>
            <a:ext cx="4127367" cy="3648546"/>
          </a:xfrm>
          <a:prstGeom prst="rect">
            <a:avLst/>
          </a:prstGeom>
          <a:ln>
            <a:solidFill>
              <a:srgbClr val="000000"/>
            </a:solidFill>
          </a:ln>
        </p:spPr>
      </p:pic>
      <p:sp>
        <p:nvSpPr>
          <p:cNvPr id="4" name="Slide Number Placeholder 3">
            <a:extLst>
              <a:ext uri="{FF2B5EF4-FFF2-40B4-BE49-F238E27FC236}">
                <a16:creationId xmlns:a16="http://schemas.microsoft.com/office/drawing/2014/main" id="{B479EE86-B83D-42DA-B834-D5FFD8CD690E}"/>
              </a:ext>
            </a:extLst>
          </p:cNvPr>
          <p:cNvSpPr>
            <a:spLocks noGrp="1"/>
          </p:cNvSpPr>
          <p:nvPr>
            <p:ph type="sldNum" sz="quarter" idx="12"/>
          </p:nvPr>
        </p:nvSpPr>
        <p:spPr/>
        <p:txBody>
          <a:bodyPr/>
          <a:lstStyle/>
          <a:p>
            <a:fld id="{C82A8714-C4A1-614E-B309-DB23F8B4D841}" type="slidenum">
              <a:rPr lang="en-US" smtClean="0"/>
              <a:t>8</a:t>
            </a:fld>
            <a:endParaRPr lang="en-US"/>
          </a:p>
        </p:txBody>
      </p:sp>
    </p:spTree>
    <p:extLst>
      <p:ext uri="{BB962C8B-B14F-4D97-AF65-F5344CB8AC3E}">
        <p14:creationId xmlns:p14="http://schemas.microsoft.com/office/powerpoint/2010/main" val="41725476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599703" y="221368"/>
            <a:ext cx="3381605" cy="2011001"/>
          </a:xfrm>
          <a:prstGeom prst="rect">
            <a:avLst/>
          </a:prstGeom>
        </p:spPr>
      </p:pic>
      <p:sp>
        <p:nvSpPr>
          <p:cNvPr id="6" name="TextBox 5"/>
          <p:cNvSpPr txBox="1"/>
          <p:nvPr/>
        </p:nvSpPr>
        <p:spPr>
          <a:xfrm>
            <a:off x="271747" y="5111378"/>
            <a:ext cx="8313529" cy="1446550"/>
          </a:xfrm>
          <a:prstGeom prst="rect">
            <a:avLst/>
          </a:prstGeom>
          <a:noFill/>
        </p:spPr>
        <p:txBody>
          <a:bodyPr wrap="square" rtlCol="0">
            <a:spAutoFit/>
          </a:bodyPr>
          <a:lstStyle/>
          <a:p>
            <a:pPr algn="ctr"/>
            <a:r>
              <a:rPr lang="en-US" sz="4400" i="1" dirty="0"/>
              <a:t>What do all of these representations have in common? </a:t>
            </a:r>
            <a:endParaRPr lang="en-US" sz="4400" dirty="0"/>
          </a:p>
        </p:txBody>
      </p:sp>
      <p:graphicFrame>
        <p:nvGraphicFramePr>
          <p:cNvPr id="8" name="Table 7"/>
          <p:cNvGraphicFramePr>
            <a:graphicFrameLocks noGrp="1"/>
          </p:cNvGraphicFramePr>
          <p:nvPr>
            <p:extLst>
              <p:ext uri="{D42A27DB-BD31-4B8C-83A1-F6EECF244321}">
                <p14:modId xmlns:p14="http://schemas.microsoft.com/office/powerpoint/2010/main" val="2598975558"/>
              </p:ext>
            </p:extLst>
          </p:nvPr>
        </p:nvGraphicFramePr>
        <p:xfrm>
          <a:off x="6714326" y="221368"/>
          <a:ext cx="1987246" cy="4295682"/>
        </p:xfrm>
        <a:graphic>
          <a:graphicData uri="http://schemas.openxmlformats.org/drawingml/2006/table">
            <a:tbl>
              <a:tblPr firstRow="1" bandRow="1">
                <a:tableStyleId>{5C22544A-7EE6-4342-B048-85BDC9FD1C3A}</a:tableStyleId>
              </a:tblPr>
              <a:tblGrid>
                <a:gridCol w="814694">
                  <a:extLst>
                    <a:ext uri="{9D8B030D-6E8A-4147-A177-3AD203B41FA5}">
                      <a16:colId xmlns:a16="http://schemas.microsoft.com/office/drawing/2014/main" val="20000"/>
                    </a:ext>
                  </a:extLst>
                </a:gridCol>
                <a:gridCol w="1172552">
                  <a:extLst>
                    <a:ext uri="{9D8B030D-6E8A-4147-A177-3AD203B41FA5}">
                      <a16:colId xmlns:a16="http://schemas.microsoft.com/office/drawing/2014/main" val="20001"/>
                    </a:ext>
                  </a:extLst>
                </a:gridCol>
              </a:tblGrid>
              <a:tr h="435963">
                <a:tc>
                  <a:txBody>
                    <a:bodyPr/>
                    <a:lstStyle/>
                    <a:p>
                      <a:pPr marL="0" marR="0">
                        <a:lnSpc>
                          <a:spcPct val="150000"/>
                        </a:lnSpc>
                        <a:spcBef>
                          <a:spcPts val="0"/>
                        </a:spcBef>
                        <a:spcAft>
                          <a:spcPts val="0"/>
                        </a:spcAft>
                      </a:pPr>
                      <a:r>
                        <a:rPr lang="en-US" sz="800" dirty="0">
                          <a:effectLst/>
                          <a:latin typeface="Helvetica Neue"/>
                          <a:ea typeface="Times New Roman"/>
                          <a:cs typeface="Times New Roman"/>
                        </a:rPr>
                        <a:t>Year (in September)</a:t>
                      </a:r>
                    </a:p>
                  </a:txBody>
                  <a:tcPr marL="68580" marR="68580" marT="0" marB="0"/>
                </a:tc>
                <a:tc>
                  <a:txBody>
                    <a:bodyPr/>
                    <a:lstStyle/>
                    <a:p>
                      <a:pPr marL="0" marR="0">
                        <a:lnSpc>
                          <a:spcPct val="150000"/>
                        </a:lnSpc>
                        <a:spcBef>
                          <a:spcPts val="0"/>
                        </a:spcBef>
                        <a:spcAft>
                          <a:spcPts val="0"/>
                        </a:spcAft>
                      </a:pPr>
                      <a:r>
                        <a:rPr lang="en-US" sz="800" dirty="0">
                          <a:effectLst/>
                          <a:latin typeface="Helvetica Neue"/>
                          <a:ea typeface="Times New Roman"/>
                          <a:cs typeface="Times New Roman"/>
                        </a:rPr>
                        <a:t>Extent of Arctic Sea</a:t>
                      </a:r>
                      <a:r>
                        <a:rPr lang="en-US" sz="400" dirty="0">
                          <a:effectLst/>
                          <a:latin typeface="Helvetica Neue"/>
                          <a:ea typeface="Times New Roman"/>
                          <a:cs typeface="Times New Roman"/>
                        </a:rPr>
                        <a:t> </a:t>
                      </a:r>
                      <a:r>
                        <a:rPr lang="en-US" sz="800" dirty="0">
                          <a:effectLst/>
                          <a:latin typeface="Helvetica Neue"/>
                          <a:ea typeface="Times New Roman"/>
                          <a:cs typeface="Times New Roman"/>
                        </a:rPr>
                        <a:t> Ice (million </a:t>
                      </a:r>
                      <a:r>
                        <a:rPr lang="en-US" sz="800" dirty="0" err="1">
                          <a:effectLst/>
                          <a:latin typeface="Helvetica Neue"/>
                          <a:ea typeface="Times New Roman"/>
                          <a:cs typeface="Times New Roman"/>
                        </a:rPr>
                        <a:t>sq</a:t>
                      </a:r>
                      <a:r>
                        <a:rPr lang="en-US" sz="800" dirty="0">
                          <a:effectLst/>
                          <a:latin typeface="Helvetica Neue"/>
                          <a:ea typeface="Times New Roman"/>
                          <a:cs typeface="Times New Roman"/>
                        </a:rPr>
                        <a:t> km)</a:t>
                      </a:r>
                    </a:p>
                  </a:txBody>
                  <a:tcPr marL="68580" marR="68580" marT="0" marB="0"/>
                </a:tc>
                <a:extLst>
                  <a:ext uri="{0D108BD9-81ED-4DB2-BD59-A6C34878D82A}">
                    <a16:rowId xmlns:a16="http://schemas.microsoft.com/office/drawing/2014/main" val="10000"/>
                  </a:ext>
                </a:extLst>
              </a:tr>
              <a:tr h="221800">
                <a:tc>
                  <a:txBody>
                    <a:bodyPr/>
                    <a:lstStyle/>
                    <a:p>
                      <a:pPr marL="0" marR="0">
                        <a:lnSpc>
                          <a:spcPct val="150000"/>
                        </a:lnSpc>
                        <a:spcBef>
                          <a:spcPts val="0"/>
                        </a:spcBef>
                        <a:spcAft>
                          <a:spcPts val="0"/>
                        </a:spcAft>
                      </a:pPr>
                      <a:r>
                        <a:rPr lang="en-US" sz="900">
                          <a:effectLst/>
                          <a:latin typeface="Helvetica Neue"/>
                          <a:ea typeface="Times New Roman"/>
                          <a:cs typeface="Times New Roman"/>
                        </a:rPr>
                        <a:t>1979</a:t>
                      </a:r>
                    </a:p>
                  </a:txBody>
                  <a:tcPr marL="68580" marR="68580" marT="0" marB="0"/>
                </a:tc>
                <a:tc>
                  <a:txBody>
                    <a:bodyPr/>
                    <a:lstStyle/>
                    <a:p>
                      <a:pPr marL="0" marR="0">
                        <a:lnSpc>
                          <a:spcPct val="150000"/>
                        </a:lnSpc>
                        <a:spcBef>
                          <a:spcPts val="0"/>
                        </a:spcBef>
                        <a:spcAft>
                          <a:spcPts val="0"/>
                        </a:spcAft>
                      </a:pPr>
                      <a:r>
                        <a:rPr lang="en-US" sz="900" b="1" i="1">
                          <a:solidFill>
                            <a:srgbClr val="0000FF"/>
                          </a:solidFill>
                          <a:effectLst/>
                          <a:latin typeface="Helvetica Neue"/>
                          <a:ea typeface="Times New Roman"/>
                          <a:cs typeface="Times New Roman"/>
                        </a:rPr>
                        <a:t>7.2</a:t>
                      </a:r>
                      <a:endParaRPr lang="en-US" sz="900">
                        <a:effectLst/>
                        <a:latin typeface="Helvetica Neue"/>
                        <a:ea typeface="Times New Roman"/>
                        <a:cs typeface="Times New Roman"/>
                      </a:endParaRPr>
                    </a:p>
                  </a:txBody>
                  <a:tcPr marL="68580" marR="68580" marT="0" marB="0"/>
                </a:tc>
                <a:extLst>
                  <a:ext uri="{0D108BD9-81ED-4DB2-BD59-A6C34878D82A}">
                    <a16:rowId xmlns:a16="http://schemas.microsoft.com/office/drawing/2014/main" val="10001"/>
                  </a:ext>
                </a:extLst>
              </a:tr>
              <a:tr h="221800">
                <a:tc>
                  <a:txBody>
                    <a:bodyPr/>
                    <a:lstStyle/>
                    <a:p>
                      <a:pPr marL="0" marR="0">
                        <a:lnSpc>
                          <a:spcPct val="150000"/>
                        </a:lnSpc>
                        <a:spcBef>
                          <a:spcPts val="0"/>
                        </a:spcBef>
                        <a:spcAft>
                          <a:spcPts val="0"/>
                        </a:spcAft>
                      </a:pPr>
                      <a:r>
                        <a:rPr lang="en-US" sz="900">
                          <a:effectLst/>
                          <a:latin typeface="Helvetica Neue"/>
                          <a:ea typeface="Times New Roman"/>
                          <a:cs typeface="Times New Roman"/>
                        </a:rPr>
                        <a:t>1980</a:t>
                      </a:r>
                    </a:p>
                  </a:txBody>
                  <a:tcPr marL="68580" marR="68580" marT="0" marB="0"/>
                </a:tc>
                <a:tc>
                  <a:txBody>
                    <a:bodyPr/>
                    <a:lstStyle/>
                    <a:p>
                      <a:pPr marL="0" marR="0">
                        <a:lnSpc>
                          <a:spcPct val="150000"/>
                        </a:lnSpc>
                        <a:spcBef>
                          <a:spcPts val="0"/>
                        </a:spcBef>
                        <a:spcAft>
                          <a:spcPts val="0"/>
                        </a:spcAft>
                      </a:pPr>
                      <a:r>
                        <a:rPr lang="en-US" sz="900" b="1" i="1">
                          <a:solidFill>
                            <a:srgbClr val="0000FF"/>
                          </a:solidFill>
                          <a:effectLst/>
                          <a:latin typeface="Helvetica Neue"/>
                          <a:ea typeface="Times New Roman"/>
                          <a:cs typeface="Times New Roman"/>
                        </a:rPr>
                        <a:t>7.8</a:t>
                      </a:r>
                      <a:endParaRPr lang="en-US" sz="900">
                        <a:effectLst/>
                        <a:latin typeface="Helvetica Neue"/>
                        <a:ea typeface="Times New Roman"/>
                        <a:cs typeface="Times New Roman"/>
                      </a:endParaRPr>
                    </a:p>
                  </a:txBody>
                  <a:tcPr marL="68580" marR="68580" marT="0" marB="0"/>
                </a:tc>
                <a:extLst>
                  <a:ext uri="{0D108BD9-81ED-4DB2-BD59-A6C34878D82A}">
                    <a16:rowId xmlns:a16="http://schemas.microsoft.com/office/drawing/2014/main" val="10002"/>
                  </a:ext>
                </a:extLst>
              </a:tr>
              <a:tr h="221800">
                <a:tc>
                  <a:txBody>
                    <a:bodyPr/>
                    <a:lstStyle/>
                    <a:p>
                      <a:pPr marL="0" marR="0">
                        <a:lnSpc>
                          <a:spcPct val="150000"/>
                        </a:lnSpc>
                        <a:spcBef>
                          <a:spcPts val="0"/>
                        </a:spcBef>
                        <a:spcAft>
                          <a:spcPts val="0"/>
                        </a:spcAft>
                      </a:pPr>
                      <a:r>
                        <a:rPr lang="en-US" sz="900">
                          <a:effectLst/>
                          <a:latin typeface="Helvetica Neue"/>
                          <a:ea typeface="Times New Roman"/>
                          <a:cs typeface="Times New Roman"/>
                        </a:rPr>
                        <a:t>1981</a:t>
                      </a:r>
                    </a:p>
                  </a:txBody>
                  <a:tcPr marL="68580" marR="68580" marT="0" marB="0"/>
                </a:tc>
                <a:tc>
                  <a:txBody>
                    <a:bodyPr/>
                    <a:lstStyle/>
                    <a:p>
                      <a:pPr marL="0" marR="0">
                        <a:lnSpc>
                          <a:spcPct val="150000"/>
                        </a:lnSpc>
                        <a:spcBef>
                          <a:spcPts val="0"/>
                        </a:spcBef>
                        <a:spcAft>
                          <a:spcPts val="0"/>
                        </a:spcAft>
                      </a:pPr>
                      <a:r>
                        <a:rPr lang="en-US" sz="900" b="1" i="1">
                          <a:solidFill>
                            <a:srgbClr val="0000FF"/>
                          </a:solidFill>
                          <a:effectLst/>
                          <a:latin typeface="Helvetica Neue"/>
                          <a:ea typeface="Times New Roman"/>
                          <a:cs typeface="Times New Roman"/>
                        </a:rPr>
                        <a:t>7.2</a:t>
                      </a:r>
                      <a:endParaRPr lang="en-US" sz="900">
                        <a:effectLst/>
                        <a:latin typeface="Helvetica Neue"/>
                        <a:ea typeface="Times New Roman"/>
                        <a:cs typeface="Times New Roman"/>
                      </a:endParaRPr>
                    </a:p>
                  </a:txBody>
                  <a:tcPr marL="68580" marR="68580" marT="0" marB="0"/>
                </a:tc>
                <a:extLst>
                  <a:ext uri="{0D108BD9-81ED-4DB2-BD59-A6C34878D82A}">
                    <a16:rowId xmlns:a16="http://schemas.microsoft.com/office/drawing/2014/main" val="10003"/>
                  </a:ext>
                </a:extLst>
              </a:tr>
              <a:tr h="221800">
                <a:tc>
                  <a:txBody>
                    <a:bodyPr/>
                    <a:lstStyle/>
                    <a:p>
                      <a:pPr marL="0" marR="0">
                        <a:lnSpc>
                          <a:spcPct val="150000"/>
                        </a:lnSpc>
                        <a:spcBef>
                          <a:spcPts val="0"/>
                        </a:spcBef>
                        <a:spcAft>
                          <a:spcPts val="0"/>
                        </a:spcAft>
                      </a:pPr>
                      <a:r>
                        <a:rPr lang="en-US" sz="900">
                          <a:effectLst/>
                          <a:latin typeface="Helvetica Neue"/>
                          <a:ea typeface="Times New Roman"/>
                          <a:cs typeface="Times New Roman"/>
                        </a:rPr>
                        <a:t>1982</a:t>
                      </a:r>
                    </a:p>
                  </a:txBody>
                  <a:tcPr marL="68580" marR="68580" marT="0" marB="0"/>
                </a:tc>
                <a:tc>
                  <a:txBody>
                    <a:bodyPr/>
                    <a:lstStyle/>
                    <a:p>
                      <a:pPr marL="0" marR="0">
                        <a:lnSpc>
                          <a:spcPct val="150000"/>
                        </a:lnSpc>
                        <a:spcBef>
                          <a:spcPts val="0"/>
                        </a:spcBef>
                        <a:spcAft>
                          <a:spcPts val="0"/>
                        </a:spcAft>
                      </a:pPr>
                      <a:r>
                        <a:rPr lang="en-US" sz="900" b="1" i="1">
                          <a:solidFill>
                            <a:srgbClr val="0000FF"/>
                          </a:solidFill>
                          <a:effectLst/>
                          <a:latin typeface="Helvetica Neue"/>
                          <a:ea typeface="Times New Roman"/>
                          <a:cs typeface="Times New Roman"/>
                        </a:rPr>
                        <a:t>7.4</a:t>
                      </a:r>
                      <a:endParaRPr lang="en-US" sz="900">
                        <a:effectLst/>
                        <a:latin typeface="Helvetica Neue"/>
                        <a:ea typeface="Times New Roman"/>
                        <a:cs typeface="Times New Roman"/>
                      </a:endParaRPr>
                    </a:p>
                  </a:txBody>
                  <a:tcPr marL="68580" marR="68580" marT="0" marB="0"/>
                </a:tc>
                <a:extLst>
                  <a:ext uri="{0D108BD9-81ED-4DB2-BD59-A6C34878D82A}">
                    <a16:rowId xmlns:a16="http://schemas.microsoft.com/office/drawing/2014/main" val="10004"/>
                  </a:ext>
                </a:extLst>
              </a:tr>
              <a:tr h="221800">
                <a:tc>
                  <a:txBody>
                    <a:bodyPr/>
                    <a:lstStyle/>
                    <a:p>
                      <a:pPr marL="0" marR="0">
                        <a:lnSpc>
                          <a:spcPct val="150000"/>
                        </a:lnSpc>
                        <a:spcBef>
                          <a:spcPts val="0"/>
                        </a:spcBef>
                        <a:spcAft>
                          <a:spcPts val="0"/>
                        </a:spcAft>
                      </a:pPr>
                      <a:r>
                        <a:rPr lang="en-US" sz="900">
                          <a:effectLst/>
                          <a:latin typeface="Helvetica Neue"/>
                          <a:ea typeface="Times New Roman"/>
                          <a:cs typeface="Times New Roman"/>
                        </a:rPr>
                        <a:t>1983</a:t>
                      </a:r>
                    </a:p>
                  </a:txBody>
                  <a:tcPr marL="68580" marR="68580" marT="0" marB="0"/>
                </a:tc>
                <a:tc>
                  <a:txBody>
                    <a:bodyPr/>
                    <a:lstStyle/>
                    <a:p>
                      <a:pPr marL="0" marR="0">
                        <a:lnSpc>
                          <a:spcPct val="150000"/>
                        </a:lnSpc>
                        <a:spcBef>
                          <a:spcPts val="0"/>
                        </a:spcBef>
                        <a:spcAft>
                          <a:spcPts val="0"/>
                        </a:spcAft>
                      </a:pPr>
                      <a:r>
                        <a:rPr lang="en-US" sz="900" b="1" i="1" dirty="0">
                          <a:solidFill>
                            <a:srgbClr val="0000FF"/>
                          </a:solidFill>
                          <a:effectLst/>
                          <a:latin typeface="Helvetica Neue"/>
                          <a:ea typeface="Times New Roman"/>
                          <a:cs typeface="Times New Roman"/>
                        </a:rPr>
                        <a:t>7.5</a:t>
                      </a:r>
                      <a:endParaRPr lang="en-US" sz="900" dirty="0">
                        <a:effectLst/>
                        <a:latin typeface="Helvetica Neue"/>
                        <a:ea typeface="Times New Roman"/>
                        <a:cs typeface="Times New Roman"/>
                      </a:endParaRPr>
                    </a:p>
                  </a:txBody>
                  <a:tcPr marL="68580" marR="68580" marT="0" marB="0"/>
                </a:tc>
                <a:extLst>
                  <a:ext uri="{0D108BD9-81ED-4DB2-BD59-A6C34878D82A}">
                    <a16:rowId xmlns:a16="http://schemas.microsoft.com/office/drawing/2014/main" val="10005"/>
                  </a:ext>
                </a:extLst>
              </a:tr>
              <a:tr h="221800">
                <a:tc>
                  <a:txBody>
                    <a:bodyPr/>
                    <a:lstStyle/>
                    <a:p>
                      <a:pPr marL="0" marR="0">
                        <a:lnSpc>
                          <a:spcPct val="150000"/>
                        </a:lnSpc>
                        <a:spcBef>
                          <a:spcPts val="0"/>
                        </a:spcBef>
                        <a:spcAft>
                          <a:spcPts val="0"/>
                        </a:spcAft>
                      </a:pPr>
                      <a:r>
                        <a:rPr lang="en-US" sz="900">
                          <a:effectLst/>
                          <a:latin typeface="Helvetica Neue"/>
                          <a:ea typeface="Times New Roman"/>
                          <a:cs typeface="Times New Roman"/>
                        </a:rPr>
                        <a:t>1984</a:t>
                      </a:r>
                    </a:p>
                  </a:txBody>
                  <a:tcPr marL="68580" marR="68580" marT="0" marB="0"/>
                </a:tc>
                <a:tc>
                  <a:txBody>
                    <a:bodyPr/>
                    <a:lstStyle/>
                    <a:p>
                      <a:pPr marL="0" marR="0">
                        <a:lnSpc>
                          <a:spcPct val="150000"/>
                        </a:lnSpc>
                        <a:spcBef>
                          <a:spcPts val="0"/>
                        </a:spcBef>
                        <a:spcAft>
                          <a:spcPts val="0"/>
                        </a:spcAft>
                      </a:pPr>
                      <a:r>
                        <a:rPr lang="en-US" sz="900" b="1" i="1">
                          <a:solidFill>
                            <a:srgbClr val="0000FF"/>
                          </a:solidFill>
                          <a:effectLst/>
                          <a:latin typeface="Helvetica Neue"/>
                          <a:ea typeface="Times New Roman"/>
                          <a:cs typeface="Times New Roman"/>
                        </a:rPr>
                        <a:t>7.1</a:t>
                      </a:r>
                      <a:endParaRPr lang="en-US" sz="900">
                        <a:effectLst/>
                        <a:latin typeface="Helvetica Neue"/>
                        <a:ea typeface="Times New Roman"/>
                        <a:cs typeface="Times New Roman"/>
                      </a:endParaRPr>
                    </a:p>
                  </a:txBody>
                  <a:tcPr marL="68580" marR="68580" marT="0" marB="0"/>
                </a:tc>
                <a:extLst>
                  <a:ext uri="{0D108BD9-81ED-4DB2-BD59-A6C34878D82A}">
                    <a16:rowId xmlns:a16="http://schemas.microsoft.com/office/drawing/2014/main" val="10006"/>
                  </a:ext>
                </a:extLst>
              </a:tr>
              <a:tr h="221800">
                <a:tc>
                  <a:txBody>
                    <a:bodyPr/>
                    <a:lstStyle/>
                    <a:p>
                      <a:pPr marL="0" marR="0">
                        <a:lnSpc>
                          <a:spcPct val="150000"/>
                        </a:lnSpc>
                        <a:spcBef>
                          <a:spcPts val="0"/>
                        </a:spcBef>
                        <a:spcAft>
                          <a:spcPts val="0"/>
                        </a:spcAft>
                      </a:pPr>
                      <a:r>
                        <a:rPr lang="en-US" sz="900">
                          <a:effectLst/>
                          <a:latin typeface="Helvetica Neue"/>
                          <a:ea typeface="Times New Roman"/>
                          <a:cs typeface="Times New Roman"/>
                        </a:rPr>
                        <a:t>1985</a:t>
                      </a:r>
                    </a:p>
                  </a:txBody>
                  <a:tcPr marL="68580" marR="68580" marT="0" marB="0"/>
                </a:tc>
                <a:tc>
                  <a:txBody>
                    <a:bodyPr/>
                    <a:lstStyle/>
                    <a:p>
                      <a:pPr marL="0" marR="0">
                        <a:lnSpc>
                          <a:spcPct val="150000"/>
                        </a:lnSpc>
                        <a:spcBef>
                          <a:spcPts val="0"/>
                        </a:spcBef>
                        <a:spcAft>
                          <a:spcPts val="0"/>
                        </a:spcAft>
                      </a:pPr>
                      <a:r>
                        <a:rPr lang="en-US" sz="900" b="1" i="1">
                          <a:solidFill>
                            <a:srgbClr val="0000FF"/>
                          </a:solidFill>
                          <a:effectLst/>
                          <a:latin typeface="Helvetica Neue"/>
                          <a:ea typeface="Times New Roman"/>
                          <a:cs typeface="Times New Roman"/>
                        </a:rPr>
                        <a:t>6.9</a:t>
                      </a:r>
                      <a:endParaRPr lang="en-US" sz="900">
                        <a:effectLst/>
                        <a:latin typeface="Helvetica Neue"/>
                        <a:ea typeface="Times New Roman"/>
                        <a:cs typeface="Times New Roman"/>
                      </a:endParaRPr>
                    </a:p>
                  </a:txBody>
                  <a:tcPr marL="68580" marR="68580" marT="0" marB="0"/>
                </a:tc>
                <a:extLst>
                  <a:ext uri="{0D108BD9-81ED-4DB2-BD59-A6C34878D82A}">
                    <a16:rowId xmlns:a16="http://schemas.microsoft.com/office/drawing/2014/main" val="10007"/>
                  </a:ext>
                </a:extLst>
              </a:tr>
              <a:tr h="221800">
                <a:tc>
                  <a:txBody>
                    <a:bodyPr/>
                    <a:lstStyle/>
                    <a:p>
                      <a:pPr marL="0" marR="0">
                        <a:lnSpc>
                          <a:spcPct val="150000"/>
                        </a:lnSpc>
                        <a:spcBef>
                          <a:spcPts val="0"/>
                        </a:spcBef>
                        <a:spcAft>
                          <a:spcPts val="0"/>
                        </a:spcAft>
                      </a:pPr>
                      <a:r>
                        <a:rPr lang="en-US" sz="900">
                          <a:effectLst/>
                          <a:latin typeface="Helvetica Neue"/>
                          <a:ea typeface="Times New Roman"/>
                          <a:cs typeface="Times New Roman"/>
                        </a:rPr>
                        <a:t>1986</a:t>
                      </a:r>
                    </a:p>
                  </a:txBody>
                  <a:tcPr marL="68580" marR="68580" marT="0" marB="0"/>
                </a:tc>
                <a:tc>
                  <a:txBody>
                    <a:bodyPr/>
                    <a:lstStyle/>
                    <a:p>
                      <a:pPr marL="0" marR="0">
                        <a:lnSpc>
                          <a:spcPct val="150000"/>
                        </a:lnSpc>
                        <a:spcBef>
                          <a:spcPts val="0"/>
                        </a:spcBef>
                        <a:spcAft>
                          <a:spcPts val="0"/>
                        </a:spcAft>
                      </a:pPr>
                      <a:r>
                        <a:rPr lang="en-US" sz="900" b="1" i="1" dirty="0">
                          <a:solidFill>
                            <a:srgbClr val="0000FF"/>
                          </a:solidFill>
                          <a:effectLst/>
                          <a:latin typeface="Helvetica Neue"/>
                          <a:ea typeface="Times New Roman"/>
                          <a:cs typeface="Times New Roman"/>
                        </a:rPr>
                        <a:t>7.5</a:t>
                      </a:r>
                      <a:endParaRPr lang="en-US" sz="900" dirty="0">
                        <a:effectLst/>
                        <a:latin typeface="Helvetica Neue"/>
                        <a:ea typeface="Times New Roman"/>
                        <a:cs typeface="Times New Roman"/>
                      </a:endParaRPr>
                    </a:p>
                  </a:txBody>
                  <a:tcPr marL="68580" marR="68580" marT="0" marB="0"/>
                </a:tc>
                <a:extLst>
                  <a:ext uri="{0D108BD9-81ED-4DB2-BD59-A6C34878D82A}">
                    <a16:rowId xmlns:a16="http://schemas.microsoft.com/office/drawing/2014/main" val="10008"/>
                  </a:ext>
                </a:extLst>
              </a:tr>
              <a:tr h="221800">
                <a:tc>
                  <a:txBody>
                    <a:bodyPr/>
                    <a:lstStyle/>
                    <a:p>
                      <a:pPr marL="0" marR="0">
                        <a:lnSpc>
                          <a:spcPct val="150000"/>
                        </a:lnSpc>
                        <a:spcBef>
                          <a:spcPts val="0"/>
                        </a:spcBef>
                        <a:spcAft>
                          <a:spcPts val="0"/>
                        </a:spcAft>
                      </a:pPr>
                      <a:r>
                        <a:rPr lang="en-US" sz="900">
                          <a:effectLst/>
                          <a:latin typeface="Helvetica Neue"/>
                          <a:ea typeface="Times New Roman"/>
                          <a:cs typeface="Times New Roman"/>
                        </a:rPr>
                        <a:t>1987</a:t>
                      </a:r>
                    </a:p>
                  </a:txBody>
                  <a:tcPr marL="68580" marR="68580" marT="0" marB="0"/>
                </a:tc>
                <a:tc>
                  <a:txBody>
                    <a:bodyPr/>
                    <a:lstStyle/>
                    <a:p>
                      <a:pPr marL="0" marR="0">
                        <a:lnSpc>
                          <a:spcPct val="150000"/>
                        </a:lnSpc>
                        <a:spcBef>
                          <a:spcPts val="0"/>
                        </a:spcBef>
                        <a:spcAft>
                          <a:spcPts val="0"/>
                        </a:spcAft>
                      </a:pPr>
                      <a:r>
                        <a:rPr lang="en-US" sz="900" b="1" i="1">
                          <a:solidFill>
                            <a:srgbClr val="0000FF"/>
                          </a:solidFill>
                          <a:effectLst/>
                          <a:latin typeface="Helvetica Neue"/>
                          <a:ea typeface="Times New Roman"/>
                          <a:cs typeface="Times New Roman"/>
                        </a:rPr>
                        <a:t>7.5</a:t>
                      </a:r>
                      <a:endParaRPr lang="en-US" sz="900">
                        <a:effectLst/>
                        <a:latin typeface="Helvetica Neue"/>
                        <a:ea typeface="Times New Roman"/>
                        <a:cs typeface="Times New Roman"/>
                      </a:endParaRPr>
                    </a:p>
                  </a:txBody>
                  <a:tcPr marL="68580" marR="68580" marT="0" marB="0"/>
                </a:tc>
                <a:extLst>
                  <a:ext uri="{0D108BD9-81ED-4DB2-BD59-A6C34878D82A}">
                    <a16:rowId xmlns:a16="http://schemas.microsoft.com/office/drawing/2014/main" val="10009"/>
                  </a:ext>
                </a:extLst>
              </a:tr>
              <a:tr h="221800">
                <a:tc>
                  <a:txBody>
                    <a:bodyPr/>
                    <a:lstStyle/>
                    <a:p>
                      <a:pPr marL="0" marR="0">
                        <a:lnSpc>
                          <a:spcPct val="150000"/>
                        </a:lnSpc>
                        <a:spcBef>
                          <a:spcPts val="0"/>
                        </a:spcBef>
                        <a:spcAft>
                          <a:spcPts val="0"/>
                        </a:spcAft>
                      </a:pPr>
                      <a:r>
                        <a:rPr lang="en-US" sz="900">
                          <a:effectLst/>
                          <a:latin typeface="Helvetica Neue"/>
                          <a:ea typeface="Times New Roman"/>
                          <a:cs typeface="Times New Roman"/>
                        </a:rPr>
                        <a:t>1988</a:t>
                      </a:r>
                    </a:p>
                  </a:txBody>
                  <a:tcPr marL="68580" marR="68580" marT="0" marB="0"/>
                </a:tc>
                <a:tc>
                  <a:txBody>
                    <a:bodyPr/>
                    <a:lstStyle/>
                    <a:p>
                      <a:pPr marL="0" marR="0">
                        <a:lnSpc>
                          <a:spcPct val="150000"/>
                        </a:lnSpc>
                        <a:spcBef>
                          <a:spcPts val="0"/>
                        </a:spcBef>
                        <a:spcAft>
                          <a:spcPts val="0"/>
                        </a:spcAft>
                      </a:pPr>
                      <a:r>
                        <a:rPr lang="en-US" sz="900" b="1" i="1">
                          <a:solidFill>
                            <a:srgbClr val="0000FF"/>
                          </a:solidFill>
                          <a:effectLst/>
                          <a:latin typeface="Helvetica Neue"/>
                          <a:ea typeface="Times New Roman"/>
                          <a:cs typeface="Times New Roman"/>
                        </a:rPr>
                        <a:t>7.5</a:t>
                      </a:r>
                      <a:endParaRPr lang="en-US" sz="900">
                        <a:effectLst/>
                        <a:latin typeface="Helvetica Neue"/>
                        <a:ea typeface="Times New Roman"/>
                        <a:cs typeface="Times New Roman"/>
                      </a:endParaRPr>
                    </a:p>
                  </a:txBody>
                  <a:tcPr marL="68580" marR="68580" marT="0" marB="0"/>
                </a:tc>
                <a:extLst>
                  <a:ext uri="{0D108BD9-81ED-4DB2-BD59-A6C34878D82A}">
                    <a16:rowId xmlns:a16="http://schemas.microsoft.com/office/drawing/2014/main" val="10010"/>
                  </a:ext>
                </a:extLst>
              </a:tr>
              <a:tr h="221800">
                <a:tc>
                  <a:txBody>
                    <a:bodyPr/>
                    <a:lstStyle/>
                    <a:p>
                      <a:pPr marL="0" marR="0">
                        <a:lnSpc>
                          <a:spcPct val="150000"/>
                        </a:lnSpc>
                        <a:spcBef>
                          <a:spcPts val="0"/>
                        </a:spcBef>
                        <a:spcAft>
                          <a:spcPts val="0"/>
                        </a:spcAft>
                      </a:pPr>
                      <a:r>
                        <a:rPr lang="en-US" sz="900">
                          <a:effectLst/>
                          <a:latin typeface="Helvetica Neue"/>
                          <a:ea typeface="Times New Roman"/>
                          <a:cs typeface="Times New Roman"/>
                        </a:rPr>
                        <a:t>1989</a:t>
                      </a:r>
                    </a:p>
                  </a:txBody>
                  <a:tcPr marL="68580" marR="68580" marT="0" marB="0"/>
                </a:tc>
                <a:tc>
                  <a:txBody>
                    <a:bodyPr/>
                    <a:lstStyle/>
                    <a:p>
                      <a:pPr marL="0" marR="0">
                        <a:lnSpc>
                          <a:spcPct val="150000"/>
                        </a:lnSpc>
                        <a:spcBef>
                          <a:spcPts val="0"/>
                        </a:spcBef>
                        <a:spcAft>
                          <a:spcPts val="0"/>
                        </a:spcAft>
                      </a:pPr>
                      <a:r>
                        <a:rPr lang="en-US" sz="900" b="1" i="1" dirty="0">
                          <a:solidFill>
                            <a:srgbClr val="0000FF"/>
                          </a:solidFill>
                          <a:effectLst/>
                          <a:latin typeface="Helvetica Neue"/>
                          <a:ea typeface="Times New Roman"/>
                          <a:cs typeface="Times New Roman"/>
                        </a:rPr>
                        <a:t>7.0</a:t>
                      </a:r>
                      <a:endParaRPr lang="en-US" sz="900" dirty="0">
                        <a:effectLst/>
                        <a:latin typeface="Helvetica Neue"/>
                        <a:ea typeface="Times New Roman"/>
                        <a:cs typeface="Times New Roman"/>
                      </a:endParaRPr>
                    </a:p>
                  </a:txBody>
                  <a:tcPr marL="68580" marR="68580" marT="0" marB="0"/>
                </a:tc>
                <a:extLst>
                  <a:ext uri="{0D108BD9-81ED-4DB2-BD59-A6C34878D82A}">
                    <a16:rowId xmlns:a16="http://schemas.microsoft.com/office/drawing/2014/main" val="10011"/>
                  </a:ext>
                </a:extLst>
              </a:tr>
              <a:tr h="221800">
                <a:tc>
                  <a:txBody>
                    <a:bodyPr/>
                    <a:lstStyle/>
                    <a:p>
                      <a:pPr marL="0" marR="0">
                        <a:lnSpc>
                          <a:spcPct val="150000"/>
                        </a:lnSpc>
                        <a:spcBef>
                          <a:spcPts val="0"/>
                        </a:spcBef>
                        <a:spcAft>
                          <a:spcPts val="0"/>
                        </a:spcAft>
                      </a:pPr>
                      <a:r>
                        <a:rPr lang="en-US" sz="900" dirty="0">
                          <a:effectLst/>
                          <a:latin typeface="Helvetica Neue"/>
                          <a:ea typeface="Times New Roman"/>
                          <a:cs typeface="Times New Roman"/>
                        </a:rPr>
                        <a:t>1990</a:t>
                      </a:r>
                    </a:p>
                  </a:txBody>
                  <a:tcPr marL="68580" marR="68580" marT="0" marB="0"/>
                </a:tc>
                <a:tc>
                  <a:txBody>
                    <a:bodyPr/>
                    <a:lstStyle/>
                    <a:p>
                      <a:pPr marL="0" marR="0">
                        <a:lnSpc>
                          <a:spcPct val="150000"/>
                        </a:lnSpc>
                        <a:spcBef>
                          <a:spcPts val="0"/>
                        </a:spcBef>
                        <a:spcAft>
                          <a:spcPts val="0"/>
                        </a:spcAft>
                      </a:pPr>
                      <a:r>
                        <a:rPr lang="en-US" sz="900" b="1" i="1">
                          <a:solidFill>
                            <a:srgbClr val="0000FF"/>
                          </a:solidFill>
                          <a:effectLst/>
                          <a:latin typeface="Helvetica Neue"/>
                          <a:ea typeface="Times New Roman"/>
                          <a:cs typeface="Times New Roman"/>
                        </a:rPr>
                        <a:t>6.2</a:t>
                      </a:r>
                      <a:endParaRPr lang="en-US" sz="900">
                        <a:effectLst/>
                        <a:latin typeface="Helvetica Neue"/>
                        <a:ea typeface="Times New Roman"/>
                        <a:cs typeface="Times New Roman"/>
                      </a:endParaRPr>
                    </a:p>
                  </a:txBody>
                  <a:tcPr marL="68580" marR="68580" marT="0" marB="0"/>
                </a:tc>
                <a:extLst>
                  <a:ext uri="{0D108BD9-81ED-4DB2-BD59-A6C34878D82A}">
                    <a16:rowId xmlns:a16="http://schemas.microsoft.com/office/drawing/2014/main" val="10012"/>
                  </a:ext>
                </a:extLst>
              </a:tr>
              <a:tr h="221800">
                <a:tc>
                  <a:txBody>
                    <a:bodyPr/>
                    <a:lstStyle/>
                    <a:p>
                      <a:pPr marL="0" marR="0">
                        <a:lnSpc>
                          <a:spcPct val="150000"/>
                        </a:lnSpc>
                        <a:spcBef>
                          <a:spcPts val="0"/>
                        </a:spcBef>
                        <a:spcAft>
                          <a:spcPts val="0"/>
                        </a:spcAft>
                      </a:pPr>
                      <a:r>
                        <a:rPr lang="en-US" sz="900">
                          <a:effectLst/>
                          <a:latin typeface="Helvetica Neue"/>
                          <a:ea typeface="Times New Roman"/>
                          <a:cs typeface="Times New Roman"/>
                        </a:rPr>
                        <a:t>1991</a:t>
                      </a:r>
                    </a:p>
                  </a:txBody>
                  <a:tcPr marL="68580" marR="68580" marT="0" marB="0"/>
                </a:tc>
                <a:tc>
                  <a:txBody>
                    <a:bodyPr/>
                    <a:lstStyle/>
                    <a:p>
                      <a:pPr marL="0" marR="0">
                        <a:lnSpc>
                          <a:spcPct val="150000"/>
                        </a:lnSpc>
                        <a:spcBef>
                          <a:spcPts val="0"/>
                        </a:spcBef>
                        <a:spcAft>
                          <a:spcPts val="0"/>
                        </a:spcAft>
                      </a:pPr>
                      <a:r>
                        <a:rPr lang="en-US" sz="900" b="1" i="1" dirty="0">
                          <a:solidFill>
                            <a:srgbClr val="0000FF"/>
                          </a:solidFill>
                          <a:effectLst/>
                          <a:latin typeface="Helvetica Neue"/>
                          <a:ea typeface="Times New Roman"/>
                          <a:cs typeface="Times New Roman"/>
                        </a:rPr>
                        <a:t>6.5</a:t>
                      </a:r>
                      <a:endParaRPr lang="en-US" sz="900" dirty="0">
                        <a:effectLst/>
                        <a:latin typeface="Helvetica Neue"/>
                        <a:ea typeface="Times New Roman"/>
                        <a:cs typeface="Times New Roman"/>
                      </a:endParaRPr>
                    </a:p>
                  </a:txBody>
                  <a:tcPr marL="68580" marR="68580" marT="0" marB="0"/>
                </a:tc>
                <a:extLst>
                  <a:ext uri="{0D108BD9-81ED-4DB2-BD59-A6C34878D82A}">
                    <a16:rowId xmlns:a16="http://schemas.microsoft.com/office/drawing/2014/main" val="10013"/>
                  </a:ext>
                </a:extLst>
              </a:tr>
              <a:tr h="221800">
                <a:tc>
                  <a:txBody>
                    <a:bodyPr/>
                    <a:lstStyle/>
                    <a:p>
                      <a:pPr marL="0" marR="0">
                        <a:lnSpc>
                          <a:spcPct val="150000"/>
                        </a:lnSpc>
                        <a:spcBef>
                          <a:spcPts val="0"/>
                        </a:spcBef>
                        <a:spcAft>
                          <a:spcPts val="0"/>
                        </a:spcAft>
                      </a:pPr>
                      <a:r>
                        <a:rPr lang="en-US" sz="900">
                          <a:effectLst/>
                          <a:latin typeface="Helvetica Neue"/>
                          <a:ea typeface="Times New Roman"/>
                          <a:cs typeface="Times New Roman"/>
                        </a:rPr>
                        <a:t>1992</a:t>
                      </a:r>
                    </a:p>
                  </a:txBody>
                  <a:tcPr marL="68580" marR="68580" marT="0" marB="0"/>
                </a:tc>
                <a:tc>
                  <a:txBody>
                    <a:bodyPr/>
                    <a:lstStyle/>
                    <a:p>
                      <a:pPr marL="0" marR="0">
                        <a:lnSpc>
                          <a:spcPct val="150000"/>
                        </a:lnSpc>
                        <a:spcBef>
                          <a:spcPts val="0"/>
                        </a:spcBef>
                        <a:spcAft>
                          <a:spcPts val="0"/>
                        </a:spcAft>
                      </a:pPr>
                      <a:r>
                        <a:rPr lang="en-US" sz="900" b="1" i="1">
                          <a:solidFill>
                            <a:srgbClr val="0000FF"/>
                          </a:solidFill>
                          <a:effectLst/>
                          <a:latin typeface="Helvetica Neue"/>
                          <a:ea typeface="Times New Roman"/>
                          <a:cs typeface="Times New Roman"/>
                        </a:rPr>
                        <a:t>7.5</a:t>
                      </a:r>
                      <a:endParaRPr lang="en-US" sz="900">
                        <a:effectLst/>
                        <a:latin typeface="Helvetica Neue"/>
                        <a:ea typeface="Times New Roman"/>
                        <a:cs typeface="Times New Roman"/>
                      </a:endParaRPr>
                    </a:p>
                  </a:txBody>
                  <a:tcPr marL="68580" marR="68580" marT="0" marB="0"/>
                </a:tc>
                <a:extLst>
                  <a:ext uri="{0D108BD9-81ED-4DB2-BD59-A6C34878D82A}">
                    <a16:rowId xmlns:a16="http://schemas.microsoft.com/office/drawing/2014/main" val="10014"/>
                  </a:ext>
                </a:extLst>
              </a:tr>
              <a:tr h="221800">
                <a:tc>
                  <a:txBody>
                    <a:bodyPr/>
                    <a:lstStyle/>
                    <a:p>
                      <a:pPr marL="0" marR="0">
                        <a:lnSpc>
                          <a:spcPct val="150000"/>
                        </a:lnSpc>
                        <a:spcBef>
                          <a:spcPts val="0"/>
                        </a:spcBef>
                        <a:spcAft>
                          <a:spcPts val="0"/>
                        </a:spcAft>
                      </a:pPr>
                      <a:r>
                        <a:rPr lang="en-US" sz="900">
                          <a:effectLst/>
                          <a:latin typeface="Helvetica Neue"/>
                          <a:ea typeface="Times New Roman"/>
                          <a:cs typeface="Times New Roman"/>
                        </a:rPr>
                        <a:t>1993</a:t>
                      </a:r>
                    </a:p>
                  </a:txBody>
                  <a:tcPr marL="68580" marR="68580" marT="0" marB="0"/>
                </a:tc>
                <a:tc>
                  <a:txBody>
                    <a:bodyPr/>
                    <a:lstStyle/>
                    <a:p>
                      <a:pPr marL="0" marR="0">
                        <a:lnSpc>
                          <a:spcPct val="150000"/>
                        </a:lnSpc>
                        <a:spcBef>
                          <a:spcPts val="0"/>
                        </a:spcBef>
                        <a:spcAft>
                          <a:spcPts val="0"/>
                        </a:spcAft>
                      </a:pPr>
                      <a:r>
                        <a:rPr lang="en-US" sz="900" b="1" i="1">
                          <a:solidFill>
                            <a:srgbClr val="0000FF"/>
                          </a:solidFill>
                          <a:effectLst/>
                          <a:latin typeface="Helvetica Neue"/>
                          <a:ea typeface="Times New Roman"/>
                          <a:cs typeface="Times New Roman"/>
                        </a:rPr>
                        <a:t>6.5</a:t>
                      </a:r>
                      <a:endParaRPr lang="en-US" sz="900">
                        <a:effectLst/>
                        <a:latin typeface="Helvetica Neue"/>
                        <a:ea typeface="Times New Roman"/>
                        <a:cs typeface="Times New Roman"/>
                      </a:endParaRPr>
                    </a:p>
                  </a:txBody>
                  <a:tcPr marL="68580" marR="68580" marT="0" marB="0"/>
                </a:tc>
                <a:extLst>
                  <a:ext uri="{0D108BD9-81ED-4DB2-BD59-A6C34878D82A}">
                    <a16:rowId xmlns:a16="http://schemas.microsoft.com/office/drawing/2014/main" val="10015"/>
                  </a:ext>
                </a:extLst>
              </a:tr>
              <a:tr h="221800">
                <a:tc>
                  <a:txBody>
                    <a:bodyPr/>
                    <a:lstStyle/>
                    <a:p>
                      <a:pPr marL="0" marR="0">
                        <a:lnSpc>
                          <a:spcPct val="150000"/>
                        </a:lnSpc>
                        <a:spcBef>
                          <a:spcPts val="0"/>
                        </a:spcBef>
                        <a:spcAft>
                          <a:spcPts val="0"/>
                        </a:spcAft>
                      </a:pPr>
                      <a:r>
                        <a:rPr lang="en-US" sz="900">
                          <a:effectLst/>
                          <a:latin typeface="Helvetica Neue"/>
                          <a:ea typeface="Times New Roman"/>
                          <a:cs typeface="Times New Roman"/>
                        </a:rPr>
                        <a:t>1994</a:t>
                      </a:r>
                    </a:p>
                  </a:txBody>
                  <a:tcPr marL="68580" marR="68580" marT="0" marB="0"/>
                </a:tc>
                <a:tc>
                  <a:txBody>
                    <a:bodyPr/>
                    <a:lstStyle/>
                    <a:p>
                      <a:pPr marL="0" marR="0">
                        <a:lnSpc>
                          <a:spcPct val="150000"/>
                        </a:lnSpc>
                        <a:spcBef>
                          <a:spcPts val="0"/>
                        </a:spcBef>
                        <a:spcAft>
                          <a:spcPts val="0"/>
                        </a:spcAft>
                      </a:pPr>
                      <a:r>
                        <a:rPr lang="en-US" sz="900" b="1" i="1">
                          <a:solidFill>
                            <a:srgbClr val="0000FF"/>
                          </a:solidFill>
                          <a:effectLst/>
                          <a:latin typeface="Helvetica Neue"/>
                          <a:ea typeface="Times New Roman"/>
                          <a:cs typeface="Times New Roman"/>
                        </a:rPr>
                        <a:t>7.2</a:t>
                      </a:r>
                      <a:endParaRPr lang="en-US" sz="900">
                        <a:effectLst/>
                        <a:latin typeface="Helvetica Neue"/>
                        <a:ea typeface="Times New Roman"/>
                        <a:cs typeface="Times New Roman"/>
                      </a:endParaRPr>
                    </a:p>
                  </a:txBody>
                  <a:tcPr marL="68580" marR="68580" marT="0" marB="0"/>
                </a:tc>
                <a:extLst>
                  <a:ext uri="{0D108BD9-81ED-4DB2-BD59-A6C34878D82A}">
                    <a16:rowId xmlns:a16="http://schemas.microsoft.com/office/drawing/2014/main" val="10016"/>
                  </a:ext>
                </a:extLst>
              </a:tr>
              <a:tr h="221800">
                <a:tc>
                  <a:txBody>
                    <a:bodyPr/>
                    <a:lstStyle/>
                    <a:p>
                      <a:pPr marL="0" marR="0">
                        <a:lnSpc>
                          <a:spcPct val="150000"/>
                        </a:lnSpc>
                        <a:spcBef>
                          <a:spcPts val="0"/>
                        </a:spcBef>
                        <a:spcAft>
                          <a:spcPts val="0"/>
                        </a:spcAft>
                      </a:pPr>
                      <a:r>
                        <a:rPr lang="en-US" sz="900">
                          <a:effectLst/>
                          <a:latin typeface="Helvetica Neue"/>
                          <a:ea typeface="Times New Roman"/>
                          <a:cs typeface="Times New Roman"/>
                        </a:rPr>
                        <a:t>1995</a:t>
                      </a:r>
                    </a:p>
                  </a:txBody>
                  <a:tcPr marL="68580" marR="68580" marT="0" marB="0"/>
                </a:tc>
                <a:tc>
                  <a:txBody>
                    <a:bodyPr/>
                    <a:lstStyle/>
                    <a:p>
                      <a:pPr marL="0" marR="0">
                        <a:lnSpc>
                          <a:spcPct val="150000"/>
                        </a:lnSpc>
                        <a:spcBef>
                          <a:spcPts val="0"/>
                        </a:spcBef>
                        <a:spcAft>
                          <a:spcPts val="0"/>
                        </a:spcAft>
                      </a:pPr>
                      <a:r>
                        <a:rPr lang="en-US" sz="900" b="1" i="1" dirty="0">
                          <a:solidFill>
                            <a:srgbClr val="0000FF"/>
                          </a:solidFill>
                          <a:effectLst/>
                          <a:latin typeface="Helvetica Neue"/>
                          <a:ea typeface="Times New Roman"/>
                          <a:cs typeface="Times New Roman"/>
                        </a:rPr>
                        <a:t>6.1</a:t>
                      </a:r>
                      <a:endParaRPr lang="en-US" sz="900" dirty="0">
                        <a:effectLst/>
                        <a:latin typeface="Helvetica Neue"/>
                        <a:ea typeface="Times New Roman"/>
                        <a:cs typeface="Times New Roman"/>
                      </a:endParaRPr>
                    </a:p>
                  </a:txBody>
                  <a:tcPr marL="68580" marR="68580" marT="0" marB="0"/>
                </a:tc>
                <a:extLst>
                  <a:ext uri="{0D108BD9-81ED-4DB2-BD59-A6C34878D82A}">
                    <a16:rowId xmlns:a16="http://schemas.microsoft.com/office/drawing/2014/main" val="10017"/>
                  </a:ext>
                </a:extLst>
              </a:tr>
            </a:tbl>
          </a:graphicData>
        </a:graphic>
      </p:graphicFrame>
      <p:pic>
        <p:nvPicPr>
          <p:cNvPr id="7" name="Picture 6" descr="Figure3.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08960" y="3008224"/>
            <a:ext cx="2384335" cy="1783792"/>
          </a:xfrm>
          <a:prstGeom prst="rect">
            <a:avLst/>
          </a:prstGeom>
          <a:ln>
            <a:solidFill>
              <a:srgbClr val="000000"/>
            </a:solidFill>
          </a:ln>
        </p:spPr>
      </p:pic>
      <p:pic>
        <p:nvPicPr>
          <p:cNvPr id="9" name="Picture 8" descr="N_198209_extn.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296651" y="221368"/>
            <a:ext cx="2196644" cy="2615052"/>
          </a:xfrm>
          <a:prstGeom prst="rect">
            <a:avLst/>
          </a:prstGeom>
        </p:spPr>
      </p:pic>
      <p:grpSp>
        <p:nvGrpSpPr>
          <p:cNvPr id="10" name="Group 9"/>
          <p:cNvGrpSpPr/>
          <p:nvPr/>
        </p:nvGrpSpPr>
        <p:grpSpPr>
          <a:xfrm>
            <a:off x="668551" y="2440326"/>
            <a:ext cx="2904443" cy="2366896"/>
            <a:chOff x="4585964" y="2222309"/>
            <a:chExt cx="4197920" cy="3660304"/>
          </a:xfrm>
        </p:grpSpPr>
        <p:pic>
          <p:nvPicPr>
            <p:cNvPr id="11" name="Picture 10" descr="Slide3.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06326" y="2868640"/>
              <a:ext cx="3654140" cy="2740606"/>
            </a:xfrm>
            <a:prstGeom prst="rect">
              <a:avLst/>
            </a:prstGeom>
            <a:ln>
              <a:noFill/>
            </a:ln>
          </p:spPr>
        </p:pic>
        <p:sp>
          <p:nvSpPr>
            <p:cNvPr id="12" name="TextBox 11"/>
            <p:cNvSpPr txBox="1"/>
            <p:nvPr/>
          </p:nvSpPr>
          <p:spPr>
            <a:xfrm>
              <a:off x="4930210" y="2222309"/>
              <a:ext cx="3704883" cy="713945"/>
            </a:xfrm>
            <a:prstGeom prst="rect">
              <a:avLst/>
            </a:prstGeom>
            <a:noFill/>
          </p:spPr>
          <p:txBody>
            <a:bodyPr wrap="none" rtlCol="0">
              <a:spAutoFit/>
            </a:bodyPr>
            <a:lstStyle/>
            <a:p>
              <a:pPr algn="ctr"/>
              <a:r>
                <a:rPr lang="en-US" sz="1200" dirty="0"/>
                <a:t>Average Monthly Arctic Sea Ice Extent</a:t>
              </a:r>
            </a:p>
            <a:p>
              <a:pPr algn="ctr"/>
              <a:r>
                <a:rPr lang="en-US" sz="1200" dirty="0"/>
                <a:t>September 1979-2013</a:t>
              </a:r>
            </a:p>
          </p:txBody>
        </p:sp>
        <p:sp>
          <p:nvSpPr>
            <p:cNvPr id="13" name="TextBox 12"/>
            <p:cNvSpPr txBox="1"/>
            <p:nvPr/>
          </p:nvSpPr>
          <p:spPr>
            <a:xfrm>
              <a:off x="6472271" y="5506570"/>
              <a:ext cx="441147" cy="261610"/>
            </a:xfrm>
            <a:prstGeom prst="rect">
              <a:avLst/>
            </a:prstGeom>
            <a:noFill/>
          </p:spPr>
          <p:txBody>
            <a:bodyPr wrap="none" rtlCol="0">
              <a:spAutoFit/>
            </a:bodyPr>
            <a:lstStyle/>
            <a:p>
              <a:r>
                <a:rPr lang="en-US" sz="1100" dirty="0"/>
                <a:t>Year</a:t>
              </a:r>
            </a:p>
          </p:txBody>
        </p:sp>
        <p:sp>
          <p:nvSpPr>
            <p:cNvPr id="14" name="TextBox 13"/>
            <p:cNvSpPr txBox="1"/>
            <p:nvPr/>
          </p:nvSpPr>
          <p:spPr>
            <a:xfrm rot="16200000">
              <a:off x="3708554" y="4540132"/>
              <a:ext cx="2123611" cy="261610"/>
            </a:xfrm>
            <a:prstGeom prst="rect">
              <a:avLst/>
            </a:prstGeom>
            <a:noFill/>
          </p:spPr>
          <p:txBody>
            <a:bodyPr wrap="none" rtlCol="0">
              <a:spAutoFit/>
            </a:bodyPr>
            <a:lstStyle/>
            <a:p>
              <a:r>
                <a:rPr lang="en-US" sz="1100" dirty="0"/>
                <a:t>Extent (million square kilometers)</a:t>
              </a:r>
            </a:p>
          </p:txBody>
        </p:sp>
        <p:sp>
          <p:nvSpPr>
            <p:cNvPr id="15" name="Frame 14"/>
            <p:cNvSpPr/>
            <p:nvPr/>
          </p:nvSpPr>
          <p:spPr>
            <a:xfrm>
              <a:off x="4585964" y="2245825"/>
              <a:ext cx="4197920" cy="3636788"/>
            </a:xfrm>
            <a:prstGeom prst="frame">
              <a:avLst>
                <a:gd name="adj1" fmla="val 0"/>
              </a:avLst>
            </a:prstGeom>
            <a:solidFill>
              <a:schemeClr val="tx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grpSp>
      <p:sp>
        <p:nvSpPr>
          <p:cNvPr id="2" name="Slide Number Placeholder 1">
            <a:extLst>
              <a:ext uri="{FF2B5EF4-FFF2-40B4-BE49-F238E27FC236}">
                <a16:creationId xmlns:a16="http://schemas.microsoft.com/office/drawing/2014/main" id="{FF47643E-118B-41ED-8421-B6C91AA91C6F}"/>
              </a:ext>
            </a:extLst>
          </p:cNvPr>
          <p:cNvSpPr>
            <a:spLocks noGrp="1"/>
          </p:cNvSpPr>
          <p:nvPr>
            <p:ph type="sldNum" sz="quarter" idx="12"/>
          </p:nvPr>
        </p:nvSpPr>
        <p:spPr/>
        <p:txBody>
          <a:bodyPr/>
          <a:lstStyle/>
          <a:p>
            <a:fld id="{C82A8714-C4A1-614E-B309-DB23F8B4D841}" type="slidenum">
              <a:rPr lang="en-US" smtClean="0"/>
              <a:t>9</a:t>
            </a:fld>
            <a:endParaRPr lang="en-US"/>
          </a:p>
        </p:txBody>
      </p:sp>
    </p:spTree>
    <p:extLst>
      <p:ext uri="{BB962C8B-B14F-4D97-AF65-F5344CB8AC3E}">
        <p14:creationId xmlns:p14="http://schemas.microsoft.com/office/powerpoint/2010/main" val="306414500"/>
      </p:ext>
    </p:extLst>
  </p:cSld>
  <p:clrMapOvr>
    <a:masterClrMapping/>
  </p:clrMapOvr>
</p:sld>
</file>

<file path=ppt/theme/theme1.xml><?xml version="1.0" encoding="utf-8"?>
<a:theme xmlns:a="http://schemas.openxmlformats.org/drawingml/2006/main" name="Template 1 Carbon TIME 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Template 1 Carbon TIME Presentation.potx</Template>
  <TotalTime>999</TotalTime>
  <Words>1861</Words>
  <Application>Microsoft Macintosh PowerPoint</Application>
  <PresentationFormat>On-screen Show (4:3)</PresentationFormat>
  <Paragraphs>145</Paragraphs>
  <Slides>10</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Helvetica Neue</vt:lpstr>
      <vt:lpstr>Template 1 Carbon TIME Presentation</vt:lpstr>
      <vt:lpstr>Human Energy Systems Unit Activity 1.5: Finding a Trend in Arctic Sea Ice</vt:lpstr>
      <vt:lpstr>PowerPoint Presentation</vt:lpstr>
      <vt:lpstr>Recall the procedure for finding a trend in noisy data</vt:lpstr>
      <vt:lpstr>Find a trend for Arctic Sea Ice  on your worksheet from Activity 1.3</vt:lpstr>
      <vt:lpstr>Turn and Talk: Turn to a partner and compare graphs. What trend you see in your arctic ice graph? </vt:lpstr>
      <vt:lpstr>Turn and Talk: Turn to a partner and explain what this trend means. What is happening to arctic ice? </vt:lpstr>
      <vt:lpstr>Compare your graph with NOAA’s graph </vt:lpstr>
      <vt:lpstr>What do you notice about short-term variability?  What is the long-term trend? </vt:lpstr>
      <vt:lpstr>PowerPoint Presentation</vt:lpstr>
      <vt:lpstr>Learning Tracking Tool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Miller</dc:creator>
  <cp:lastModifiedBy>Tompkins, Elizabeth</cp:lastModifiedBy>
  <cp:revision>175</cp:revision>
  <dcterms:created xsi:type="dcterms:W3CDTF">2014-08-04T16:43:47Z</dcterms:created>
  <dcterms:modified xsi:type="dcterms:W3CDTF">2020-03-23T18:48:45Z</dcterms:modified>
</cp:coreProperties>
</file>