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323" r:id="rId2"/>
    <p:sldId id="324" r:id="rId3"/>
    <p:sldId id="310" r:id="rId4"/>
    <p:sldId id="326" r:id="rId5"/>
    <p:sldId id="313" r:id="rId6"/>
    <p:sldId id="315" r:id="rId7"/>
    <p:sldId id="311" r:id="rId8"/>
    <p:sldId id="297" r:id="rId9"/>
    <p:sldId id="312" r:id="rId10"/>
    <p:sldId id="286" r:id="rId11"/>
    <p:sldId id="287" r:id="rId12"/>
    <p:sldId id="316" r:id="rId13"/>
    <p:sldId id="317" r:id="rId14"/>
    <p:sldId id="318" r:id="rId15"/>
    <p:sldId id="319" r:id="rId16"/>
    <p:sldId id="296" r:id="rId17"/>
    <p:sldId id="325" r:id="rId18"/>
    <p:sldId id="320" r:id="rId19"/>
    <p:sldId id="328" r:id="rId20"/>
    <p:sldId id="321" r:id="rId21"/>
    <p:sldId id="329" r:id="rId22"/>
    <p:sldId id="327" r:id="rId23"/>
    <p:sldId id="330" r:id="rId24"/>
    <p:sldId id="331"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0CB968"/>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15"/>
    <p:restoredTop sz="48025" autoAdjust="0"/>
  </p:normalViewPr>
  <p:slideViewPr>
    <p:cSldViewPr snapToGrid="0" snapToObjects="1" showGuides="1">
      <p:cViewPr varScale="1">
        <p:scale>
          <a:sx n="42" d="100"/>
          <a:sy n="42" d="100"/>
        </p:scale>
        <p:origin x="984" y="16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a:t>
            </a:fld>
            <a:endParaRPr lang="en-US"/>
          </a:p>
        </p:txBody>
      </p:sp>
    </p:spTree>
    <p:extLst>
      <p:ext uri="{BB962C8B-B14F-4D97-AF65-F5344CB8AC3E}">
        <p14:creationId xmlns:p14="http://schemas.microsoft.com/office/powerpoint/2010/main" val="368395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Tiny World Modeling Activity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10. Hand out one 4.3 Tiny World Modeling Worksheet to each student along with a 4.3 Tiny World Pool and Flux Placement and 30 markers. The game can be done by individual students or in pairs. Each student keeps his/her own data and graphs.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10-11 to explain the game and setup. </a:t>
            </a:r>
          </a:p>
        </p:txBody>
      </p:sp>
      <p:sp>
        <p:nvSpPr>
          <p:cNvPr id="4" name="Slide Number Placeholder 3"/>
          <p:cNvSpPr>
            <a:spLocks noGrp="1"/>
          </p:cNvSpPr>
          <p:nvPr>
            <p:ph type="sldNum" sz="quarter" idx="10"/>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3314941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Tiny World Modeling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10-11 to explain the game and setup. </a:t>
            </a:r>
          </a:p>
        </p:txBody>
      </p:sp>
      <p:sp>
        <p:nvSpPr>
          <p:cNvPr id="4" name="Slide Number Placeholder 3"/>
          <p:cNvSpPr>
            <a:spLocks noGrp="1"/>
          </p:cNvSpPr>
          <p:nvPr>
            <p:ph type="sldNum" sz="quarter" idx="10"/>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4231426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Tiny World Modeling Activity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12. As a class, run through scenario 1 of Tiny World Modeling: a world with no seasons and balanced fluxes. In this scenario, we will have 15 carbon atoms in the organic pool and 5 in the atmospheric pool. Have students put the appropriate number of markers on placemat and starting points on the graph. Both the photosynthesis and cellular respiration rate are at 2 carbon atoms/year. Have class work through years by moving chips according to the fluxes and recording each year’s result in the chart and on the graph. Students should connect the dots for the organic (green) pool with a dashed line and use a solid line for the inorganic atmospheric pool.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play through year 5, recording and graphing their data as they go.</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results to Slide 12.</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161911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continue the Tiny World Modeling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they can try scenarios 2, 3 and 4. Display Slides 13-15 of 4.3 Tiny World Modeling PPT when students are ready to check their completed graphs.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2648039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continue the Tiny World Modeling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they can try scenarios 2, 3 and 4. Display Slides 13-15 of 4.3 Tiny World Modeling PPT when students are ready to check their completed graphs.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2931745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continue the Tiny World Modeling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they can try scenarios 2, 3 and 4. Display Slides 13-15 of 4.3 Tiny World Modeling PPT when students are ready to check their completed graphs.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15</a:t>
            </a:fld>
            <a:endParaRPr lang="en-US"/>
          </a:p>
        </p:txBody>
      </p:sp>
    </p:spTree>
    <p:extLst>
      <p:ext uri="{BB962C8B-B14F-4D97-AF65-F5344CB8AC3E}">
        <p14:creationId xmlns:p14="http://schemas.microsoft.com/office/powerpoint/2010/main" val="1830541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Idea of Net Flux</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finished with the Tiny World Modeling Activity, Use Slide 16 to have students summarize what they found about the relationship between pool size and fluxes as a whole class. Don’t show the bullets until they are done summarizing. </a:t>
            </a:r>
          </a:p>
        </p:txBody>
      </p:sp>
      <p:sp>
        <p:nvSpPr>
          <p:cNvPr id="4" name="Slide Number Placeholder 3"/>
          <p:cNvSpPr>
            <a:spLocks noGrp="1"/>
          </p:cNvSpPr>
          <p:nvPr>
            <p:ph type="sldNum" sz="quarter" idx="10"/>
          </p:nvPr>
        </p:nvSpPr>
        <p:spPr/>
        <p:txBody>
          <a:bodyPr/>
          <a:lstStyle/>
          <a:p>
            <a:fld id="{965A0549-FFFC-824C-BB58-14BD7B8125CA}" type="slidenum">
              <a:rPr lang="en-US" smtClean="0"/>
              <a:t>16</a:t>
            </a:fld>
            <a:endParaRPr lang="en-US"/>
          </a:p>
        </p:txBody>
      </p:sp>
    </p:spTree>
    <p:extLst>
      <p:ext uri="{BB962C8B-B14F-4D97-AF65-F5344CB8AC3E}">
        <p14:creationId xmlns:p14="http://schemas.microsoft.com/office/powerpoint/2010/main" val="2842158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general patterns and rules and connect to Keeling Curve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17. Have students compare the Keeling Curve graph from earlier to their results from scenario 4: Tiny World Model with seasons and combustion. Discuss patterns and rules from the modeling activity that can be seen in the Keeling Curve graph.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Students Complete Tiny World Model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complete pages 6 and 7 (explaining the annual cycle and the long-term trend on the Keeling Curve) of 4.3 Tiny World Modeling Worksheet, using the Four Questions handout and checklist.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65A0549-FFFC-824C-BB58-14BD7B8125CA}" type="slidenum">
              <a:rPr lang="en-US" smtClean="0"/>
              <a:t>17</a:t>
            </a:fld>
            <a:endParaRPr lang="en-US"/>
          </a:p>
        </p:txBody>
      </p:sp>
    </p:spTree>
    <p:extLst>
      <p:ext uri="{BB962C8B-B14F-4D97-AF65-F5344CB8AC3E}">
        <p14:creationId xmlns:p14="http://schemas.microsoft.com/office/powerpoint/2010/main" val="1816724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Good Explanations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18-21, have students trade their explanations with a partner and check each other's explanations using a different color pen. You may choose to allow students to revise their own explanations in a different color after receiving feedback.</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65A0549-FFFC-824C-BB58-14BD7B8125CA}" type="slidenum">
              <a:rPr lang="en-US" smtClean="0"/>
              <a:t>18</a:t>
            </a:fld>
            <a:endParaRPr lang="en-US"/>
          </a:p>
        </p:txBody>
      </p:sp>
    </p:spTree>
    <p:extLst>
      <p:ext uri="{BB962C8B-B14F-4D97-AF65-F5344CB8AC3E}">
        <p14:creationId xmlns:p14="http://schemas.microsoft.com/office/powerpoint/2010/main" val="3170951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Good Explanations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18-21, have students trade their explanations with a partner and check each other's explanations using a different color pen. You may choose to allow students to revise their own explanations in a different color after receiving feedback.</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19</a:t>
            </a:fld>
            <a:endParaRPr lang="en-US"/>
          </a:p>
        </p:txBody>
      </p:sp>
    </p:spTree>
    <p:extLst>
      <p:ext uri="{BB962C8B-B14F-4D97-AF65-F5344CB8AC3E}">
        <p14:creationId xmlns:p14="http://schemas.microsoft.com/office/powerpoint/2010/main" val="407082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4.3 Tiny World Modeling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a:t>
            </a:fld>
            <a:endParaRPr lang="en-US"/>
          </a:p>
        </p:txBody>
      </p:sp>
    </p:spTree>
    <p:extLst>
      <p:ext uri="{BB962C8B-B14F-4D97-AF65-F5344CB8AC3E}">
        <p14:creationId xmlns:p14="http://schemas.microsoft.com/office/powerpoint/2010/main" val="2882049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Good Explanations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18-21, have students trade their explanations with a partner and check each other's explanations using a different color pen. You may choose to allow students to revise their own explanations in a different color after receiving feedback.</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20</a:t>
            </a:fld>
            <a:endParaRPr lang="en-US"/>
          </a:p>
        </p:txBody>
      </p:sp>
    </p:spTree>
    <p:extLst>
      <p:ext uri="{BB962C8B-B14F-4D97-AF65-F5344CB8AC3E}">
        <p14:creationId xmlns:p14="http://schemas.microsoft.com/office/powerpoint/2010/main" val="39995112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Good Explanations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18-21, Discuss good explanations for the annual cycle and the long-term trend.</a:t>
            </a:r>
          </a:p>
          <a:p>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21</a:t>
            </a:fld>
            <a:endParaRPr lang="en-US"/>
          </a:p>
        </p:txBody>
      </p:sp>
    </p:spTree>
    <p:extLst>
      <p:ext uri="{BB962C8B-B14F-4D97-AF65-F5344CB8AC3E}">
        <p14:creationId xmlns:p14="http://schemas.microsoft.com/office/powerpoint/2010/main" val="2789509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4.3 Tiny World Modeling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take out their Learning Tracking Tool from the previous lesson.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name in the first column, "4.3 Tiny World Modeling."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Activity 4.3: Tiny World Modeling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Figured Out: </a:t>
            </a:r>
            <a:r>
              <a:rPr lang="en-US" sz="1200" i="1" kern="1200" dirty="0">
                <a:solidFill>
                  <a:schemeClr val="tx1"/>
                </a:solidFill>
                <a:effectLst/>
                <a:latin typeface="+mn-lt"/>
                <a:ea typeface="+mn-ea"/>
                <a:cs typeface="+mn-cs"/>
              </a:rPr>
              <a:t>The size of the atmospheric carbon pool can change depending on the balance of fluxes (photosynthesis, cellular respiration, combustion) into and out of the pool.</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How are unbalanced fluxes affecting the Earth’s atmospheric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pool?</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65A0549-FFFC-824C-BB58-14BD7B8125CA}" type="slidenum">
              <a:rPr lang="en-US" smtClean="0"/>
              <a:t>22</a:t>
            </a:fld>
            <a:endParaRPr lang="en-US"/>
          </a:p>
        </p:txBody>
      </p:sp>
    </p:spTree>
    <p:extLst>
      <p:ext uri="{BB962C8B-B14F-4D97-AF65-F5344CB8AC3E}">
        <p14:creationId xmlns:p14="http://schemas.microsoft.com/office/powerpoint/2010/main" val="3684604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 fluxes as they relate to the global carbon cycle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Turn to slide 9 to further discuss fluxes and to ask some more in-depth questions about its content.</a:t>
            </a:r>
            <a:r>
              <a:rPr lang="en-US" dirty="0">
                <a:effectLst/>
              </a:rPr>
              <a:t> </a:t>
            </a:r>
            <a:endParaRPr lang="en-US" dirty="0"/>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23</a:t>
            </a:fld>
            <a:endParaRPr lang="en-US"/>
          </a:p>
        </p:txBody>
      </p:sp>
    </p:spTree>
    <p:extLst>
      <p:ext uri="{BB962C8B-B14F-4D97-AF65-F5344CB8AC3E}">
        <p14:creationId xmlns:p14="http://schemas.microsoft.com/office/powerpoint/2010/main" val="3072549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24 of the 4.3 Tiny World Modeling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fluxes change the size of the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pool?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are those fluxes affecting the Earth’s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pool?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a:t>
            </a:r>
            <a:r>
              <a:rPr lang="en-US" sz="1200" kern="1200">
                <a:solidFill>
                  <a:schemeClr val="tx1"/>
                </a:solidFill>
                <a:effectLst/>
                <a:latin typeface="+mn-lt"/>
                <a:ea typeface="+mn-ea"/>
                <a:cs typeface="+mn-cs"/>
              </a:rPr>
              <a:t>the answers.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a:t>
            </a:r>
            <a:r>
              <a:rPr lang="en-US" sz="1200" kern="1200" dirty="0">
                <a:solidFill>
                  <a:schemeClr val="tx1"/>
                </a:solidFill>
                <a:effectLst/>
                <a:latin typeface="+mn-lt"/>
                <a:ea typeface="+mn-ea"/>
                <a:cs typeface="+mn-cs"/>
              </a:rPr>
              <a:t>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358460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a Pool and Flux Model to Explain the Keeling Curve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to verbally share accounts of the Keeling Curve to activate their prior knowledge.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3 of 4.3 Tiny World Modeling PPT, which shows an image of the Keeling Curve.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 students about patterns they notice on the graph.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3</a:t>
            </a:fld>
            <a:endParaRPr lang="en-US"/>
          </a:p>
        </p:txBody>
      </p:sp>
    </p:spTree>
    <p:extLst>
      <p:ext uri="{BB962C8B-B14F-4D97-AF65-F5344CB8AC3E}">
        <p14:creationId xmlns:p14="http://schemas.microsoft.com/office/powerpoint/2010/main" val="765423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Share Goals for Lesson 4.3</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4 of 4.3 Tiny World Modeling PPT. Share with students their three goals that they want to figure during this activity: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makes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go up every winter and down every summer,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makes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a little higher each year, and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how to predict future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3890779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pools and fluxes in the global carbon cycle.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of 4.3 Tiny World Modeling PPT. Use the animation to review and make connections between the image and the more abstract “box diagrams” we use to represent the carbon pools.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may want to point out two interesting things about these pools: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biomass pool contains carbon found in the form of living things (including people) and recently living plants and animals. Most biomass on the earth is stored in the wood of trees and other plants.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soil organic carbon pool is a large pool of carbon (as large as the atmosphere and biomass pools combined). It contains carbon in the form of dead organisms (plants, animals, and decomposers) and living decomposers.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5</a:t>
            </a:fld>
            <a:endParaRPr lang="en-US"/>
          </a:p>
        </p:txBody>
      </p:sp>
    </p:spTree>
    <p:extLst>
      <p:ext uri="{BB962C8B-B14F-4D97-AF65-F5344CB8AC3E}">
        <p14:creationId xmlns:p14="http://schemas.microsoft.com/office/powerpoint/2010/main" val="2016724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three global carbon pools.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Review the atmospheric, organic carbon and fossil fuels pools. Recognize where carbon is in each pool. </a:t>
            </a:r>
          </a:p>
        </p:txBody>
      </p:sp>
      <p:sp>
        <p:nvSpPr>
          <p:cNvPr id="4" name="Slide Number Placeholder 3"/>
          <p:cNvSpPr>
            <a:spLocks noGrp="1"/>
          </p:cNvSpPr>
          <p:nvPr>
            <p:ph type="sldNum" sz="quarter" idx="5"/>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2366799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Turn to Slide 7 of 4.3 Tiny World Modeling PPT. Use the figure to ask some more in-depth questions about its content, such as: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Where is the organic matter pyramid on the figure?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Why doesn’t energy cycle like matter? (answer: energy flows, matter can be recycled)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Why is the photosynthesis arrow so wide? (answer: this is the only process that incorporates “new” carbon atoms into an ecosystem, converting inorganic carbon molecules to organic carbon molecules)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ultimately happens to </a:t>
            </a:r>
            <a:r>
              <a:rPr lang="en-US" sz="1200" b="1" kern="1200" dirty="0">
                <a:solidFill>
                  <a:schemeClr val="tx1"/>
                </a:solidFill>
                <a:effectLst/>
                <a:latin typeface="+mn-lt"/>
                <a:ea typeface="+mn-ea"/>
                <a:cs typeface="+mn-cs"/>
              </a:rPr>
              <a:t>most</a:t>
            </a:r>
            <a:r>
              <a:rPr lang="en-US" sz="1200" kern="1200" dirty="0">
                <a:solidFill>
                  <a:schemeClr val="tx1"/>
                </a:solidFill>
                <a:effectLst/>
                <a:latin typeface="+mn-lt"/>
                <a:ea typeface="+mn-ea"/>
                <a:cs typeface="+mn-cs"/>
              </a:rPr>
              <a:t> of the carbon that enters the ecosystem through photosynthesis? (answer: it is returned to the atmosphere through cellular respiration carried out by producers, herbivore, carnivores, and decomposers)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7</a:t>
            </a:fld>
            <a:endParaRPr lang="en-US"/>
          </a:p>
        </p:txBody>
      </p:sp>
    </p:spTree>
    <p:extLst>
      <p:ext uri="{BB962C8B-B14F-4D97-AF65-F5344CB8AC3E}">
        <p14:creationId xmlns:p14="http://schemas.microsoft.com/office/powerpoint/2010/main" val="1975836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fluxes as they relate to the global carbon cycle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to define fluxes as rates (mass/time). Explain the terms, movements and fluxes.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2029553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 fluxes as they relate to the global carbon cycle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Turn to Slide 9 to further discuss fluxes and to ask some more in-depth questions about its content.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9</a:t>
            </a:fld>
            <a:endParaRPr lang="en-US"/>
          </a:p>
        </p:txBody>
      </p:sp>
    </p:spTree>
    <p:extLst>
      <p:ext uri="{BB962C8B-B14F-4D97-AF65-F5344CB8AC3E}">
        <p14:creationId xmlns:p14="http://schemas.microsoft.com/office/powerpoint/2010/main" val="213489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32.tif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4.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5.xml"/><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10" Type="http://schemas.openxmlformats.org/officeDocument/2006/relationships/image" Target="../media/image10.png"/><Relationship Id="rId19" Type="http://schemas.openxmlformats.org/officeDocument/2006/relationships/image" Target="../media/image19.png"/><Relationship Id="rId4" Type="http://schemas.microsoft.com/office/2007/relationships/hdphoto" Target="../media/hdphoto1.wdp"/><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312"/>
            <a:ext cx="8229600" cy="1876211"/>
          </a:xfrm>
        </p:spPr>
        <p:txBody>
          <a:bodyPr>
            <a:normAutofit/>
          </a:bodyPr>
          <a:lstStyle/>
          <a:p>
            <a:r>
              <a:rPr lang="en-US" i="1" dirty="0"/>
              <a:t>Human Energy Systems</a:t>
            </a:r>
            <a:r>
              <a:rPr lang="en-US" dirty="0"/>
              <a:t> Unit</a:t>
            </a:r>
            <a:br>
              <a:rPr lang="en-US" dirty="0"/>
            </a:br>
            <a:r>
              <a:rPr lang="en-US" dirty="0"/>
              <a:t>Activity 4.3: Tiny World Modeling</a:t>
            </a:r>
          </a:p>
        </p:txBody>
      </p:sp>
      <p:sp>
        <p:nvSpPr>
          <p:cNvPr id="8" name="TextBox 7"/>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9" name="Picture 8"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sp>
        <p:nvSpPr>
          <p:cNvPr id="3" name="Slide Number Placeholder 2">
            <a:extLst>
              <a:ext uri="{FF2B5EF4-FFF2-40B4-BE49-F238E27FC236}">
                <a16:creationId xmlns:a16="http://schemas.microsoft.com/office/drawing/2014/main" id="{DDE814B8-5896-44F1-B319-3CB81CDF6C1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1053856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Tiny World Modeling Activity</a:t>
            </a:r>
          </a:p>
        </p:txBody>
      </p:sp>
      <p:sp>
        <p:nvSpPr>
          <p:cNvPr id="3" name="Content Placeholder 2"/>
          <p:cNvSpPr>
            <a:spLocks noGrp="1"/>
          </p:cNvSpPr>
          <p:nvPr>
            <p:ph idx="1"/>
          </p:nvPr>
        </p:nvSpPr>
        <p:spPr/>
        <p:txBody>
          <a:bodyPr>
            <a:normAutofit fontScale="92500" lnSpcReduction="20000"/>
          </a:bodyPr>
          <a:lstStyle/>
          <a:p>
            <a:r>
              <a:rPr lang="en-US" dirty="0"/>
              <a:t>In this activity you can see how the rate of the processes that move carbon atoms from one pool to another—</a:t>
            </a:r>
            <a:r>
              <a:rPr lang="en-US" i="1" dirty="0"/>
              <a:t>carbon fluxes—</a:t>
            </a:r>
            <a:r>
              <a:rPr lang="en-US" dirty="0"/>
              <a:t>can change the size of carbon pools. </a:t>
            </a:r>
          </a:p>
          <a:p>
            <a:r>
              <a:rPr lang="en-US" dirty="0"/>
              <a:t>This world is very tiny - it has only 20 carbon atoms (too tiny to be real but it can show patterns in how fluxes change pools).  It has:</a:t>
            </a:r>
          </a:p>
          <a:p>
            <a:pPr lvl="1"/>
            <a:r>
              <a:rPr lang="en-US" dirty="0"/>
              <a:t>Three carbon pools: CO</a:t>
            </a:r>
            <a:r>
              <a:rPr lang="en-US" baseline="-25000" dirty="0"/>
              <a:t>2</a:t>
            </a:r>
            <a:r>
              <a:rPr lang="en-US" dirty="0"/>
              <a:t> in the </a:t>
            </a:r>
            <a:r>
              <a:rPr lang="en-US" b="1" dirty="0"/>
              <a:t>atmosphere</a:t>
            </a:r>
            <a:r>
              <a:rPr lang="en-US" dirty="0"/>
              <a:t>; </a:t>
            </a:r>
            <a:r>
              <a:rPr lang="en-US" b="1" dirty="0"/>
              <a:t>organic carbon in plants, animals, and soil</a:t>
            </a:r>
            <a:r>
              <a:rPr lang="en-US" dirty="0"/>
              <a:t>; and </a:t>
            </a:r>
            <a:r>
              <a:rPr lang="en-US" b="1" dirty="0"/>
              <a:t>fossil fuels</a:t>
            </a:r>
          </a:p>
          <a:p>
            <a:pPr lvl="1"/>
            <a:r>
              <a:rPr lang="en-US" dirty="0"/>
              <a:t>Thee carbon fluxes: </a:t>
            </a:r>
            <a:r>
              <a:rPr lang="en-US" b="1" dirty="0"/>
              <a:t>Photosynthesis, cellular respiration, </a:t>
            </a:r>
            <a:r>
              <a:rPr lang="en-US" dirty="0"/>
              <a:t>and </a:t>
            </a:r>
            <a:r>
              <a:rPr lang="en-US" b="1" dirty="0"/>
              <a:t>combustion</a:t>
            </a:r>
          </a:p>
          <a:p>
            <a:endParaRPr lang="en-US" dirty="0"/>
          </a:p>
        </p:txBody>
      </p:sp>
    </p:spTree>
    <p:extLst>
      <p:ext uri="{BB962C8B-B14F-4D97-AF65-F5344CB8AC3E}">
        <p14:creationId xmlns:p14="http://schemas.microsoft.com/office/powerpoint/2010/main" val="457557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Scenarios to Model</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A world with no seasons and balanced fluxes</a:t>
            </a:r>
          </a:p>
          <a:p>
            <a:pPr marL="514350" indent="-514350">
              <a:buFont typeface="+mj-lt"/>
              <a:buAutoNum type="arabicPeriod"/>
            </a:pPr>
            <a:r>
              <a:rPr lang="en-US" dirty="0"/>
              <a:t>A world with seasons and balanced fluxes</a:t>
            </a:r>
          </a:p>
          <a:p>
            <a:pPr marL="514350" indent="-514350">
              <a:buFont typeface="+mj-lt"/>
              <a:buAutoNum type="arabicPeriod"/>
            </a:pPr>
            <a:r>
              <a:rPr lang="en-US" dirty="0"/>
              <a:t>A world with no seasons and fossil fuel combustion</a:t>
            </a:r>
          </a:p>
          <a:p>
            <a:pPr marL="514350" indent="-514350">
              <a:buFont typeface="+mj-lt"/>
              <a:buAutoNum type="arabicPeriod"/>
            </a:pPr>
            <a:r>
              <a:rPr lang="en-US" dirty="0"/>
              <a:t>A world with seasons and fossil fuel combustion</a:t>
            </a:r>
          </a:p>
        </p:txBody>
      </p:sp>
    </p:spTree>
    <p:extLst>
      <p:ext uri="{BB962C8B-B14F-4D97-AF65-F5344CB8AC3E}">
        <p14:creationId xmlns:p14="http://schemas.microsoft.com/office/powerpoint/2010/main" val="1236459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Scenario 1: A world with no seasons and balanced fluxes</a:t>
            </a:r>
          </a:p>
        </p:txBody>
      </p:sp>
      <p:pic>
        <p:nvPicPr>
          <p:cNvPr id="6" name="Content Placeholder 5">
            <a:extLst>
              <a:ext uri="{FF2B5EF4-FFF2-40B4-BE49-F238E27FC236}">
                <a16:creationId xmlns:a16="http://schemas.microsoft.com/office/drawing/2014/main" id="{4EEF1684-4B81-594D-8DEF-3EC170700707}"/>
              </a:ext>
            </a:extLst>
          </p:cNvPr>
          <p:cNvPicPr>
            <a:picLocks noGrp="1" noChangeAspect="1"/>
          </p:cNvPicPr>
          <p:nvPr>
            <p:ph idx="1"/>
          </p:nvPr>
        </p:nvPicPr>
        <p:blipFill>
          <a:blip r:embed="rId3"/>
          <a:stretch>
            <a:fillRect/>
          </a:stretch>
        </p:blipFill>
        <p:spPr>
          <a:xfrm>
            <a:off x="1067567" y="1417638"/>
            <a:ext cx="7008865" cy="5229012"/>
          </a:xfrm>
        </p:spPr>
      </p:pic>
    </p:spTree>
    <p:extLst>
      <p:ext uri="{BB962C8B-B14F-4D97-AF65-F5344CB8AC3E}">
        <p14:creationId xmlns:p14="http://schemas.microsoft.com/office/powerpoint/2010/main" val="876804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Scenario 2: A world with seasons and balanced fluxes</a:t>
            </a:r>
          </a:p>
        </p:txBody>
      </p:sp>
      <p:pic>
        <p:nvPicPr>
          <p:cNvPr id="5" name="Content Placeholder 4">
            <a:extLst>
              <a:ext uri="{FF2B5EF4-FFF2-40B4-BE49-F238E27FC236}">
                <a16:creationId xmlns:a16="http://schemas.microsoft.com/office/drawing/2014/main" id="{E880F863-3C4F-284E-AD56-5D99C2423040}"/>
              </a:ext>
            </a:extLst>
          </p:cNvPr>
          <p:cNvPicPr>
            <a:picLocks noGrp="1" noChangeAspect="1"/>
          </p:cNvPicPr>
          <p:nvPr>
            <p:ph idx="1"/>
          </p:nvPr>
        </p:nvPicPr>
        <p:blipFill>
          <a:blip r:embed="rId3"/>
          <a:stretch>
            <a:fillRect/>
          </a:stretch>
        </p:blipFill>
        <p:spPr>
          <a:xfrm>
            <a:off x="1137228" y="1417638"/>
            <a:ext cx="6869544" cy="5302430"/>
          </a:xfrm>
        </p:spPr>
      </p:pic>
    </p:spTree>
    <p:extLst>
      <p:ext uri="{BB962C8B-B14F-4D97-AF65-F5344CB8AC3E}">
        <p14:creationId xmlns:p14="http://schemas.microsoft.com/office/powerpoint/2010/main" val="1751813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Scenario 3: A world with no seasons and fossil fuel combustion</a:t>
            </a:r>
          </a:p>
        </p:txBody>
      </p:sp>
      <p:pic>
        <p:nvPicPr>
          <p:cNvPr id="5" name="Content Placeholder 4">
            <a:extLst>
              <a:ext uri="{FF2B5EF4-FFF2-40B4-BE49-F238E27FC236}">
                <a16:creationId xmlns:a16="http://schemas.microsoft.com/office/drawing/2014/main" id="{D9F6AB6E-1D69-DC4F-9365-08335D55241F}"/>
              </a:ext>
            </a:extLst>
          </p:cNvPr>
          <p:cNvPicPr>
            <a:picLocks noGrp="1" noChangeAspect="1"/>
          </p:cNvPicPr>
          <p:nvPr>
            <p:ph idx="1"/>
          </p:nvPr>
        </p:nvPicPr>
        <p:blipFill>
          <a:blip r:embed="rId3"/>
          <a:stretch>
            <a:fillRect/>
          </a:stretch>
        </p:blipFill>
        <p:spPr>
          <a:xfrm>
            <a:off x="875245" y="1417638"/>
            <a:ext cx="7393510" cy="5357113"/>
          </a:xfrm>
        </p:spPr>
      </p:pic>
    </p:spTree>
    <p:extLst>
      <p:ext uri="{BB962C8B-B14F-4D97-AF65-F5344CB8AC3E}">
        <p14:creationId xmlns:p14="http://schemas.microsoft.com/office/powerpoint/2010/main" val="1043640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Scenario 4: A world with seasons and fossil fuel combustion</a:t>
            </a:r>
          </a:p>
        </p:txBody>
      </p:sp>
      <p:pic>
        <p:nvPicPr>
          <p:cNvPr id="5" name="Content Placeholder 4">
            <a:extLst>
              <a:ext uri="{FF2B5EF4-FFF2-40B4-BE49-F238E27FC236}">
                <a16:creationId xmlns:a16="http://schemas.microsoft.com/office/drawing/2014/main" id="{B5CBC72E-7E59-5C4F-89D4-399C88265DA5}"/>
              </a:ext>
            </a:extLst>
          </p:cNvPr>
          <p:cNvPicPr>
            <a:picLocks noGrp="1" noChangeAspect="1"/>
          </p:cNvPicPr>
          <p:nvPr>
            <p:ph idx="1"/>
          </p:nvPr>
        </p:nvPicPr>
        <p:blipFill>
          <a:blip r:embed="rId3"/>
          <a:stretch>
            <a:fillRect/>
          </a:stretch>
        </p:blipFill>
        <p:spPr>
          <a:xfrm>
            <a:off x="1161108" y="1417638"/>
            <a:ext cx="6821784" cy="5314149"/>
          </a:xfrm>
        </p:spPr>
      </p:pic>
    </p:spTree>
    <p:extLst>
      <p:ext uri="{BB962C8B-B14F-4D97-AF65-F5344CB8AC3E}">
        <p14:creationId xmlns:p14="http://schemas.microsoft.com/office/powerpoint/2010/main" val="1962182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for pools and fluxes</a:t>
            </a:r>
          </a:p>
        </p:txBody>
      </p:sp>
      <p:sp>
        <p:nvSpPr>
          <p:cNvPr id="3" name="Content Placeholder 2"/>
          <p:cNvSpPr>
            <a:spLocks noGrp="1"/>
          </p:cNvSpPr>
          <p:nvPr>
            <p:ph idx="1"/>
          </p:nvPr>
        </p:nvSpPr>
        <p:spPr>
          <a:xfrm>
            <a:off x="457200" y="1600200"/>
            <a:ext cx="8229600" cy="4954281"/>
          </a:xfrm>
        </p:spPr>
        <p:txBody>
          <a:bodyPr>
            <a:normAutofit fontScale="92500" lnSpcReduction="20000"/>
          </a:bodyPr>
          <a:lstStyle/>
          <a:p>
            <a:r>
              <a:rPr lang="en-US" dirty="0"/>
              <a:t>When fluxes into and out of a pool are balanced, pool sizes don’t change.</a:t>
            </a:r>
          </a:p>
          <a:p>
            <a:r>
              <a:rPr lang="en-US" dirty="0"/>
              <a:t>When fluxes into and out of a pool are not balanced, pool sizes change.</a:t>
            </a:r>
          </a:p>
          <a:p>
            <a:r>
              <a:rPr lang="en-US" dirty="0"/>
              <a:t>How fast the pool sizes change depends on the difference between the opposing fluxes. We call the difference </a:t>
            </a:r>
            <a:r>
              <a:rPr lang="en-US" b="1" dirty="0"/>
              <a:t>the net flux.</a:t>
            </a:r>
            <a:endParaRPr lang="en-US" dirty="0"/>
          </a:p>
          <a:p>
            <a:pPr lvl="1"/>
            <a:r>
              <a:rPr lang="en-US" dirty="0"/>
              <a:t>When the incoming fluxes are bigger than the outgoing fluxes, </a:t>
            </a:r>
            <a:r>
              <a:rPr lang="en-US" b="1" dirty="0"/>
              <a:t>the net flux is positive and the</a:t>
            </a:r>
            <a:r>
              <a:rPr lang="en-US" dirty="0"/>
              <a:t> </a:t>
            </a:r>
            <a:r>
              <a:rPr lang="en-US" b="1" dirty="0"/>
              <a:t>pool grows</a:t>
            </a:r>
            <a:r>
              <a:rPr lang="en-US" dirty="0"/>
              <a:t>.  </a:t>
            </a:r>
          </a:p>
          <a:p>
            <a:pPr lvl="1"/>
            <a:r>
              <a:rPr lang="en-US" dirty="0"/>
              <a:t>When the incoming fluxes are smaller than the outgoing fluxes, </a:t>
            </a:r>
            <a:r>
              <a:rPr lang="en-US" b="1" dirty="0"/>
              <a:t>the net flux is negative and the pool shrinks.</a:t>
            </a:r>
          </a:p>
        </p:txBody>
      </p:sp>
    </p:spTree>
    <p:extLst>
      <p:ext uri="{BB962C8B-B14F-4D97-AF65-F5344CB8AC3E}">
        <p14:creationId xmlns:p14="http://schemas.microsoft.com/office/powerpoint/2010/main" val="260427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1774"/>
            <a:ext cx="8229600" cy="625475"/>
          </a:xfrm>
        </p:spPr>
        <p:txBody>
          <a:bodyPr>
            <a:normAutofit fontScale="90000"/>
          </a:bodyPr>
          <a:lstStyle/>
          <a:p>
            <a:r>
              <a:rPr lang="en-US" dirty="0"/>
              <a:t>How are these alike?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99622" y="857249"/>
            <a:ext cx="4201442" cy="2703898"/>
          </a:xfrm>
          <a:prstGeom prst="rect">
            <a:avLst/>
          </a:prstGeom>
          <a:noFill/>
          <a:ln>
            <a:noFill/>
          </a:ln>
        </p:spPr>
      </p:pic>
      <p:pic>
        <p:nvPicPr>
          <p:cNvPr id="4" name="Picture 3"/>
          <p:cNvPicPr>
            <a:picLocks noChangeAspect="1"/>
          </p:cNvPicPr>
          <p:nvPr/>
        </p:nvPicPr>
        <p:blipFill>
          <a:blip r:embed="rId4"/>
          <a:stretch>
            <a:fillRect/>
          </a:stretch>
        </p:blipFill>
        <p:spPr>
          <a:xfrm>
            <a:off x="4855703" y="3680681"/>
            <a:ext cx="3088147" cy="2984896"/>
          </a:xfrm>
          <a:prstGeom prst="rect">
            <a:avLst/>
          </a:prstGeom>
        </p:spPr>
      </p:pic>
      <p:sp>
        <p:nvSpPr>
          <p:cNvPr id="5" name="TextBox 4"/>
          <p:cNvSpPr txBox="1"/>
          <p:nvPr/>
        </p:nvSpPr>
        <p:spPr>
          <a:xfrm>
            <a:off x="1228725" y="1728788"/>
            <a:ext cx="2737929" cy="646331"/>
          </a:xfrm>
          <a:prstGeom prst="rect">
            <a:avLst/>
          </a:prstGeom>
          <a:noFill/>
        </p:spPr>
        <p:txBody>
          <a:bodyPr wrap="none" rtlCol="0">
            <a:spAutoFit/>
          </a:bodyPr>
          <a:lstStyle/>
          <a:p>
            <a:r>
              <a:rPr lang="en-US" sz="3600"/>
              <a:t>Keeling Curve</a:t>
            </a:r>
          </a:p>
        </p:txBody>
      </p:sp>
      <p:sp>
        <p:nvSpPr>
          <p:cNvPr id="6" name="TextBox 5"/>
          <p:cNvSpPr txBox="1"/>
          <p:nvPr/>
        </p:nvSpPr>
        <p:spPr>
          <a:xfrm>
            <a:off x="1042987" y="3957638"/>
            <a:ext cx="3523722" cy="2308324"/>
          </a:xfrm>
          <a:prstGeom prst="rect">
            <a:avLst/>
          </a:prstGeom>
          <a:noFill/>
        </p:spPr>
        <p:txBody>
          <a:bodyPr wrap="none" rtlCol="0">
            <a:spAutoFit/>
          </a:bodyPr>
          <a:lstStyle/>
          <a:p>
            <a:r>
              <a:rPr lang="en-US" sz="3600" dirty="0"/>
              <a:t>Tiny World Model</a:t>
            </a:r>
            <a:br>
              <a:rPr lang="en-US" sz="3600" dirty="0"/>
            </a:br>
            <a:r>
              <a:rPr lang="en-US" sz="3600" dirty="0"/>
              <a:t>with seasons and</a:t>
            </a:r>
            <a:br>
              <a:rPr lang="en-US" sz="3600" dirty="0"/>
            </a:br>
            <a:r>
              <a:rPr lang="en-US" sz="3600" dirty="0"/>
              <a:t>fossil fuel </a:t>
            </a:r>
            <a:br>
              <a:rPr lang="en-US" sz="3600" dirty="0"/>
            </a:br>
            <a:r>
              <a:rPr lang="en-US" sz="3600" dirty="0"/>
              <a:t>combustion</a:t>
            </a:r>
          </a:p>
        </p:txBody>
      </p:sp>
    </p:spTree>
    <p:extLst>
      <p:ext uri="{BB962C8B-B14F-4D97-AF65-F5344CB8AC3E}">
        <p14:creationId xmlns:p14="http://schemas.microsoft.com/office/powerpoint/2010/main" val="1315838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44890"/>
          </a:xfrm>
        </p:spPr>
        <p:txBody>
          <a:bodyPr>
            <a:normAutofit fontScale="90000"/>
          </a:bodyPr>
          <a:lstStyle/>
          <a:p>
            <a:r>
              <a:rPr lang="en-US" sz="2400" b="1" dirty="0"/>
              <a:t>Explaining the annual cycle for CO</a:t>
            </a:r>
            <a:r>
              <a:rPr lang="en-US" sz="2400" b="1" baseline="-25000" dirty="0"/>
              <a:t>2</a:t>
            </a:r>
            <a:r>
              <a:rPr lang="en-US" sz="2400" b="1" dirty="0"/>
              <a:t> concentrations in Hawaii</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7839356"/>
              </p:ext>
            </p:extLst>
          </p:nvPr>
        </p:nvGraphicFramePr>
        <p:xfrm>
          <a:off x="734518" y="834962"/>
          <a:ext cx="7952282" cy="5600700"/>
        </p:xfrm>
        <a:graphic>
          <a:graphicData uri="http://schemas.openxmlformats.org/drawingml/2006/table">
            <a:tbl>
              <a:tblPr firstRow="1" firstCol="1" bandRow="1">
                <a:tableStyleId>{5940675A-B579-460E-94D1-54222C63F5DA}</a:tableStyleId>
              </a:tblPr>
              <a:tblGrid>
                <a:gridCol w="2222292">
                  <a:extLst>
                    <a:ext uri="{9D8B030D-6E8A-4147-A177-3AD203B41FA5}">
                      <a16:colId xmlns:a16="http://schemas.microsoft.com/office/drawing/2014/main" val="20000"/>
                    </a:ext>
                  </a:extLst>
                </a:gridCol>
                <a:gridCol w="5729990">
                  <a:extLst>
                    <a:ext uri="{9D8B030D-6E8A-4147-A177-3AD203B41FA5}">
                      <a16:colId xmlns:a16="http://schemas.microsoft.com/office/drawing/2014/main" val="20001"/>
                    </a:ext>
                  </a:extLst>
                </a:gridCol>
              </a:tblGrid>
              <a:tr h="151698">
                <a:tc>
                  <a:txBody>
                    <a:bodyPr/>
                    <a:lstStyle/>
                    <a:p>
                      <a:pPr marL="0" marR="0" algn="ctr">
                        <a:spcBef>
                          <a:spcPts val="0"/>
                        </a:spcBef>
                        <a:spcAft>
                          <a:spcPts val="300"/>
                        </a:spcAft>
                      </a:pPr>
                      <a:r>
                        <a:rPr lang="en-US" sz="1800" dirty="0">
                          <a:effectLst/>
                        </a:rPr>
                        <a:t>Question</a:t>
                      </a:r>
                      <a:endParaRPr lang="en-US" sz="1800" dirty="0">
                        <a:effectLst/>
                        <a:latin typeface="Arial" charset="0"/>
                        <a:ea typeface="Times New Roman" charset="0"/>
                        <a:cs typeface="Times New Roman" charset="0"/>
                      </a:endParaRPr>
                    </a:p>
                  </a:txBody>
                  <a:tcPr marL="62058" marR="62058" marT="0" marB="0"/>
                </a:tc>
                <a:tc>
                  <a:txBody>
                    <a:bodyPr/>
                    <a:lstStyle/>
                    <a:p>
                      <a:pPr marL="0" marR="0" algn="ctr">
                        <a:spcBef>
                          <a:spcPts val="0"/>
                        </a:spcBef>
                        <a:spcAft>
                          <a:spcPts val="300"/>
                        </a:spcAft>
                      </a:pPr>
                      <a:r>
                        <a:rPr lang="en-US" sz="1800" dirty="0">
                          <a:effectLst/>
                        </a:rPr>
                        <a:t>Your Notes</a:t>
                      </a:r>
                      <a:endParaRPr lang="en-US" sz="1800" dirty="0">
                        <a:effectLst/>
                        <a:latin typeface="Arial" charset="0"/>
                        <a:ea typeface="Times New Roman" charset="0"/>
                        <a:cs typeface="Times New Roman" charset="0"/>
                      </a:endParaRPr>
                    </a:p>
                  </a:txBody>
                  <a:tcPr marL="62058" marR="62058" marT="0" marB="0"/>
                </a:tc>
                <a:extLst>
                  <a:ext uri="{0D108BD9-81ED-4DB2-BD59-A6C34878D82A}">
                    <a16:rowId xmlns:a16="http://schemas.microsoft.com/office/drawing/2014/main" val="10000"/>
                  </a:ext>
                </a:extLst>
              </a:tr>
              <a:tr h="641268">
                <a:tc>
                  <a:txBody>
                    <a:bodyPr/>
                    <a:lstStyle/>
                    <a:p>
                      <a:pPr marL="0" marR="0">
                        <a:spcBef>
                          <a:spcPts val="0"/>
                        </a:spcBef>
                        <a:spcAft>
                          <a:spcPts val="300"/>
                        </a:spcAft>
                      </a:pPr>
                      <a:r>
                        <a:rPr lang="en-US" sz="1800" dirty="0">
                          <a:effectLst/>
                        </a:rPr>
                        <a:t>The Carbon Pools Question: What are the carbon pools that are involved in the annual cycle?</a:t>
                      </a:r>
                    </a:p>
                  </a:txBody>
                  <a:tcPr marL="62058" marR="62058" marT="0" marB="0"/>
                </a:tc>
                <a:tc>
                  <a:txBody>
                    <a:bodyPr/>
                    <a:lstStyle/>
                    <a:p>
                      <a:pPr marL="0" marR="0">
                        <a:spcBef>
                          <a:spcPts val="0"/>
                        </a:spcBef>
                        <a:spcAft>
                          <a:spcPts val="300"/>
                        </a:spcAft>
                      </a:pPr>
                      <a:r>
                        <a:rPr lang="en-US" sz="1800" b="1" i="1" dirty="0">
                          <a:solidFill>
                            <a:srgbClr val="0432FF"/>
                          </a:solidFill>
                          <a:effectLst/>
                        </a:rPr>
                        <a:t>Two pools: </a:t>
                      </a:r>
                    </a:p>
                    <a:p>
                      <a:pPr marL="342900" marR="0" lvl="0" indent="-342900">
                        <a:spcBef>
                          <a:spcPts val="0"/>
                        </a:spcBef>
                        <a:spcAft>
                          <a:spcPts val="0"/>
                        </a:spcAft>
                        <a:buFont typeface="Symbol" charset="2"/>
                        <a:buChar char=""/>
                      </a:pPr>
                      <a:r>
                        <a:rPr lang="en-US" sz="1800" b="1" i="1" dirty="0">
                          <a:solidFill>
                            <a:srgbClr val="0432FF"/>
                          </a:solidFill>
                          <a:effectLst/>
                        </a:rPr>
                        <a:t>Atmospheric CO</a:t>
                      </a:r>
                      <a:r>
                        <a:rPr lang="en-US" sz="1800" b="1" i="1" baseline="-25000" dirty="0">
                          <a:solidFill>
                            <a:srgbClr val="0432FF"/>
                          </a:solidFill>
                          <a:effectLst/>
                        </a:rPr>
                        <a:t>2</a:t>
                      </a:r>
                      <a:r>
                        <a:rPr lang="en-US" sz="1800" b="1" i="1" dirty="0">
                          <a:solidFill>
                            <a:srgbClr val="0432FF"/>
                          </a:solidFill>
                          <a:effectLst/>
                        </a:rPr>
                        <a:t> pool</a:t>
                      </a:r>
                    </a:p>
                    <a:p>
                      <a:pPr marL="342900" marR="0" lvl="0" indent="-342900">
                        <a:spcBef>
                          <a:spcPts val="0"/>
                        </a:spcBef>
                        <a:spcAft>
                          <a:spcPts val="300"/>
                        </a:spcAft>
                        <a:buFont typeface="Symbol" charset="2"/>
                        <a:buChar char=""/>
                      </a:pPr>
                      <a:r>
                        <a:rPr lang="en-US" sz="1800" b="1" i="1" dirty="0">
                          <a:solidFill>
                            <a:srgbClr val="0432FF"/>
                          </a:solidFill>
                          <a:effectLst/>
                        </a:rPr>
                        <a:t>Organic carbon in plants, animals, decomposers</a:t>
                      </a:r>
                      <a:endParaRPr lang="en-US" sz="1800" b="1" i="1" dirty="0">
                        <a:solidFill>
                          <a:srgbClr val="0432FF"/>
                        </a:solidFill>
                        <a:effectLst/>
                        <a:latin typeface="Arial" charset="0"/>
                        <a:ea typeface="Cambria" charset="0"/>
                        <a:cs typeface="Times New Roman" charset="0"/>
                      </a:endParaRPr>
                    </a:p>
                  </a:txBody>
                  <a:tcPr marL="62058" marR="62058" marT="0" marB="0"/>
                </a:tc>
                <a:extLst>
                  <a:ext uri="{0D108BD9-81ED-4DB2-BD59-A6C34878D82A}">
                    <a16:rowId xmlns:a16="http://schemas.microsoft.com/office/drawing/2014/main" val="10001"/>
                  </a:ext>
                </a:extLst>
              </a:tr>
              <a:tr h="641268">
                <a:tc>
                  <a:txBody>
                    <a:bodyPr/>
                    <a:lstStyle/>
                    <a:p>
                      <a:pPr marL="0" marR="0">
                        <a:spcBef>
                          <a:spcPts val="0"/>
                        </a:spcBef>
                        <a:spcAft>
                          <a:spcPts val="300"/>
                        </a:spcAft>
                      </a:pPr>
                      <a:r>
                        <a:rPr lang="en-US" sz="1800" dirty="0">
                          <a:effectLst/>
                        </a:rPr>
                        <a:t>The Carbon Cycling Question: How are carbon atoms cycling between those pools?</a:t>
                      </a:r>
                    </a:p>
                  </a:txBody>
                  <a:tcPr marL="62058" marR="62058" marT="0" marB="0"/>
                </a:tc>
                <a:tc>
                  <a:txBody>
                    <a:bodyPr/>
                    <a:lstStyle/>
                    <a:p>
                      <a:pPr marL="0" marR="0">
                        <a:spcBef>
                          <a:spcPts val="0"/>
                        </a:spcBef>
                        <a:spcAft>
                          <a:spcPts val="300"/>
                        </a:spcAft>
                      </a:pPr>
                      <a:r>
                        <a:rPr lang="en-US" sz="1800" b="1" i="1" dirty="0">
                          <a:solidFill>
                            <a:srgbClr val="0432FF"/>
                          </a:solidFill>
                          <a:effectLst/>
                        </a:rPr>
                        <a:t>Two fluxes: </a:t>
                      </a:r>
                    </a:p>
                    <a:p>
                      <a:pPr marL="342900" marR="0" lvl="0" indent="-342900">
                        <a:spcBef>
                          <a:spcPts val="0"/>
                        </a:spcBef>
                        <a:spcAft>
                          <a:spcPts val="0"/>
                        </a:spcAft>
                        <a:buFont typeface="Symbol" charset="2"/>
                        <a:buChar char=""/>
                      </a:pPr>
                      <a:r>
                        <a:rPr lang="en-US" sz="1800" b="1" i="1" dirty="0">
                          <a:solidFill>
                            <a:srgbClr val="0432FF"/>
                          </a:solidFill>
                          <a:effectLst/>
                        </a:rPr>
                        <a:t>Photosynthesis: moves carbon from atmosphere to organic carbon, mostly in the summer</a:t>
                      </a:r>
                    </a:p>
                    <a:p>
                      <a:pPr marL="342900" marR="0" lvl="0" indent="-342900">
                        <a:spcBef>
                          <a:spcPts val="0"/>
                        </a:spcBef>
                        <a:spcAft>
                          <a:spcPts val="300"/>
                        </a:spcAft>
                        <a:buFont typeface="Symbol" charset="2"/>
                        <a:buChar char=""/>
                      </a:pPr>
                      <a:r>
                        <a:rPr lang="en-US" sz="1800" b="1" i="1" dirty="0">
                          <a:solidFill>
                            <a:srgbClr val="0432FF"/>
                          </a:solidFill>
                          <a:effectLst/>
                        </a:rPr>
                        <a:t>Cellular respiration: moves carbon from organic carbon to atmosphere, in summer and winter</a:t>
                      </a:r>
                      <a:endParaRPr lang="en-US" sz="1800" b="1" i="1" dirty="0">
                        <a:solidFill>
                          <a:srgbClr val="0432FF"/>
                        </a:solidFill>
                        <a:effectLst/>
                        <a:latin typeface="Arial" charset="0"/>
                        <a:ea typeface="Cambria" charset="0"/>
                        <a:cs typeface="Times New Roman" charset="0"/>
                      </a:endParaRPr>
                    </a:p>
                  </a:txBody>
                  <a:tcPr marL="62058" marR="62058" marT="0" marB="0"/>
                </a:tc>
                <a:extLst>
                  <a:ext uri="{0D108BD9-81ED-4DB2-BD59-A6C34878D82A}">
                    <a16:rowId xmlns:a16="http://schemas.microsoft.com/office/drawing/2014/main" val="10002"/>
                  </a:ext>
                </a:extLst>
              </a:tr>
              <a:tr h="641268">
                <a:tc>
                  <a:txBody>
                    <a:bodyPr/>
                    <a:lstStyle/>
                    <a:p>
                      <a:pPr marL="0" marR="0">
                        <a:spcBef>
                          <a:spcPts val="0"/>
                        </a:spcBef>
                        <a:spcAft>
                          <a:spcPts val="300"/>
                        </a:spcAft>
                      </a:pPr>
                      <a:r>
                        <a:rPr lang="en-US" sz="1800" dirty="0">
                          <a:effectLst/>
                        </a:rPr>
                        <a:t>The Energy Flow Question: How does energy flow through those carbon pools?</a:t>
                      </a:r>
                    </a:p>
                  </a:txBody>
                  <a:tcPr marL="62058" marR="62058" marT="0" marB="0"/>
                </a:tc>
                <a:tc>
                  <a:txBody>
                    <a:bodyPr/>
                    <a:lstStyle/>
                    <a:p>
                      <a:pPr marL="0" marR="0">
                        <a:spcBef>
                          <a:spcPts val="0"/>
                        </a:spcBef>
                        <a:spcAft>
                          <a:spcPts val="300"/>
                        </a:spcAft>
                      </a:pPr>
                      <a:r>
                        <a:rPr lang="en-US" sz="1800" b="1" i="1" dirty="0">
                          <a:solidFill>
                            <a:srgbClr val="0432FF"/>
                          </a:solidFill>
                          <a:effectLst/>
                        </a:rPr>
                        <a:t>Photosynthesis changes light energy from the sun to chemical energy in organic molecules</a:t>
                      </a:r>
                    </a:p>
                    <a:p>
                      <a:pPr marL="0" marR="0">
                        <a:spcBef>
                          <a:spcPts val="0"/>
                        </a:spcBef>
                        <a:spcAft>
                          <a:spcPts val="300"/>
                        </a:spcAft>
                      </a:pPr>
                      <a:r>
                        <a:rPr lang="en-US" sz="1800" b="1" i="1" dirty="0">
                          <a:solidFill>
                            <a:srgbClr val="0432FF"/>
                          </a:solidFill>
                          <a:effectLst/>
                        </a:rPr>
                        <a:t>Cellular respiration changes chemical energy in organic molecules to energy for body functions, motion, and heat.</a:t>
                      </a:r>
                      <a:endParaRPr lang="en-US" sz="1800" b="1" i="1" dirty="0">
                        <a:solidFill>
                          <a:srgbClr val="0432FF"/>
                        </a:solidFill>
                        <a:effectLst/>
                        <a:latin typeface="Arial" charset="0"/>
                        <a:ea typeface="Times New Roman" charset="0"/>
                        <a:cs typeface="Times New Roman" charset="0"/>
                      </a:endParaRPr>
                    </a:p>
                  </a:txBody>
                  <a:tcPr marL="62058" marR="62058" marT="0" marB="0"/>
                </a:tc>
                <a:extLst>
                  <a:ext uri="{0D108BD9-81ED-4DB2-BD59-A6C34878D82A}">
                    <a16:rowId xmlns:a16="http://schemas.microsoft.com/office/drawing/2014/main" val="10003"/>
                  </a:ext>
                </a:extLst>
              </a:tr>
              <a:tr h="0">
                <a:tc>
                  <a:txBody>
                    <a:bodyPr/>
                    <a:lstStyle/>
                    <a:p>
                      <a:pPr marL="0" marR="0">
                        <a:spcBef>
                          <a:spcPts val="0"/>
                        </a:spcBef>
                        <a:spcAft>
                          <a:spcPts val="300"/>
                        </a:spcAft>
                      </a:pPr>
                      <a:r>
                        <a:rPr lang="en-US" sz="1800" dirty="0">
                          <a:effectLst/>
                        </a:rPr>
                        <a:t>The Stability and Change Question: How do carbon fluxes change the size of carbon pools?</a:t>
                      </a:r>
                    </a:p>
                  </a:txBody>
                  <a:tcPr marL="62058" marR="62058" marT="0" marB="0"/>
                </a:tc>
                <a:tc>
                  <a:txBody>
                    <a:bodyPr/>
                    <a:lstStyle/>
                    <a:p>
                      <a:pPr marL="0" marR="0">
                        <a:spcBef>
                          <a:spcPts val="0"/>
                        </a:spcBef>
                        <a:spcAft>
                          <a:spcPts val="300"/>
                        </a:spcAft>
                      </a:pPr>
                      <a:r>
                        <a:rPr lang="en-US" sz="1800" b="1" i="1" dirty="0">
                          <a:solidFill>
                            <a:srgbClr val="0432FF"/>
                          </a:solidFill>
                          <a:effectLst/>
                        </a:rPr>
                        <a:t>The atmospheric CO</a:t>
                      </a:r>
                      <a:r>
                        <a:rPr lang="en-US" sz="1800" b="1" i="1" baseline="-25000" dirty="0">
                          <a:solidFill>
                            <a:srgbClr val="0432FF"/>
                          </a:solidFill>
                          <a:effectLst/>
                        </a:rPr>
                        <a:t>2</a:t>
                      </a:r>
                      <a:r>
                        <a:rPr lang="en-US" sz="1800" b="1" i="1" dirty="0">
                          <a:solidFill>
                            <a:srgbClr val="0432FF"/>
                          </a:solidFill>
                          <a:effectLst/>
                        </a:rPr>
                        <a:t> pool gets smaller in the summer, when there is more photosynthesis than cellular respiration.</a:t>
                      </a:r>
                    </a:p>
                    <a:p>
                      <a:pPr marL="0" marR="0">
                        <a:spcBef>
                          <a:spcPts val="0"/>
                        </a:spcBef>
                        <a:spcAft>
                          <a:spcPts val="300"/>
                        </a:spcAft>
                      </a:pPr>
                      <a:r>
                        <a:rPr lang="en-US" sz="1800" b="1" i="1" dirty="0">
                          <a:solidFill>
                            <a:srgbClr val="0432FF"/>
                          </a:solidFill>
                          <a:effectLst/>
                        </a:rPr>
                        <a:t>The atmospheric CO</a:t>
                      </a:r>
                      <a:r>
                        <a:rPr lang="en-US" sz="1800" b="1" i="1" baseline="-25000" dirty="0">
                          <a:solidFill>
                            <a:srgbClr val="0432FF"/>
                          </a:solidFill>
                          <a:effectLst/>
                        </a:rPr>
                        <a:t>2</a:t>
                      </a:r>
                      <a:r>
                        <a:rPr lang="en-US" sz="1800" b="1" i="1" dirty="0">
                          <a:solidFill>
                            <a:srgbClr val="0432FF"/>
                          </a:solidFill>
                          <a:effectLst/>
                        </a:rPr>
                        <a:t> pool gets larger in the winter, when there is more cellular respiration than photosynthesis.</a:t>
                      </a:r>
                      <a:endParaRPr lang="en-US" sz="1800" b="1" i="1" dirty="0">
                        <a:solidFill>
                          <a:srgbClr val="0432FF"/>
                        </a:solidFill>
                        <a:effectLst/>
                        <a:latin typeface="Arial" charset="0"/>
                        <a:ea typeface="Times New Roman" charset="0"/>
                        <a:cs typeface="Times New Roman" charset="0"/>
                      </a:endParaRPr>
                    </a:p>
                  </a:txBody>
                  <a:tcPr marL="62058" marR="62058"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06411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6"/>
            <a:ext cx="8229600" cy="639762"/>
          </a:xfrm>
        </p:spPr>
        <p:txBody>
          <a:bodyPr>
            <a:normAutofit fontScale="90000"/>
          </a:bodyPr>
          <a:lstStyle/>
          <a:p>
            <a:r>
              <a:rPr lang="en-US" b="1" dirty="0"/>
              <a:t>Four Questions Explanation Checklist</a:t>
            </a:r>
          </a:p>
        </p:txBody>
      </p:sp>
      <p:sp>
        <p:nvSpPr>
          <p:cNvPr id="3" name="Content Placeholder 2"/>
          <p:cNvSpPr>
            <a:spLocks noGrp="1"/>
          </p:cNvSpPr>
          <p:nvPr>
            <p:ph idx="1"/>
          </p:nvPr>
        </p:nvSpPr>
        <p:spPr>
          <a:xfrm>
            <a:off x="457200" y="1107386"/>
            <a:ext cx="8229600" cy="5414963"/>
          </a:xfrm>
        </p:spPr>
        <p:txBody>
          <a:bodyPr>
            <a:normAutofit fontScale="55000" lnSpcReduction="20000"/>
          </a:bodyPr>
          <a:lstStyle/>
          <a:p>
            <a:pPr marL="0" indent="0">
              <a:buNone/>
            </a:pPr>
            <a:r>
              <a:rPr lang="en-US" b="1" dirty="0"/>
              <a:t>Setting the stage</a:t>
            </a:r>
          </a:p>
          <a:p>
            <a:pPr marL="400050" lvl="1" indent="0">
              <a:buNone/>
            </a:pPr>
            <a:r>
              <a:rPr lang="en-US" dirty="0"/>
              <a:t>Did you name and describe the observations or patterns in data that you are explaining?</a:t>
            </a:r>
          </a:p>
          <a:p>
            <a:pPr marL="400050" lvl="1" indent="0">
              <a:buNone/>
            </a:pPr>
            <a:r>
              <a:rPr lang="en-US" dirty="0"/>
              <a:t>Did you explain how the system is changing (or how you predict it will change?</a:t>
            </a:r>
          </a:p>
          <a:p>
            <a:pPr marL="0" indent="0">
              <a:buNone/>
            </a:pPr>
            <a:r>
              <a:rPr lang="en-US" b="1" dirty="0"/>
              <a:t>1. Carbon Pools: Where are the carbon pools in our environment? </a:t>
            </a:r>
          </a:p>
          <a:p>
            <a:pPr marL="400050" lvl="1" indent="0">
              <a:buNone/>
            </a:pPr>
            <a:r>
              <a:rPr lang="en-US" dirty="0"/>
              <a:t>Did you name and describe all the pools that are involved in the process? </a:t>
            </a:r>
          </a:p>
          <a:p>
            <a:pPr marL="400050" lvl="1" indent="0">
              <a:buNone/>
            </a:pPr>
            <a:r>
              <a:rPr lang="en-US" dirty="0"/>
              <a:t>Did you say what kinds of carbon molecules are in the pool (CO</a:t>
            </a:r>
            <a:r>
              <a:rPr lang="en-US" baseline="-25000" dirty="0"/>
              <a:t>2</a:t>
            </a:r>
            <a:r>
              <a:rPr lang="en-US" dirty="0"/>
              <a:t> or organic carbon)? </a:t>
            </a:r>
          </a:p>
          <a:p>
            <a:pPr marL="0" indent="0">
              <a:buNone/>
            </a:pPr>
            <a:r>
              <a:rPr lang="en-US" b="1" dirty="0"/>
              <a:t>2. Carbon Cycling: How are carbon atoms cycling among pools?</a:t>
            </a:r>
          </a:p>
          <a:p>
            <a:pPr marL="400050" lvl="1" indent="0">
              <a:buNone/>
            </a:pPr>
            <a:r>
              <a:rPr lang="en-US" dirty="0"/>
              <a:t>Did you name all the fluxes that move carbon atoms from one pool to another?</a:t>
            </a:r>
          </a:p>
          <a:p>
            <a:pPr marL="400050" lvl="1" indent="0">
              <a:buNone/>
            </a:pPr>
            <a:r>
              <a:rPr lang="en-US" dirty="0"/>
              <a:t>Did you explain the chemical changes that go with those carbon fluxes?</a:t>
            </a:r>
          </a:p>
          <a:p>
            <a:pPr marL="0" indent="0">
              <a:buNone/>
            </a:pPr>
            <a:r>
              <a:rPr lang="en-US" b="1" dirty="0"/>
              <a:t>3. Energy Flow: How does energy flow through environmental systems?</a:t>
            </a:r>
          </a:p>
          <a:p>
            <a:pPr marL="400050" lvl="1" indent="0">
              <a:buNone/>
            </a:pPr>
            <a:r>
              <a:rPr lang="en-US" dirty="0"/>
              <a:t>Did you identify the carbon pools with stored chemical energy?</a:t>
            </a:r>
          </a:p>
          <a:p>
            <a:pPr marL="400050" lvl="1" indent="0">
              <a:buNone/>
            </a:pPr>
            <a:r>
              <a:rPr lang="en-US" dirty="0"/>
              <a:t>Did you explain where the chemical energy in those pools comes from?</a:t>
            </a:r>
          </a:p>
          <a:p>
            <a:pPr marL="400050" lvl="1" indent="0">
              <a:buNone/>
            </a:pPr>
            <a:r>
              <a:rPr lang="en-US" dirty="0"/>
              <a:t>Did you explain how energy is transformed in carbon fluxes?</a:t>
            </a:r>
          </a:p>
          <a:p>
            <a:pPr marL="0" indent="0">
              <a:buNone/>
            </a:pPr>
            <a:r>
              <a:rPr lang="en-US" b="1" dirty="0"/>
              <a:t>4. Stability and Change: How do carbon fluxes change the size of carbon pools?</a:t>
            </a:r>
          </a:p>
          <a:p>
            <a:pPr marL="400050" lvl="1" indent="0">
              <a:buNone/>
            </a:pPr>
            <a:r>
              <a:rPr lang="en-US" dirty="0"/>
              <a:t>Did you explain whether the fluxes going into or out of each pool are balanced or unbalanced?</a:t>
            </a:r>
          </a:p>
          <a:p>
            <a:pPr marL="400050" lvl="1" indent="0">
              <a:buNone/>
            </a:pPr>
            <a:r>
              <a:rPr lang="en-US" dirty="0"/>
              <a:t>Did you explain or predict how unbalanced fluxes will change the size of pools?</a:t>
            </a:r>
          </a:p>
          <a:p>
            <a:pPr marL="0" indent="0">
              <a:buNone/>
            </a:pPr>
            <a:r>
              <a:rPr lang="en-US" b="1" dirty="0"/>
              <a:t>Other Elements to Consider</a:t>
            </a:r>
          </a:p>
          <a:p>
            <a:pPr marL="400050" lvl="1" indent="0">
              <a:buNone/>
            </a:pPr>
            <a:r>
              <a:rPr lang="en-US" dirty="0"/>
              <a:t>Did you use scientific vocabulary correctly?</a:t>
            </a:r>
          </a:p>
          <a:p>
            <a:pPr marL="400050" lvl="1" indent="0">
              <a:buNone/>
            </a:pPr>
            <a:r>
              <a:rPr lang="en-US" dirty="0"/>
              <a:t>Did you organize your explanation logically to tell a story that flows?</a:t>
            </a:r>
          </a:p>
          <a:p>
            <a:endParaRPr lang="en-US" dirty="0"/>
          </a:p>
        </p:txBody>
      </p:sp>
    </p:spTree>
    <p:extLst>
      <p:ext uri="{BB962C8B-B14F-4D97-AF65-F5344CB8AC3E}">
        <p14:creationId xmlns:p14="http://schemas.microsoft.com/office/powerpoint/2010/main" val="1132367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6" name="Picture 5">
            <a:extLst>
              <a:ext uri="{FF2B5EF4-FFF2-40B4-BE49-F238E27FC236}">
                <a16:creationId xmlns:a16="http://schemas.microsoft.com/office/drawing/2014/main" id="{8B0EFCCC-3AAB-114A-9415-42B24FF14208}"/>
              </a:ext>
            </a:extLst>
          </p:cNvPr>
          <p:cNvPicPr>
            <a:picLocks noChangeAspect="1"/>
          </p:cNvPicPr>
          <p:nvPr/>
        </p:nvPicPr>
        <p:blipFill>
          <a:blip r:embed="rId3"/>
          <a:stretch>
            <a:fillRect/>
          </a:stretch>
        </p:blipFill>
        <p:spPr>
          <a:xfrm>
            <a:off x="0" y="955819"/>
            <a:ext cx="9144000" cy="4946362"/>
          </a:xfrm>
          <a:prstGeom prst="rect">
            <a:avLst/>
          </a:prstGeom>
        </p:spPr>
      </p:pic>
      <p:sp>
        <p:nvSpPr>
          <p:cNvPr id="5" name="Oval Callout 4"/>
          <p:cNvSpPr>
            <a:spLocks noChangeArrowheads="1"/>
          </p:cNvSpPr>
          <p:nvPr/>
        </p:nvSpPr>
        <p:spPr bwMode="auto">
          <a:xfrm rot="21056995">
            <a:off x="4391427" y="330197"/>
            <a:ext cx="924560" cy="924560"/>
          </a:xfrm>
          <a:prstGeom prst="wedgeEllipseCallout">
            <a:avLst>
              <a:gd name="adj1" fmla="val 22841"/>
              <a:gd name="adj2" fmla="val 14765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864474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44890"/>
          </a:xfrm>
        </p:spPr>
        <p:txBody>
          <a:bodyPr>
            <a:normAutofit fontScale="90000"/>
          </a:bodyPr>
          <a:lstStyle/>
          <a:p>
            <a:r>
              <a:rPr lang="en-US" sz="2400" b="1" dirty="0"/>
              <a:t>Explaining the </a:t>
            </a:r>
            <a:r>
              <a:rPr lang="en-US" sz="2400" b="1"/>
              <a:t>long-term trend </a:t>
            </a:r>
            <a:r>
              <a:rPr lang="en-US" sz="2400" b="1" dirty="0"/>
              <a:t>for CO</a:t>
            </a:r>
            <a:r>
              <a:rPr lang="en-US" sz="2400" b="1" baseline="-25000" dirty="0"/>
              <a:t>2</a:t>
            </a:r>
            <a:r>
              <a:rPr lang="en-US" sz="2400" b="1" dirty="0"/>
              <a:t> concentrations in Hawaii</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54429854"/>
              </p:ext>
            </p:extLst>
          </p:nvPr>
        </p:nvGraphicFramePr>
        <p:xfrm>
          <a:off x="734518" y="834962"/>
          <a:ext cx="7952282" cy="5760720"/>
        </p:xfrm>
        <a:graphic>
          <a:graphicData uri="http://schemas.openxmlformats.org/drawingml/2006/table">
            <a:tbl>
              <a:tblPr firstRow="1" firstCol="1" bandRow="1">
                <a:tableStyleId>{5940675A-B579-460E-94D1-54222C63F5DA}</a:tableStyleId>
              </a:tblPr>
              <a:tblGrid>
                <a:gridCol w="2222292">
                  <a:extLst>
                    <a:ext uri="{9D8B030D-6E8A-4147-A177-3AD203B41FA5}">
                      <a16:colId xmlns:a16="http://schemas.microsoft.com/office/drawing/2014/main" val="20000"/>
                    </a:ext>
                  </a:extLst>
                </a:gridCol>
                <a:gridCol w="5729990">
                  <a:extLst>
                    <a:ext uri="{9D8B030D-6E8A-4147-A177-3AD203B41FA5}">
                      <a16:colId xmlns:a16="http://schemas.microsoft.com/office/drawing/2014/main" val="20001"/>
                    </a:ext>
                  </a:extLst>
                </a:gridCol>
              </a:tblGrid>
              <a:tr h="151698">
                <a:tc>
                  <a:txBody>
                    <a:bodyPr/>
                    <a:lstStyle/>
                    <a:p>
                      <a:pPr marL="0" marR="0" algn="ctr">
                        <a:spcBef>
                          <a:spcPts val="0"/>
                        </a:spcBef>
                        <a:spcAft>
                          <a:spcPts val="300"/>
                        </a:spcAft>
                      </a:pPr>
                      <a:r>
                        <a:rPr lang="en-US" sz="1600" dirty="0">
                          <a:effectLst/>
                        </a:rPr>
                        <a:t>Question</a:t>
                      </a:r>
                      <a:endParaRPr lang="en-US" sz="1600" dirty="0">
                        <a:effectLst/>
                        <a:latin typeface="Arial" charset="0"/>
                        <a:ea typeface="Times New Roman" charset="0"/>
                        <a:cs typeface="Times New Roman" charset="0"/>
                      </a:endParaRPr>
                    </a:p>
                  </a:txBody>
                  <a:tcPr marL="62058" marR="62058" marT="0" marB="0"/>
                </a:tc>
                <a:tc>
                  <a:txBody>
                    <a:bodyPr/>
                    <a:lstStyle/>
                    <a:p>
                      <a:pPr marL="0" marR="0" algn="ctr">
                        <a:spcBef>
                          <a:spcPts val="0"/>
                        </a:spcBef>
                        <a:spcAft>
                          <a:spcPts val="300"/>
                        </a:spcAft>
                      </a:pPr>
                      <a:r>
                        <a:rPr lang="en-US" sz="1600" dirty="0">
                          <a:effectLst/>
                        </a:rPr>
                        <a:t>Your Notes</a:t>
                      </a:r>
                      <a:endParaRPr lang="en-US" sz="1600" dirty="0">
                        <a:effectLst/>
                        <a:latin typeface="Arial" charset="0"/>
                        <a:ea typeface="Times New Roman" charset="0"/>
                        <a:cs typeface="Times New Roman" charset="0"/>
                      </a:endParaRPr>
                    </a:p>
                  </a:txBody>
                  <a:tcPr marL="62058" marR="62058" marT="0" marB="0"/>
                </a:tc>
                <a:extLst>
                  <a:ext uri="{0D108BD9-81ED-4DB2-BD59-A6C34878D82A}">
                    <a16:rowId xmlns:a16="http://schemas.microsoft.com/office/drawing/2014/main" val="10000"/>
                  </a:ext>
                </a:extLst>
              </a:tr>
              <a:tr h="641268">
                <a:tc>
                  <a:txBody>
                    <a:bodyPr/>
                    <a:lstStyle/>
                    <a:p>
                      <a:pPr marL="0" marR="0">
                        <a:spcBef>
                          <a:spcPts val="0"/>
                        </a:spcBef>
                        <a:spcAft>
                          <a:spcPts val="300"/>
                        </a:spcAft>
                      </a:pPr>
                      <a:r>
                        <a:rPr lang="en-US" sz="1600" dirty="0">
                          <a:effectLst/>
                        </a:rPr>
                        <a:t>The Carbon Pools Question: What are the carbon pools that are involved in the long-term trend?</a:t>
                      </a:r>
                    </a:p>
                  </a:txBody>
                  <a:tcPr marL="62058" marR="62058" marT="0" marB="0"/>
                </a:tc>
                <a:tc>
                  <a:txBody>
                    <a:bodyPr/>
                    <a:lstStyle/>
                    <a:p>
                      <a:pPr marL="0" marR="0">
                        <a:spcBef>
                          <a:spcPts val="0"/>
                        </a:spcBef>
                        <a:spcAft>
                          <a:spcPts val="300"/>
                        </a:spcAft>
                      </a:pPr>
                      <a:r>
                        <a:rPr lang="en-US" sz="1600" b="1" i="1" dirty="0">
                          <a:solidFill>
                            <a:srgbClr val="0432FF"/>
                          </a:solidFill>
                          <a:effectLst/>
                          <a:latin typeface="+mn-lt"/>
                          <a:ea typeface="Times New Roman" charset="0"/>
                          <a:cs typeface="Times New Roman" charset="0"/>
                        </a:rPr>
                        <a:t>Three pools: </a:t>
                      </a:r>
                      <a:endParaRPr lang="en-US" sz="1600" dirty="0">
                        <a:effectLst/>
                        <a:latin typeface="+mn-lt"/>
                        <a:ea typeface="Times New Roman" charset="0"/>
                        <a:cs typeface="Times New Roman" charset="0"/>
                      </a:endParaRPr>
                    </a:p>
                    <a:p>
                      <a:pPr marL="342900" marR="0" lvl="0" indent="-342900">
                        <a:spcBef>
                          <a:spcPts val="0"/>
                        </a:spcBef>
                        <a:spcAft>
                          <a:spcPts val="0"/>
                        </a:spcAft>
                        <a:buFont typeface="Symbol" charset="2"/>
                        <a:buChar char=""/>
                      </a:pPr>
                      <a:r>
                        <a:rPr lang="en-US" sz="1600" b="1" i="1" dirty="0">
                          <a:solidFill>
                            <a:srgbClr val="0432FF"/>
                          </a:solidFill>
                          <a:effectLst/>
                          <a:latin typeface="+mn-lt"/>
                          <a:ea typeface="Cambria" charset="0"/>
                          <a:cs typeface="Times New Roman" charset="0"/>
                        </a:rPr>
                        <a:t>Atmospheric CO</a:t>
                      </a:r>
                      <a:r>
                        <a:rPr lang="en-US" sz="1600" b="1" i="1" baseline="-25000" dirty="0">
                          <a:solidFill>
                            <a:srgbClr val="0432FF"/>
                          </a:solidFill>
                          <a:effectLst/>
                          <a:latin typeface="+mn-lt"/>
                          <a:ea typeface="Cambria" charset="0"/>
                          <a:cs typeface="Times New Roman" charset="0"/>
                        </a:rPr>
                        <a:t>2</a:t>
                      </a:r>
                      <a:r>
                        <a:rPr lang="en-US" sz="1600" b="1" i="1" dirty="0">
                          <a:solidFill>
                            <a:srgbClr val="0432FF"/>
                          </a:solidFill>
                          <a:effectLst/>
                          <a:latin typeface="+mn-lt"/>
                          <a:ea typeface="Cambria" charset="0"/>
                          <a:cs typeface="Times New Roman" charset="0"/>
                        </a:rPr>
                        <a:t> pool</a:t>
                      </a:r>
                      <a:endParaRPr lang="en-US" sz="1600" dirty="0">
                        <a:effectLst/>
                        <a:latin typeface="+mn-lt"/>
                        <a:ea typeface="Cambria" charset="0"/>
                        <a:cs typeface="Times New Roman" charset="0"/>
                      </a:endParaRPr>
                    </a:p>
                    <a:p>
                      <a:pPr marL="342900" marR="0" lvl="0" indent="-342900">
                        <a:spcBef>
                          <a:spcPts val="0"/>
                        </a:spcBef>
                        <a:spcAft>
                          <a:spcPts val="0"/>
                        </a:spcAft>
                        <a:buFont typeface="Symbol" charset="2"/>
                        <a:buChar char=""/>
                      </a:pPr>
                      <a:r>
                        <a:rPr lang="en-US" sz="1600" b="1" i="1" dirty="0">
                          <a:solidFill>
                            <a:srgbClr val="0432FF"/>
                          </a:solidFill>
                          <a:effectLst/>
                          <a:latin typeface="+mn-lt"/>
                          <a:ea typeface="Cambria" charset="0"/>
                          <a:cs typeface="Times New Roman" charset="0"/>
                        </a:rPr>
                        <a:t>Organic carbon in plants, animals, decomposers</a:t>
                      </a:r>
                      <a:endParaRPr lang="en-US" sz="1600" dirty="0">
                        <a:effectLst/>
                        <a:latin typeface="+mn-lt"/>
                        <a:ea typeface="Cambria" charset="0"/>
                        <a:cs typeface="Times New Roman" charset="0"/>
                      </a:endParaRPr>
                    </a:p>
                    <a:p>
                      <a:pPr marL="342900" marR="0" lvl="0" indent="-342900">
                        <a:spcBef>
                          <a:spcPts val="0"/>
                        </a:spcBef>
                        <a:spcAft>
                          <a:spcPts val="300"/>
                        </a:spcAft>
                        <a:buFont typeface="Symbol" charset="2"/>
                        <a:buChar char=""/>
                      </a:pPr>
                      <a:r>
                        <a:rPr lang="en-US" sz="1600" b="1" i="1" dirty="0">
                          <a:solidFill>
                            <a:srgbClr val="0432FF"/>
                          </a:solidFill>
                          <a:effectLst/>
                          <a:latin typeface="+mn-lt"/>
                          <a:ea typeface="Cambria" charset="0"/>
                          <a:cs typeface="Times New Roman" charset="0"/>
                        </a:rPr>
                        <a:t>Fossil fuels pool (organic carbon)</a:t>
                      </a:r>
                      <a:endParaRPr lang="en-US" sz="1600" dirty="0">
                        <a:effectLst/>
                        <a:latin typeface="+mn-lt"/>
                        <a:ea typeface="Cambria" charset="0"/>
                        <a:cs typeface="Times New Roman" charset="0"/>
                      </a:endParaRPr>
                    </a:p>
                  </a:txBody>
                  <a:tcPr marL="68580" marR="68580" marT="0" marB="0"/>
                </a:tc>
                <a:extLst>
                  <a:ext uri="{0D108BD9-81ED-4DB2-BD59-A6C34878D82A}">
                    <a16:rowId xmlns:a16="http://schemas.microsoft.com/office/drawing/2014/main" val="10001"/>
                  </a:ext>
                </a:extLst>
              </a:tr>
              <a:tr h="641268">
                <a:tc>
                  <a:txBody>
                    <a:bodyPr/>
                    <a:lstStyle/>
                    <a:p>
                      <a:pPr marL="0" marR="0">
                        <a:spcBef>
                          <a:spcPts val="0"/>
                        </a:spcBef>
                        <a:spcAft>
                          <a:spcPts val="300"/>
                        </a:spcAft>
                      </a:pPr>
                      <a:r>
                        <a:rPr lang="en-US" sz="1600" dirty="0">
                          <a:effectLst/>
                        </a:rPr>
                        <a:t>The Carbon Cycling Question: How are carbon atoms cycling between those pools?</a:t>
                      </a:r>
                    </a:p>
                  </a:txBody>
                  <a:tcPr marL="62058" marR="62058" marT="0" marB="0"/>
                </a:tc>
                <a:tc>
                  <a:txBody>
                    <a:bodyPr/>
                    <a:lstStyle/>
                    <a:p>
                      <a:pPr marL="0" marR="0">
                        <a:spcBef>
                          <a:spcPts val="0"/>
                        </a:spcBef>
                        <a:spcAft>
                          <a:spcPts val="300"/>
                        </a:spcAft>
                      </a:pPr>
                      <a:r>
                        <a:rPr lang="en-US" sz="1600" b="1" i="1" dirty="0">
                          <a:solidFill>
                            <a:srgbClr val="0432FF"/>
                          </a:solidFill>
                          <a:effectLst/>
                          <a:latin typeface="+mn-lt"/>
                          <a:ea typeface="Times New Roman" charset="0"/>
                          <a:cs typeface="Times New Roman" charset="0"/>
                        </a:rPr>
                        <a:t>Three fluxes: </a:t>
                      </a:r>
                      <a:endParaRPr lang="en-US" sz="1600" dirty="0">
                        <a:effectLst/>
                        <a:latin typeface="+mn-lt"/>
                        <a:ea typeface="Times New Roman" charset="0"/>
                        <a:cs typeface="Times New Roman" charset="0"/>
                      </a:endParaRPr>
                    </a:p>
                    <a:p>
                      <a:pPr marL="342900" marR="0" lvl="0" indent="-342900">
                        <a:spcBef>
                          <a:spcPts val="0"/>
                        </a:spcBef>
                        <a:spcAft>
                          <a:spcPts val="0"/>
                        </a:spcAft>
                        <a:buFont typeface="Symbol" charset="2"/>
                        <a:buChar char=""/>
                      </a:pPr>
                      <a:r>
                        <a:rPr lang="en-US" sz="1600" b="1" i="1" dirty="0">
                          <a:solidFill>
                            <a:srgbClr val="0432FF"/>
                          </a:solidFill>
                          <a:effectLst/>
                          <a:latin typeface="+mn-lt"/>
                          <a:ea typeface="Cambria" charset="0"/>
                          <a:cs typeface="Times New Roman" charset="0"/>
                        </a:rPr>
                        <a:t>Photosynthesis: moves carbon from atmosphere to organic carbon</a:t>
                      </a:r>
                      <a:endParaRPr lang="en-US" sz="1600" dirty="0">
                        <a:effectLst/>
                        <a:latin typeface="+mn-lt"/>
                        <a:ea typeface="Cambria" charset="0"/>
                        <a:cs typeface="Times New Roman" charset="0"/>
                      </a:endParaRPr>
                    </a:p>
                    <a:p>
                      <a:pPr marL="342900" marR="0" lvl="0" indent="-342900">
                        <a:spcBef>
                          <a:spcPts val="0"/>
                        </a:spcBef>
                        <a:spcAft>
                          <a:spcPts val="0"/>
                        </a:spcAft>
                        <a:buFont typeface="Symbol" charset="2"/>
                        <a:buChar char=""/>
                      </a:pPr>
                      <a:r>
                        <a:rPr lang="en-US" sz="1600" b="1" i="1" dirty="0">
                          <a:solidFill>
                            <a:srgbClr val="0432FF"/>
                          </a:solidFill>
                          <a:effectLst/>
                          <a:latin typeface="+mn-lt"/>
                          <a:ea typeface="Cambria" charset="0"/>
                          <a:cs typeface="Times New Roman" charset="0"/>
                        </a:rPr>
                        <a:t>Cellular respiration: moves carbon from organic carbon to atmosphere</a:t>
                      </a:r>
                      <a:endParaRPr lang="en-US" sz="1600" dirty="0">
                        <a:effectLst/>
                        <a:latin typeface="+mn-lt"/>
                        <a:ea typeface="Cambria" charset="0"/>
                        <a:cs typeface="Times New Roman" charset="0"/>
                      </a:endParaRPr>
                    </a:p>
                    <a:p>
                      <a:pPr marL="342900" marR="0" lvl="0" indent="-342900">
                        <a:spcBef>
                          <a:spcPts val="0"/>
                        </a:spcBef>
                        <a:spcAft>
                          <a:spcPts val="300"/>
                        </a:spcAft>
                        <a:buFont typeface="Symbol" charset="2"/>
                        <a:buChar char=""/>
                      </a:pPr>
                      <a:r>
                        <a:rPr lang="en-US" sz="1600" b="1" i="1" dirty="0">
                          <a:solidFill>
                            <a:srgbClr val="0432FF"/>
                          </a:solidFill>
                          <a:effectLst/>
                          <a:latin typeface="+mn-lt"/>
                          <a:ea typeface="Cambria" charset="0"/>
                          <a:cs typeface="Times New Roman" charset="0"/>
                        </a:rPr>
                        <a:t>Combustion: moves carbon from fossil fuels to atmosphere</a:t>
                      </a:r>
                      <a:endParaRPr lang="en-US" sz="1600" dirty="0">
                        <a:effectLst/>
                        <a:latin typeface="+mn-lt"/>
                        <a:ea typeface="Cambria" charset="0"/>
                        <a:cs typeface="Times New Roman" charset="0"/>
                      </a:endParaRPr>
                    </a:p>
                  </a:txBody>
                  <a:tcPr marL="68580" marR="68580" marT="0" marB="0"/>
                </a:tc>
                <a:extLst>
                  <a:ext uri="{0D108BD9-81ED-4DB2-BD59-A6C34878D82A}">
                    <a16:rowId xmlns:a16="http://schemas.microsoft.com/office/drawing/2014/main" val="10002"/>
                  </a:ext>
                </a:extLst>
              </a:tr>
              <a:tr h="641268">
                <a:tc>
                  <a:txBody>
                    <a:bodyPr/>
                    <a:lstStyle/>
                    <a:p>
                      <a:pPr marL="0" marR="0">
                        <a:spcBef>
                          <a:spcPts val="0"/>
                        </a:spcBef>
                        <a:spcAft>
                          <a:spcPts val="300"/>
                        </a:spcAft>
                      </a:pPr>
                      <a:r>
                        <a:rPr lang="en-US" sz="1600" dirty="0">
                          <a:effectLst/>
                        </a:rPr>
                        <a:t>The Energy Flow Question: How does energy flow through those carbon pools?</a:t>
                      </a:r>
                    </a:p>
                  </a:txBody>
                  <a:tcPr marL="62058" marR="62058" marT="0" marB="0"/>
                </a:tc>
                <a:tc>
                  <a:txBody>
                    <a:bodyPr/>
                    <a:lstStyle/>
                    <a:p>
                      <a:pPr marL="0" marR="0">
                        <a:spcBef>
                          <a:spcPts val="0"/>
                        </a:spcBef>
                        <a:spcAft>
                          <a:spcPts val="300"/>
                        </a:spcAft>
                      </a:pPr>
                      <a:r>
                        <a:rPr lang="en-US" sz="1600" b="1" i="1" dirty="0">
                          <a:solidFill>
                            <a:srgbClr val="0432FF"/>
                          </a:solidFill>
                          <a:effectLst/>
                          <a:latin typeface="+mn-lt"/>
                          <a:ea typeface="Times New Roman" charset="0"/>
                          <a:cs typeface="Times New Roman" charset="0"/>
                        </a:rPr>
                        <a:t>Photosynthesis changes light energy from the sun to chemical energy in organic molecules</a:t>
                      </a:r>
                      <a:endParaRPr lang="en-US" sz="1600" dirty="0">
                        <a:effectLst/>
                        <a:latin typeface="+mn-lt"/>
                        <a:ea typeface="Times New Roman" charset="0"/>
                        <a:cs typeface="Times New Roman" charset="0"/>
                      </a:endParaRPr>
                    </a:p>
                    <a:p>
                      <a:pPr marL="0" marR="0">
                        <a:spcBef>
                          <a:spcPts val="0"/>
                        </a:spcBef>
                        <a:spcAft>
                          <a:spcPts val="300"/>
                        </a:spcAft>
                      </a:pPr>
                      <a:r>
                        <a:rPr lang="en-US" sz="1600" b="1" i="1" dirty="0">
                          <a:solidFill>
                            <a:srgbClr val="0432FF"/>
                          </a:solidFill>
                          <a:effectLst/>
                          <a:latin typeface="+mn-lt"/>
                          <a:ea typeface="Times New Roman" charset="0"/>
                          <a:cs typeface="Times New Roman" charset="0"/>
                        </a:rPr>
                        <a:t>Cellular respiration changes chemical energy in organic molecules to energy for body functions, motion, and heat.</a:t>
                      </a:r>
                      <a:endParaRPr lang="en-US" sz="1600" dirty="0">
                        <a:effectLst/>
                        <a:latin typeface="+mn-lt"/>
                        <a:ea typeface="Times New Roman" charset="0"/>
                        <a:cs typeface="Times New Roman" charset="0"/>
                      </a:endParaRPr>
                    </a:p>
                    <a:p>
                      <a:pPr marL="0" marR="0">
                        <a:spcBef>
                          <a:spcPts val="0"/>
                        </a:spcBef>
                        <a:spcAft>
                          <a:spcPts val="300"/>
                        </a:spcAft>
                      </a:pPr>
                      <a:r>
                        <a:rPr lang="en-US" sz="1600" b="1" i="1" dirty="0">
                          <a:solidFill>
                            <a:srgbClr val="0432FF"/>
                          </a:solidFill>
                          <a:effectLst/>
                          <a:latin typeface="+mn-lt"/>
                          <a:ea typeface="Times New Roman" charset="0"/>
                          <a:cs typeface="Times New Roman" charset="0"/>
                        </a:rPr>
                        <a:t>Combustion changes chemical energy in organic molecules to heat energy that humans use for many purposes.</a:t>
                      </a:r>
                      <a:endParaRPr lang="en-US" sz="1600" dirty="0">
                        <a:effectLst/>
                        <a:latin typeface="+mn-lt"/>
                        <a:ea typeface="Times New Roman" charset="0"/>
                        <a:cs typeface="Times New Roman" charset="0"/>
                      </a:endParaRPr>
                    </a:p>
                  </a:txBody>
                  <a:tcPr marL="68580" marR="68580" marT="0" marB="0"/>
                </a:tc>
                <a:extLst>
                  <a:ext uri="{0D108BD9-81ED-4DB2-BD59-A6C34878D82A}">
                    <a16:rowId xmlns:a16="http://schemas.microsoft.com/office/drawing/2014/main" val="10003"/>
                  </a:ext>
                </a:extLst>
              </a:tr>
              <a:tr h="0">
                <a:tc>
                  <a:txBody>
                    <a:bodyPr/>
                    <a:lstStyle/>
                    <a:p>
                      <a:pPr marL="0" marR="0">
                        <a:spcBef>
                          <a:spcPts val="0"/>
                        </a:spcBef>
                        <a:spcAft>
                          <a:spcPts val="300"/>
                        </a:spcAft>
                      </a:pPr>
                      <a:r>
                        <a:rPr lang="en-US" sz="1600" dirty="0">
                          <a:effectLst/>
                        </a:rPr>
                        <a:t>The Stability and Change Question: How do carbon fluxes change the size of carbon pools?</a:t>
                      </a:r>
                    </a:p>
                  </a:txBody>
                  <a:tcPr marL="62058" marR="62058" marT="0" marB="0"/>
                </a:tc>
                <a:tc>
                  <a:txBody>
                    <a:bodyPr/>
                    <a:lstStyle/>
                    <a:p>
                      <a:pPr marL="0" marR="0">
                        <a:spcBef>
                          <a:spcPts val="0"/>
                        </a:spcBef>
                        <a:spcAft>
                          <a:spcPts val="300"/>
                        </a:spcAft>
                      </a:pPr>
                      <a:r>
                        <a:rPr lang="en-US" sz="1600" b="1" i="1" dirty="0">
                          <a:solidFill>
                            <a:srgbClr val="0432FF"/>
                          </a:solidFill>
                          <a:effectLst/>
                          <a:latin typeface="+mn-lt"/>
                          <a:ea typeface="Times New Roman" charset="0"/>
                          <a:cs typeface="Times New Roman" charset="0"/>
                        </a:rPr>
                        <a:t>Over long periods of time, the photosynthesis and cellular respiration fluxes are balanced, so they do not change the atmospheric CO</a:t>
                      </a:r>
                      <a:r>
                        <a:rPr lang="en-US" sz="1600" b="1" i="1" baseline="-25000" dirty="0">
                          <a:solidFill>
                            <a:srgbClr val="0432FF"/>
                          </a:solidFill>
                          <a:effectLst/>
                          <a:latin typeface="+mn-lt"/>
                          <a:ea typeface="Times New Roman" charset="0"/>
                          <a:cs typeface="Times New Roman" charset="0"/>
                        </a:rPr>
                        <a:t>2</a:t>
                      </a:r>
                      <a:r>
                        <a:rPr lang="en-US" sz="1600" b="1" i="1" dirty="0">
                          <a:solidFill>
                            <a:srgbClr val="0432FF"/>
                          </a:solidFill>
                          <a:effectLst/>
                          <a:latin typeface="+mn-lt"/>
                          <a:ea typeface="Times New Roman" charset="0"/>
                          <a:cs typeface="Times New Roman" charset="0"/>
                        </a:rPr>
                        <a:t> pool.</a:t>
                      </a:r>
                      <a:endParaRPr lang="en-US" sz="1600" dirty="0">
                        <a:effectLst/>
                        <a:latin typeface="+mn-lt"/>
                        <a:ea typeface="Times New Roman" charset="0"/>
                        <a:cs typeface="Times New Roman" charset="0"/>
                      </a:endParaRPr>
                    </a:p>
                    <a:p>
                      <a:pPr marL="0" marR="0">
                        <a:spcBef>
                          <a:spcPts val="0"/>
                        </a:spcBef>
                        <a:spcAft>
                          <a:spcPts val="300"/>
                        </a:spcAft>
                      </a:pPr>
                      <a:r>
                        <a:rPr lang="en-US" sz="1600" b="1" i="1" dirty="0">
                          <a:solidFill>
                            <a:srgbClr val="0432FF"/>
                          </a:solidFill>
                          <a:effectLst/>
                          <a:latin typeface="+mn-lt"/>
                          <a:ea typeface="Times New Roman" charset="0"/>
                          <a:cs typeface="Times New Roman" charset="0"/>
                        </a:rPr>
                        <a:t>Combustion of fossil fuels is an unbalanced flux, to it increases the atmospheric CO</a:t>
                      </a:r>
                      <a:r>
                        <a:rPr lang="en-US" sz="1600" b="1" i="1" baseline="-25000" dirty="0">
                          <a:solidFill>
                            <a:srgbClr val="0432FF"/>
                          </a:solidFill>
                          <a:effectLst/>
                          <a:latin typeface="+mn-lt"/>
                          <a:ea typeface="Times New Roman" charset="0"/>
                          <a:cs typeface="Times New Roman" charset="0"/>
                        </a:rPr>
                        <a:t>2</a:t>
                      </a:r>
                      <a:r>
                        <a:rPr lang="en-US" sz="1600" b="1" i="1" dirty="0">
                          <a:solidFill>
                            <a:srgbClr val="0432FF"/>
                          </a:solidFill>
                          <a:effectLst/>
                          <a:latin typeface="+mn-lt"/>
                          <a:ea typeface="Times New Roman" charset="0"/>
                          <a:cs typeface="Times New Roman" charset="0"/>
                        </a:rPr>
                        <a:t> pool.</a:t>
                      </a:r>
                      <a:endParaRPr lang="en-US" sz="1600" dirty="0">
                        <a:effectLst/>
                        <a:latin typeface="+mn-lt"/>
                        <a:ea typeface="Times New Roman" charset="0"/>
                        <a:cs typeface="Times New Roman" charset="0"/>
                      </a:endParaRPr>
                    </a:p>
                  </a:txBody>
                  <a:tcPr marL="68580" marR="68580"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87664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6"/>
            <a:ext cx="8229600" cy="639762"/>
          </a:xfrm>
        </p:spPr>
        <p:txBody>
          <a:bodyPr>
            <a:normAutofit fontScale="90000"/>
          </a:bodyPr>
          <a:lstStyle/>
          <a:p>
            <a:r>
              <a:rPr lang="en-US" b="1" dirty="0"/>
              <a:t>Four Questions Explanation Checklist</a:t>
            </a:r>
          </a:p>
        </p:txBody>
      </p:sp>
      <p:sp>
        <p:nvSpPr>
          <p:cNvPr id="3" name="Content Placeholder 2"/>
          <p:cNvSpPr>
            <a:spLocks noGrp="1"/>
          </p:cNvSpPr>
          <p:nvPr>
            <p:ph idx="1"/>
          </p:nvPr>
        </p:nvSpPr>
        <p:spPr>
          <a:xfrm>
            <a:off x="457200" y="1107386"/>
            <a:ext cx="8229600" cy="5414963"/>
          </a:xfrm>
        </p:spPr>
        <p:txBody>
          <a:bodyPr>
            <a:normAutofit fontScale="55000" lnSpcReduction="20000"/>
          </a:bodyPr>
          <a:lstStyle/>
          <a:p>
            <a:pPr marL="0" indent="0">
              <a:buNone/>
            </a:pPr>
            <a:r>
              <a:rPr lang="en-US" b="1" dirty="0"/>
              <a:t>Setting the stage</a:t>
            </a:r>
          </a:p>
          <a:p>
            <a:pPr marL="400050" lvl="1" indent="0">
              <a:buNone/>
            </a:pPr>
            <a:r>
              <a:rPr lang="en-US" dirty="0"/>
              <a:t>Did you name and describe the observations or patterns in data that you are explaining?</a:t>
            </a:r>
          </a:p>
          <a:p>
            <a:pPr marL="400050" lvl="1" indent="0">
              <a:buNone/>
            </a:pPr>
            <a:r>
              <a:rPr lang="en-US" dirty="0"/>
              <a:t>Did you explain how the system is changing (or how you predict it will change?</a:t>
            </a:r>
          </a:p>
          <a:p>
            <a:pPr marL="0" indent="0">
              <a:buNone/>
            </a:pPr>
            <a:r>
              <a:rPr lang="en-US" b="1" dirty="0"/>
              <a:t>1. Carbon Pools: Where are the carbon pools in our environment? </a:t>
            </a:r>
          </a:p>
          <a:p>
            <a:pPr marL="400050" lvl="1" indent="0">
              <a:buNone/>
            </a:pPr>
            <a:r>
              <a:rPr lang="en-US" dirty="0"/>
              <a:t>Did you name and describe all the pools that are involved in the process? </a:t>
            </a:r>
          </a:p>
          <a:p>
            <a:pPr marL="400050" lvl="1" indent="0">
              <a:buNone/>
            </a:pPr>
            <a:r>
              <a:rPr lang="en-US" dirty="0"/>
              <a:t>Did you say what kinds of carbon molecules are in the pool (CO</a:t>
            </a:r>
            <a:r>
              <a:rPr lang="en-US" baseline="-25000" dirty="0"/>
              <a:t>2</a:t>
            </a:r>
            <a:r>
              <a:rPr lang="en-US" dirty="0"/>
              <a:t> or organic carbon)? </a:t>
            </a:r>
          </a:p>
          <a:p>
            <a:pPr marL="0" indent="0">
              <a:buNone/>
            </a:pPr>
            <a:r>
              <a:rPr lang="en-US" b="1" dirty="0"/>
              <a:t>2. Carbon Cycling: How are carbon atoms cycling among pools?</a:t>
            </a:r>
          </a:p>
          <a:p>
            <a:pPr marL="400050" lvl="1" indent="0">
              <a:buNone/>
            </a:pPr>
            <a:r>
              <a:rPr lang="en-US" dirty="0"/>
              <a:t>Did you name all the fluxes that move carbon atoms from one pool to another?</a:t>
            </a:r>
          </a:p>
          <a:p>
            <a:pPr marL="400050" lvl="1" indent="0">
              <a:buNone/>
            </a:pPr>
            <a:r>
              <a:rPr lang="en-US" dirty="0"/>
              <a:t>Did you explain the chemical changes that go with those carbon fluxes?</a:t>
            </a:r>
          </a:p>
          <a:p>
            <a:pPr marL="0" indent="0">
              <a:buNone/>
            </a:pPr>
            <a:r>
              <a:rPr lang="en-US" b="1" dirty="0"/>
              <a:t>3. Energy Flow: How does energy flow through environmental systems?</a:t>
            </a:r>
          </a:p>
          <a:p>
            <a:pPr marL="400050" lvl="1" indent="0">
              <a:buNone/>
            </a:pPr>
            <a:r>
              <a:rPr lang="en-US" dirty="0"/>
              <a:t>Did you identify the carbon pools with stored chemical energy?</a:t>
            </a:r>
          </a:p>
          <a:p>
            <a:pPr marL="400050" lvl="1" indent="0">
              <a:buNone/>
            </a:pPr>
            <a:r>
              <a:rPr lang="en-US" dirty="0"/>
              <a:t>Did you explain where the chemical energy in those pools comes from?</a:t>
            </a:r>
          </a:p>
          <a:p>
            <a:pPr marL="400050" lvl="1" indent="0">
              <a:buNone/>
            </a:pPr>
            <a:r>
              <a:rPr lang="en-US" dirty="0"/>
              <a:t>Did you explain how energy is transformed in carbon fluxes?</a:t>
            </a:r>
          </a:p>
          <a:p>
            <a:pPr marL="0" indent="0">
              <a:buNone/>
            </a:pPr>
            <a:r>
              <a:rPr lang="en-US" b="1" dirty="0"/>
              <a:t>4. Stability and Change: How do carbon fluxes change the size of carbon pools?</a:t>
            </a:r>
          </a:p>
          <a:p>
            <a:pPr marL="400050" lvl="1" indent="0">
              <a:buNone/>
            </a:pPr>
            <a:r>
              <a:rPr lang="en-US" dirty="0"/>
              <a:t>Did you explain whether the fluxes going into or out of each pool are balanced or unbalanced?</a:t>
            </a:r>
          </a:p>
          <a:p>
            <a:pPr marL="400050" lvl="1" indent="0">
              <a:buNone/>
            </a:pPr>
            <a:r>
              <a:rPr lang="en-US" dirty="0"/>
              <a:t>Did you explain or predict how unbalanced fluxes will change the size of pools?</a:t>
            </a:r>
          </a:p>
          <a:p>
            <a:pPr marL="0" indent="0">
              <a:buNone/>
            </a:pPr>
            <a:r>
              <a:rPr lang="en-US" b="1" dirty="0"/>
              <a:t>Other Elements to Consider</a:t>
            </a:r>
          </a:p>
          <a:p>
            <a:pPr marL="400050" lvl="1" indent="0">
              <a:buNone/>
            </a:pPr>
            <a:r>
              <a:rPr lang="en-US" dirty="0"/>
              <a:t>Did you use scientific vocabulary correctly?</a:t>
            </a:r>
          </a:p>
          <a:p>
            <a:pPr marL="400050" lvl="1" indent="0">
              <a:buNone/>
            </a:pPr>
            <a:r>
              <a:rPr lang="en-US" dirty="0"/>
              <a:t>Did you organize your explanation logically to tell a story that flows?</a:t>
            </a:r>
          </a:p>
          <a:p>
            <a:endParaRPr lang="en-US" dirty="0"/>
          </a:p>
        </p:txBody>
      </p:sp>
    </p:spTree>
    <p:extLst>
      <p:ext uri="{BB962C8B-B14F-4D97-AF65-F5344CB8AC3E}">
        <p14:creationId xmlns:p14="http://schemas.microsoft.com/office/powerpoint/2010/main" val="655477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Tracking Tool</a:t>
            </a:r>
          </a:p>
        </p:txBody>
      </p:sp>
      <p:sp>
        <p:nvSpPr>
          <p:cNvPr id="3" name="Content Placeholder 2"/>
          <p:cNvSpPr>
            <a:spLocks noGrp="1"/>
          </p:cNvSpPr>
          <p:nvPr>
            <p:ph idx="1"/>
          </p:nvPr>
        </p:nvSpPr>
        <p:spPr/>
        <p:txBody>
          <a:bodyPr/>
          <a:lstStyle/>
          <a:p>
            <a:pPr marL="0" lvl="0" indent="0" defTabSz="914400">
              <a:spcBef>
                <a:spcPts val="0"/>
              </a:spcBef>
              <a:buNone/>
            </a:pPr>
            <a:r>
              <a:rPr lang="en-US" b="1" dirty="0"/>
              <a:t>Goals: </a:t>
            </a:r>
            <a:r>
              <a:rPr lang="en-US" dirty="0"/>
              <a:t>We want to figure out (a) what makes CO</a:t>
            </a:r>
            <a:r>
              <a:rPr lang="en-US" baseline="-25000" dirty="0"/>
              <a:t>2</a:t>
            </a:r>
            <a:r>
              <a:rPr lang="en-US" dirty="0"/>
              <a:t> concentrations in Hawaii go up every winter and down every summer, (b) what makes CO</a:t>
            </a:r>
            <a:r>
              <a:rPr lang="en-US" baseline="-25000" dirty="0"/>
              <a:t>2</a:t>
            </a:r>
            <a:r>
              <a:rPr lang="en-US" dirty="0"/>
              <a:t> concentrations a little higher each year, and (c) how to predict future CO</a:t>
            </a:r>
            <a:r>
              <a:rPr lang="en-US" baseline="-25000" dirty="0"/>
              <a:t>2</a:t>
            </a:r>
            <a:r>
              <a:rPr lang="en-US" dirty="0"/>
              <a:t> concentrations. </a:t>
            </a:r>
          </a:p>
          <a:p>
            <a:pPr defTabSz="914400">
              <a:spcBef>
                <a:spcPts val="0"/>
              </a:spcBef>
            </a:pPr>
            <a:r>
              <a:rPr lang="en-US" b="1" i="1" dirty="0"/>
              <a:t>Activity and Data Sources</a:t>
            </a:r>
            <a:r>
              <a:rPr lang="en-US" b="1" dirty="0"/>
              <a:t> </a:t>
            </a:r>
          </a:p>
          <a:p>
            <a:pPr defTabSz="914400">
              <a:spcBef>
                <a:spcPts val="0"/>
              </a:spcBef>
            </a:pPr>
            <a:r>
              <a:rPr lang="en-US" b="1" i="1" dirty="0"/>
              <a:t>What We Learned</a:t>
            </a:r>
            <a:r>
              <a:rPr lang="en-US" b="1" dirty="0"/>
              <a:t> </a:t>
            </a:r>
          </a:p>
          <a:p>
            <a:pPr defTabSz="914400">
              <a:spcBef>
                <a:spcPts val="0"/>
              </a:spcBef>
            </a:pPr>
            <a:r>
              <a:rPr lang="en-US" b="1" i="1" dirty="0"/>
              <a:t>Questions We Still Have</a:t>
            </a:r>
            <a:endParaRPr lang="en-US" b="1"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22</a:t>
            </a:fld>
            <a:endParaRPr lang="en-US"/>
          </a:p>
        </p:txBody>
      </p:sp>
    </p:spTree>
    <p:extLst>
      <p:ext uri="{BB962C8B-B14F-4D97-AF65-F5344CB8AC3E}">
        <p14:creationId xmlns:p14="http://schemas.microsoft.com/office/powerpoint/2010/main" val="1718133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Carbon Pools and  Fluxes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23</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Tree>
    <p:extLst>
      <p:ext uri="{BB962C8B-B14F-4D97-AF65-F5344CB8AC3E}">
        <p14:creationId xmlns:p14="http://schemas.microsoft.com/office/powerpoint/2010/main" val="2169232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normAutofit/>
          </a:bodyPr>
          <a:lstStyle/>
          <a:p>
            <a:r>
              <a:rPr lang="en-US" dirty="0"/>
              <a:t>Conclusions</a:t>
            </a:r>
          </a:p>
          <a:p>
            <a:pPr lvl="1"/>
            <a:r>
              <a:rPr lang="en-US" dirty="0"/>
              <a:t>What fluxes change the size of the atmospheric CO</a:t>
            </a:r>
            <a:r>
              <a:rPr lang="en-US" baseline="-25000" dirty="0"/>
              <a:t>2 </a:t>
            </a:r>
            <a:r>
              <a:rPr lang="en-US" dirty="0"/>
              <a:t>pool?</a:t>
            </a:r>
          </a:p>
          <a:p>
            <a:r>
              <a:rPr lang="en-US" dirty="0"/>
              <a:t>Predictions</a:t>
            </a:r>
          </a:p>
          <a:p>
            <a:pPr lvl="1"/>
            <a:r>
              <a:rPr lang="en-US"/>
              <a:t>How </a:t>
            </a:r>
            <a:r>
              <a:rPr lang="en-US" dirty="0"/>
              <a:t>are those fluxes affecting the Earth’s atmospheric CO</a:t>
            </a:r>
            <a:r>
              <a:rPr lang="en-US" baseline="-25000" dirty="0"/>
              <a:t>2</a:t>
            </a:r>
            <a:r>
              <a:rPr lang="en-US" dirty="0"/>
              <a:t> </a:t>
            </a:r>
            <a:r>
              <a:rPr lang="en-US"/>
              <a:t>pool?</a:t>
            </a:r>
            <a:endParaRPr lang="en-US"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24</a:t>
            </a:fld>
            <a:endParaRPr lang="en-US"/>
          </a:p>
        </p:txBody>
      </p:sp>
    </p:spTree>
    <p:extLst>
      <p:ext uri="{BB962C8B-B14F-4D97-AF65-F5344CB8AC3E}">
        <p14:creationId xmlns:p14="http://schemas.microsoft.com/office/powerpoint/2010/main" val="2079668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065"/>
            <a:ext cx="8229600" cy="955773"/>
          </a:xfrm>
        </p:spPr>
        <p:txBody>
          <a:bodyPr>
            <a:normAutofit fontScale="90000"/>
          </a:bodyPr>
          <a:lstStyle/>
          <a:p>
            <a:r>
              <a:rPr lang="en-US" sz="4000" dirty="0">
                <a:latin typeface="Arial" charset="0"/>
                <a:ea typeface="Arial" charset="0"/>
                <a:cs typeface="Arial" charset="0"/>
              </a:rPr>
              <a:t>Using a Pool-and-Flux Model to Explain the Keeling Curve</a:t>
            </a:r>
            <a:endParaRPr lang="en-US" sz="2800" b="1"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4896" y="1568304"/>
            <a:ext cx="7525696" cy="4843270"/>
          </a:xfrm>
          <a:prstGeom prst="rect">
            <a:avLst/>
          </a:prstGeom>
          <a:noFill/>
          <a:ln>
            <a:noFill/>
          </a:ln>
        </p:spPr>
      </p:pic>
    </p:spTree>
    <p:extLst>
      <p:ext uri="{BB962C8B-B14F-4D97-AF65-F5344CB8AC3E}">
        <p14:creationId xmlns:p14="http://schemas.microsoft.com/office/powerpoint/2010/main" val="2068820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a:t>
            </a:r>
            <a:r>
              <a:rPr lang="en-US"/>
              <a:t>for Activity 4.3</a:t>
            </a:r>
            <a:endParaRPr lang="en-US" dirty="0"/>
          </a:p>
        </p:txBody>
      </p:sp>
      <p:sp>
        <p:nvSpPr>
          <p:cNvPr id="3" name="Content Placeholder 2"/>
          <p:cNvSpPr>
            <a:spLocks noGrp="1"/>
          </p:cNvSpPr>
          <p:nvPr>
            <p:ph idx="1"/>
          </p:nvPr>
        </p:nvSpPr>
        <p:spPr/>
        <p:txBody>
          <a:bodyPr/>
          <a:lstStyle/>
          <a:p>
            <a:pPr marL="0" lvl="0" indent="0" defTabSz="914400">
              <a:spcBef>
                <a:spcPts val="0"/>
              </a:spcBef>
              <a:buNone/>
            </a:pPr>
            <a:r>
              <a:rPr lang="en-US" dirty="0"/>
              <a:t>We want to figure out </a:t>
            </a:r>
          </a:p>
          <a:p>
            <a:pPr marL="514350" lvl="0" indent="-514350" defTabSz="914400">
              <a:spcBef>
                <a:spcPts val="0"/>
              </a:spcBef>
              <a:buAutoNum type="alphaLcParenBoth"/>
            </a:pPr>
            <a:r>
              <a:rPr lang="en-US" sz="3600" b="1" dirty="0">
                <a:solidFill>
                  <a:srgbClr val="FF0000"/>
                </a:solidFill>
              </a:rPr>
              <a:t>what makes CO</a:t>
            </a:r>
            <a:r>
              <a:rPr lang="en-US" sz="3600" b="1" baseline="-25000" dirty="0">
                <a:solidFill>
                  <a:srgbClr val="FF0000"/>
                </a:solidFill>
              </a:rPr>
              <a:t>2</a:t>
            </a:r>
            <a:r>
              <a:rPr lang="en-US" sz="3600" b="1" dirty="0">
                <a:solidFill>
                  <a:srgbClr val="FF0000"/>
                </a:solidFill>
              </a:rPr>
              <a:t> concentrations in Hawaii go up every winter and down every summer, </a:t>
            </a:r>
          </a:p>
          <a:p>
            <a:pPr marL="514350" lvl="0" indent="-514350" defTabSz="914400">
              <a:spcBef>
                <a:spcPts val="0"/>
              </a:spcBef>
              <a:buAutoNum type="alphaLcParenBoth"/>
            </a:pPr>
            <a:r>
              <a:rPr lang="en-US" sz="3600" b="1" dirty="0">
                <a:solidFill>
                  <a:srgbClr val="FF0000"/>
                </a:solidFill>
              </a:rPr>
              <a:t>what makes CO</a:t>
            </a:r>
            <a:r>
              <a:rPr lang="en-US" sz="3600" b="1" baseline="-25000" dirty="0">
                <a:solidFill>
                  <a:srgbClr val="FF0000"/>
                </a:solidFill>
              </a:rPr>
              <a:t>2</a:t>
            </a:r>
            <a:r>
              <a:rPr lang="en-US" sz="3600" b="1" dirty="0">
                <a:solidFill>
                  <a:srgbClr val="FF0000"/>
                </a:solidFill>
              </a:rPr>
              <a:t> concentrations a little higher each year, and </a:t>
            </a:r>
          </a:p>
          <a:p>
            <a:pPr marL="514350" lvl="0" indent="-514350" defTabSz="914400">
              <a:spcBef>
                <a:spcPts val="0"/>
              </a:spcBef>
              <a:buAutoNum type="alphaLcParenBoth"/>
            </a:pPr>
            <a:r>
              <a:rPr lang="en-US" dirty="0"/>
              <a:t>how to predict future CO</a:t>
            </a:r>
            <a:r>
              <a:rPr lang="en-US" baseline="-25000" dirty="0"/>
              <a:t>2</a:t>
            </a:r>
            <a:r>
              <a:rPr lang="en-US" dirty="0"/>
              <a:t> concentrations.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1772571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Human Energy Systems 3 copy"/>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387432" y="490133"/>
            <a:ext cx="6435432" cy="399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3" name="Picture 4" descr="Human Energy Systems 3 cop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9501" y="481294"/>
            <a:ext cx="6435432" cy="399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4" name="Picture 5" descr="HES 3 bio 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335" y="976262"/>
            <a:ext cx="304144"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5" name="Picture 6" descr="HES 3 atmospher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4108" y="886319"/>
            <a:ext cx="572287" cy="544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6" name="Picture 7" descr="HES 3 fossil airplan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62774" y="809606"/>
            <a:ext cx="770912" cy="73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8" descr="HES 3 bio fores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8355" y="1757765"/>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8" name="Picture 9" descr="HES 3 fossil refiner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00336" y="1723523"/>
            <a:ext cx="407180" cy="388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9" name="Picture 10" descr="HES 3 fossil ship"/>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35900" y="1953277"/>
            <a:ext cx="387318" cy="368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0" name="Picture 11" descr="HES 3 soil cor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86698" y="2402371"/>
            <a:ext cx="188693" cy="1794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1" name="Picture 12" descr="HES 3 bio cor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13958" y="2321664"/>
            <a:ext cx="194397" cy="184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2" name="Picture 14" descr="HES 3 bio cow"/>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88533" y="2562589"/>
            <a:ext cx="253153" cy="240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3" name="Picture 15" descr="HES 3 fossil power lines"/>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35783" y="2325792"/>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4" name="Picture 17" descr="HES 3 fossil ca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35498" y="2701262"/>
            <a:ext cx="366214" cy="348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5" name="Picture 18" descr="HES 3 soil tre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06241" y="2865592"/>
            <a:ext cx="304144"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6" name="Picture 19" descr="HES 3 ocean"/>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41939" y="2756589"/>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7" name="Picture 20" descr="HES 3 fossil oil"/>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744204" y="3286735"/>
            <a:ext cx="536286" cy="510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8" name="Picture 21" descr="HES 3 fossil coal"/>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41251" y="3469748"/>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9" name="Picture 22" descr="HES 3 bio tre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78796" y="2113061"/>
            <a:ext cx="347593" cy="678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Oval 20"/>
          <p:cNvSpPr>
            <a:spLocks noChangeAspect="1"/>
          </p:cNvSpPr>
          <p:nvPr/>
        </p:nvSpPr>
        <p:spPr>
          <a:xfrm rot="16200000">
            <a:off x="522051" y="4558840"/>
            <a:ext cx="1765231" cy="1839018"/>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9" name="TextBox 28"/>
          <p:cNvSpPr txBox="1"/>
          <p:nvPr/>
        </p:nvSpPr>
        <p:spPr>
          <a:xfrm>
            <a:off x="444307" y="3910641"/>
            <a:ext cx="2025123" cy="611706"/>
          </a:xfrm>
          <a:prstGeom prst="rect">
            <a:avLst/>
          </a:prstGeom>
          <a:noFill/>
        </p:spPr>
        <p:txBody>
          <a:bodyPr wrap="square" lIns="57150" tIns="28575" rIns="57150" bIns="28575" rtlCol="0">
            <a:spAutoFit/>
          </a:bodyPr>
          <a:lstStyle/>
          <a:p>
            <a:pPr algn="ctr"/>
            <a:r>
              <a:rPr lang="en-US" b="1" dirty="0">
                <a:solidFill>
                  <a:srgbClr val="0000FF"/>
                </a:solidFill>
                <a:latin typeface="Arial" panose="020B0604020202020204" pitchFamily="34" charset="0"/>
                <a:cs typeface="Arial" panose="020B0604020202020204" pitchFamily="34" charset="0"/>
              </a:rPr>
              <a:t>Atmosphere</a:t>
            </a:r>
          </a:p>
          <a:p>
            <a:pPr algn="ctr"/>
            <a:r>
              <a:rPr lang="en-US" dirty="0">
                <a:latin typeface="Arial" panose="020B0604020202020204" pitchFamily="34" charset="0"/>
                <a:cs typeface="Arial" panose="020B0604020202020204" pitchFamily="34" charset="0"/>
              </a:rPr>
              <a:t> Inorganic CO</a:t>
            </a:r>
            <a:r>
              <a:rPr lang="en-US" baseline="-25000" dirty="0">
                <a:latin typeface="Arial" panose="020B0604020202020204" pitchFamily="34" charset="0"/>
                <a:cs typeface="Arial" panose="020B0604020202020204" pitchFamily="34" charset="0"/>
              </a:rPr>
              <a:t>2</a:t>
            </a:r>
          </a:p>
        </p:txBody>
      </p:sp>
      <p:sp>
        <p:nvSpPr>
          <p:cNvPr id="30" name="TextBox 29"/>
          <p:cNvSpPr txBox="1"/>
          <p:nvPr/>
        </p:nvSpPr>
        <p:spPr>
          <a:xfrm>
            <a:off x="2451300" y="4227502"/>
            <a:ext cx="4338954" cy="334707"/>
          </a:xfrm>
          <a:prstGeom prst="rect">
            <a:avLst/>
          </a:prstGeom>
          <a:noFill/>
        </p:spPr>
        <p:txBody>
          <a:bodyPr wrap="square" lIns="57150" tIns="28575" rIns="57150" bIns="28575" rtlCol="0">
            <a:spAutoFit/>
          </a:bodyPr>
          <a:lstStyle/>
          <a:p>
            <a:pPr algn="ctr"/>
            <a:r>
              <a:rPr lang="en-US" b="1" dirty="0">
                <a:solidFill>
                  <a:srgbClr val="008000"/>
                </a:solidFill>
                <a:latin typeface="Arial" panose="020B0604020202020204" pitchFamily="34" charset="0"/>
                <a:cs typeface="Arial" panose="020B0604020202020204" pitchFamily="34" charset="0"/>
              </a:rPr>
              <a:t>Plants, animals</a:t>
            </a:r>
            <a:r>
              <a:rPr lang="en-US" b="1">
                <a:solidFill>
                  <a:srgbClr val="008000"/>
                </a:solidFill>
                <a:latin typeface="Arial" panose="020B0604020202020204" pitchFamily="34" charset="0"/>
                <a:cs typeface="Arial" panose="020B0604020202020204" pitchFamily="34" charset="0"/>
              </a:rPr>
              <a:t>, soil </a:t>
            </a:r>
            <a:r>
              <a:rPr lang="en-US">
                <a:latin typeface="Arial" panose="020B0604020202020204" pitchFamily="34" charset="0"/>
                <a:cs typeface="Arial" panose="020B0604020202020204" pitchFamily="34" charset="0"/>
              </a:rPr>
              <a:t>organic </a:t>
            </a:r>
            <a:r>
              <a:rPr lang="en-US" dirty="0">
                <a:latin typeface="Arial" panose="020B0604020202020204" pitchFamily="34" charset="0"/>
                <a:cs typeface="Arial" panose="020B0604020202020204" pitchFamily="34" charset="0"/>
              </a:rPr>
              <a:t>carbon</a:t>
            </a:r>
          </a:p>
        </p:txBody>
      </p:sp>
      <p:sp>
        <p:nvSpPr>
          <p:cNvPr id="32" name="TextBox 31"/>
          <p:cNvSpPr txBox="1"/>
          <p:nvPr/>
        </p:nvSpPr>
        <p:spPr>
          <a:xfrm>
            <a:off x="6612930" y="4019294"/>
            <a:ext cx="2325358" cy="611706"/>
          </a:xfrm>
          <a:prstGeom prst="rect">
            <a:avLst/>
          </a:prstGeom>
          <a:noFill/>
        </p:spPr>
        <p:txBody>
          <a:bodyPr wrap="square" lIns="57150" tIns="28575" rIns="57150" bIns="28575" rtlCol="0">
            <a:spAutoFit/>
          </a:bodyPr>
          <a:lstStyle/>
          <a:p>
            <a:pPr algn="ctr"/>
            <a:r>
              <a:rPr lang="en-US" b="1" dirty="0">
                <a:solidFill>
                  <a:srgbClr val="008000"/>
                </a:solidFill>
                <a:latin typeface="Arial" panose="020B0604020202020204" pitchFamily="34" charset="0"/>
                <a:cs typeface="Arial" panose="020B0604020202020204" pitchFamily="34" charset="0"/>
              </a:rPr>
              <a:t>Fossil Fuels</a:t>
            </a:r>
          </a:p>
          <a:p>
            <a:pPr algn="ctr"/>
            <a:r>
              <a:rPr lang="en-US" dirty="0">
                <a:latin typeface="Arial" panose="020B0604020202020204" pitchFamily="34" charset="0"/>
                <a:cs typeface="Arial" panose="020B0604020202020204" pitchFamily="34" charset="0"/>
              </a:rPr>
              <a:t>organic carbon</a:t>
            </a:r>
          </a:p>
        </p:txBody>
      </p:sp>
      <p:pic>
        <p:nvPicPr>
          <p:cNvPr id="33" name="Picture 32" descr="carbon dioxide labeled06.png"/>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74201" y="5271498"/>
            <a:ext cx="990600" cy="660400"/>
          </a:xfrm>
          <a:prstGeom prst="rect">
            <a:avLst/>
          </a:prstGeom>
        </p:spPr>
      </p:pic>
      <p:sp>
        <p:nvSpPr>
          <p:cNvPr id="2" name="Slide Number Placeholder 1"/>
          <p:cNvSpPr>
            <a:spLocks noGrp="1"/>
          </p:cNvSpPr>
          <p:nvPr>
            <p:ph type="sldNum" sz="quarter" idx="12"/>
          </p:nvPr>
        </p:nvSpPr>
        <p:spPr/>
        <p:txBody>
          <a:bodyPr/>
          <a:lstStyle/>
          <a:p>
            <a:fld id="{57EFB0BE-6E93-D74B-B591-CDA2481F351A}" type="slidenum">
              <a:rPr lang="en-US" smtClean="0"/>
              <a:pPr/>
              <a:t>5</a:t>
            </a:fld>
            <a:endParaRPr lang="en-US"/>
          </a:p>
        </p:txBody>
      </p:sp>
      <p:pic>
        <p:nvPicPr>
          <p:cNvPr id="35" name="Picture 5" descr="HES 3 bio 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0783" y="5504140"/>
            <a:ext cx="910916" cy="91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22" descr="HES 3 bio tre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41251" y="4697381"/>
            <a:ext cx="836613" cy="1717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2" descr="HES 3 bio cor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80005" y="4636787"/>
            <a:ext cx="870778" cy="867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4" descr="HES 4 bio cow"/>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407074" y="4585439"/>
            <a:ext cx="1061951" cy="1061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18" descr="HES 3 soil tre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22014" y="4644458"/>
            <a:ext cx="1179242" cy="1179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11" descr="HES 3 soil cor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11313" y="5370376"/>
            <a:ext cx="1059021" cy="1059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24"/>
          <a:stretch>
            <a:fillRect/>
          </a:stretch>
        </p:blipFill>
        <p:spPr>
          <a:xfrm>
            <a:off x="6947149" y="4701580"/>
            <a:ext cx="873614" cy="804967"/>
          </a:xfrm>
          <a:prstGeom prst="rect">
            <a:avLst/>
          </a:prstGeom>
        </p:spPr>
      </p:pic>
      <p:pic>
        <p:nvPicPr>
          <p:cNvPr id="4" name="Picture 3"/>
          <p:cNvPicPr>
            <a:picLocks noChangeAspect="1"/>
          </p:cNvPicPr>
          <p:nvPr/>
        </p:nvPicPr>
        <p:blipFill>
          <a:blip r:embed="rId25"/>
          <a:stretch>
            <a:fillRect/>
          </a:stretch>
        </p:blipFill>
        <p:spPr>
          <a:xfrm>
            <a:off x="7133062" y="5593660"/>
            <a:ext cx="528343" cy="707728"/>
          </a:xfrm>
          <a:prstGeom prst="rect">
            <a:avLst/>
          </a:prstGeom>
        </p:spPr>
      </p:pic>
      <p:pic>
        <p:nvPicPr>
          <p:cNvPr id="5" name="Picture 4"/>
          <p:cNvPicPr>
            <a:picLocks noChangeAspect="1"/>
          </p:cNvPicPr>
          <p:nvPr/>
        </p:nvPicPr>
        <p:blipFill>
          <a:blip r:embed="rId26"/>
          <a:stretch>
            <a:fillRect/>
          </a:stretch>
        </p:blipFill>
        <p:spPr>
          <a:xfrm>
            <a:off x="7899936" y="4945677"/>
            <a:ext cx="674577" cy="1291823"/>
          </a:xfrm>
          <a:prstGeom prst="rect">
            <a:avLst/>
          </a:prstGeom>
        </p:spPr>
      </p:pic>
      <p:sp>
        <p:nvSpPr>
          <p:cNvPr id="41" name="Rectangle 40"/>
          <p:cNvSpPr>
            <a:spLocks noChangeAspect="1"/>
          </p:cNvSpPr>
          <p:nvPr/>
        </p:nvSpPr>
        <p:spPr>
          <a:xfrm rot="16200000">
            <a:off x="3730052" y="3501796"/>
            <a:ext cx="1780733" cy="3956956"/>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42" name="Rectangle 41"/>
          <p:cNvSpPr>
            <a:spLocks noChangeAspect="1"/>
          </p:cNvSpPr>
          <p:nvPr/>
        </p:nvSpPr>
        <p:spPr>
          <a:xfrm rot="16200000">
            <a:off x="6828884" y="4585556"/>
            <a:ext cx="1780733" cy="1836368"/>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8560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313"/>
                                        </p:tgtEl>
                                      </p:cBhvr>
                                    </p:animEffect>
                                    <p:set>
                                      <p:cBhvr>
                                        <p:cTn id="7" dur="1" fill="hold">
                                          <p:stCondLst>
                                            <p:cond delay="499"/>
                                          </p:stCondLst>
                                        </p:cTn>
                                        <p:tgtEl>
                                          <p:spTgt spid="133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00226 -0.0044 L -0.35493 0.68609 " pathEditMode="relative" rAng="0" ptsTypes="AA">
                                      <p:cBhvr>
                                        <p:cTn id="11" dur="2000" fill="hold"/>
                                        <p:tgtEl>
                                          <p:spTgt spid="13315"/>
                                        </p:tgtEl>
                                        <p:attrNameLst>
                                          <p:attrName>ppt_x</p:attrName>
                                          <p:attrName>ppt_y</p:attrName>
                                        </p:attrNameLst>
                                      </p:cBhvr>
                                      <p:rCtr x="-17860" y="34513"/>
                                    </p:animMotion>
                                  </p:childTnLst>
                                </p:cTn>
                              </p:par>
                            </p:childTnLst>
                          </p:cTn>
                        </p:par>
                        <p:par>
                          <p:cTn id="12" fill="hold">
                            <p:stCondLst>
                              <p:cond delay="2000"/>
                            </p:stCondLst>
                            <p:childTnLst>
                              <p:par>
                                <p:cTn id="13" presetID="6" presetClass="emph" presetSubtype="0" fill="hold" nodeType="afterEffect">
                                  <p:stCondLst>
                                    <p:cond delay="0"/>
                                  </p:stCondLst>
                                  <p:childTnLst>
                                    <p:animScale>
                                      <p:cBhvr>
                                        <p:cTn id="14" dur="1000" fill="hold"/>
                                        <p:tgtEl>
                                          <p:spTgt spid="13315"/>
                                        </p:tgtEl>
                                      </p:cBhvr>
                                      <p:by x="400000" y="400000"/>
                                    </p:animScale>
                                  </p:childTnLst>
                                </p:cTn>
                              </p:par>
                            </p:childTnLst>
                          </p:cTn>
                        </p:par>
                        <p:par>
                          <p:cTn id="15" fill="hold">
                            <p:stCondLst>
                              <p:cond delay="3000"/>
                            </p:stCondLst>
                            <p:childTnLst>
                              <p:par>
                                <p:cTn id="16" presetID="1"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nodeType="clickEffect">
                                  <p:stCondLst>
                                    <p:cond delay="0"/>
                                  </p:stCondLst>
                                  <p:childTnLst>
                                    <p:animMotion origin="layout" path="M 1.94444E-6 -4.81481E-6 L -0.12969 0.52686 " pathEditMode="relative" rAng="0" ptsTypes="AA">
                                      <p:cBhvr>
                                        <p:cTn id="21" dur="2000" fill="hold"/>
                                        <p:tgtEl>
                                          <p:spTgt spid="13329"/>
                                        </p:tgtEl>
                                        <p:attrNameLst>
                                          <p:attrName>ppt_x</p:attrName>
                                          <p:attrName>ppt_y</p:attrName>
                                        </p:attrNameLst>
                                      </p:cBhvr>
                                      <p:rCtr x="-6493" y="26343"/>
                                    </p:animMotion>
                                  </p:childTnLst>
                                </p:cTn>
                              </p:par>
                              <p:par>
                                <p:cTn id="22" presetID="42" presetClass="path" presetSubtype="0" accel="50000" decel="50000" fill="hold" nodeType="withEffect">
                                  <p:stCondLst>
                                    <p:cond delay="0"/>
                                  </p:stCondLst>
                                  <p:childTnLst>
                                    <p:animMotion origin="layout" path="M 1.38889E-6 -7.40741E-7 L -0.18004 0.74491 " pathEditMode="relative" rAng="0" ptsTypes="AA">
                                      <p:cBhvr>
                                        <p:cTn id="23" dur="2000" fill="hold"/>
                                        <p:tgtEl>
                                          <p:spTgt spid="13314"/>
                                        </p:tgtEl>
                                        <p:attrNameLst>
                                          <p:attrName>ppt_x</p:attrName>
                                          <p:attrName>ppt_y</p:attrName>
                                        </p:attrNameLst>
                                      </p:cBhvr>
                                      <p:rCtr x="-9010" y="37245"/>
                                    </p:animMotion>
                                  </p:childTnLst>
                                </p:cTn>
                              </p:par>
                              <p:par>
                                <p:cTn id="24" presetID="42" presetClass="path" presetSubtype="0" accel="50000" decel="50000" fill="hold" nodeType="withEffect">
                                  <p:stCondLst>
                                    <p:cond delay="0"/>
                                  </p:stCondLst>
                                  <p:childTnLst>
                                    <p:animMotion origin="layout" path="M 1.38889E-6 -7.40741E-7 L -0.19879 0.42107 " pathEditMode="relative" rAng="0" ptsTypes="AA">
                                      <p:cBhvr>
                                        <p:cTn id="25" dur="2000" fill="hold"/>
                                        <p:tgtEl>
                                          <p:spTgt spid="13322"/>
                                        </p:tgtEl>
                                        <p:attrNameLst>
                                          <p:attrName>ppt_x</p:attrName>
                                          <p:attrName>ppt_y</p:attrName>
                                        </p:attrNameLst>
                                      </p:cBhvr>
                                      <p:rCtr x="-9948" y="21042"/>
                                    </p:animMotion>
                                  </p:childTnLst>
                                </p:cTn>
                              </p:par>
                              <p:par>
                                <p:cTn id="26" presetID="42" presetClass="path" presetSubtype="0" accel="50000" decel="50000" fill="hold" nodeType="withEffect">
                                  <p:stCondLst>
                                    <p:cond delay="0"/>
                                  </p:stCondLst>
                                  <p:childTnLst>
                                    <p:animMotion origin="layout" path="M 2.77778E-6 2.59259E-6 L -0.32917 0.46041 " pathEditMode="relative" rAng="0" ptsTypes="AA">
                                      <p:cBhvr>
                                        <p:cTn id="27" dur="2000" fill="hold"/>
                                        <p:tgtEl>
                                          <p:spTgt spid="13321"/>
                                        </p:tgtEl>
                                        <p:attrNameLst>
                                          <p:attrName>ppt_x</p:attrName>
                                          <p:attrName>ppt_y</p:attrName>
                                        </p:attrNameLst>
                                      </p:cBhvr>
                                      <p:rCtr x="-16458" y="23009"/>
                                    </p:animMotion>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par>
                          <p:cTn id="31" fill="hold">
                            <p:stCondLst>
                              <p:cond delay="2000"/>
                            </p:stCondLst>
                            <p:childTnLst>
                              <p:par>
                                <p:cTn id="32" presetID="1"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childTnLst>
                                </p:cTn>
                              </p:par>
                            </p:childTnLst>
                          </p:cTn>
                        </p:par>
                        <p:par>
                          <p:cTn id="34" fill="hold">
                            <p:stCondLst>
                              <p:cond delay="2000"/>
                            </p:stCondLst>
                            <p:childTnLst>
                              <p:par>
                                <p:cTn id="35" presetID="1"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par>
                          <p:cTn id="37" fill="hold">
                            <p:stCondLst>
                              <p:cond delay="2000"/>
                            </p:stCondLst>
                            <p:childTnLst>
                              <p:par>
                                <p:cTn id="38" presetID="1" presetClass="entr" presetSubtype="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0" presetClass="path" presetSubtype="0" accel="50000" decel="50000" fill="hold" nodeType="clickEffect">
                                  <p:stCondLst>
                                    <p:cond delay="0"/>
                                  </p:stCondLst>
                                  <p:childTnLst>
                                    <p:animMotion origin="layout" path="M -0.00017 -0.02245 L 0.1176 0.35562 " pathEditMode="relative" rAng="0" ptsTypes="AA">
                                      <p:cBhvr>
                                        <p:cTn id="43" dur="2000" fill="hold"/>
                                        <p:tgtEl>
                                          <p:spTgt spid="13325"/>
                                        </p:tgtEl>
                                        <p:attrNameLst>
                                          <p:attrName>ppt_x</p:attrName>
                                          <p:attrName>ppt_y</p:attrName>
                                        </p:attrNameLst>
                                      </p:cBhvr>
                                      <p:rCtr x="5888" y="18903"/>
                                    </p:animMotion>
                                  </p:childTnLst>
                                </p:cTn>
                              </p:par>
                              <p:par>
                                <p:cTn id="44" presetID="0" presetClass="path" presetSubtype="0" accel="50000" decel="50000" fill="hold" nodeType="withEffect">
                                  <p:stCondLst>
                                    <p:cond delay="0"/>
                                  </p:stCondLst>
                                  <p:childTnLst>
                                    <p:animMotion origin="layout" path="M 8.07712E-7 2.0546E-6 L -0.0238 0.52707 " pathEditMode="relative" rAng="0" ptsTypes="AA">
                                      <p:cBhvr>
                                        <p:cTn id="45" dur="2000" fill="hold"/>
                                        <p:tgtEl>
                                          <p:spTgt spid="13320"/>
                                        </p:tgtEl>
                                        <p:attrNameLst>
                                          <p:attrName>ppt_x</p:attrName>
                                          <p:attrName>ppt_y</p:attrName>
                                        </p:attrNameLst>
                                      </p:cBhvr>
                                      <p:rCtr x="-1199" y="26354"/>
                                    </p:animMotion>
                                  </p:childTnLst>
                                </p:cTn>
                              </p:par>
                            </p:childTnLst>
                          </p:cTn>
                        </p:par>
                        <p:par>
                          <p:cTn id="46" fill="hold">
                            <p:stCondLst>
                              <p:cond delay="2000"/>
                            </p:stCondLst>
                            <p:childTnLst>
                              <p:par>
                                <p:cTn id="47" presetID="1"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4.28001E-6 5.73808E-7 L 0.4895 0.32809 " pathEditMode="relative" rAng="0" ptsTypes="AA">
                                      <p:cBhvr>
                                        <p:cTn id="54" dur="2000" fill="hold"/>
                                        <p:tgtEl>
                                          <p:spTgt spid="13328"/>
                                        </p:tgtEl>
                                        <p:attrNameLst>
                                          <p:attrName>ppt_x</p:attrName>
                                          <p:attrName>ppt_y</p:attrName>
                                        </p:attrNameLst>
                                      </p:cBhvr>
                                      <p:rCtr x="24475" y="16404"/>
                                    </p:animMotion>
                                  </p:childTnLst>
                                </p:cTn>
                              </p:par>
                              <p:par>
                                <p:cTn id="55" presetID="0" presetClass="path" presetSubtype="0" accel="50000" decel="50000" fill="hold" nodeType="withEffect">
                                  <p:stCondLst>
                                    <p:cond delay="0"/>
                                  </p:stCondLst>
                                  <p:childTnLst>
                                    <p:animMotion origin="layout" path="M -5.55556E-6 8.14815E-6 L 0.14808 0.27802 " pathEditMode="relative" ptsTypes="AA">
                                      <p:cBhvr>
                                        <p:cTn id="56" dur="2000" fill="hold"/>
                                        <p:tgtEl>
                                          <p:spTgt spid="13327"/>
                                        </p:tgtEl>
                                        <p:attrNameLst>
                                          <p:attrName>ppt_x</p:attrName>
                                          <p:attrName>ppt_y</p:attrName>
                                        </p:attrNameLst>
                                      </p:cBhvr>
                                    </p:animMotion>
                                  </p:childTnLst>
                                </p:cTn>
                              </p:par>
                            </p:childTnLst>
                          </p:cTn>
                        </p:par>
                        <p:par>
                          <p:cTn id="57" fill="hold">
                            <p:stCondLst>
                              <p:cond delay="2000"/>
                            </p:stCondLst>
                            <p:childTnLst>
                              <p:par>
                                <p:cTn id="58" presetID="1" presetClass="entr" presetSubtype="0"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33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565"/>
          </a:xfrm>
        </p:spPr>
        <p:txBody>
          <a:bodyPr/>
          <a:lstStyle/>
          <a:p>
            <a:r>
              <a:rPr lang="en-US" dirty="0"/>
              <a:t>Three Global Carbon Pools</a:t>
            </a:r>
          </a:p>
        </p:txBody>
      </p:sp>
      <p:sp>
        <p:nvSpPr>
          <p:cNvPr id="3" name="Content Placeholder 2"/>
          <p:cNvSpPr>
            <a:spLocks noGrp="1"/>
          </p:cNvSpPr>
          <p:nvPr>
            <p:ph idx="1"/>
          </p:nvPr>
        </p:nvSpPr>
        <p:spPr>
          <a:xfrm>
            <a:off x="457200" y="1289154"/>
            <a:ext cx="8229600" cy="5156616"/>
          </a:xfrm>
        </p:spPr>
        <p:txBody>
          <a:bodyPr>
            <a:normAutofit fontScale="85000" lnSpcReduction="20000"/>
          </a:bodyPr>
          <a:lstStyle/>
          <a:p>
            <a:r>
              <a:rPr lang="en-US" b="1" dirty="0"/>
              <a:t>Atmosphere pool</a:t>
            </a:r>
            <a:r>
              <a:rPr lang="en-US" dirty="0"/>
              <a:t>: Inorganic CO</a:t>
            </a:r>
            <a:r>
              <a:rPr lang="en-US" baseline="-25000" dirty="0"/>
              <a:t>2</a:t>
            </a:r>
          </a:p>
          <a:p>
            <a:r>
              <a:rPr lang="en-US" b="1" dirty="0"/>
              <a:t>Plants, animals, soil organic carbon pool</a:t>
            </a:r>
          </a:p>
          <a:p>
            <a:pPr lvl="1"/>
            <a:r>
              <a:rPr lang="en-US" dirty="0">
                <a:ea typeface="Times New Roman"/>
                <a:cs typeface="Times New Roman"/>
              </a:rPr>
              <a:t>All kinds of plants and animals (their bodies are built of organic molecules)</a:t>
            </a:r>
          </a:p>
          <a:p>
            <a:pPr lvl="1"/>
            <a:r>
              <a:rPr lang="en-US" dirty="0">
                <a:ea typeface="Times New Roman"/>
                <a:cs typeface="Times New Roman"/>
              </a:rPr>
              <a:t>Products from plants and animals such as wood, paper, and cotton</a:t>
            </a:r>
          </a:p>
          <a:p>
            <a:pPr lvl="1"/>
            <a:r>
              <a:rPr lang="en-US" dirty="0">
                <a:ea typeface="Times New Roman"/>
                <a:cs typeface="Times New Roman"/>
              </a:rPr>
              <a:t>Dead plants and animals waiting to decompose</a:t>
            </a:r>
          </a:p>
          <a:p>
            <a:pPr lvl="1"/>
            <a:r>
              <a:rPr lang="en-US" dirty="0">
                <a:ea typeface="Times New Roman"/>
                <a:cs typeface="Times New Roman"/>
              </a:rPr>
              <a:t>Waste, feces</a:t>
            </a:r>
          </a:p>
          <a:p>
            <a:pPr lvl="1"/>
            <a:r>
              <a:rPr lang="en-US" dirty="0">
                <a:ea typeface="Times New Roman"/>
                <a:cs typeface="Times New Roman"/>
              </a:rPr>
              <a:t>Fungi, bacteria, worms, and insects that live in the soil</a:t>
            </a:r>
          </a:p>
          <a:p>
            <a:r>
              <a:rPr lang="en-US" b="1" dirty="0">
                <a:ea typeface="Times New Roman"/>
                <a:cs typeface="Times New Roman"/>
              </a:rPr>
              <a:t>Fossil fuels organic carbon</a:t>
            </a:r>
            <a:r>
              <a:rPr lang="en-US" dirty="0">
                <a:ea typeface="Times New Roman"/>
                <a:cs typeface="Times New Roman"/>
              </a:rPr>
              <a:t> </a:t>
            </a:r>
            <a:r>
              <a:rPr lang="en-US" b="1" dirty="0">
                <a:ea typeface="Times New Roman"/>
                <a:cs typeface="Times New Roman"/>
              </a:rPr>
              <a:t>pool</a:t>
            </a:r>
            <a:endParaRPr lang="en-US" dirty="0">
              <a:ea typeface="Times New Roman"/>
              <a:cs typeface="Times New Roman"/>
            </a:endParaRPr>
          </a:p>
          <a:p>
            <a:pPr lvl="1"/>
            <a:r>
              <a:rPr lang="en-US" dirty="0">
                <a:ea typeface="Times New Roman"/>
                <a:cs typeface="Times New Roman"/>
              </a:rPr>
              <a:t>Coal, natural gas, oil/petroleum</a:t>
            </a:r>
          </a:p>
          <a:p>
            <a:pPr lvl="1"/>
            <a:r>
              <a:rPr lang="en-US" dirty="0">
                <a:ea typeface="Times New Roman"/>
                <a:cs typeface="Times New Roman"/>
              </a:rPr>
              <a:t>Fossil-fuel derived products such as gasoline, asphalt, and some plastics</a:t>
            </a:r>
          </a:p>
          <a:p>
            <a:pPr lvl="1"/>
            <a:endParaRPr lang="en-US" dirty="0"/>
          </a:p>
        </p:txBody>
      </p:sp>
    </p:spTree>
    <p:extLst>
      <p:ext uri="{BB962C8B-B14F-4D97-AF65-F5344CB8AC3E}">
        <p14:creationId xmlns:p14="http://schemas.microsoft.com/office/powerpoint/2010/main" val="587922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Carbon Pools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7</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312278" y="2927144"/>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369803" y="2970007"/>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976255" y="1712706"/>
            <a:ext cx="2710545" cy="314504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798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2459"/>
          </a:xfrm>
        </p:spPr>
        <p:txBody>
          <a:bodyPr>
            <a:normAutofit fontScale="90000"/>
          </a:bodyPr>
          <a:lstStyle/>
          <a:p>
            <a:r>
              <a:rPr lang="en-US" dirty="0">
                <a:latin typeface="Arial" panose="020B0604020202020204" pitchFamily="34" charset="0"/>
                <a:cs typeface="Arial" panose="020B0604020202020204" pitchFamily="34" charset="0"/>
              </a:rPr>
              <a:t>Fluxes Are Rates</a:t>
            </a:r>
          </a:p>
        </p:txBody>
      </p:sp>
      <p:sp>
        <p:nvSpPr>
          <p:cNvPr id="3" name="Content Placeholder 2"/>
          <p:cNvSpPr>
            <a:spLocks noGrp="1"/>
          </p:cNvSpPr>
          <p:nvPr>
            <p:ph idx="1"/>
          </p:nvPr>
        </p:nvSpPr>
        <p:spPr>
          <a:xfrm>
            <a:off x="457200" y="1045030"/>
            <a:ext cx="8229600" cy="5081134"/>
          </a:xfrm>
        </p:spPr>
        <p:txBody>
          <a:bodyPr/>
          <a:lstStyle/>
          <a:p>
            <a:r>
              <a:rPr lang="en-US" dirty="0">
                <a:latin typeface="Arial" panose="020B0604020202020204" pitchFamily="34" charset="0"/>
                <a:cs typeface="Arial" panose="020B0604020202020204" pitchFamily="34" charset="0"/>
              </a:rPr>
              <a:t>Carbon </a:t>
            </a:r>
            <a:r>
              <a:rPr lang="en-US" i="1" dirty="0">
                <a:latin typeface="Arial" panose="020B0604020202020204" pitchFamily="34" charset="0"/>
                <a:cs typeface="Arial" panose="020B0604020202020204" pitchFamily="34" charset="0"/>
              </a:rPr>
              <a:t>movements</a:t>
            </a:r>
            <a:r>
              <a:rPr lang="en-US" dirty="0">
                <a:latin typeface="Arial" panose="020B0604020202020204" pitchFamily="34" charset="0"/>
                <a:cs typeface="Arial" panose="020B0604020202020204" pitchFamily="34" charset="0"/>
              </a:rPr>
              <a:t> are processes that move carbon from one pool to another</a:t>
            </a:r>
          </a:p>
          <a:p>
            <a:r>
              <a:rPr lang="en-US" dirty="0">
                <a:latin typeface="Arial" panose="020B0604020202020204" pitchFamily="34" charset="0"/>
                <a:cs typeface="Arial" panose="020B0604020202020204" pitchFamily="34" charset="0"/>
              </a:rPr>
              <a:t>Carbon </a:t>
            </a:r>
            <a:r>
              <a:rPr lang="en-US" i="1" dirty="0">
                <a:latin typeface="Arial" panose="020B0604020202020204" pitchFamily="34" charset="0"/>
                <a:cs typeface="Arial" panose="020B0604020202020204" pitchFamily="34" charset="0"/>
              </a:rPr>
              <a:t>fluxes</a:t>
            </a:r>
            <a:r>
              <a:rPr lang="en-US" dirty="0">
                <a:latin typeface="Arial" panose="020B0604020202020204" pitchFamily="34" charset="0"/>
                <a:cs typeface="Arial" panose="020B0604020202020204" pitchFamily="34" charset="0"/>
              </a:rPr>
              <a:t> measure how fast carbon moves: the amount of carbon that moves in a certain amount of time (usually a year).</a:t>
            </a:r>
          </a:p>
        </p:txBody>
      </p:sp>
      <p:sp>
        <p:nvSpPr>
          <p:cNvPr id="4" name="Oval 3"/>
          <p:cNvSpPr/>
          <p:nvPr/>
        </p:nvSpPr>
        <p:spPr>
          <a:xfrm>
            <a:off x="2411730" y="4663440"/>
            <a:ext cx="1783080" cy="1120140"/>
          </a:xfrm>
          <a:prstGeom prst="ellipse">
            <a:avLst/>
          </a:prstGeom>
          <a:solidFill>
            <a:srgbClr val="66FF3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514600" y="5050354"/>
            <a:ext cx="168021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organic pools</a:t>
            </a:r>
          </a:p>
        </p:txBody>
      </p:sp>
      <p:sp>
        <p:nvSpPr>
          <p:cNvPr id="6" name="Oval 5"/>
          <p:cNvSpPr/>
          <p:nvPr/>
        </p:nvSpPr>
        <p:spPr>
          <a:xfrm>
            <a:off x="5154930" y="4663440"/>
            <a:ext cx="1783080" cy="1120140"/>
          </a:xfrm>
          <a:prstGeom prst="ellipse">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5269230" y="5063728"/>
            <a:ext cx="182118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inorganic pools</a:t>
            </a:r>
          </a:p>
        </p:txBody>
      </p:sp>
      <p:sp>
        <p:nvSpPr>
          <p:cNvPr id="9" name="TextBox 8"/>
          <p:cNvSpPr txBox="1"/>
          <p:nvPr/>
        </p:nvSpPr>
        <p:spPr>
          <a:xfrm>
            <a:off x="3623310" y="4355673"/>
            <a:ext cx="2103120" cy="400110"/>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photosynthesis</a:t>
            </a:r>
          </a:p>
        </p:txBody>
      </p:sp>
      <p:sp>
        <p:nvSpPr>
          <p:cNvPr id="10" name="Left Arrow 9"/>
          <p:cNvSpPr/>
          <p:nvPr/>
        </p:nvSpPr>
        <p:spPr>
          <a:xfrm>
            <a:off x="4194810" y="5048776"/>
            <a:ext cx="960120" cy="384284"/>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508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Carbon Fluxes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9</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1783521" y="1712706"/>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768530" y="4815670"/>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5006715" y="4231054"/>
            <a:ext cx="2233534"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1468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10351</TotalTime>
  <Words>3227</Words>
  <Application>Microsoft Macintosh PowerPoint</Application>
  <PresentationFormat>On-screen Show (4:3)</PresentationFormat>
  <Paragraphs>258</Paragraphs>
  <Slides>24</Slides>
  <Notes>24</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Symbol</vt:lpstr>
      <vt:lpstr>Office Theme</vt:lpstr>
      <vt:lpstr>Human Energy Systems Unit Activity 4.3: Tiny World Modeling</vt:lpstr>
      <vt:lpstr>PowerPoint Presentation</vt:lpstr>
      <vt:lpstr>Using a Pool-and-Flux Model to Explain the Keeling Curve</vt:lpstr>
      <vt:lpstr>Goals for Activity 4.3</vt:lpstr>
      <vt:lpstr>PowerPoint Presentation</vt:lpstr>
      <vt:lpstr>Three Global Carbon Pools</vt:lpstr>
      <vt:lpstr>Carbon Pools in the Global Carbon Cycle</vt:lpstr>
      <vt:lpstr>Fluxes Are Rates</vt:lpstr>
      <vt:lpstr>Carbon Fluxes in the Global Carbon Cycle</vt:lpstr>
      <vt:lpstr>Tiny World Modeling Activity</vt:lpstr>
      <vt:lpstr>Four Scenarios to Model</vt:lpstr>
      <vt:lpstr>Scenario 1: A world with no seasons and balanced fluxes</vt:lpstr>
      <vt:lpstr>Scenario 2: A world with seasons and balanced fluxes</vt:lpstr>
      <vt:lpstr>Scenario 3: A world with no seasons and fossil fuel combustion</vt:lpstr>
      <vt:lpstr>Scenario 4: A world with seasons and fossil fuel combustion</vt:lpstr>
      <vt:lpstr>Rules for pools and fluxes</vt:lpstr>
      <vt:lpstr>How are these alike?</vt:lpstr>
      <vt:lpstr>Explaining the annual cycle for CO2 concentrations in Hawaii</vt:lpstr>
      <vt:lpstr>Four Questions Explanation Checklist</vt:lpstr>
      <vt:lpstr>Explaining the long-term trend for CO2 concentrations in Hawaii</vt:lpstr>
      <vt:lpstr>Four Questions Explanation Checklist</vt:lpstr>
      <vt:lpstr>Learning Tracking Tool</vt:lpstr>
      <vt:lpstr>Carbon Pools and  Fluxes in the Global Carbon Cycle</vt:lpstr>
      <vt:lpstr>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169</cp:revision>
  <dcterms:created xsi:type="dcterms:W3CDTF">2014-10-21T13:30:48Z</dcterms:created>
  <dcterms:modified xsi:type="dcterms:W3CDTF">2020-03-02T15:08:16Z</dcterms:modified>
</cp:coreProperties>
</file>