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6"/>
  </p:notesMasterIdLst>
  <p:handoutMasterIdLst>
    <p:handoutMasterId r:id="rId17"/>
  </p:handoutMasterIdLst>
  <p:sldIdLst>
    <p:sldId id="275" r:id="rId2"/>
    <p:sldId id="300" r:id="rId3"/>
    <p:sldId id="301" r:id="rId4"/>
    <p:sldId id="302" r:id="rId5"/>
    <p:sldId id="303" r:id="rId6"/>
    <p:sldId id="276" r:id="rId7"/>
    <p:sldId id="304" r:id="rId8"/>
    <p:sldId id="311" r:id="rId9"/>
    <p:sldId id="305" r:id="rId10"/>
    <p:sldId id="310" r:id="rId11"/>
    <p:sldId id="306" r:id="rId12"/>
    <p:sldId id="307" r:id="rId13"/>
    <p:sldId id="308" r:id="rId14"/>
    <p:sldId id="309" r:id="rId15"/>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1639"/>
    <p:restoredTop sz="67235" autoAdjust="0"/>
  </p:normalViewPr>
  <p:slideViewPr>
    <p:cSldViewPr snapToGrid="0" snapToObjects="1">
      <p:cViewPr varScale="1">
        <p:scale>
          <a:sx n="61" d="100"/>
          <a:sy n="61" d="100"/>
        </p:scale>
        <p:origin x="1472" y="208"/>
      </p:cViewPr>
      <p:guideLst>
        <p:guide orient="horz" pos="2160"/>
        <p:guide pos="2880"/>
      </p:guideLst>
    </p:cSldViewPr>
  </p:slideViewPr>
  <p:notesTextViewPr>
    <p:cViewPr>
      <p:scale>
        <a:sx n="100" d="100"/>
        <a:sy n="100" d="100"/>
      </p:scale>
      <p:origin x="0" y="0"/>
    </p:cViewPr>
  </p:notesTextViewPr>
  <p:sorterViewPr>
    <p:cViewPr varScale="1">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722DF50D-21D7-7F4E-8017-195F3FC74AC2}" type="datetimeFigureOut">
              <a:rPr lang="en-US" smtClean="0"/>
              <a:pPr/>
              <a:t>3/3/20</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86EC0993-5D4C-D840-8BBD-4837800D5D2B}" type="slidenum">
              <a:rPr lang="en-US" smtClean="0"/>
              <a:pPr/>
              <a:t>‹#›</a:t>
            </a:fld>
            <a:endParaRPr lang="en-US"/>
          </a:p>
        </p:txBody>
      </p:sp>
    </p:spTree>
    <p:extLst>
      <p:ext uri="{BB962C8B-B14F-4D97-AF65-F5344CB8AC3E}">
        <p14:creationId xmlns:p14="http://schemas.microsoft.com/office/powerpoint/2010/main" val="4222486806"/>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F348E9A-9C9B-F845-9A60-0AEE82910B40}" type="datetimeFigureOut">
              <a:rPr lang="en-US" smtClean="0"/>
              <a:pPr/>
              <a:t>3/3/20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46B7EDE-1D34-AF43-A72F-F106018D4F39}" type="slidenum">
              <a:rPr lang="en-US" smtClean="0"/>
              <a:pPr/>
              <a:t>‹#›</a:t>
            </a:fld>
            <a:endParaRPr lang="en-US"/>
          </a:p>
        </p:txBody>
      </p:sp>
    </p:spTree>
    <p:extLst>
      <p:ext uri="{BB962C8B-B14F-4D97-AF65-F5344CB8AC3E}">
        <p14:creationId xmlns:p14="http://schemas.microsoft.com/office/powerpoint/2010/main" val="2922836843"/>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s://www.esrl.noaa.gov/gmd/ccgg/trends/history.html" TargetMode="External"/><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5"/>
          </p:nvPr>
        </p:nvSpPr>
        <p:spPr/>
        <p:txBody>
          <a:bodyPr/>
          <a:lstStyle/>
          <a:p>
            <a:fld id="{946B7EDE-1D34-AF43-A72F-F106018D4F39}" type="slidenum">
              <a:rPr lang="en-US" smtClean="0"/>
              <a:pPr/>
              <a:t>1</a:t>
            </a:fld>
            <a:endParaRPr lang="en-US"/>
          </a:p>
        </p:txBody>
      </p:sp>
    </p:spTree>
    <p:extLst>
      <p:ext uri="{BB962C8B-B14F-4D97-AF65-F5344CB8AC3E}">
        <p14:creationId xmlns:p14="http://schemas.microsoft.com/office/powerpoint/2010/main" val="362833100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Help students identify the two patterns in the Keeling Curve.</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Use Slide 10 to provide names for the patterns: The Annual Cycle and the Long-term Trend.</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Optional: Show students the </a:t>
            </a:r>
            <a:r>
              <a:rPr lang="en-US" sz="1200" u="sng" kern="1200" dirty="0">
                <a:solidFill>
                  <a:schemeClr val="tx1"/>
                </a:solidFill>
                <a:effectLst/>
                <a:latin typeface="+mn-lt"/>
                <a:ea typeface="+mn-ea"/>
                <a:cs typeface="+mn-cs"/>
                <a:hlinkClick r:id="rId3"/>
              </a:rPr>
              <a:t>Pumphandle Video</a:t>
            </a:r>
            <a:r>
              <a:rPr lang="en-US" sz="1200" kern="1200" dirty="0">
                <a:solidFill>
                  <a:schemeClr val="tx1"/>
                </a:solidFill>
                <a:effectLst/>
                <a:latin typeface="+mn-lt"/>
                <a:ea typeface="+mn-ea"/>
                <a:cs typeface="+mn-cs"/>
              </a:rPr>
              <a:t> and discuss how the patterns in data from Hawaii are also patterns observed in many other locations on Earth.</a:t>
            </a:r>
            <a:r>
              <a:rPr lang="en-US" dirty="0">
                <a:effectLst/>
              </a:rPr>
              <a:t> </a:t>
            </a:r>
          </a:p>
        </p:txBody>
      </p:sp>
      <p:sp>
        <p:nvSpPr>
          <p:cNvPr id="4" name="Slide Number Placeholder 3"/>
          <p:cNvSpPr>
            <a:spLocks noGrp="1"/>
          </p:cNvSpPr>
          <p:nvPr>
            <p:ph type="sldNum" sz="quarter" idx="10"/>
          </p:nvPr>
        </p:nvSpPr>
        <p:spPr/>
        <p:txBody>
          <a:bodyPr/>
          <a:lstStyle/>
          <a:p>
            <a:fld id="{76364FF3-8B7C-744E-A460-170291D487CC}" type="slidenum">
              <a:rPr lang="en-US" smtClean="0"/>
              <a:pPr/>
              <a:t>10</a:t>
            </a:fld>
            <a:endParaRPr lang="en-US"/>
          </a:p>
        </p:txBody>
      </p:sp>
    </p:spTree>
    <p:extLst>
      <p:ext uri="{BB962C8B-B14F-4D97-AF65-F5344CB8AC3E}">
        <p14:creationId xmlns:p14="http://schemas.microsoft.com/office/powerpoint/2010/main" val="314516284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Elicit students’ initial ideas about the Annual Cycle and the Long-term Trend</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Ask students to share their initial ideas about the first two questions on Slide 11. If you are using a Driving Question Board, you may want to record those ideas for later discussion. </a:t>
            </a:r>
            <a:endParaRPr lang="en-US" dirty="0"/>
          </a:p>
        </p:txBody>
      </p:sp>
      <p:sp>
        <p:nvSpPr>
          <p:cNvPr id="4" name="Slide Number Placeholder 3"/>
          <p:cNvSpPr>
            <a:spLocks noGrp="1"/>
          </p:cNvSpPr>
          <p:nvPr>
            <p:ph type="sldNum" sz="quarter" idx="5"/>
          </p:nvPr>
        </p:nvSpPr>
        <p:spPr/>
        <p:txBody>
          <a:bodyPr/>
          <a:lstStyle/>
          <a:p>
            <a:fld id="{946B7EDE-1D34-AF43-A72F-F106018D4F39}" type="slidenum">
              <a:rPr lang="en-US" smtClean="0"/>
              <a:pPr/>
              <a:t>11</a:t>
            </a:fld>
            <a:endParaRPr lang="en-US"/>
          </a:p>
        </p:txBody>
      </p:sp>
    </p:spTree>
    <p:extLst>
      <p:ext uri="{BB962C8B-B14F-4D97-AF65-F5344CB8AC3E}">
        <p14:creationId xmlns:p14="http://schemas.microsoft.com/office/powerpoint/2010/main" val="290563005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Introduce or review the Large-scale Four Questions.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12, pass out the Four Questions Handout with checklist, and show students the Four Questions 11x 17 Poster. If your students studied the </a:t>
            </a:r>
            <a:r>
              <a:rPr lang="en-US" sz="1200" i="1" kern="1200" dirty="0">
                <a:solidFill>
                  <a:schemeClr val="tx1"/>
                </a:solidFill>
                <a:effectLst/>
                <a:latin typeface="+mn-lt"/>
                <a:ea typeface="+mn-ea"/>
                <a:cs typeface="+mn-cs"/>
              </a:rPr>
              <a:t>Ecosystems </a:t>
            </a:r>
            <a:r>
              <a:rPr lang="en-US" sz="1200" kern="1200" dirty="0">
                <a:solidFill>
                  <a:schemeClr val="tx1"/>
                </a:solidFill>
                <a:effectLst/>
                <a:latin typeface="+mn-lt"/>
                <a:ea typeface="+mn-ea"/>
                <a:cs typeface="+mn-cs"/>
              </a:rPr>
              <a:t>unit, they will be familiar with the Four Questions from that unit. If they have studied other macro-scale </a:t>
            </a:r>
            <a:r>
              <a:rPr lang="en-US" sz="1200" i="1" kern="1200" dirty="0">
                <a:solidFill>
                  <a:schemeClr val="tx1"/>
                </a:solidFill>
                <a:effectLst/>
                <a:latin typeface="+mn-lt"/>
                <a:ea typeface="+mn-ea"/>
                <a:cs typeface="+mn-cs"/>
              </a:rPr>
              <a:t>Carbon TIME</a:t>
            </a:r>
            <a:r>
              <a:rPr lang="en-US" sz="1200" kern="1200" dirty="0">
                <a:solidFill>
                  <a:schemeClr val="tx1"/>
                </a:solidFill>
                <a:effectLst/>
                <a:latin typeface="+mn-lt"/>
                <a:ea typeface="+mn-ea"/>
                <a:cs typeface="+mn-cs"/>
              </a:rPr>
              <a:t> units, remind them of the Three Questions. They will use the Four Questions to define what makes a good explanation. An overview of the first column of the table—the questions themselves—will be sufficient for now. They will discuss the Four Questions later in more detail.</a:t>
            </a:r>
            <a:r>
              <a:rPr lang="en-US" dirty="0">
                <a:effectLst/>
              </a:rPr>
              <a:t> </a:t>
            </a:r>
            <a:endParaRPr lang="en-US" dirty="0"/>
          </a:p>
        </p:txBody>
      </p:sp>
      <p:sp>
        <p:nvSpPr>
          <p:cNvPr id="4" name="Slide Number Placeholder 3"/>
          <p:cNvSpPr>
            <a:spLocks noGrp="1"/>
          </p:cNvSpPr>
          <p:nvPr>
            <p:ph type="sldNum" sz="quarter" idx="5"/>
          </p:nvPr>
        </p:nvSpPr>
        <p:spPr/>
        <p:txBody>
          <a:bodyPr/>
          <a:lstStyle/>
          <a:p>
            <a:fld id="{946B7EDE-1D34-AF43-A72F-F106018D4F39}" type="slidenum">
              <a:rPr lang="en-US" smtClean="0"/>
              <a:pPr/>
              <a:t>12</a:t>
            </a:fld>
            <a:endParaRPr lang="en-US"/>
          </a:p>
        </p:txBody>
      </p:sp>
    </p:spTree>
    <p:extLst>
      <p:ext uri="{BB962C8B-B14F-4D97-AF65-F5344CB8AC3E}">
        <p14:creationId xmlns:p14="http://schemas.microsoft.com/office/powerpoint/2010/main" val="351687063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(Optional) Have students complete the Big Idea Probe: What Would Happen if We Cut Fossil Fuel Use in Half?</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If you decide to use the Big Idea Probe: What Would Happen if We Cut Fossil Fuel Use in Half? Show Slide 13 and have students complete it and share their ideas. See Assessing the Big Idea Probe: What Would Happen if We Cut Fossil Fuel Use in Half? </a:t>
            </a:r>
            <a:r>
              <a:rPr lang="en-US" sz="1200" kern="1200">
                <a:solidFill>
                  <a:schemeClr val="tx1"/>
                </a:solidFill>
                <a:effectLst/>
                <a:latin typeface="+mn-lt"/>
                <a:ea typeface="+mn-ea"/>
                <a:cs typeface="+mn-cs"/>
              </a:rPr>
              <a:t>for suggestions about how to use the Big Idea Probe.</a:t>
            </a:r>
            <a:r>
              <a:rPr lang="en-US">
                <a:effectLst/>
              </a:rPr>
              <a:t> </a:t>
            </a:r>
            <a:endParaRPr lang="en-US" dirty="0"/>
          </a:p>
        </p:txBody>
      </p:sp>
      <p:sp>
        <p:nvSpPr>
          <p:cNvPr id="4" name="Slide Number Placeholder 3"/>
          <p:cNvSpPr>
            <a:spLocks noGrp="1"/>
          </p:cNvSpPr>
          <p:nvPr>
            <p:ph type="sldNum" sz="quarter" idx="5"/>
          </p:nvPr>
        </p:nvSpPr>
        <p:spPr/>
        <p:txBody>
          <a:bodyPr/>
          <a:lstStyle/>
          <a:p>
            <a:fld id="{946B7EDE-1D34-AF43-A72F-F106018D4F39}" type="slidenum">
              <a:rPr lang="en-US" smtClean="0"/>
              <a:pPr/>
              <a:t>13</a:t>
            </a:fld>
            <a:endParaRPr lang="en-US"/>
          </a:p>
        </p:txBody>
      </p:sp>
    </p:spTree>
    <p:extLst>
      <p:ext uri="{BB962C8B-B14F-4D97-AF65-F5344CB8AC3E}">
        <p14:creationId xmlns:p14="http://schemas.microsoft.com/office/powerpoint/2010/main" val="62693991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a discussion to introduce the Learning Tracking Tool for this activity.</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14 of the</a:t>
            </a:r>
            <a:r>
              <a:rPr lang="en-US" sz="1200" b="1"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4.1 Questions for this Lesson PPT.</a:t>
            </a:r>
          </a:p>
          <a:p>
            <a:pPr lvl="0"/>
            <a:r>
              <a:rPr lang="en-US" sz="1200" kern="1200" dirty="0">
                <a:solidFill>
                  <a:schemeClr val="tx1"/>
                </a:solidFill>
                <a:effectLst/>
                <a:latin typeface="+mn-lt"/>
                <a:ea typeface="+mn-ea"/>
                <a:cs typeface="+mn-cs"/>
              </a:rPr>
              <a:t>Pass out a Learning Tracking Tool to each student.</a:t>
            </a:r>
          </a:p>
          <a:p>
            <a:pPr lvl="0"/>
            <a:r>
              <a:rPr lang="en-US" sz="1200" kern="1200" dirty="0">
                <a:solidFill>
                  <a:schemeClr val="tx1"/>
                </a:solidFill>
                <a:effectLst/>
                <a:latin typeface="+mn-lt"/>
                <a:ea typeface="+mn-ea"/>
                <a:cs typeface="+mn-cs"/>
              </a:rPr>
              <a:t>Explain that students will add to the tool after activities to keep track of what they have figured out that will help them to answer the unit driving question. </a:t>
            </a:r>
          </a:p>
          <a:p>
            <a:pPr lvl="0"/>
            <a:r>
              <a:rPr lang="en-US" sz="1200" kern="1200" dirty="0">
                <a:solidFill>
                  <a:schemeClr val="tx1"/>
                </a:solidFill>
                <a:effectLst/>
                <a:latin typeface="+mn-lt"/>
                <a:ea typeface="+mn-ea"/>
                <a:cs typeface="+mn-cs"/>
              </a:rPr>
              <a:t>Discuss goals for this lesson.</a:t>
            </a:r>
          </a:p>
          <a:p>
            <a:pPr lvl="0"/>
            <a:r>
              <a:rPr lang="en-US" sz="1200" kern="1200" dirty="0">
                <a:solidFill>
                  <a:schemeClr val="tx1"/>
                </a:solidFill>
                <a:effectLst/>
                <a:latin typeface="+mn-lt"/>
                <a:ea typeface="+mn-ea"/>
                <a:cs typeface="+mn-cs"/>
              </a:rPr>
              <a:t>Have students write the activity name in the first column, "Questions for this Lesson."</a:t>
            </a:r>
          </a:p>
          <a:p>
            <a:pPr lvl="0"/>
            <a:r>
              <a:rPr lang="en-US" sz="1200" kern="1200" dirty="0">
                <a:solidFill>
                  <a:schemeClr val="tx1"/>
                </a:solidFill>
                <a:effectLst/>
                <a:latin typeface="+mn-lt"/>
                <a:ea typeface="+mn-ea"/>
                <a:cs typeface="+mn-cs"/>
              </a:rPr>
              <a:t>Have a class discussion about what students figured out during the activity that will help them in answering the lesson driving questions:</a:t>
            </a:r>
          </a:p>
          <a:p>
            <a:pPr lvl="0"/>
            <a:r>
              <a:rPr lang="en-US" sz="1200" kern="1200" dirty="0">
                <a:solidFill>
                  <a:schemeClr val="tx1"/>
                </a:solidFill>
                <a:effectLst/>
                <a:latin typeface="+mn-lt"/>
                <a:ea typeface="+mn-ea"/>
                <a:cs typeface="+mn-cs"/>
              </a:rPr>
              <a:t>What causes the annual cycle: CO</a:t>
            </a:r>
            <a:r>
              <a:rPr lang="en-US" sz="1200" kern="1200" baseline="-25000" dirty="0">
                <a:solidFill>
                  <a:schemeClr val="tx1"/>
                </a:solidFill>
                <a:effectLst/>
                <a:latin typeface="+mn-lt"/>
                <a:ea typeface="+mn-ea"/>
                <a:cs typeface="+mn-cs"/>
              </a:rPr>
              <a:t>2</a:t>
            </a:r>
            <a:r>
              <a:rPr lang="en-US" sz="1200" kern="1200" dirty="0">
                <a:solidFill>
                  <a:schemeClr val="tx1"/>
                </a:solidFill>
                <a:effectLst/>
                <a:latin typeface="+mn-lt"/>
                <a:ea typeface="+mn-ea"/>
                <a:cs typeface="+mn-cs"/>
              </a:rPr>
              <a:t> concentrations in Hawaii to go down every summer and up every winter?</a:t>
            </a:r>
          </a:p>
          <a:p>
            <a:pPr lvl="0"/>
            <a:r>
              <a:rPr lang="en-US" sz="1200" kern="1200" dirty="0">
                <a:solidFill>
                  <a:schemeClr val="tx1"/>
                </a:solidFill>
                <a:effectLst/>
                <a:latin typeface="+mn-lt"/>
                <a:ea typeface="+mn-ea"/>
                <a:cs typeface="+mn-cs"/>
              </a:rPr>
              <a:t>What causes the long-term trend: CO</a:t>
            </a:r>
            <a:r>
              <a:rPr lang="en-US" sz="1200" kern="1200" baseline="-25000" dirty="0">
                <a:solidFill>
                  <a:schemeClr val="tx1"/>
                </a:solidFill>
                <a:effectLst/>
                <a:latin typeface="+mn-lt"/>
                <a:ea typeface="+mn-ea"/>
                <a:cs typeface="+mn-cs"/>
              </a:rPr>
              <a:t>2</a:t>
            </a:r>
            <a:r>
              <a:rPr lang="en-US" sz="1200" kern="1200" dirty="0">
                <a:solidFill>
                  <a:schemeClr val="tx1"/>
                </a:solidFill>
                <a:effectLst/>
                <a:latin typeface="+mn-lt"/>
                <a:ea typeface="+mn-ea"/>
                <a:cs typeface="+mn-cs"/>
              </a:rPr>
              <a:t> concentrations to go up every year?</a:t>
            </a:r>
          </a:p>
          <a:p>
            <a:pPr lvl="0"/>
            <a:r>
              <a:rPr lang="en-US" sz="1200" kern="1200" dirty="0">
                <a:solidFill>
                  <a:schemeClr val="tx1"/>
                </a:solidFill>
                <a:effectLst/>
                <a:latin typeface="+mn-lt"/>
                <a:ea typeface="+mn-ea"/>
                <a:cs typeface="+mn-cs"/>
              </a:rPr>
              <a:t>How can we predict what will happen to CO</a:t>
            </a:r>
            <a:r>
              <a:rPr lang="en-US" sz="1200" kern="1200" baseline="-25000" dirty="0">
                <a:solidFill>
                  <a:schemeClr val="tx1"/>
                </a:solidFill>
                <a:effectLst/>
                <a:latin typeface="+mn-lt"/>
                <a:ea typeface="+mn-ea"/>
                <a:cs typeface="+mn-cs"/>
              </a:rPr>
              <a:t>2</a:t>
            </a:r>
            <a:r>
              <a:rPr lang="en-US" sz="1200" kern="1200" dirty="0">
                <a:solidFill>
                  <a:schemeClr val="tx1"/>
                </a:solidFill>
                <a:effectLst/>
                <a:latin typeface="+mn-lt"/>
                <a:ea typeface="+mn-ea"/>
                <a:cs typeface="+mn-cs"/>
              </a:rPr>
              <a:t> concentrations in the future?</a:t>
            </a:r>
          </a:p>
          <a:p>
            <a:pPr lvl="0"/>
            <a:r>
              <a:rPr lang="en-US" sz="1200" kern="1200" dirty="0">
                <a:solidFill>
                  <a:schemeClr val="tx1"/>
                </a:solidFill>
                <a:effectLst/>
                <a:latin typeface="+mn-lt"/>
                <a:ea typeface="+mn-ea"/>
                <a:cs typeface="+mn-cs"/>
              </a:rPr>
              <a:t>When you come to consensus as a class, have students record the answer in the second column of the tool.</a:t>
            </a:r>
          </a:p>
          <a:p>
            <a:pPr lvl="0"/>
            <a:r>
              <a:rPr lang="en-US" sz="1200" kern="1200" dirty="0">
                <a:solidFill>
                  <a:schemeClr val="tx1"/>
                </a:solidFill>
                <a:effectLst/>
                <a:latin typeface="+mn-lt"/>
                <a:ea typeface="+mn-ea"/>
                <a:cs typeface="+mn-cs"/>
              </a:rPr>
              <a:t>Have a class discussion about what students are wondering now that will help them move towards answering the unit driving question. Have students record the questions in the third column of the tool. </a:t>
            </a:r>
          </a:p>
          <a:p>
            <a:pPr lvl="0"/>
            <a:r>
              <a:rPr lang="en-US" sz="1200" kern="1200" dirty="0">
                <a:solidFill>
                  <a:schemeClr val="tx1"/>
                </a:solidFill>
                <a:effectLst/>
                <a:latin typeface="+mn-lt"/>
                <a:ea typeface="+mn-ea"/>
                <a:cs typeface="+mn-cs"/>
              </a:rPr>
              <a:t>Have students keep their Learning Tracking Tool for future activities</a:t>
            </a:r>
            <a:r>
              <a:rPr lang="en-US" sz="1200" kern="120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946B7EDE-1D34-AF43-A72F-F106018D4F39}" type="slidenum">
              <a:rPr lang="en-US" smtClean="0"/>
              <a:pPr/>
              <a:t>14</a:t>
            </a:fld>
            <a:endParaRPr lang="en-US"/>
          </a:p>
        </p:txBody>
      </p:sp>
    </p:spTree>
    <p:extLst>
      <p:ext uri="{BB962C8B-B14F-4D97-AF65-F5344CB8AC3E}">
        <p14:creationId xmlns:p14="http://schemas.microsoft.com/office/powerpoint/2010/main" val="153426117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Use the instructional model to show students where they are in the course of the unit.</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2 of the 4.1 Questions for this Lesson PPT.</a:t>
            </a:r>
            <a:endParaRPr lang="en-US" dirty="0"/>
          </a:p>
        </p:txBody>
      </p:sp>
      <p:sp>
        <p:nvSpPr>
          <p:cNvPr id="4" name="Slide Number Placeholder 3"/>
          <p:cNvSpPr>
            <a:spLocks noGrp="1"/>
          </p:cNvSpPr>
          <p:nvPr>
            <p:ph type="sldNum" sz="quarter" idx="5"/>
          </p:nvPr>
        </p:nvSpPr>
        <p:spPr/>
        <p:txBody>
          <a:bodyPr/>
          <a:lstStyle/>
          <a:p>
            <a:fld id="{946B7EDE-1D34-AF43-A72F-F106018D4F39}" type="slidenum">
              <a:rPr lang="en-US" smtClean="0"/>
              <a:pPr/>
              <a:t>2</a:t>
            </a:fld>
            <a:endParaRPr lang="en-US"/>
          </a:p>
        </p:txBody>
      </p:sp>
    </p:spTree>
    <p:extLst>
      <p:ext uri="{BB962C8B-B14F-4D97-AF65-F5344CB8AC3E}">
        <p14:creationId xmlns:p14="http://schemas.microsoft.com/office/powerpoint/2010/main" val="194024536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Review what students have learned.</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Slides 3-7. Remind students that in the previous activities and lessons they used evidence to construct explanations about how increasing levels of CO</a:t>
            </a:r>
            <a:r>
              <a:rPr lang="en-US" sz="1200" kern="1200" baseline="-25000" dirty="0">
                <a:solidFill>
                  <a:schemeClr val="tx1"/>
                </a:solidFill>
                <a:effectLst/>
                <a:latin typeface="+mn-lt"/>
                <a:ea typeface="+mn-ea"/>
                <a:cs typeface="+mn-cs"/>
              </a:rPr>
              <a:t>2</a:t>
            </a:r>
            <a:r>
              <a:rPr lang="en-US" sz="1200" kern="1200" dirty="0">
                <a:solidFill>
                  <a:schemeClr val="tx1"/>
                </a:solidFill>
                <a:effectLst/>
                <a:latin typeface="+mn-lt"/>
                <a:ea typeface="+mn-ea"/>
                <a:cs typeface="+mn-cs"/>
              </a:rPr>
              <a:t> in the atmosphere drive other changes in global systems. In this Lesson, they will examine more closely </a:t>
            </a:r>
            <a:r>
              <a:rPr lang="en-US" sz="1200" i="1" kern="1200" dirty="0">
                <a:solidFill>
                  <a:schemeClr val="tx1"/>
                </a:solidFill>
                <a:effectLst/>
                <a:latin typeface="+mn-lt"/>
                <a:ea typeface="+mn-ea"/>
                <a:cs typeface="+mn-cs"/>
              </a:rPr>
              <a:t>why</a:t>
            </a:r>
            <a:r>
              <a:rPr lang="en-US" sz="1200" kern="1200" dirty="0">
                <a:solidFill>
                  <a:schemeClr val="tx1"/>
                </a:solidFill>
                <a:effectLst/>
                <a:latin typeface="+mn-lt"/>
                <a:ea typeface="+mn-ea"/>
                <a:cs typeface="+mn-cs"/>
              </a:rPr>
              <a:t> and </a:t>
            </a:r>
            <a:r>
              <a:rPr lang="en-US" sz="1200" i="1" kern="1200" dirty="0">
                <a:solidFill>
                  <a:schemeClr val="tx1"/>
                </a:solidFill>
                <a:effectLst/>
                <a:latin typeface="+mn-lt"/>
                <a:ea typeface="+mn-ea"/>
                <a:cs typeface="+mn-cs"/>
              </a:rPr>
              <a:t>how</a:t>
            </a:r>
            <a:r>
              <a:rPr lang="en-US" sz="1200" kern="1200" dirty="0">
                <a:solidFill>
                  <a:schemeClr val="tx1"/>
                </a:solidFill>
                <a:effectLst/>
                <a:latin typeface="+mn-lt"/>
                <a:ea typeface="+mn-ea"/>
                <a:cs typeface="+mn-cs"/>
              </a:rPr>
              <a:t> CO</a:t>
            </a:r>
            <a:r>
              <a:rPr lang="en-US" sz="1200" kern="1200" baseline="-25000" dirty="0">
                <a:solidFill>
                  <a:schemeClr val="tx1"/>
                </a:solidFill>
                <a:effectLst/>
                <a:latin typeface="+mn-lt"/>
                <a:ea typeface="+mn-ea"/>
                <a:cs typeface="+mn-cs"/>
              </a:rPr>
              <a:t>2</a:t>
            </a:r>
            <a:r>
              <a:rPr lang="en-US" sz="1200" kern="1200" dirty="0">
                <a:solidFill>
                  <a:schemeClr val="tx1"/>
                </a:solidFill>
                <a:effectLst/>
                <a:latin typeface="+mn-lt"/>
                <a:ea typeface="+mn-ea"/>
                <a:cs typeface="+mn-cs"/>
              </a:rPr>
              <a:t> levels are increasing. Before we do that, though, we will share our initial ideas about one specific Earth system: The Keeling Curve.</a:t>
            </a:r>
            <a:r>
              <a:rPr lang="en-US" dirty="0">
                <a:effectLst/>
              </a:rPr>
              <a:t> </a:t>
            </a:r>
            <a:endParaRPr lang="en-US" dirty="0"/>
          </a:p>
        </p:txBody>
      </p:sp>
      <p:sp>
        <p:nvSpPr>
          <p:cNvPr id="4" name="Slide Number Placeholder 3"/>
          <p:cNvSpPr>
            <a:spLocks noGrp="1"/>
          </p:cNvSpPr>
          <p:nvPr>
            <p:ph type="sldNum" sz="quarter" idx="5"/>
          </p:nvPr>
        </p:nvSpPr>
        <p:spPr/>
        <p:txBody>
          <a:bodyPr/>
          <a:lstStyle/>
          <a:p>
            <a:fld id="{946B7EDE-1D34-AF43-A72F-F106018D4F39}" type="slidenum">
              <a:rPr lang="en-US" smtClean="0"/>
              <a:pPr/>
              <a:t>3</a:t>
            </a:fld>
            <a:endParaRPr lang="en-US"/>
          </a:p>
        </p:txBody>
      </p:sp>
    </p:spTree>
    <p:extLst>
      <p:ext uri="{BB962C8B-B14F-4D97-AF65-F5344CB8AC3E}">
        <p14:creationId xmlns:p14="http://schemas.microsoft.com/office/powerpoint/2010/main" val="273499539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Review what students have learned.</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Slides 3-7. Remind students that in the previous activities and lessons they used evidence to construct explanations about how increasing levels of CO</a:t>
            </a:r>
            <a:r>
              <a:rPr lang="en-US" sz="1200" kern="1200" baseline="-25000" dirty="0">
                <a:solidFill>
                  <a:schemeClr val="tx1"/>
                </a:solidFill>
                <a:effectLst/>
                <a:latin typeface="+mn-lt"/>
                <a:ea typeface="+mn-ea"/>
                <a:cs typeface="+mn-cs"/>
              </a:rPr>
              <a:t>2</a:t>
            </a:r>
            <a:r>
              <a:rPr lang="en-US" sz="1200" kern="1200" dirty="0">
                <a:solidFill>
                  <a:schemeClr val="tx1"/>
                </a:solidFill>
                <a:effectLst/>
                <a:latin typeface="+mn-lt"/>
                <a:ea typeface="+mn-ea"/>
                <a:cs typeface="+mn-cs"/>
              </a:rPr>
              <a:t> in the atmosphere drive other changes in global systems. In this Lesson, they will examine more closely </a:t>
            </a:r>
            <a:r>
              <a:rPr lang="en-US" sz="1200" i="1" kern="1200" dirty="0">
                <a:solidFill>
                  <a:schemeClr val="tx1"/>
                </a:solidFill>
                <a:effectLst/>
                <a:latin typeface="+mn-lt"/>
                <a:ea typeface="+mn-ea"/>
                <a:cs typeface="+mn-cs"/>
              </a:rPr>
              <a:t>why</a:t>
            </a:r>
            <a:r>
              <a:rPr lang="en-US" sz="1200" kern="1200" dirty="0">
                <a:solidFill>
                  <a:schemeClr val="tx1"/>
                </a:solidFill>
                <a:effectLst/>
                <a:latin typeface="+mn-lt"/>
                <a:ea typeface="+mn-ea"/>
                <a:cs typeface="+mn-cs"/>
              </a:rPr>
              <a:t> and </a:t>
            </a:r>
            <a:r>
              <a:rPr lang="en-US" sz="1200" i="1" kern="1200" dirty="0">
                <a:solidFill>
                  <a:schemeClr val="tx1"/>
                </a:solidFill>
                <a:effectLst/>
                <a:latin typeface="+mn-lt"/>
                <a:ea typeface="+mn-ea"/>
                <a:cs typeface="+mn-cs"/>
              </a:rPr>
              <a:t>how</a:t>
            </a:r>
            <a:r>
              <a:rPr lang="en-US" sz="1200" kern="1200" dirty="0">
                <a:solidFill>
                  <a:schemeClr val="tx1"/>
                </a:solidFill>
                <a:effectLst/>
                <a:latin typeface="+mn-lt"/>
                <a:ea typeface="+mn-ea"/>
                <a:cs typeface="+mn-cs"/>
              </a:rPr>
              <a:t> CO</a:t>
            </a:r>
            <a:r>
              <a:rPr lang="en-US" sz="1200" kern="1200" baseline="-25000" dirty="0">
                <a:solidFill>
                  <a:schemeClr val="tx1"/>
                </a:solidFill>
                <a:effectLst/>
                <a:latin typeface="+mn-lt"/>
                <a:ea typeface="+mn-ea"/>
                <a:cs typeface="+mn-cs"/>
              </a:rPr>
              <a:t>2</a:t>
            </a:r>
            <a:r>
              <a:rPr lang="en-US" sz="1200" kern="1200" dirty="0">
                <a:solidFill>
                  <a:schemeClr val="tx1"/>
                </a:solidFill>
                <a:effectLst/>
                <a:latin typeface="+mn-lt"/>
                <a:ea typeface="+mn-ea"/>
                <a:cs typeface="+mn-cs"/>
              </a:rPr>
              <a:t> levels are increasing. Before we do that, though, we will share our initial ideas about one specific Earth system: The Keeling Curve.</a:t>
            </a:r>
            <a:r>
              <a:rPr lang="en-US" dirty="0">
                <a:effectLst/>
              </a:rPr>
              <a:t>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E1F77AB5-5C06-0C4D-ADAA-2264C2E1B172}" type="slidenum">
              <a:rPr lang="en-US" smtClean="0"/>
              <a:t>4</a:t>
            </a:fld>
            <a:endParaRPr lang="en-US"/>
          </a:p>
        </p:txBody>
      </p:sp>
    </p:spTree>
    <p:extLst>
      <p:ext uri="{BB962C8B-B14F-4D97-AF65-F5344CB8AC3E}">
        <p14:creationId xmlns:p14="http://schemas.microsoft.com/office/powerpoint/2010/main" val="7996571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Review what students have learned.</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Slides 3-7. Remind students that in the previous activities and lessons they used evidence to construct explanations about how increasing levels of CO</a:t>
            </a:r>
            <a:r>
              <a:rPr lang="en-US" sz="1200" kern="1200" baseline="-25000" dirty="0">
                <a:solidFill>
                  <a:schemeClr val="tx1"/>
                </a:solidFill>
                <a:effectLst/>
                <a:latin typeface="+mn-lt"/>
                <a:ea typeface="+mn-ea"/>
                <a:cs typeface="+mn-cs"/>
              </a:rPr>
              <a:t>2</a:t>
            </a:r>
            <a:r>
              <a:rPr lang="en-US" sz="1200" kern="1200" dirty="0">
                <a:solidFill>
                  <a:schemeClr val="tx1"/>
                </a:solidFill>
                <a:effectLst/>
                <a:latin typeface="+mn-lt"/>
                <a:ea typeface="+mn-ea"/>
                <a:cs typeface="+mn-cs"/>
              </a:rPr>
              <a:t> in the atmosphere drive other changes in global systems. In this Lesson, they will examine more closely </a:t>
            </a:r>
            <a:r>
              <a:rPr lang="en-US" sz="1200" i="1" kern="1200" dirty="0">
                <a:solidFill>
                  <a:schemeClr val="tx1"/>
                </a:solidFill>
                <a:effectLst/>
                <a:latin typeface="+mn-lt"/>
                <a:ea typeface="+mn-ea"/>
                <a:cs typeface="+mn-cs"/>
              </a:rPr>
              <a:t>why</a:t>
            </a:r>
            <a:r>
              <a:rPr lang="en-US" sz="1200" kern="1200" dirty="0">
                <a:solidFill>
                  <a:schemeClr val="tx1"/>
                </a:solidFill>
                <a:effectLst/>
                <a:latin typeface="+mn-lt"/>
                <a:ea typeface="+mn-ea"/>
                <a:cs typeface="+mn-cs"/>
              </a:rPr>
              <a:t> and </a:t>
            </a:r>
            <a:r>
              <a:rPr lang="en-US" sz="1200" i="1" kern="1200" dirty="0">
                <a:solidFill>
                  <a:schemeClr val="tx1"/>
                </a:solidFill>
                <a:effectLst/>
                <a:latin typeface="+mn-lt"/>
                <a:ea typeface="+mn-ea"/>
                <a:cs typeface="+mn-cs"/>
              </a:rPr>
              <a:t>how</a:t>
            </a:r>
            <a:r>
              <a:rPr lang="en-US" sz="1200" kern="1200" dirty="0">
                <a:solidFill>
                  <a:schemeClr val="tx1"/>
                </a:solidFill>
                <a:effectLst/>
                <a:latin typeface="+mn-lt"/>
                <a:ea typeface="+mn-ea"/>
                <a:cs typeface="+mn-cs"/>
              </a:rPr>
              <a:t> CO</a:t>
            </a:r>
            <a:r>
              <a:rPr lang="en-US" sz="1200" kern="1200" baseline="-25000" dirty="0">
                <a:solidFill>
                  <a:schemeClr val="tx1"/>
                </a:solidFill>
                <a:effectLst/>
                <a:latin typeface="+mn-lt"/>
                <a:ea typeface="+mn-ea"/>
                <a:cs typeface="+mn-cs"/>
              </a:rPr>
              <a:t>2</a:t>
            </a:r>
            <a:r>
              <a:rPr lang="en-US" sz="1200" kern="1200" dirty="0">
                <a:solidFill>
                  <a:schemeClr val="tx1"/>
                </a:solidFill>
                <a:effectLst/>
                <a:latin typeface="+mn-lt"/>
                <a:ea typeface="+mn-ea"/>
                <a:cs typeface="+mn-cs"/>
              </a:rPr>
              <a:t> levels are increasing. Before we do that, though, we will share our initial ideas about one specific Earth system: The Keeling Curve.</a:t>
            </a:r>
            <a:r>
              <a:rPr lang="en-US" dirty="0">
                <a:effectLst/>
              </a:rPr>
              <a:t> </a:t>
            </a:r>
            <a:endParaRPr lang="en-US" dirty="0"/>
          </a:p>
        </p:txBody>
      </p:sp>
      <p:sp>
        <p:nvSpPr>
          <p:cNvPr id="4" name="Slide Number Placeholder 3"/>
          <p:cNvSpPr>
            <a:spLocks noGrp="1"/>
          </p:cNvSpPr>
          <p:nvPr>
            <p:ph type="sldNum" sz="quarter" idx="5"/>
          </p:nvPr>
        </p:nvSpPr>
        <p:spPr/>
        <p:txBody>
          <a:bodyPr/>
          <a:lstStyle/>
          <a:p>
            <a:fld id="{946B7EDE-1D34-AF43-A72F-F106018D4F39}" type="slidenum">
              <a:rPr lang="en-US" smtClean="0"/>
              <a:pPr/>
              <a:t>5</a:t>
            </a:fld>
            <a:endParaRPr lang="en-US"/>
          </a:p>
        </p:txBody>
      </p:sp>
    </p:spTree>
    <p:extLst>
      <p:ext uri="{BB962C8B-B14F-4D97-AF65-F5344CB8AC3E}">
        <p14:creationId xmlns:p14="http://schemas.microsoft.com/office/powerpoint/2010/main" val="172319386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587066E-E451-D94C-AEBA-9A73ADC60F1A}" type="slidenum">
              <a:rPr lang="en-US"/>
              <a:pPr/>
              <a:t>6</a:t>
            </a:fld>
            <a:endParaRPr lang="en-US"/>
          </a:p>
        </p:txBody>
      </p:sp>
      <p:sp>
        <p:nvSpPr>
          <p:cNvPr id="14338" name="Rectangle 2"/>
          <p:cNvSpPr>
            <a:spLocks noGrp="1" noRot="1" noChangeAspect="1" noChangeArrowheads="1" noTextEdit="1"/>
          </p:cNvSpPr>
          <p:nvPr>
            <p:ph type="sldImg"/>
          </p:nvPr>
        </p:nvSpPr>
        <p:spPr>
          <a:ln/>
          <a:extLst>
            <a:ext uri="{FAA26D3D-D897-4be2-8F04-BA451C77F1D7}">
              <ma14:placeholderFlag xmlns:ma14="http://schemas.microsoft.com/office/mac/drawingml/2011/main" xmlns="" val="1"/>
            </a:ext>
          </a:extLst>
        </p:spPr>
      </p:sp>
      <p:sp>
        <p:nvSpPr>
          <p:cNvPr id="14339" name="Rectangle 3"/>
          <p:cNvSpPr>
            <a:spLocks noGrp="1" noChangeArrowheads="1"/>
          </p:cNvSpPr>
          <p:nvPr>
            <p:ph type="body" idx="1"/>
          </p:nvPr>
        </p:nvSpPr>
        <p:spPr/>
        <p:txBody>
          <a:bodyPr/>
          <a:lstStyle/>
          <a:p>
            <a:pPr lvl="0"/>
            <a:r>
              <a:rPr lang="en-US" sz="1200" b="1" kern="1200" dirty="0">
                <a:solidFill>
                  <a:schemeClr val="tx1"/>
                </a:solidFill>
                <a:effectLst/>
                <a:latin typeface="+mn-lt"/>
                <a:ea typeface="+mn-ea"/>
                <a:cs typeface="+mn-cs"/>
              </a:rPr>
              <a:t>Review what students have learned.</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Slides 3-7. Remind students that in the previous activities and lessons they used evidence to construct explanations about how increasing levels of CO</a:t>
            </a:r>
            <a:r>
              <a:rPr lang="en-US" sz="1200" kern="1200" baseline="-25000" dirty="0">
                <a:solidFill>
                  <a:schemeClr val="tx1"/>
                </a:solidFill>
                <a:effectLst/>
                <a:latin typeface="+mn-lt"/>
                <a:ea typeface="+mn-ea"/>
                <a:cs typeface="+mn-cs"/>
              </a:rPr>
              <a:t>2</a:t>
            </a:r>
            <a:r>
              <a:rPr lang="en-US" sz="1200" kern="1200" dirty="0">
                <a:solidFill>
                  <a:schemeClr val="tx1"/>
                </a:solidFill>
                <a:effectLst/>
                <a:latin typeface="+mn-lt"/>
                <a:ea typeface="+mn-ea"/>
                <a:cs typeface="+mn-cs"/>
              </a:rPr>
              <a:t> in the atmosphere drive other changes in global systems. In this Lesson, they will examine more closely </a:t>
            </a:r>
            <a:r>
              <a:rPr lang="en-US" sz="1200" i="1" kern="1200" dirty="0">
                <a:solidFill>
                  <a:schemeClr val="tx1"/>
                </a:solidFill>
                <a:effectLst/>
                <a:latin typeface="+mn-lt"/>
                <a:ea typeface="+mn-ea"/>
                <a:cs typeface="+mn-cs"/>
              </a:rPr>
              <a:t>why</a:t>
            </a:r>
            <a:r>
              <a:rPr lang="en-US" sz="1200" kern="1200" dirty="0">
                <a:solidFill>
                  <a:schemeClr val="tx1"/>
                </a:solidFill>
                <a:effectLst/>
                <a:latin typeface="+mn-lt"/>
                <a:ea typeface="+mn-ea"/>
                <a:cs typeface="+mn-cs"/>
              </a:rPr>
              <a:t> and </a:t>
            </a:r>
            <a:r>
              <a:rPr lang="en-US" sz="1200" i="1" kern="1200" dirty="0">
                <a:solidFill>
                  <a:schemeClr val="tx1"/>
                </a:solidFill>
                <a:effectLst/>
                <a:latin typeface="+mn-lt"/>
                <a:ea typeface="+mn-ea"/>
                <a:cs typeface="+mn-cs"/>
              </a:rPr>
              <a:t>how</a:t>
            </a:r>
            <a:r>
              <a:rPr lang="en-US" sz="1200" kern="1200" dirty="0">
                <a:solidFill>
                  <a:schemeClr val="tx1"/>
                </a:solidFill>
                <a:effectLst/>
                <a:latin typeface="+mn-lt"/>
                <a:ea typeface="+mn-ea"/>
                <a:cs typeface="+mn-cs"/>
              </a:rPr>
              <a:t> CO</a:t>
            </a:r>
            <a:r>
              <a:rPr lang="en-US" sz="1200" kern="1200" baseline="-25000" dirty="0">
                <a:solidFill>
                  <a:schemeClr val="tx1"/>
                </a:solidFill>
                <a:effectLst/>
                <a:latin typeface="+mn-lt"/>
                <a:ea typeface="+mn-ea"/>
                <a:cs typeface="+mn-cs"/>
              </a:rPr>
              <a:t>2</a:t>
            </a:r>
            <a:r>
              <a:rPr lang="en-US" sz="1200" kern="1200" dirty="0">
                <a:solidFill>
                  <a:schemeClr val="tx1"/>
                </a:solidFill>
                <a:effectLst/>
                <a:latin typeface="+mn-lt"/>
                <a:ea typeface="+mn-ea"/>
                <a:cs typeface="+mn-cs"/>
              </a:rPr>
              <a:t> levels are increasing. Before we do that, though, we will share our initial ideas about one specific Earth system: The Keeling Curve.</a:t>
            </a:r>
            <a:r>
              <a:rPr lang="en-US" dirty="0">
                <a:effectLst/>
              </a:rPr>
              <a:t> </a:t>
            </a:r>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Review what students have learned.</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Slides 3-7. Remind students that in the previous activities and lessons they used evidence to construct explanations about how increasing levels of CO</a:t>
            </a:r>
            <a:r>
              <a:rPr lang="en-US" sz="1200" kern="1200" baseline="-25000" dirty="0">
                <a:solidFill>
                  <a:schemeClr val="tx1"/>
                </a:solidFill>
                <a:effectLst/>
                <a:latin typeface="+mn-lt"/>
                <a:ea typeface="+mn-ea"/>
                <a:cs typeface="+mn-cs"/>
              </a:rPr>
              <a:t>2</a:t>
            </a:r>
            <a:r>
              <a:rPr lang="en-US" sz="1200" kern="1200" dirty="0">
                <a:solidFill>
                  <a:schemeClr val="tx1"/>
                </a:solidFill>
                <a:effectLst/>
                <a:latin typeface="+mn-lt"/>
                <a:ea typeface="+mn-ea"/>
                <a:cs typeface="+mn-cs"/>
              </a:rPr>
              <a:t> in the atmosphere drive other changes in global systems. In this Lesson, they will examine more closely </a:t>
            </a:r>
            <a:r>
              <a:rPr lang="en-US" sz="1200" i="1" kern="1200" dirty="0">
                <a:solidFill>
                  <a:schemeClr val="tx1"/>
                </a:solidFill>
                <a:effectLst/>
                <a:latin typeface="+mn-lt"/>
                <a:ea typeface="+mn-ea"/>
                <a:cs typeface="+mn-cs"/>
              </a:rPr>
              <a:t>why</a:t>
            </a:r>
            <a:r>
              <a:rPr lang="en-US" sz="1200" kern="1200" dirty="0">
                <a:solidFill>
                  <a:schemeClr val="tx1"/>
                </a:solidFill>
                <a:effectLst/>
                <a:latin typeface="+mn-lt"/>
                <a:ea typeface="+mn-ea"/>
                <a:cs typeface="+mn-cs"/>
              </a:rPr>
              <a:t> and </a:t>
            </a:r>
            <a:r>
              <a:rPr lang="en-US" sz="1200" i="1" kern="1200" dirty="0">
                <a:solidFill>
                  <a:schemeClr val="tx1"/>
                </a:solidFill>
                <a:effectLst/>
                <a:latin typeface="+mn-lt"/>
                <a:ea typeface="+mn-ea"/>
                <a:cs typeface="+mn-cs"/>
              </a:rPr>
              <a:t>how</a:t>
            </a:r>
            <a:r>
              <a:rPr lang="en-US" sz="1200" kern="1200" dirty="0">
                <a:solidFill>
                  <a:schemeClr val="tx1"/>
                </a:solidFill>
                <a:effectLst/>
                <a:latin typeface="+mn-lt"/>
                <a:ea typeface="+mn-ea"/>
                <a:cs typeface="+mn-cs"/>
              </a:rPr>
              <a:t> CO</a:t>
            </a:r>
            <a:r>
              <a:rPr lang="en-US" sz="1200" kern="1200" baseline="-25000" dirty="0">
                <a:solidFill>
                  <a:schemeClr val="tx1"/>
                </a:solidFill>
                <a:effectLst/>
                <a:latin typeface="+mn-lt"/>
                <a:ea typeface="+mn-ea"/>
                <a:cs typeface="+mn-cs"/>
              </a:rPr>
              <a:t>2</a:t>
            </a:r>
            <a:r>
              <a:rPr lang="en-US" sz="1200" kern="1200" dirty="0">
                <a:solidFill>
                  <a:schemeClr val="tx1"/>
                </a:solidFill>
                <a:effectLst/>
                <a:latin typeface="+mn-lt"/>
                <a:ea typeface="+mn-ea"/>
                <a:cs typeface="+mn-cs"/>
              </a:rPr>
              <a:t> levels are increasing. Before we do that, though, we will share our initial ideas about one specific Earth system: The Keeling Curve.</a:t>
            </a:r>
            <a:r>
              <a:rPr lang="en-US" dirty="0">
                <a:effectLst/>
              </a:rPr>
              <a:t> </a:t>
            </a:r>
            <a:endParaRPr lang="en-US" dirty="0"/>
          </a:p>
        </p:txBody>
      </p:sp>
      <p:sp>
        <p:nvSpPr>
          <p:cNvPr id="4" name="Slide Number Placeholder 3"/>
          <p:cNvSpPr>
            <a:spLocks noGrp="1"/>
          </p:cNvSpPr>
          <p:nvPr>
            <p:ph type="sldNum" sz="quarter" idx="5"/>
          </p:nvPr>
        </p:nvSpPr>
        <p:spPr/>
        <p:txBody>
          <a:bodyPr/>
          <a:lstStyle/>
          <a:p>
            <a:fld id="{946B7EDE-1D34-AF43-A72F-F106018D4F39}" type="slidenum">
              <a:rPr lang="en-US" smtClean="0"/>
              <a:pPr/>
              <a:t>7</a:t>
            </a:fld>
            <a:endParaRPr lang="en-US"/>
          </a:p>
        </p:txBody>
      </p:sp>
    </p:spTree>
    <p:extLst>
      <p:ext uri="{BB962C8B-B14F-4D97-AF65-F5344CB8AC3E}">
        <p14:creationId xmlns:p14="http://schemas.microsoft.com/office/powerpoint/2010/main" val="110895029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5"/>
          </p:nvPr>
        </p:nvSpPr>
        <p:spPr/>
        <p:txBody>
          <a:bodyPr/>
          <a:lstStyle/>
          <a:p>
            <a:fld id="{946B7EDE-1D34-AF43-A72F-F106018D4F39}" type="slidenum">
              <a:rPr lang="en-US" smtClean="0"/>
              <a:pPr/>
              <a:t>8</a:t>
            </a:fld>
            <a:endParaRPr lang="en-US"/>
          </a:p>
        </p:txBody>
      </p:sp>
    </p:spTree>
    <p:extLst>
      <p:ext uri="{BB962C8B-B14F-4D97-AF65-F5344CB8AC3E}">
        <p14:creationId xmlns:p14="http://schemas.microsoft.com/office/powerpoint/2010/main" val="42045292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Help students identify the two patterns in the Keeling Curve.</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Ask students to look at the graphs on Slide 9 and to identify the patterns that they see.</a:t>
            </a:r>
          </a:p>
        </p:txBody>
      </p:sp>
      <p:sp>
        <p:nvSpPr>
          <p:cNvPr id="4" name="Slide Number Placeholder 3"/>
          <p:cNvSpPr>
            <a:spLocks noGrp="1"/>
          </p:cNvSpPr>
          <p:nvPr>
            <p:ph type="sldNum" sz="quarter" idx="10"/>
          </p:nvPr>
        </p:nvSpPr>
        <p:spPr/>
        <p:txBody>
          <a:bodyPr/>
          <a:lstStyle/>
          <a:p>
            <a:fld id="{76364FF3-8B7C-744E-A460-170291D487CC}" type="slidenum">
              <a:rPr lang="en-US" smtClean="0"/>
              <a:pPr/>
              <a:t>9</a:t>
            </a:fld>
            <a:endParaRPr lang="en-US"/>
          </a:p>
        </p:txBody>
      </p:sp>
    </p:spTree>
    <p:extLst>
      <p:ext uri="{BB962C8B-B14F-4D97-AF65-F5344CB8AC3E}">
        <p14:creationId xmlns:p14="http://schemas.microsoft.com/office/powerpoint/2010/main" val="33702576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pic>
        <p:nvPicPr>
          <p:cNvPr id="7" name="Picture 6" descr="Carbon TIME 4b.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86683" y="482468"/>
            <a:ext cx="1990713" cy="1505558"/>
          </a:xfrm>
          <a:prstGeom prst="rect">
            <a:avLst/>
          </a:prstGeom>
        </p:spPr>
      </p:pic>
    </p:spTree>
    <p:extLst>
      <p:ext uri="{BB962C8B-B14F-4D97-AF65-F5344CB8AC3E}">
        <p14:creationId xmlns:p14="http://schemas.microsoft.com/office/powerpoint/2010/main" val="890514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25615002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483201"/>
            <a:ext cx="2057400" cy="5642962"/>
          </a:xfrm>
        </p:spPr>
        <p:txBody>
          <a:bodyPr vert="eaVert"/>
          <a:lstStyle/>
          <a:p>
            <a:r>
              <a:rPr lang="en-US" dirty="0"/>
              <a:t>Click to edit Master title style</a:t>
            </a:r>
          </a:p>
        </p:txBody>
      </p:sp>
      <p:sp>
        <p:nvSpPr>
          <p:cNvPr id="3" name="Vertical Text Placeholder 2"/>
          <p:cNvSpPr>
            <a:spLocks noGrp="1"/>
          </p:cNvSpPr>
          <p:nvPr>
            <p:ph type="body" orient="vert" idx="1"/>
          </p:nvPr>
        </p:nvSpPr>
        <p:spPr>
          <a:xfrm>
            <a:off x="457200" y="483201"/>
            <a:ext cx="6019800" cy="564296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69941251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457200" y="1504826"/>
            <a:ext cx="8229600" cy="490674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2340099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15074760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7" name="Slide Number Placeholder 6"/>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33111870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457200" y="6356350"/>
            <a:ext cx="2133600" cy="365125"/>
          </a:xfrm>
          <a:prstGeom prst="rect">
            <a:avLst/>
          </a:prstGeom>
        </p:spPr>
        <p:txBody>
          <a:bodyPr/>
          <a:lstStyle/>
          <a:p>
            <a:endParaRPr lang="en-US" dirty="0"/>
          </a:p>
        </p:txBody>
      </p:sp>
      <p:sp>
        <p:nvSpPr>
          <p:cNvPr id="8" name="Footer Placeholder 7"/>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9" name="Slide Number Placeholder 8"/>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1247143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a:xfrm>
            <a:off x="457200" y="6356350"/>
            <a:ext cx="2133600" cy="365125"/>
          </a:xfrm>
          <a:prstGeom prst="rect">
            <a:avLst/>
          </a:prstGeom>
        </p:spPr>
        <p:txBody>
          <a:bodyPr/>
          <a:lstStyle/>
          <a:p>
            <a:endParaRPr lang="en-US"/>
          </a:p>
        </p:txBody>
      </p:sp>
      <p:sp>
        <p:nvSpPr>
          <p:cNvPr id="4" name="Footer Placeholder 3"/>
          <p:cNvSpPr>
            <a:spLocks noGrp="1"/>
          </p:cNvSpPr>
          <p:nvPr>
            <p:ph type="ftr" sz="quarter" idx="11"/>
          </p:nvPr>
        </p:nvSpPr>
        <p:spPr>
          <a:xfrm>
            <a:off x="3124200" y="6356350"/>
            <a:ext cx="2895600" cy="365125"/>
          </a:xfrm>
          <a:prstGeom prst="rect">
            <a:avLst/>
          </a:prstGeom>
        </p:spPr>
        <p:txBody>
          <a:bodyPr/>
          <a:lstStyle/>
          <a:p>
            <a:endParaRPr lang="en-US"/>
          </a:p>
        </p:txBody>
      </p:sp>
      <p:sp>
        <p:nvSpPr>
          <p:cNvPr id="5" name="Slide Number Placeholder 4"/>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137227868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356350"/>
            <a:ext cx="2133600" cy="365125"/>
          </a:xfrm>
          <a:prstGeom prst="rect">
            <a:avLst/>
          </a:prstGeom>
        </p:spPr>
        <p:txBody>
          <a:bodyPr/>
          <a:lstStyle/>
          <a:p>
            <a:endParaRPr lang="en-US"/>
          </a:p>
        </p:txBody>
      </p:sp>
      <p:sp>
        <p:nvSpPr>
          <p:cNvPr id="3" name="Footer Placeholder 2"/>
          <p:cNvSpPr>
            <a:spLocks noGrp="1"/>
          </p:cNvSpPr>
          <p:nvPr>
            <p:ph type="ftr" sz="quarter" idx="11"/>
          </p:nvPr>
        </p:nvSpPr>
        <p:spPr>
          <a:xfrm>
            <a:off x="3124200" y="6356350"/>
            <a:ext cx="2895600" cy="365125"/>
          </a:xfrm>
          <a:prstGeom prst="rect">
            <a:avLst/>
          </a:prstGeom>
        </p:spPr>
        <p:txBody>
          <a:bodyPr/>
          <a:lstStyle/>
          <a:p>
            <a:endParaRPr lang="en-US"/>
          </a:p>
        </p:txBody>
      </p:sp>
      <p:sp>
        <p:nvSpPr>
          <p:cNvPr id="4" name="Slide Number Placeholder 3"/>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9585041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455588"/>
            <a:ext cx="3008313" cy="979511"/>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455588"/>
            <a:ext cx="5111750" cy="567057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75227204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351028976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457200"/>
            <a:ext cx="8229600" cy="992402"/>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457200" y="1491020"/>
            <a:ext cx="8229600" cy="490674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4"/>
          </p:nvPr>
        </p:nvSpPr>
        <p:spPr>
          <a:xfrm>
            <a:off x="6553200" y="6411574"/>
            <a:ext cx="2133600" cy="365125"/>
          </a:xfrm>
          <a:prstGeom prst="rect">
            <a:avLst/>
          </a:prstGeom>
        </p:spPr>
        <p:txBody>
          <a:bodyPr vert="horz" lIns="91440" tIns="45720" rIns="91440" bIns="45720" rtlCol="0" anchor="ctr"/>
          <a:lstStyle>
            <a:lvl1pPr algn="r">
              <a:defRPr sz="2000">
                <a:solidFill>
                  <a:schemeClr val="tx1">
                    <a:tint val="75000"/>
                  </a:schemeClr>
                </a:solidFill>
                <a:latin typeface="Arial" panose="020B0604020202020204" pitchFamily="34" charset="0"/>
                <a:cs typeface="Arial" panose="020B0604020202020204" pitchFamily="34" charset="0"/>
              </a:defRPr>
            </a:lvl1pPr>
          </a:lstStyle>
          <a:p>
            <a:fld id="{2BAAFF94-8111-A348-8301-1F63C1D0CE4E}" type="slidenum">
              <a:rPr lang="en-US" smtClean="0"/>
              <a:pPr/>
              <a:t>‹#›</a:t>
            </a:fld>
            <a:endParaRPr lang="en-US" dirty="0"/>
          </a:p>
        </p:txBody>
      </p:sp>
      <p:sp>
        <p:nvSpPr>
          <p:cNvPr id="9" name="Footer Placeholder 5"/>
          <p:cNvSpPr>
            <a:spLocks noGrp="1"/>
          </p:cNvSpPr>
          <p:nvPr>
            <p:ph type="ftr" sz="quarter" idx="3"/>
          </p:nvPr>
        </p:nvSpPr>
        <p:spPr>
          <a:xfrm>
            <a:off x="457200" y="6400800"/>
            <a:ext cx="5989674" cy="365125"/>
          </a:xfrm>
          <a:prstGeom prst="rect">
            <a:avLst/>
          </a:prstGeom>
        </p:spPr>
        <p:txBody>
          <a:bodyPr/>
          <a:lstStyle/>
          <a:p>
            <a:endParaRPr lang="en-US" dirty="0"/>
          </a:p>
        </p:txBody>
      </p:sp>
    </p:spTree>
    <p:extLst>
      <p:ext uri="{BB962C8B-B14F-4D97-AF65-F5344CB8AC3E}">
        <p14:creationId xmlns:p14="http://schemas.microsoft.com/office/powerpoint/2010/main" val="79135699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6.xml"/><Relationship Id="rId4" Type="http://schemas.openxmlformats.org/officeDocument/2006/relationships/image" Target="../media/image3.emf"/></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2.tiff"/><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6.xml"/><Relationship Id="rId6" Type="http://schemas.openxmlformats.org/officeDocument/2006/relationships/image" Target="../media/image8.png"/><Relationship Id="rId5" Type="http://schemas.openxmlformats.org/officeDocument/2006/relationships/image" Target="../media/image7.emf"/><Relationship Id="rId4" Type="http://schemas.openxmlformats.org/officeDocument/2006/relationships/image" Target="../media/image6.emf"/></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0.tiff"/><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032312"/>
            <a:ext cx="8229600" cy="1876211"/>
          </a:xfrm>
        </p:spPr>
        <p:txBody>
          <a:bodyPr>
            <a:normAutofit fontScale="90000"/>
          </a:bodyPr>
          <a:lstStyle/>
          <a:p>
            <a:r>
              <a:rPr lang="en-US" dirty="0"/>
              <a:t>Human Energy Systems Unit</a:t>
            </a:r>
            <a:br>
              <a:rPr lang="en-US" dirty="0"/>
            </a:br>
            <a:r>
              <a:rPr lang="en-US" dirty="0"/>
              <a:t>Activity 4.1: Questions for this Lesson</a:t>
            </a:r>
          </a:p>
        </p:txBody>
      </p:sp>
      <p:sp>
        <p:nvSpPr>
          <p:cNvPr id="8" name="TextBox 7"/>
          <p:cNvSpPr txBox="1"/>
          <p:nvPr/>
        </p:nvSpPr>
        <p:spPr>
          <a:xfrm>
            <a:off x="3003051" y="332695"/>
            <a:ext cx="3129157" cy="646331"/>
          </a:xfrm>
          <a:prstGeom prst="rect">
            <a:avLst/>
          </a:prstGeom>
          <a:noFill/>
        </p:spPr>
        <p:txBody>
          <a:bodyPr wrap="none" rtlCol="0">
            <a:spAutoFit/>
          </a:bodyPr>
          <a:lstStyle/>
          <a:p>
            <a:r>
              <a:rPr lang="en-US" sz="1200" i="1" dirty="0"/>
              <a:t>Carbon: Transformations in Matter and Energy</a:t>
            </a:r>
          </a:p>
          <a:p>
            <a:r>
              <a:rPr lang="en-US" sz="1200" i="1" dirty="0"/>
              <a:t>Environmental Literacy Project</a:t>
            </a:r>
            <a:br>
              <a:rPr lang="en-US" sz="1200" i="1" dirty="0"/>
            </a:br>
            <a:r>
              <a:rPr lang="en-US" sz="1200" i="1" dirty="0"/>
              <a:t>Michigan State University</a:t>
            </a:r>
            <a:r>
              <a:rPr lang="en-US" sz="1200" dirty="0">
                <a:effectLst/>
              </a:rPr>
              <a:t> </a:t>
            </a:r>
            <a:endParaRPr lang="en-US" sz="1600" dirty="0"/>
          </a:p>
        </p:txBody>
      </p:sp>
      <p:pic>
        <p:nvPicPr>
          <p:cNvPr id="9" name="Picture 8" descr="Carbon TIME 1 line small.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8036" y="294321"/>
            <a:ext cx="2831104" cy="643007"/>
          </a:xfrm>
          <a:prstGeom prst="rect">
            <a:avLst/>
          </a:prstGeom>
        </p:spPr>
      </p:pic>
      <p:pic>
        <p:nvPicPr>
          <p:cNvPr id="5" name="Picture 4"/>
          <p:cNvPicPr>
            <a:picLocks noChangeAspect="1"/>
          </p:cNvPicPr>
          <p:nvPr/>
        </p:nvPicPr>
        <p:blipFill>
          <a:blip r:embed="rId4"/>
          <a:stretch>
            <a:fillRect/>
          </a:stretch>
        </p:blipFill>
        <p:spPr>
          <a:xfrm>
            <a:off x="3378809" y="4277289"/>
            <a:ext cx="2753399" cy="1802770"/>
          </a:xfrm>
          <a:prstGeom prst="rect">
            <a:avLst/>
          </a:prstGeom>
        </p:spPr>
      </p:pic>
      <p:sp>
        <p:nvSpPr>
          <p:cNvPr id="3" name="Slide Number Placeholder 2">
            <a:extLst>
              <a:ext uri="{FF2B5EF4-FFF2-40B4-BE49-F238E27FC236}">
                <a16:creationId xmlns:a16="http://schemas.microsoft.com/office/drawing/2014/main" id="{DDE814B8-5896-44F1-B319-3CB81CDF6C13}"/>
              </a:ext>
            </a:extLst>
          </p:cNvPr>
          <p:cNvSpPr>
            <a:spLocks noGrp="1"/>
          </p:cNvSpPr>
          <p:nvPr>
            <p:ph type="sldNum" sz="quarter" idx="12"/>
          </p:nvPr>
        </p:nvSpPr>
        <p:spPr/>
        <p:txBody>
          <a:bodyPr/>
          <a:lstStyle/>
          <a:p>
            <a:fld id="{D3A1C050-F6FE-0E43-A9D0-F8EEADE3D1E4}" type="slidenum">
              <a:rPr lang="en-US" smtClean="0"/>
              <a:pPr/>
              <a:t>1</a:t>
            </a:fld>
            <a:endParaRPr lang="en-US"/>
          </a:p>
        </p:txBody>
      </p:sp>
    </p:spTree>
    <p:extLst>
      <p:ext uri="{BB962C8B-B14F-4D97-AF65-F5344CB8AC3E}">
        <p14:creationId xmlns:p14="http://schemas.microsoft.com/office/powerpoint/2010/main" val="416520406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46065"/>
            <a:ext cx="8229600" cy="955773"/>
          </a:xfrm>
        </p:spPr>
        <p:txBody>
          <a:bodyPr>
            <a:normAutofit fontScale="90000"/>
          </a:bodyPr>
          <a:lstStyle/>
          <a:p>
            <a:r>
              <a:rPr lang="en-US" sz="4000" dirty="0">
                <a:latin typeface="Arial" charset="0"/>
                <a:ea typeface="Arial" charset="0"/>
                <a:cs typeface="Arial" charset="0"/>
              </a:rPr>
              <a:t>Two things to notice about the Keeling Curve</a:t>
            </a:r>
            <a:endParaRPr lang="en-US" sz="2800" b="1" dirty="0"/>
          </a:p>
        </p:txBody>
      </p:sp>
      <p:pic>
        <p:nvPicPr>
          <p:cNvPr id="17" name="Picture 16"/>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137446" y="1568304"/>
            <a:ext cx="4853904" cy="3123800"/>
          </a:xfrm>
          <a:prstGeom prst="rect">
            <a:avLst/>
          </a:prstGeom>
          <a:noFill/>
          <a:ln>
            <a:noFill/>
          </a:ln>
        </p:spPr>
      </p:pic>
      <p:sp>
        <p:nvSpPr>
          <p:cNvPr id="3" name="Rounded Rectangular Callout 2">
            <a:extLst>
              <a:ext uri="{FF2B5EF4-FFF2-40B4-BE49-F238E27FC236}">
                <a16:creationId xmlns:a16="http://schemas.microsoft.com/office/drawing/2014/main" id="{23488326-0C2E-BD44-A16F-D1CCA670B434}"/>
              </a:ext>
            </a:extLst>
          </p:cNvPr>
          <p:cNvSpPr/>
          <p:nvPr/>
        </p:nvSpPr>
        <p:spPr>
          <a:xfrm>
            <a:off x="457200" y="4972050"/>
            <a:ext cx="3790950" cy="1409700"/>
          </a:xfrm>
          <a:prstGeom prst="wedgeRoundRectCallout">
            <a:avLst>
              <a:gd name="adj1" fmla="val 34082"/>
              <a:gd name="adj2" fmla="val -136149"/>
              <a:gd name="adj3" fmla="val 16667"/>
            </a:avLst>
          </a:prstGeom>
          <a:no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a:solidFill>
                  <a:schemeClr val="tx1"/>
                </a:solidFill>
              </a:rPr>
              <a:t>The long-term trend: Every year  CO</a:t>
            </a:r>
            <a:r>
              <a:rPr lang="en-US" sz="2400" baseline="-25000" dirty="0">
                <a:solidFill>
                  <a:schemeClr val="tx1"/>
                </a:solidFill>
              </a:rPr>
              <a:t>2</a:t>
            </a:r>
            <a:r>
              <a:rPr lang="en-US" sz="2400" dirty="0">
                <a:solidFill>
                  <a:schemeClr val="tx1"/>
                </a:solidFill>
              </a:rPr>
              <a:t> concentrations are higher.</a:t>
            </a:r>
          </a:p>
        </p:txBody>
      </p:sp>
      <p:sp>
        <p:nvSpPr>
          <p:cNvPr id="5" name="Rounded Rectangular Callout 4">
            <a:extLst>
              <a:ext uri="{FF2B5EF4-FFF2-40B4-BE49-F238E27FC236}">
                <a16:creationId xmlns:a16="http://schemas.microsoft.com/office/drawing/2014/main" id="{D17FC65E-D0A7-D84A-85D3-BEAC50B090A3}"/>
              </a:ext>
            </a:extLst>
          </p:cNvPr>
          <p:cNvSpPr/>
          <p:nvPr/>
        </p:nvSpPr>
        <p:spPr>
          <a:xfrm>
            <a:off x="4552950" y="4933950"/>
            <a:ext cx="3790950" cy="1409700"/>
          </a:xfrm>
          <a:prstGeom prst="wedgeRoundRectCallout">
            <a:avLst>
              <a:gd name="adj1" fmla="val -26722"/>
              <a:gd name="adj2" fmla="val -105068"/>
              <a:gd name="adj3" fmla="val 16667"/>
            </a:avLst>
          </a:prstGeom>
          <a:no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a:solidFill>
                  <a:schemeClr val="tx1"/>
                </a:solidFill>
              </a:rPr>
              <a:t>The annual cycle: CO</a:t>
            </a:r>
            <a:r>
              <a:rPr lang="en-US" sz="2400" baseline="-25000" dirty="0">
                <a:solidFill>
                  <a:schemeClr val="tx1"/>
                </a:solidFill>
              </a:rPr>
              <a:t>2</a:t>
            </a:r>
            <a:r>
              <a:rPr lang="en-US" sz="2400" dirty="0">
                <a:solidFill>
                  <a:schemeClr val="tx1"/>
                </a:solidFill>
              </a:rPr>
              <a:t> concentrations go down every summer and up every winter. </a:t>
            </a:r>
          </a:p>
        </p:txBody>
      </p:sp>
    </p:spTree>
    <p:extLst>
      <p:ext uri="{BB962C8B-B14F-4D97-AF65-F5344CB8AC3E}">
        <p14:creationId xmlns:p14="http://schemas.microsoft.com/office/powerpoint/2010/main" val="359951977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Questions to answer for this lesson</a:t>
            </a:r>
          </a:p>
        </p:txBody>
      </p:sp>
      <p:sp>
        <p:nvSpPr>
          <p:cNvPr id="3" name="Content Placeholder 2"/>
          <p:cNvSpPr>
            <a:spLocks noGrp="1"/>
          </p:cNvSpPr>
          <p:nvPr>
            <p:ph idx="1"/>
          </p:nvPr>
        </p:nvSpPr>
        <p:spPr/>
        <p:txBody>
          <a:bodyPr>
            <a:normAutofit/>
          </a:bodyPr>
          <a:lstStyle/>
          <a:p>
            <a:pPr marL="514350" indent="-514350">
              <a:buFont typeface="+mj-lt"/>
              <a:buAutoNum type="arabicPeriod"/>
            </a:pPr>
            <a:r>
              <a:rPr lang="en-US" sz="3600" dirty="0"/>
              <a:t>What causes the annual cycle: CO</a:t>
            </a:r>
            <a:r>
              <a:rPr lang="en-US" sz="3600" baseline="-25000" dirty="0"/>
              <a:t>2</a:t>
            </a:r>
            <a:r>
              <a:rPr lang="en-US" sz="3600" dirty="0"/>
              <a:t> concentrations in Hawaii to go down every summer and up every winter?</a:t>
            </a:r>
          </a:p>
          <a:p>
            <a:pPr marL="514350" indent="-514350">
              <a:buFont typeface="+mj-lt"/>
              <a:buAutoNum type="arabicPeriod"/>
            </a:pPr>
            <a:r>
              <a:rPr lang="en-US" sz="3600" dirty="0"/>
              <a:t>What causes the long-term trend: CO</a:t>
            </a:r>
            <a:r>
              <a:rPr lang="en-US" sz="3600" baseline="-25000" dirty="0"/>
              <a:t>2</a:t>
            </a:r>
            <a:r>
              <a:rPr lang="en-US" sz="3600" dirty="0"/>
              <a:t> concentrations to go up every year?</a:t>
            </a:r>
          </a:p>
          <a:p>
            <a:pPr marL="514350" indent="-514350">
              <a:buFont typeface="+mj-lt"/>
              <a:buAutoNum type="arabicPeriod"/>
            </a:pPr>
            <a:r>
              <a:rPr lang="en-US" sz="3600" dirty="0"/>
              <a:t>How can we predict what will happen to CO</a:t>
            </a:r>
            <a:r>
              <a:rPr lang="en-US" sz="3600" baseline="-25000" dirty="0"/>
              <a:t>2</a:t>
            </a:r>
            <a:r>
              <a:rPr lang="en-US" sz="3600" dirty="0"/>
              <a:t> concentrations in the future?</a:t>
            </a:r>
          </a:p>
        </p:txBody>
      </p:sp>
      <p:sp>
        <p:nvSpPr>
          <p:cNvPr id="4" name="Slide Number Placeholder 3"/>
          <p:cNvSpPr>
            <a:spLocks noGrp="1"/>
          </p:cNvSpPr>
          <p:nvPr>
            <p:ph type="sldNum" sz="quarter" idx="12"/>
          </p:nvPr>
        </p:nvSpPr>
        <p:spPr/>
        <p:txBody>
          <a:bodyPr/>
          <a:lstStyle/>
          <a:p>
            <a:fld id="{D3A1C050-F6FE-0E43-A9D0-F8EEADE3D1E4}" type="slidenum">
              <a:rPr lang="en-US" smtClean="0"/>
              <a:pPr/>
              <a:t>11</a:t>
            </a:fld>
            <a:endParaRPr lang="en-US"/>
          </a:p>
        </p:txBody>
      </p:sp>
    </p:spTree>
    <p:extLst>
      <p:ext uri="{BB962C8B-B14F-4D97-AF65-F5344CB8AC3E}">
        <p14:creationId xmlns:p14="http://schemas.microsoft.com/office/powerpoint/2010/main" val="25773878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3086100" cy="5429250"/>
          </a:xfrm>
        </p:spPr>
        <p:txBody>
          <a:bodyPr>
            <a:normAutofit/>
          </a:bodyPr>
          <a:lstStyle/>
          <a:p>
            <a:pPr algn="l"/>
            <a:r>
              <a:rPr lang="en-US" dirty="0"/>
              <a:t>A good explanation answers the Four Questions </a:t>
            </a:r>
          </a:p>
        </p:txBody>
      </p:sp>
      <p:pic>
        <p:nvPicPr>
          <p:cNvPr id="5" name="Content Placeholder 4"/>
          <p:cNvPicPr>
            <a:picLocks noGrp="1" noChangeAspect="1"/>
          </p:cNvPicPr>
          <p:nvPr>
            <p:ph idx="1"/>
          </p:nvPr>
        </p:nvPicPr>
        <p:blipFill>
          <a:blip r:embed="rId3"/>
          <a:stretch>
            <a:fillRect/>
          </a:stretch>
        </p:blipFill>
        <p:spPr>
          <a:xfrm>
            <a:off x="4080152" y="323850"/>
            <a:ext cx="4397892" cy="6087724"/>
          </a:xfrm>
          <a:prstGeom prst="rect">
            <a:avLst/>
          </a:prstGeom>
        </p:spPr>
      </p:pic>
      <p:sp>
        <p:nvSpPr>
          <p:cNvPr id="4" name="Slide Number Placeholder 3"/>
          <p:cNvSpPr>
            <a:spLocks noGrp="1"/>
          </p:cNvSpPr>
          <p:nvPr>
            <p:ph type="sldNum" sz="quarter" idx="12"/>
          </p:nvPr>
        </p:nvSpPr>
        <p:spPr/>
        <p:txBody>
          <a:bodyPr/>
          <a:lstStyle/>
          <a:p>
            <a:fld id="{D3A1C050-F6FE-0E43-A9D0-F8EEADE3D1E4}" type="slidenum">
              <a:rPr lang="en-US" smtClean="0"/>
              <a:pPr/>
              <a:t>12</a:t>
            </a:fld>
            <a:endParaRPr lang="en-US"/>
          </a:p>
        </p:txBody>
      </p:sp>
    </p:spTree>
    <p:extLst>
      <p:ext uri="{BB962C8B-B14F-4D97-AF65-F5344CB8AC3E}">
        <p14:creationId xmlns:p14="http://schemas.microsoft.com/office/powerpoint/2010/main" val="201133859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456076"/>
            <a:ext cx="3238500" cy="4430374"/>
          </a:xfrm>
        </p:spPr>
        <p:txBody>
          <a:bodyPr>
            <a:normAutofit/>
          </a:bodyPr>
          <a:lstStyle/>
          <a:p>
            <a:pPr algn="l"/>
            <a:r>
              <a:rPr lang="en-US" sz="3600" dirty="0"/>
              <a:t>Try predicting: What will happen to CO</a:t>
            </a:r>
            <a:r>
              <a:rPr lang="en-US" sz="3600" baseline="-25000" dirty="0"/>
              <a:t>2</a:t>
            </a:r>
            <a:r>
              <a:rPr lang="en-US" sz="3600" dirty="0"/>
              <a:t> concentrations if we cut fossil fuel use in half? </a:t>
            </a:r>
          </a:p>
        </p:txBody>
      </p:sp>
      <p:sp>
        <p:nvSpPr>
          <p:cNvPr id="4" name="Slide Number Placeholder 3"/>
          <p:cNvSpPr>
            <a:spLocks noGrp="1"/>
          </p:cNvSpPr>
          <p:nvPr>
            <p:ph type="sldNum" sz="quarter" idx="12"/>
          </p:nvPr>
        </p:nvSpPr>
        <p:spPr/>
        <p:txBody>
          <a:bodyPr/>
          <a:lstStyle/>
          <a:p>
            <a:fld id="{D3A1C050-F6FE-0E43-A9D0-F8EEADE3D1E4}" type="slidenum">
              <a:rPr lang="en-US" smtClean="0"/>
              <a:pPr/>
              <a:t>13</a:t>
            </a:fld>
            <a:endParaRPr lang="en-US"/>
          </a:p>
        </p:txBody>
      </p:sp>
      <p:pic>
        <p:nvPicPr>
          <p:cNvPr id="6" name="Picture 5"/>
          <p:cNvPicPr/>
          <p:nvPr/>
        </p:nvPicPr>
        <p:blipFill>
          <a:blip r:embed="rId3">
            <a:extLst>
              <a:ext uri="{28A0092B-C50C-407E-A947-70E740481C1C}">
                <a14:useLocalDpi xmlns:a14="http://schemas.microsoft.com/office/drawing/2010/main" val="0"/>
              </a:ext>
            </a:extLst>
          </a:blip>
          <a:stretch>
            <a:fillRect/>
          </a:stretch>
        </p:blipFill>
        <p:spPr>
          <a:xfrm>
            <a:off x="4133850" y="1619250"/>
            <a:ext cx="4457700" cy="4591050"/>
          </a:xfrm>
          <a:prstGeom prst="rect">
            <a:avLst/>
          </a:prstGeom>
        </p:spPr>
      </p:pic>
      <p:sp>
        <p:nvSpPr>
          <p:cNvPr id="3" name="TextBox 2">
            <a:extLst>
              <a:ext uri="{FF2B5EF4-FFF2-40B4-BE49-F238E27FC236}">
                <a16:creationId xmlns:a16="http://schemas.microsoft.com/office/drawing/2014/main" id="{961E5D25-3E0F-1147-86E5-F178C9C1E250}"/>
              </a:ext>
            </a:extLst>
          </p:cNvPr>
          <p:cNvSpPr txBox="1"/>
          <p:nvPr/>
        </p:nvSpPr>
        <p:spPr>
          <a:xfrm>
            <a:off x="464482" y="255747"/>
            <a:ext cx="8085227" cy="1323439"/>
          </a:xfrm>
          <a:prstGeom prst="rect">
            <a:avLst/>
          </a:prstGeom>
          <a:noFill/>
        </p:spPr>
        <p:txBody>
          <a:bodyPr wrap="none" rtlCol="0">
            <a:spAutoFit/>
          </a:bodyPr>
          <a:lstStyle/>
          <a:p>
            <a:pPr algn="ctr"/>
            <a:r>
              <a:rPr lang="en-US" sz="4000" b="1" dirty="0"/>
              <a:t>Big Idea Probe: What Would Happen </a:t>
            </a:r>
            <a:br>
              <a:rPr lang="en-US" sz="4000" b="1" dirty="0"/>
            </a:br>
            <a:r>
              <a:rPr lang="en-US" sz="4000" b="1" dirty="0"/>
              <a:t>If We Cut Fossil Fuel Use In Half?</a:t>
            </a:r>
            <a:r>
              <a:rPr lang="en-US" sz="3600" dirty="0"/>
              <a:t> </a:t>
            </a:r>
          </a:p>
        </p:txBody>
      </p:sp>
    </p:spTree>
    <p:extLst>
      <p:ext uri="{BB962C8B-B14F-4D97-AF65-F5344CB8AC3E}">
        <p14:creationId xmlns:p14="http://schemas.microsoft.com/office/powerpoint/2010/main" val="39743374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Learning Tracking Tool</a:t>
            </a:r>
          </a:p>
        </p:txBody>
      </p:sp>
      <p:sp>
        <p:nvSpPr>
          <p:cNvPr id="3" name="Content Placeholder 2"/>
          <p:cNvSpPr>
            <a:spLocks noGrp="1"/>
          </p:cNvSpPr>
          <p:nvPr>
            <p:ph idx="1"/>
          </p:nvPr>
        </p:nvSpPr>
        <p:spPr/>
        <p:txBody>
          <a:bodyPr/>
          <a:lstStyle/>
          <a:p>
            <a:pPr marL="0" lvl="0" indent="0" defTabSz="914400">
              <a:spcBef>
                <a:spcPts val="0"/>
              </a:spcBef>
              <a:buNone/>
            </a:pPr>
            <a:r>
              <a:rPr lang="en-US" b="1" dirty="0"/>
              <a:t>Goals: </a:t>
            </a:r>
            <a:r>
              <a:rPr lang="en-US" dirty="0"/>
              <a:t>We want to figure out (a) what makes CO</a:t>
            </a:r>
            <a:r>
              <a:rPr lang="en-US" baseline="-25000" dirty="0"/>
              <a:t>2</a:t>
            </a:r>
            <a:r>
              <a:rPr lang="en-US" dirty="0"/>
              <a:t> concentrations in Hawaii go up every winter and down every summer, (b) what makes CO</a:t>
            </a:r>
            <a:r>
              <a:rPr lang="en-US" baseline="-25000" dirty="0"/>
              <a:t>2</a:t>
            </a:r>
            <a:r>
              <a:rPr lang="en-US" dirty="0"/>
              <a:t> concentrations a little higher each year, and (c) how to predict future CO</a:t>
            </a:r>
            <a:r>
              <a:rPr lang="en-US" baseline="-25000" dirty="0"/>
              <a:t>2</a:t>
            </a:r>
            <a:r>
              <a:rPr lang="en-US" dirty="0"/>
              <a:t> concentrations. </a:t>
            </a:r>
          </a:p>
          <a:p>
            <a:pPr defTabSz="914400">
              <a:spcBef>
                <a:spcPts val="0"/>
              </a:spcBef>
            </a:pPr>
            <a:r>
              <a:rPr lang="en-US" b="1" i="1" dirty="0"/>
              <a:t>Activity and Data Sources</a:t>
            </a:r>
            <a:r>
              <a:rPr lang="en-US" b="1" dirty="0"/>
              <a:t> </a:t>
            </a:r>
          </a:p>
          <a:p>
            <a:pPr defTabSz="914400">
              <a:spcBef>
                <a:spcPts val="0"/>
              </a:spcBef>
            </a:pPr>
            <a:r>
              <a:rPr lang="en-US" b="1" i="1" dirty="0"/>
              <a:t>What We Learned</a:t>
            </a:r>
            <a:r>
              <a:rPr lang="en-US" b="1" dirty="0"/>
              <a:t> </a:t>
            </a:r>
          </a:p>
          <a:p>
            <a:pPr defTabSz="914400">
              <a:spcBef>
                <a:spcPts val="0"/>
              </a:spcBef>
            </a:pPr>
            <a:r>
              <a:rPr lang="en-US" b="1" i="1" dirty="0"/>
              <a:t>Questions We Still Have</a:t>
            </a:r>
            <a:endParaRPr lang="en-US" b="1" dirty="0"/>
          </a:p>
        </p:txBody>
      </p:sp>
      <p:sp>
        <p:nvSpPr>
          <p:cNvPr id="4" name="Slide Number Placeholder 3"/>
          <p:cNvSpPr>
            <a:spLocks noGrp="1"/>
          </p:cNvSpPr>
          <p:nvPr>
            <p:ph type="sldNum" sz="quarter" idx="12"/>
          </p:nvPr>
        </p:nvSpPr>
        <p:spPr/>
        <p:txBody>
          <a:bodyPr/>
          <a:lstStyle/>
          <a:p>
            <a:fld id="{D3A1C050-F6FE-0E43-A9D0-F8EEADE3D1E4}" type="slidenum">
              <a:rPr lang="en-US" smtClean="0"/>
              <a:pPr/>
              <a:t>14</a:t>
            </a:fld>
            <a:endParaRPr lang="en-US"/>
          </a:p>
        </p:txBody>
      </p:sp>
    </p:spTree>
    <p:extLst>
      <p:ext uri="{BB962C8B-B14F-4D97-AF65-F5344CB8AC3E}">
        <p14:creationId xmlns:p14="http://schemas.microsoft.com/office/powerpoint/2010/main" val="103918046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D3A1C050-F6FE-0E43-A9D0-F8EEADE3D1E4}" type="slidenum">
              <a:rPr lang="en-US" smtClean="0"/>
              <a:pPr/>
              <a:t>2</a:t>
            </a:fld>
            <a:endParaRPr lang="en-US"/>
          </a:p>
        </p:txBody>
      </p:sp>
      <p:pic>
        <p:nvPicPr>
          <p:cNvPr id="6" name="Picture 5">
            <a:extLst>
              <a:ext uri="{FF2B5EF4-FFF2-40B4-BE49-F238E27FC236}">
                <a16:creationId xmlns:a16="http://schemas.microsoft.com/office/drawing/2014/main" id="{621B3635-2FD7-7845-B219-FDA308278833}"/>
              </a:ext>
            </a:extLst>
          </p:cNvPr>
          <p:cNvPicPr>
            <a:picLocks noChangeAspect="1"/>
          </p:cNvPicPr>
          <p:nvPr/>
        </p:nvPicPr>
        <p:blipFill>
          <a:blip r:embed="rId3"/>
          <a:stretch>
            <a:fillRect/>
          </a:stretch>
        </p:blipFill>
        <p:spPr>
          <a:xfrm>
            <a:off x="0" y="955819"/>
            <a:ext cx="9144000" cy="4946362"/>
          </a:xfrm>
          <a:prstGeom prst="rect">
            <a:avLst/>
          </a:prstGeom>
        </p:spPr>
      </p:pic>
      <p:sp>
        <p:nvSpPr>
          <p:cNvPr id="5" name="Oval Callout 4"/>
          <p:cNvSpPr>
            <a:spLocks noChangeArrowheads="1"/>
          </p:cNvSpPr>
          <p:nvPr/>
        </p:nvSpPr>
        <p:spPr bwMode="auto">
          <a:xfrm rot="21056995">
            <a:off x="4391427" y="66961"/>
            <a:ext cx="924560" cy="924560"/>
          </a:xfrm>
          <a:prstGeom prst="wedgeEllipseCallout">
            <a:avLst>
              <a:gd name="adj1" fmla="val 29466"/>
              <a:gd name="adj2" fmla="val 163217"/>
            </a:avLst>
          </a:prstGeom>
          <a:solidFill>
            <a:schemeClr val="tx1">
              <a:lumMod val="65000"/>
              <a:lumOff val="35000"/>
            </a:schemeClr>
          </a:solidFill>
          <a:ln w="9525">
            <a:solidFill>
              <a:schemeClr val="tx1">
                <a:lumMod val="50000"/>
                <a:lumOff val="50000"/>
              </a:schemeClr>
            </a:solidFill>
            <a:miter lim="800000"/>
            <a:headEnd/>
            <a:tailEnd/>
          </a:ln>
          <a:effectLst>
            <a:outerShdw dist="23000" dir="5400000" rotWithShape="0">
              <a:srgbClr val="808080">
                <a:alpha val="34998"/>
              </a:srgbClr>
            </a:outerShdw>
          </a:effectLst>
        </p:spPr>
        <p:txBody>
          <a:bodyPr rot="0" vert="horz" wrap="square" lIns="91440" tIns="45720" rIns="91440" bIns="45720" anchor="ctr" anchorCtr="0" upright="1">
            <a:noAutofit/>
          </a:bodyPr>
          <a:lstStyle/>
          <a:p>
            <a:pPr marL="0" marR="0" algn="ctr">
              <a:spcBef>
                <a:spcPts val="0"/>
              </a:spcBef>
              <a:spcAft>
                <a:spcPts val="600"/>
              </a:spcAft>
            </a:pPr>
            <a:r>
              <a:rPr lang="en-US" sz="1100" dirty="0">
                <a:solidFill>
                  <a:srgbClr val="FFFFFF"/>
                </a:solidFill>
                <a:effectLst/>
                <a:latin typeface="Arial"/>
                <a:ea typeface="Times New Roman"/>
              </a:rPr>
              <a:t>You are here</a:t>
            </a:r>
            <a:endParaRPr lang="en-US" sz="1100" dirty="0">
              <a:effectLst/>
              <a:latin typeface="Arial"/>
              <a:ea typeface="Times New Roman"/>
            </a:endParaRPr>
          </a:p>
        </p:txBody>
      </p:sp>
    </p:spTree>
    <p:extLst>
      <p:ext uri="{BB962C8B-B14F-4D97-AF65-F5344CB8AC3E}">
        <p14:creationId xmlns:p14="http://schemas.microsoft.com/office/powerpoint/2010/main" val="110938660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n-US" sz="4800" dirty="0"/>
              <a:t>Reviewing What We Have Learned</a:t>
            </a:r>
          </a:p>
        </p:txBody>
      </p:sp>
      <p:sp>
        <p:nvSpPr>
          <p:cNvPr id="4" name="Slide Number Placeholder 3"/>
          <p:cNvSpPr>
            <a:spLocks noGrp="1"/>
          </p:cNvSpPr>
          <p:nvPr>
            <p:ph type="sldNum" sz="quarter" idx="12"/>
          </p:nvPr>
        </p:nvSpPr>
        <p:spPr/>
        <p:txBody>
          <a:bodyPr/>
          <a:lstStyle/>
          <a:p>
            <a:fld id="{D3A1C050-F6FE-0E43-A9D0-F8EEADE3D1E4}" type="slidenum">
              <a:rPr lang="en-US" smtClean="0"/>
              <a:pPr/>
              <a:t>3</a:t>
            </a:fld>
            <a:endParaRPr lang="en-US"/>
          </a:p>
        </p:txBody>
      </p:sp>
    </p:spTree>
    <p:extLst>
      <p:ext uri="{BB962C8B-B14F-4D97-AF65-F5344CB8AC3E}">
        <p14:creationId xmlns:p14="http://schemas.microsoft.com/office/powerpoint/2010/main" val="9781809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Figure3.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48287" y="3827156"/>
            <a:ext cx="3394639" cy="2539630"/>
          </a:xfrm>
          <a:prstGeom prst="rect">
            <a:avLst/>
          </a:prstGeom>
          <a:ln>
            <a:solidFill>
              <a:srgbClr val="000000"/>
            </a:solidFill>
          </a:ln>
        </p:spPr>
      </p:pic>
      <p:pic>
        <p:nvPicPr>
          <p:cNvPr id="6" name="Picture 5"/>
          <p:cNvPicPr>
            <a:picLocks noChangeAspect="1"/>
          </p:cNvPicPr>
          <p:nvPr/>
        </p:nvPicPr>
        <p:blipFill rotWithShape="1">
          <a:blip r:embed="rId4">
            <a:extLst>
              <a:ext uri="{28A0092B-C50C-407E-A947-70E740481C1C}">
                <a14:useLocalDpi xmlns:a14="http://schemas.microsoft.com/office/drawing/2010/main" val="0"/>
              </a:ext>
            </a:extLst>
          </a:blip>
          <a:srcRect l="3621" t="14655" r="10897" b="7921"/>
          <a:stretch/>
        </p:blipFill>
        <p:spPr bwMode="auto">
          <a:xfrm>
            <a:off x="724389" y="3990796"/>
            <a:ext cx="3562092" cy="2491486"/>
          </a:xfrm>
          <a:prstGeom prst="rect">
            <a:avLst/>
          </a:prstGeom>
          <a:ln>
            <a:noFill/>
          </a:ln>
          <a:extLst>
            <a:ext uri="{53640926-AAD7-44d8-BBD7-CCE9431645EC}">
              <a14:shadowObscured xmlns="" xmlns:a14="http://schemas.microsoft.com/office/drawing/2010/main"/>
            </a:ext>
          </a:extLst>
        </p:spPr>
      </p:pic>
      <p:grpSp>
        <p:nvGrpSpPr>
          <p:cNvPr id="9" name="Group 8"/>
          <p:cNvGrpSpPr/>
          <p:nvPr/>
        </p:nvGrpSpPr>
        <p:grpSpPr>
          <a:xfrm>
            <a:off x="457200" y="1175660"/>
            <a:ext cx="4003536" cy="2786598"/>
            <a:chOff x="457200" y="1175660"/>
            <a:chExt cx="4003536" cy="2786598"/>
          </a:xfrm>
        </p:grpSpPr>
        <p:pic>
          <p:nvPicPr>
            <p:cNvPr id="5" name="Picture 4"/>
            <p:cNvPicPr>
              <a:picLocks noChangeAspect="1"/>
            </p:cNvPicPr>
            <p:nvPr/>
          </p:nvPicPr>
          <p:blipFill rotWithShape="1">
            <a:blip r:embed="rId5">
              <a:extLst>
                <a:ext uri="{28A0092B-C50C-407E-A947-70E740481C1C}">
                  <a14:useLocalDpi xmlns:a14="http://schemas.microsoft.com/office/drawing/2010/main" val="0"/>
                </a:ext>
              </a:extLst>
            </a:blip>
            <a:srcRect t="14752" b="4841"/>
            <a:stretch/>
          </p:blipFill>
          <p:spPr bwMode="auto">
            <a:xfrm>
              <a:off x="457200" y="1530966"/>
              <a:ext cx="4003536" cy="2431292"/>
            </a:xfrm>
            <a:prstGeom prst="rect">
              <a:avLst/>
            </a:prstGeom>
            <a:ln>
              <a:noFill/>
            </a:ln>
            <a:extLst>
              <a:ext uri="{53640926-AAD7-44d8-BBD7-CCE9431645EC}">
                <a14:shadowObscured xmlns="" xmlns:a14="http://schemas.microsoft.com/office/drawing/2010/main"/>
              </a:ext>
            </a:extLst>
          </p:spPr>
        </p:pic>
        <p:sp>
          <p:nvSpPr>
            <p:cNvPr id="3" name="TextBox 2"/>
            <p:cNvSpPr txBox="1"/>
            <p:nvPr/>
          </p:nvSpPr>
          <p:spPr>
            <a:xfrm>
              <a:off x="1712494" y="1175660"/>
              <a:ext cx="1825515" cy="369332"/>
            </a:xfrm>
            <a:prstGeom prst="rect">
              <a:avLst/>
            </a:prstGeom>
            <a:noFill/>
          </p:spPr>
          <p:txBody>
            <a:bodyPr wrap="none" rtlCol="0">
              <a:spAutoFit/>
            </a:bodyPr>
            <a:lstStyle/>
            <a:p>
              <a:r>
                <a:rPr lang="en-US" dirty="0"/>
                <a:t>Atmospheric CO</a:t>
              </a:r>
              <a:r>
                <a:rPr lang="en-US" baseline="-25000" dirty="0"/>
                <a:t>2</a:t>
              </a:r>
            </a:p>
          </p:txBody>
        </p:sp>
      </p:grpSp>
      <p:grpSp>
        <p:nvGrpSpPr>
          <p:cNvPr id="10" name="Group 9"/>
          <p:cNvGrpSpPr/>
          <p:nvPr/>
        </p:nvGrpSpPr>
        <p:grpSpPr>
          <a:xfrm>
            <a:off x="4948287" y="1277202"/>
            <a:ext cx="3585638" cy="2310104"/>
            <a:chOff x="4948287" y="1277202"/>
            <a:chExt cx="3585638" cy="2310104"/>
          </a:xfrm>
        </p:grpSpPr>
        <p:pic>
          <p:nvPicPr>
            <p:cNvPr id="7" name="Picture 6"/>
            <p:cNvPicPr/>
            <p:nvPr/>
          </p:nvPicPr>
          <p:blipFill>
            <a:blip r:embed="rId6">
              <a:extLst>
                <a:ext uri="{28A0092B-C50C-407E-A947-70E740481C1C}">
                  <a14:useLocalDpi xmlns:a14="http://schemas.microsoft.com/office/drawing/2010/main" val="0"/>
                </a:ext>
              </a:extLst>
            </a:blip>
            <a:stretch>
              <a:fillRect/>
            </a:stretch>
          </p:blipFill>
          <p:spPr>
            <a:xfrm>
              <a:off x="4948287" y="1645116"/>
              <a:ext cx="3585638" cy="1942190"/>
            </a:xfrm>
            <a:prstGeom prst="rect">
              <a:avLst/>
            </a:prstGeom>
            <a:ln>
              <a:solidFill>
                <a:schemeClr val="tx1"/>
              </a:solidFill>
            </a:ln>
          </p:spPr>
        </p:pic>
        <p:sp>
          <p:nvSpPr>
            <p:cNvPr id="8" name="TextBox 7"/>
            <p:cNvSpPr txBox="1"/>
            <p:nvPr/>
          </p:nvSpPr>
          <p:spPr>
            <a:xfrm>
              <a:off x="5361234" y="1277202"/>
              <a:ext cx="2701731" cy="369332"/>
            </a:xfrm>
            <a:prstGeom prst="rect">
              <a:avLst/>
            </a:prstGeom>
            <a:noFill/>
          </p:spPr>
          <p:txBody>
            <a:bodyPr wrap="none" rtlCol="0">
              <a:spAutoFit/>
            </a:bodyPr>
            <a:lstStyle/>
            <a:p>
              <a:r>
                <a:rPr lang="en-US" dirty="0"/>
                <a:t>Change in Sea Level Height</a:t>
              </a:r>
              <a:endParaRPr lang="en-US" baseline="-25000" dirty="0"/>
            </a:p>
          </p:txBody>
        </p:sp>
      </p:grpSp>
      <p:sp>
        <p:nvSpPr>
          <p:cNvPr id="11" name="Title 10"/>
          <p:cNvSpPr>
            <a:spLocks noGrp="1"/>
          </p:cNvSpPr>
          <p:nvPr>
            <p:ph type="title"/>
          </p:nvPr>
        </p:nvSpPr>
        <p:spPr>
          <a:xfrm>
            <a:off x="395109" y="274638"/>
            <a:ext cx="8517467" cy="1143000"/>
          </a:xfrm>
        </p:spPr>
        <p:txBody>
          <a:bodyPr>
            <a:noAutofit/>
          </a:bodyPr>
          <a:lstStyle/>
          <a:p>
            <a:r>
              <a:rPr lang="en-US" sz="4800" dirty="0"/>
              <a:t>The Earth Is Changing</a:t>
            </a:r>
            <a:br>
              <a:rPr lang="en-US" sz="2400" dirty="0"/>
            </a:br>
            <a:endParaRPr lang="en-US" sz="2400" dirty="0"/>
          </a:p>
        </p:txBody>
      </p:sp>
    </p:spTree>
    <p:extLst>
      <p:ext uri="{BB962C8B-B14F-4D97-AF65-F5344CB8AC3E}">
        <p14:creationId xmlns:p14="http://schemas.microsoft.com/office/powerpoint/2010/main" val="192874074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How Are These Changes Connected?</a:t>
            </a:r>
          </a:p>
        </p:txBody>
      </p:sp>
      <p:sp>
        <p:nvSpPr>
          <p:cNvPr id="4" name="Slide Number Placeholder 3"/>
          <p:cNvSpPr>
            <a:spLocks noGrp="1"/>
          </p:cNvSpPr>
          <p:nvPr>
            <p:ph type="sldNum" sz="quarter" idx="12"/>
          </p:nvPr>
        </p:nvSpPr>
        <p:spPr/>
        <p:txBody>
          <a:bodyPr/>
          <a:lstStyle/>
          <a:p>
            <a:fld id="{D3A1C050-F6FE-0E43-A9D0-F8EEADE3D1E4}" type="slidenum">
              <a:rPr lang="en-US" smtClean="0"/>
              <a:pPr/>
              <a:t>5</a:t>
            </a:fld>
            <a:endParaRPr lang="en-US"/>
          </a:p>
        </p:txBody>
      </p:sp>
      <p:sp>
        <p:nvSpPr>
          <p:cNvPr id="5" name="Content Placeholder 4"/>
          <p:cNvSpPr>
            <a:spLocks noGrp="1"/>
          </p:cNvSpPr>
          <p:nvPr>
            <p:ph idx="1"/>
          </p:nvPr>
        </p:nvSpPr>
        <p:spPr>
          <a:xfrm>
            <a:off x="5181600" y="1449602"/>
            <a:ext cx="3009900" cy="1496674"/>
          </a:xfrm>
          <a:prstGeom prst="roundRect">
            <a:avLst/>
          </a:prstGeom>
          <a:solidFill>
            <a:schemeClr val="bg1"/>
          </a:solidFill>
          <a:ln>
            <a:solidFill>
              <a:schemeClr val="tx1"/>
            </a:solidFill>
          </a:ln>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indent="0" algn="ctr">
              <a:spcBef>
                <a:spcPts val="0"/>
              </a:spcBef>
              <a:spcAft>
                <a:spcPts val="0"/>
              </a:spcAft>
              <a:buNone/>
            </a:pPr>
            <a:r>
              <a:rPr lang="en-US" dirty="0">
                <a:solidFill>
                  <a:srgbClr val="000000"/>
                </a:solidFill>
                <a:effectLst/>
                <a:latin typeface="Arial" charset="0"/>
                <a:ea typeface="Arial" charset="0"/>
                <a:cs typeface="Arial" charset="0"/>
              </a:rPr>
              <a:t>atmospheric CO</a:t>
            </a:r>
            <a:r>
              <a:rPr lang="en-US" baseline="-25000" dirty="0">
                <a:solidFill>
                  <a:srgbClr val="000000"/>
                </a:solidFill>
                <a:effectLst/>
                <a:latin typeface="Arial" charset="0"/>
                <a:ea typeface="Arial" charset="0"/>
                <a:cs typeface="Arial" charset="0"/>
              </a:rPr>
              <a:t>2</a:t>
            </a:r>
            <a:endParaRPr lang="en-US" dirty="0">
              <a:effectLst/>
              <a:latin typeface="Arial" charset="0"/>
              <a:ea typeface="Arial" charset="0"/>
              <a:cs typeface="Arial" charset="0"/>
            </a:endParaRPr>
          </a:p>
          <a:p>
            <a:pPr marL="0" marR="0" indent="0" algn="ctr">
              <a:spcBef>
                <a:spcPts val="0"/>
              </a:spcBef>
              <a:spcAft>
                <a:spcPts val="0"/>
              </a:spcAft>
              <a:buNone/>
            </a:pPr>
            <a:r>
              <a:rPr lang="en-US" dirty="0">
                <a:solidFill>
                  <a:srgbClr val="000000"/>
                </a:solidFill>
                <a:effectLst/>
                <a:latin typeface="Arial" charset="0"/>
                <a:ea typeface="Arial" charset="0"/>
                <a:cs typeface="Arial" charset="0"/>
              </a:rPr>
              <a:t>increase</a:t>
            </a:r>
            <a:endParaRPr lang="en-US" dirty="0">
              <a:effectLst/>
              <a:latin typeface="Arial" charset="0"/>
              <a:ea typeface="Arial" charset="0"/>
              <a:cs typeface="Arial" charset="0"/>
            </a:endParaRPr>
          </a:p>
        </p:txBody>
      </p:sp>
      <p:sp>
        <p:nvSpPr>
          <p:cNvPr id="6" name="Rounded Rectangle 5"/>
          <p:cNvSpPr/>
          <p:nvPr/>
        </p:nvSpPr>
        <p:spPr>
          <a:xfrm>
            <a:off x="916304" y="1449602"/>
            <a:ext cx="2988945" cy="1496674"/>
          </a:xfrm>
          <a:prstGeom prst="roundRect">
            <a:avLst/>
          </a:prstGeom>
          <a:solidFill>
            <a:schemeClr val="bg1"/>
          </a:solidFill>
          <a:ln>
            <a:solidFill>
              <a:schemeClr val="tx1"/>
            </a:solidFill>
          </a:ln>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3200" dirty="0">
                <a:solidFill>
                  <a:srgbClr val="000000"/>
                </a:solidFill>
                <a:effectLst/>
                <a:latin typeface="Arial" charset="0"/>
                <a:ea typeface="Arial" charset="0"/>
                <a:cs typeface="Arial" charset="0"/>
              </a:rPr>
              <a:t>sea level rise</a:t>
            </a:r>
            <a:endParaRPr lang="en-US" sz="3200" dirty="0">
              <a:effectLst/>
              <a:latin typeface="Arial" charset="0"/>
              <a:ea typeface="Arial" charset="0"/>
              <a:cs typeface="Arial" charset="0"/>
            </a:endParaRPr>
          </a:p>
        </p:txBody>
      </p:sp>
      <p:sp>
        <p:nvSpPr>
          <p:cNvPr id="7" name="Rounded Rectangle 6"/>
          <p:cNvSpPr/>
          <p:nvPr/>
        </p:nvSpPr>
        <p:spPr>
          <a:xfrm>
            <a:off x="916305" y="4343400"/>
            <a:ext cx="2988944" cy="1595755"/>
          </a:xfrm>
          <a:prstGeom prst="roundRect">
            <a:avLst/>
          </a:prstGeom>
          <a:solidFill>
            <a:schemeClr val="bg1"/>
          </a:solidFill>
          <a:ln>
            <a:solidFill>
              <a:schemeClr val="tx1"/>
            </a:solidFill>
          </a:ln>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3200" dirty="0">
                <a:solidFill>
                  <a:srgbClr val="000000"/>
                </a:solidFill>
                <a:effectLst/>
                <a:latin typeface="Arial" charset="0"/>
                <a:ea typeface="Arial" charset="0"/>
                <a:cs typeface="Arial" charset="0"/>
              </a:rPr>
              <a:t>Arctic sea ice decrease</a:t>
            </a:r>
            <a:endParaRPr lang="en-US" sz="3200" dirty="0">
              <a:effectLst/>
              <a:latin typeface="Arial" charset="0"/>
              <a:ea typeface="Arial" charset="0"/>
              <a:cs typeface="Arial" charset="0"/>
            </a:endParaRPr>
          </a:p>
        </p:txBody>
      </p:sp>
      <p:sp>
        <p:nvSpPr>
          <p:cNvPr id="8" name="Rounded Rectangle 7"/>
          <p:cNvSpPr/>
          <p:nvPr/>
        </p:nvSpPr>
        <p:spPr>
          <a:xfrm>
            <a:off x="4991100" y="4343400"/>
            <a:ext cx="3200400" cy="1595755"/>
          </a:xfrm>
          <a:prstGeom prst="roundRect">
            <a:avLst/>
          </a:prstGeom>
          <a:solidFill>
            <a:schemeClr val="bg1"/>
          </a:solidFill>
          <a:ln>
            <a:solidFill>
              <a:schemeClr val="tx1"/>
            </a:solidFill>
          </a:ln>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3200" dirty="0">
                <a:solidFill>
                  <a:srgbClr val="000000"/>
                </a:solidFill>
                <a:effectLst/>
                <a:latin typeface="Arial" charset="0"/>
                <a:ea typeface="Arial" charset="0"/>
                <a:cs typeface="Arial" charset="0"/>
              </a:rPr>
              <a:t>global temperature increase</a:t>
            </a:r>
            <a:endParaRPr lang="en-US" sz="3200" dirty="0">
              <a:effectLst/>
              <a:latin typeface="Arial" charset="0"/>
              <a:ea typeface="Arial" charset="0"/>
              <a:cs typeface="Arial" charset="0"/>
            </a:endParaRPr>
          </a:p>
        </p:txBody>
      </p:sp>
    </p:spTree>
    <p:extLst>
      <p:ext uri="{BB962C8B-B14F-4D97-AF65-F5344CB8AC3E}">
        <p14:creationId xmlns:p14="http://schemas.microsoft.com/office/powerpoint/2010/main" val="180649263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 name="Group 29"/>
          <p:cNvGrpSpPr/>
          <p:nvPr/>
        </p:nvGrpSpPr>
        <p:grpSpPr>
          <a:xfrm>
            <a:off x="1441043" y="2203296"/>
            <a:ext cx="6396907" cy="4179216"/>
            <a:chOff x="1441043" y="1948554"/>
            <a:chExt cx="6396907" cy="4433958"/>
          </a:xfrm>
        </p:grpSpPr>
        <p:grpSp>
          <p:nvGrpSpPr>
            <p:cNvPr id="31" name="Group 30"/>
            <p:cNvGrpSpPr>
              <a:grpSpLocks noChangeAspect="1"/>
            </p:cNvGrpSpPr>
            <p:nvPr/>
          </p:nvGrpSpPr>
          <p:grpSpPr>
            <a:xfrm>
              <a:off x="1441043" y="1948554"/>
              <a:ext cx="6396907" cy="4433958"/>
              <a:chOff x="804672" y="1115568"/>
              <a:chExt cx="7598664" cy="5266944"/>
            </a:xfrm>
          </p:grpSpPr>
          <p:grpSp>
            <p:nvGrpSpPr>
              <p:cNvPr id="36" name="Group 35"/>
              <p:cNvGrpSpPr>
                <a:grpSpLocks noChangeAspect="1"/>
              </p:cNvGrpSpPr>
              <p:nvPr/>
            </p:nvGrpSpPr>
            <p:grpSpPr>
              <a:xfrm>
                <a:off x="804672" y="1115568"/>
                <a:ext cx="7598664" cy="5266944"/>
                <a:chOff x="804672" y="1115568"/>
                <a:chExt cx="7598664" cy="5266944"/>
              </a:xfrm>
            </p:grpSpPr>
            <p:grpSp>
              <p:nvGrpSpPr>
                <p:cNvPr id="49" name="Group 48"/>
                <p:cNvGrpSpPr/>
                <p:nvPr/>
              </p:nvGrpSpPr>
              <p:grpSpPr>
                <a:xfrm>
                  <a:off x="804672" y="1115568"/>
                  <a:ext cx="7598664" cy="5266944"/>
                  <a:chOff x="1295400" y="1143000"/>
                  <a:chExt cx="6705600" cy="4432300"/>
                </a:xfrm>
              </p:grpSpPr>
              <p:pic>
                <p:nvPicPr>
                  <p:cNvPr id="54" name="Picture 4" descr="greenhouse_effect2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95400" y="1143000"/>
                    <a:ext cx="6705600" cy="4432300"/>
                  </a:xfrm>
                  <a:prstGeom prst="rect">
                    <a:avLst/>
                  </a:prstGeom>
                  <a:noFill/>
                  <a:extLst>
                    <a:ext uri="{909E8E84-426E-40dd-AFC4-6F175D3DCCD1}">
                      <a14:hiddenFill xmlns:a14="http://schemas.microsoft.com/office/drawing/2010/main" xmlns="">
                        <a:solidFill>
                          <a:srgbClr val="FFFFFF"/>
                        </a:solidFill>
                      </a14:hiddenFill>
                    </a:ext>
                  </a:extLst>
                </p:spPr>
              </p:pic>
              <p:sp>
                <p:nvSpPr>
                  <p:cNvPr id="55" name="Rectangle 5"/>
                  <p:cNvSpPr>
                    <a:spLocks noChangeArrowheads="1"/>
                  </p:cNvSpPr>
                  <p:nvPr/>
                </p:nvSpPr>
                <p:spPr bwMode="auto">
                  <a:xfrm>
                    <a:off x="3505200" y="2101850"/>
                    <a:ext cx="2286000" cy="609600"/>
                  </a:xfrm>
                  <a:prstGeom prst="rect">
                    <a:avLst/>
                  </a:prstGeom>
                  <a:solidFill>
                    <a:schemeClr val="tx1"/>
                  </a:solidFill>
                  <a:ln w="9525">
                    <a:solidFill>
                      <a:schemeClr val="tx1"/>
                    </a:solidFill>
                    <a:miter lim="800000"/>
                    <a:headEnd/>
                    <a:tailEnd/>
                  </a:ln>
                </p:spPr>
                <p:txBody>
                  <a:bodyPr wrap="none" anchor="ctr"/>
                  <a:lstStyle/>
                  <a:p>
                    <a:pPr algn="ctr"/>
                    <a:endParaRPr lang="en-US"/>
                  </a:p>
                </p:txBody>
              </p:sp>
              <p:sp>
                <p:nvSpPr>
                  <p:cNvPr id="56" name="Rectangle 6"/>
                  <p:cNvSpPr>
                    <a:spLocks noChangeArrowheads="1"/>
                  </p:cNvSpPr>
                  <p:nvPr/>
                </p:nvSpPr>
                <p:spPr bwMode="auto">
                  <a:xfrm>
                    <a:off x="5899150" y="2667000"/>
                    <a:ext cx="1828800" cy="914400"/>
                  </a:xfrm>
                  <a:prstGeom prst="rect">
                    <a:avLst/>
                  </a:prstGeom>
                  <a:solidFill>
                    <a:schemeClr val="tx1"/>
                  </a:solidFill>
                  <a:ln w="9525">
                    <a:solidFill>
                      <a:schemeClr val="tx1"/>
                    </a:solidFill>
                    <a:miter lim="800000"/>
                    <a:headEnd/>
                    <a:tailEnd/>
                  </a:ln>
                </p:spPr>
                <p:txBody>
                  <a:bodyPr wrap="none" anchor="ctr"/>
                  <a:lstStyle/>
                  <a:p>
                    <a:endParaRPr lang="en-US"/>
                  </a:p>
                </p:txBody>
              </p:sp>
            </p:grpSp>
            <p:sp>
              <p:nvSpPr>
                <p:cNvPr id="50" name="Rectangle 49"/>
                <p:cNvSpPr/>
                <p:nvPr/>
              </p:nvSpPr>
              <p:spPr>
                <a:xfrm>
                  <a:off x="3308496" y="1418167"/>
                  <a:ext cx="3803504" cy="465666"/>
                </a:xfrm>
                <a:prstGeom prst="rect">
                  <a:avLst/>
                </a:prstGeom>
                <a:solidFill>
                  <a:schemeClr val="tx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grpSp>
              <p:nvGrpSpPr>
                <p:cNvPr id="51" name="Group 50"/>
                <p:cNvGrpSpPr>
                  <a:grpSpLocks noChangeAspect="1"/>
                </p:cNvGrpSpPr>
                <p:nvPr/>
              </p:nvGrpSpPr>
              <p:grpSpPr>
                <a:xfrm>
                  <a:off x="2500649" y="4370353"/>
                  <a:ext cx="836986" cy="1126848"/>
                  <a:chOff x="2500649" y="4370353"/>
                  <a:chExt cx="836986" cy="1126848"/>
                </a:xfrm>
              </p:grpSpPr>
              <p:sp>
                <p:nvSpPr>
                  <p:cNvPr id="52" name="TextBox 51"/>
                  <p:cNvSpPr txBox="1"/>
                  <p:nvPr/>
                </p:nvSpPr>
                <p:spPr>
                  <a:xfrm>
                    <a:off x="2500649" y="5127869"/>
                    <a:ext cx="635966" cy="369332"/>
                  </a:xfrm>
                  <a:prstGeom prst="rect">
                    <a:avLst/>
                  </a:prstGeom>
                  <a:noFill/>
                </p:spPr>
                <p:txBody>
                  <a:bodyPr wrap="square" rtlCol="0">
                    <a:spAutoFit/>
                  </a:bodyPr>
                  <a:lstStyle/>
                  <a:p>
                    <a:r>
                      <a:rPr lang="en-US" b="1" dirty="0"/>
                      <a:t>CO</a:t>
                    </a:r>
                    <a:r>
                      <a:rPr lang="en-US" b="1" baseline="-25000" dirty="0"/>
                      <a:t>2</a:t>
                    </a:r>
                  </a:p>
                </p:txBody>
              </p:sp>
              <p:sp>
                <p:nvSpPr>
                  <p:cNvPr id="53" name="TextBox 52"/>
                  <p:cNvSpPr txBox="1"/>
                  <p:nvPr/>
                </p:nvSpPr>
                <p:spPr>
                  <a:xfrm>
                    <a:off x="2701669" y="4370353"/>
                    <a:ext cx="635966" cy="369332"/>
                  </a:xfrm>
                  <a:prstGeom prst="rect">
                    <a:avLst/>
                  </a:prstGeom>
                  <a:noFill/>
                </p:spPr>
                <p:txBody>
                  <a:bodyPr wrap="square" rtlCol="0">
                    <a:spAutoFit/>
                  </a:bodyPr>
                  <a:lstStyle/>
                  <a:p>
                    <a:r>
                      <a:rPr lang="en-US" b="1" dirty="0"/>
                      <a:t>CO</a:t>
                    </a:r>
                    <a:r>
                      <a:rPr lang="en-US" b="1" baseline="-25000" dirty="0"/>
                      <a:t>2</a:t>
                    </a:r>
                  </a:p>
                </p:txBody>
              </p:sp>
            </p:grpSp>
          </p:grpSp>
          <p:grpSp>
            <p:nvGrpSpPr>
              <p:cNvPr id="37" name="Group 36"/>
              <p:cNvGrpSpPr/>
              <p:nvPr/>
            </p:nvGrpSpPr>
            <p:grpSpPr>
              <a:xfrm>
                <a:off x="3490035" y="3019026"/>
                <a:ext cx="2711798" cy="1526360"/>
                <a:chOff x="3490035" y="3019026"/>
                <a:chExt cx="2711798" cy="1526360"/>
              </a:xfrm>
            </p:grpSpPr>
            <p:grpSp>
              <p:nvGrpSpPr>
                <p:cNvPr id="38" name="Group 37"/>
                <p:cNvGrpSpPr/>
                <p:nvPr/>
              </p:nvGrpSpPr>
              <p:grpSpPr>
                <a:xfrm>
                  <a:off x="3730020" y="3085207"/>
                  <a:ext cx="2471813" cy="1460179"/>
                  <a:chOff x="3814689" y="3163044"/>
                  <a:chExt cx="2174244" cy="1276507"/>
                </a:xfrm>
              </p:grpSpPr>
              <p:sp>
                <p:nvSpPr>
                  <p:cNvPr id="43" name="Right Arrow 42"/>
                  <p:cNvSpPr/>
                  <p:nvPr/>
                </p:nvSpPr>
                <p:spPr>
                  <a:xfrm rot="2149600">
                    <a:off x="3816032" y="3800249"/>
                    <a:ext cx="785720" cy="188083"/>
                  </a:xfrm>
                  <a:prstGeom prst="rightArrow">
                    <a:avLst/>
                  </a:prstGeom>
                  <a:solidFill>
                    <a:srgbClr val="FF6600"/>
                  </a:solid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4" name="Right Arrow 43"/>
                  <p:cNvSpPr/>
                  <p:nvPr/>
                </p:nvSpPr>
                <p:spPr>
                  <a:xfrm rot="16200000">
                    <a:off x="4095565" y="3713592"/>
                    <a:ext cx="785720" cy="188083"/>
                  </a:xfrm>
                  <a:prstGeom prst="rightArrow">
                    <a:avLst/>
                  </a:prstGeom>
                  <a:solidFill>
                    <a:srgbClr val="FF6600"/>
                  </a:solid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5" name="Right Arrow 44"/>
                  <p:cNvSpPr/>
                  <p:nvPr/>
                </p:nvSpPr>
                <p:spPr>
                  <a:xfrm rot="2737226">
                    <a:off x="4375097" y="3494047"/>
                    <a:ext cx="785720" cy="188083"/>
                  </a:xfrm>
                  <a:prstGeom prst="rightArrow">
                    <a:avLst/>
                  </a:prstGeom>
                  <a:solidFill>
                    <a:srgbClr val="FF6600"/>
                  </a:solid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6" name="Right Arrow 45"/>
                  <p:cNvSpPr/>
                  <p:nvPr/>
                </p:nvSpPr>
                <p:spPr>
                  <a:xfrm rot="17681748">
                    <a:off x="4787641" y="3461862"/>
                    <a:ext cx="785720" cy="188083"/>
                  </a:xfrm>
                  <a:prstGeom prst="rightArrow">
                    <a:avLst/>
                  </a:prstGeom>
                  <a:solidFill>
                    <a:srgbClr val="FF6600"/>
                  </a:solid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7" name="Right Arrow 46"/>
                  <p:cNvSpPr/>
                  <p:nvPr/>
                </p:nvSpPr>
                <p:spPr>
                  <a:xfrm rot="2650697">
                    <a:off x="5203213" y="3506614"/>
                    <a:ext cx="785720" cy="188083"/>
                  </a:xfrm>
                  <a:prstGeom prst="rightArrow">
                    <a:avLst/>
                  </a:prstGeom>
                  <a:solidFill>
                    <a:srgbClr val="FF6600"/>
                  </a:solid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8" name="Right Arrow 47"/>
                  <p:cNvSpPr/>
                  <p:nvPr/>
                </p:nvSpPr>
                <p:spPr>
                  <a:xfrm rot="15783064">
                    <a:off x="3515871" y="3952649"/>
                    <a:ext cx="785720" cy="188083"/>
                  </a:xfrm>
                  <a:prstGeom prst="rightArrow">
                    <a:avLst/>
                  </a:prstGeom>
                  <a:solidFill>
                    <a:srgbClr val="FF6600"/>
                  </a:solid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39" name="TextBox 38"/>
                <p:cNvSpPr txBox="1"/>
                <p:nvPr/>
              </p:nvSpPr>
              <p:spPr>
                <a:xfrm>
                  <a:off x="4014251" y="3452312"/>
                  <a:ext cx="635966" cy="369332"/>
                </a:xfrm>
                <a:prstGeom prst="rect">
                  <a:avLst/>
                </a:prstGeom>
                <a:noFill/>
              </p:spPr>
              <p:txBody>
                <a:bodyPr wrap="square" rtlCol="0">
                  <a:spAutoFit/>
                </a:bodyPr>
                <a:lstStyle/>
                <a:p>
                  <a:r>
                    <a:rPr lang="en-US" b="1" dirty="0"/>
                    <a:t>CO</a:t>
                  </a:r>
                  <a:r>
                    <a:rPr lang="en-US" b="1" baseline="-25000" dirty="0"/>
                    <a:t>2</a:t>
                  </a:r>
                </a:p>
              </p:txBody>
            </p:sp>
            <p:sp>
              <p:nvSpPr>
                <p:cNvPr id="40" name="TextBox 39"/>
                <p:cNvSpPr txBox="1"/>
                <p:nvPr/>
              </p:nvSpPr>
              <p:spPr>
                <a:xfrm>
                  <a:off x="5244410" y="3019026"/>
                  <a:ext cx="635966" cy="369332"/>
                </a:xfrm>
                <a:prstGeom prst="rect">
                  <a:avLst/>
                </a:prstGeom>
                <a:noFill/>
              </p:spPr>
              <p:txBody>
                <a:bodyPr wrap="square" rtlCol="0">
                  <a:spAutoFit/>
                </a:bodyPr>
                <a:lstStyle/>
                <a:p>
                  <a:r>
                    <a:rPr lang="en-US" b="1" dirty="0"/>
                    <a:t>CO</a:t>
                  </a:r>
                  <a:r>
                    <a:rPr lang="en-US" b="1" baseline="-25000" dirty="0"/>
                    <a:t>2</a:t>
                  </a:r>
                </a:p>
              </p:txBody>
            </p:sp>
            <p:sp>
              <p:nvSpPr>
                <p:cNvPr id="41" name="TextBox 40"/>
                <p:cNvSpPr txBox="1"/>
                <p:nvPr/>
              </p:nvSpPr>
              <p:spPr>
                <a:xfrm>
                  <a:off x="4259787" y="3088219"/>
                  <a:ext cx="635966" cy="369332"/>
                </a:xfrm>
                <a:prstGeom prst="rect">
                  <a:avLst/>
                </a:prstGeom>
                <a:noFill/>
              </p:spPr>
              <p:txBody>
                <a:bodyPr wrap="square" rtlCol="0">
                  <a:spAutoFit/>
                </a:bodyPr>
                <a:lstStyle/>
                <a:p>
                  <a:r>
                    <a:rPr lang="en-US" b="1" dirty="0"/>
                    <a:t>CO</a:t>
                  </a:r>
                  <a:r>
                    <a:rPr lang="en-US" b="1" baseline="-25000" dirty="0"/>
                    <a:t>2</a:t>
                  </a:r>
                </a:p>
              </p:txBody>
            </p:sp>
            <p:sp>
              <p:nvSpPr>
                <p:cNvPr id="42" name="TextBox 41"/>
                <p:cNvSpPr txBox="1"/>
                <p:nvPr/>
              </p:nvSpPr>
              <p:spPr>
                <a:xfrm>
                  <a:off x="3490035" y="3388358"/>
                  <a:ext cx="635966" cy="369332"/>
                </a:xfrm>
                <a:prstGeom prst="rect">
                  <a:avLst/>
                </a:prstGeom>
                <a:noFill/>
              </p:spPr>
              <p:txBody>
                <a:bodyPr wrap="square" rtlCol="0">
                  <a:spAutoFit/>
                </a:bodyPr>
                <a:lstStyle/>
                <a:p>
                  <a:r>
                    <a:rPr lang="en-US" b="1" dirty="0"/>
                    <a:t>CO</a:t>
                  </a:r>
                  <a:r>
                    <a:rPr lang="en-US" b="1" baseline="-25000" dirty="0"/>
                    <a:t>2</a:t>
                  </a:r>
                </a:p>
              </p:txBody>
            </p:sp>
          </p:grpSp>
        </p:grpSp>
        <p:sp>
          <p:nvSpPr>
            <p:cNvPr id="32" name="TextBox 31"/>
            <p:cNvSpPr txBox="1"/>
            <p:nvPr/>
          </p:nvSpPr>
          <p:spPr>
            <a:xfrm>
              <a:off x="4770042" y="3652931"/>
              <a:ext cx="535386" cy="369332"/>
            </a:xfrm>
            <a:prstGeom prst="rect">
              <a:avLst/>
            </a:prstGeom>
            <a:noFill/>
          </p:spPr>
          <p:txBody>
            <a:bodyPr wrap="square" rtlCol="0">
              <a:spAutoFit/>
            </a:bodyPr>
            <a:lstStyle/>
            <a:p>
              <a:r>
                <a:rPr lang="en-US" b="1" dirty="0">
                  <a:solidFill>
                    <a:srgbClr val="0000FF"/>
                  </a:solidFill>
                </a:rPr>
                <a:t>CO</a:t>
              </a:r>
              <a:r>
                <a:rPr lang="en-US" b="1" baseline="-25000" dirty="0">
                  <a:solidFill>
                    <a:srgbClr val="0000FF"/>
                  </a:solidFill>
                </a:rPr>
                <a:t>2</a:t>
              </a:r>
            </a:p>
          </p:txBody>
        </p:sp>
        <p:sp>
          <p:nvSpPr>
            <p:cNvPr id="33" name="TextBox 32"/>
            <p:cNvSpPr txBox="1"/>
            <p:nvPr/>
          </p:nvSpPr>
          <p:spPr>
            <a:xfrm>
              <a:off x="4571553" y="3972451"/>
              <a:ext cx="535386" cy="369332"/>
            </a:xfrm>
            <a:prstGeom prst="rect">
              <a:avLst/>
            </a:prstGeom>
            <a:noFill/>
          </p:spPr>
          <p:txBody>
            <a:bodyPr wrap="square" rtlCol="0">
              <a:spAutoFit/>
            </a:bodyPr>
            <a:lstStyle/>
            <a:p>
              <a:r>
                <a:rPr lang="en-US" b="1" dirty="0">
                  <a:solidFill>
                    <a:srgbClr val="0000FF"/>
                  </a:solidFill>
                </a:rPr>
                <a:t>CO</a:t>
              </a:r>
              <a:r>
                <a:rPr lang="en-US" b="1" baseline="-25000" dirty="0">
                  <a:solidFill>
                    <a:srgbClr val="0000FF"/>
                  </a:solidFill>
                </a:rPr>
                <a:t>2</a:t>
              </a:r>
            </a:p>
          </p:txBody>
        </p:sp>
        <p:sp>
          <p:nvSpPr>
            <p:cNvPr id="34" name="TextBox 33"/>
            <p:cNvSpPr txBox="1"/>
            <p:nvPr/>
          </p:nvSpPr>
          <p:spPr>
            <a:xfrm>
              <a:off x="3383592" y="4193874"/>
              <a:ext cx="535386" cy="369332"/>
            </a:xfrm>
            <a:prstGeom prst="rect">
              <a:avLst/>
            </a:prstGeom>
            <a:noFill/>
          </p:spPr>
          <p:txBody>
            <a:bodyPr wrap="square" rtlCol="0">
              <a:spAutoFit/>
            </a:bodyPr>
            <a:lstStyle/>
            <a:p>
              <a:r>
                <a:rPr lang="en-US" b="1" dirty="0">
                  <a:solidFill>
                    <a:srgbClr val="0000FF"/>
                  </a:solidFill>
                </a:rPr>
                <a:t>CO</a:t>
              </a:r>
              <a:r>
                <a:rPr lang="en-US" b="1" baseline="-25000" dirty="0">
                  <a:solidFill>
                    <a:srgbClr val="0000FF"/>
                  </a:solidFill>
                </a:rPr>
                <a:t>2</a:t>
              </a:r>
            </a:p>
          </p:txBody>
        </p:sp>
        <p:sp>
          <p:nvSpPr>
            <p:cNvPr id="35" name="TextBox 34"/>
            <p:cNvSpPr txBox="1"/>
            <p:nvPr/>
          </p:nvSpPr>
          <p:spPr>
            <a:xfrm>
              <a:off x="3000606" y="4999504"/>
              <a:ext cx="535386" cy="369332"/>
            </a:xfrm>
            <a:prstGeom prst="rect">
              <a:avLst/>
            </a:prstGeom>
            <a:noFill/>
          </p:spPr>
          <p:txBody>
            <a:bodyPr wrap="square" rtlCol="0">
              <a:spAutoFit/>
            </a:bodyPr>
            <a:lstStyle/>
            <a:p>
              <a:r>
                <a:rPr lang="en-US" b="1" dirty="0">
                  <a:solidFill>
                    <a:srgbClr val="0000FF"/>
                  </a:solidFill>
                </a:rPr>
                <a:t>CO</a:t>
              </a:r>
              <a:r>
                <a:rPr lang="en-US" b="1" baseline="-25000" dirty="0">
                  <a:solidFill>
                    <a:srgbClr val="0000FF"/>
                  </a:solidFill>
                </a:rPr>
                <a:t>2</a:t>
              </a:r>
            </a:p>
          </p:txBody>
        </p:sp>
      </p:grpSp>
      <p:sp>
        <p:nvSpPr>
          <p:cNvPr id="27" name="Oval 12"/>
          <p:cNvSpPr>
            <a:spLocks noChangeArrowheads="1"/>
          </p:cNvSpPr>
          <p:nvPr/>
        </p:nvSpPr>
        <p:spPr bwMode="auto">
          <a:xfrm>
            <a:off x="3270636" y="4469763"/>
            <a:ext cx="4118788" cy="4134309"/>
          </a:xfrm>
          <a:prstGeom prst="ellipse">
            <a:avLst/>
          </a:prstGeom>
          <a:solidFill>
            <a:srgbClr val="E34503">
              <a:alpha val="59000"/>
            </a:srgbClr>
          </a:solidFill>
          <a:ln>
            <a:noFill/>
          </a:ln>
          <a:extLst>
            <a:ext uri="{91240B29-F687-4f45-9708-019B960494DF}">
              <a14:hiddenLine xmlns:a14="http://schemas.microsoft.com/office/drawing/2010/main" xmlns="" w="9525">
                <a:solidFill>
                  <a:schemeClr val="tx1"/>
                </a:solidFill>
                <a:round/>
                <a:headEnd/>
                <a:tailEnd/>
              </a14:hiddenLine>
            </a:ext>
          </a:extLst>
        </p:spPr>
        <p:txBody>
          <a:bodyPr wrap="none" anchor="ctr"/>
          <a:lstStyle/>
          <a:p>
            <a:endParaRPr lang="en-US"/>
          </a:p>
        </p:txBody>
      </p:sp>
      <p:sp>
        <p:nvSpPr>
          <p:cNvPr id="28" name="Rectangle 13"/>
          <p:cNvSpPr>
            <a:spLocks noChangeArrowheads="1"/>
          </p:cNvSpPr>
          <p:nvPr/>
        </p:nvSpPr>
        <p:spPr bwMode="auto">
          <a:xfrm>
            <a:off x="3124200" y="6426198"/>
            <a:ext cx="4648200" cy="2286000"/>
          </a:xfrm>
          <a:prstGeom prst="rect">
            <a:avLst/>
          </a:prstGeom>
          <a:solidFill>
            <a:schemeClr val="bg1"/>
          </a:solidFill>
          <a:ln w="9525">
            <a:solidFill>
              <a:schemeClr val="bg1"/>
            </a:solidFill>
            <a:miter lim="800000"/>
            <a:headEnd/>
            <a:tailEnd/>
          </a:ln>
        </p:spPr>
        <p:txBody>
          <a:bodyPr wrap="none" anchor="ctr"/>
          <a:lstStyle/>
          <a:p>
            <a:endParaRPr lang="en-US"/>
          </a:p>
        </p:txBody>
      </p:sp>
      <p:sp>
        <p:nvSpPr>
          <p:cNvPr id="29" name="TextBox 28"/>
          <p:cNvSpPr txBox="1"/>
          <p:nvPr/>
        </p:nvSpPr>
        <p:spPr>
          <a:xfrm>
            <a:off x="444500" y="332321"/>
            <a:ext cx="8294226" cy="1754326"/>
          </a:xfrm>
          <a:prstGeom prst="rect">
            <a:avLst/>
          </a:prstGeom>
          <a:noFill/>
        </p:spPr>
        <p:txBody>
          <a:bodyPr wrap="square" rtlCol="0">
            <a:spAutoFit/>
          </a:bodyPr>
          <a:lstStyle/>
          <a:p>
            <a:pPr algn="ctr" defTabSz="458788"/>
            <a:r>
              <a:rPr lang="en-US" sz="3600" dirty="0">
                <a:latin typeface="Arial"/>
                <a:cs typeface="Arial"/>
              </a:rPr>
              <a:t>The Greenhouse Effect: CO</a:t>
            </a:r>
            <a:r>
              <a:rPr lang="en-US" sz="3600" baseline="-25000" dirty="0">
                <a:latin typeface="Arial"/>
                <a:cs typeface="Arial"/>
              </a:rPr>
              <a:t>2</a:t>
            </a:r>
            <a:r>
              <a:rPr lang="en-US" sz="3600" dirty="0">
                <a:latin typeface="Arial"/>
                <a:cs typeface="Arial"/>
              </a:rPr>
              <a:t> absorbs outgoing radiation, warming the Atmosphere</a:t>
            </a:r>
          </a:p>
        </p:txBody>
      </p:sp>
      <p:sp>
        <p:nvSpPr>
          <p:cNvPr id="2" name="Slide Number Placeholder 1">
            <a:extLst>
              <a:ext uri="{FF2B5EF4-FFF2-40B4-BE49-F238E27FC236}">
                <a16:creationId xmlns:a16="http://schemas.microsoft.com/office/drawing/2014/main" id="{E3235C36-58A2-4F3B-84E9-BC6DD973AB50}"/>
              </a:ext>
            </a:extLst>
          </p:cNvPr>
          <p:cNvSpPr>
            <a:spLocks noGrp="1"/>
          </p:cNvSpPr>
          <p:nvPr>
            <p:ph type="sldNum" sz="quarter" idx="12"/>
          </p:nvPr>
        </p:nvSpPr>
        <p:spPr/>
        <p:txBody>
          <a:bodyPr/>
          <a:lstStyle/>
          <a:p>
            <a:fld id="{D3A1C050-F6FE-0E43-A9D0-F8EEADE3D1E4}" type="slidenum">
              <a:rPr lang="en-US" smtClean="0"/>
              <a:pPr/>
              <a:t>6</a:t>
            </a:fld>
            <a:endParaRPr lang="en-US"/>
          </a:p>
        </p:txBody>
      </p:sp>
    </p:spTree>
    <p:extLst>
      <p:ext uri="{BB962C8B-B14F-4D97-AF65-F5344CB8AC3E}">
        <p14:creationId xmlns:p14="http://schemas.microsoft.com/office/powerpoint/2010/main" val="108198173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61950"/>
            <a:ext cx="8229600" cy="992402"/>
          </a:xfrm>
        </p:spPr>
        <p:txBody>
          <a:bodyPr>
            <a:normAutofit fontScale="90000"/>
          </a:bodyPr>
          <a:lstStyle/>
          <a:p>
            <a:r>
              <a:rPr lang="en-US" dirty="0"/>
              <a:t>Increasing CO</a:t>
            </a:r>
            <a:r>
              <a:rPr lang="en-US" baseline="-25000" dirty="0"/>
              <a:t>2</a:t>
            </a:r>
            <a:r>
              <a:rPr lang="en-US" dirty="0"/>
              <a:t> concentrations cause the other changes</a:t>
            </a:r>
          </a:p>
        </p:txBody>
      </p:sp>
      <p:pic>
        <p:nvPicPr>
          <p:cNvPr id="5" name="Content Placeholder 4"/>
          <p:cNvPicPr>
            <a:picLocks noGrp="1" noChangeAspect="1"/>
          </p:cNvPicPr>
          <p:nvPr>
            <p:ph idx="1"/>
          </p:nvPr>
        </p:nvPicPr>
        <p:blipFill>
          <a:blip r:embed="rId3"/>
          <a:stretch>
            <a:fillRect/>
          </a:stretch>
        </p:blipFill>
        <p:spPr>
          <a:xfrm>
            <a:off x="1505148" y="1504950"/>
            <a:ext cx="6133703" cy="4906963"/>
          </a:xfrm>
          <a:prstGeom prst="rect">
            <a:avLst/>
          </a:prstGeom>
        </p:spPr>
      </p:pic>
      <p:sp>
        <p:nvSpPr>
          <p:cNvPr id="4" name="Slide Number Placeholder 3"/>
          <p:cNvSpPr>
            <a:spLocks noGrp="1"/>
          </p:cNvSpPr>
          <p:nvPr>
            <p:ph type="sldNum" sz="quarter" idx="12"/>
          </p:nvPr>
        </p:nvSpPr>
        <p:spPr/>
        <p:txBody>
          <a:bodyPr/>
          <a:lstStyle/>
          <a:p>
            <a:fld id="{D3A1C050-F6FE-0E43-A9D0-F8EEADE3D1E4}" type="slidenum">
              <a:rPr lang="en-US" smtClean="0"/>
              <a:pPr/>
              <a:t>7</a:t>
            </a:fld>
            <a:endParaRPr lang="en-US"/>
          </a:p>
        </p:txBody>
      </p:sp>
    </p:spTree>
    <p:extLst>
      <p:ext uri="{BB962C8B-B14F-4D97-AF65-F5344CB8AC3E}">
        <p14:creationId xmlns:p14="http://schemas.microsoft.com/office/powerpoint/2010/main" val="42824199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n-US" sz="4800" dirty="0"/>
              <a:t>Investigating CO</a:t>
            </a:r>
            <a:r>
              <a:rPr lang="en-US" sz="4800" baseline="-25000" dirty="0"/>
              <a:t>2</a:t>
            </a:r>
            <a:r>
              <a:rPr lang="en-US" sz="4800" dirty="0"/>
              <a:t> Concentrations</a:t>
            </a:r>
          </a:p>
        </p:txBody>
      </p:sp>
      <p:sp>
        <p:nvSpPr>
          <p:cNvPr id="4" name="Slide Number Placeholder 3"/>
          <p:cNvSpPr>
            <a:spLocks noGrp="1"/>
          </p:cNvSpPr>
          <p:nvPr>
            <p:ph type="sldNum" sz="quarter" idx="12"/>
          </p:nvPr>
        </p:nvSpPr>
        <p:spPr/>
        <p:txBody>
          <a:bodyPr/>
          <a:lstStyle/>
          <a:p>
            <a:fld id="{D3A1C050-F6FE-0E43-A9D0-F8EEADE3D1E4}" type="slidenum">
              <a:rPr lang="en-US" smtClean="0"/>
              <a:pPr/>
              <a:t>8</a:t>
            </a:fld>
            <a:endParaRPr lang="en-US"/>
          </a:p>
        </p:txBody>
      </p:sp>
    </p:spTree>
    <p:extLst>
      <p:ext uri="{BB962C8B-B14F-4D97-AF65-F5344CB8AC3E}">
        <p14:creationId xmlns:p14="http://schemas.microsoft.com/office/powerpoint/2010/main" val="136123793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46065"/>
            <a:ext cx="8229600" cy="955773"/>
          </a:xfrm>
        </p:spPr>
        <p:txBody>
          <a:bodyPr>
            <a:normAutofit fontScale="90000"/>
          </a:bodyPr>
          <a:lstStyle/>
          <a:p>
            <a:r>
              <a:rPr lang="en-US" sz="4000" dirty="0">
                <a:latin typeface="Arial" charset="0"/>
                <a:ea typeface="Arial" charset="0"/>
                <a:cs typeface="Arial" charset="0"/>
              </a:rPr>
              <a:t>What patterns do you notice in the Keeling Curve?</a:t>
            </a:r>
            <a:r>
              <a:rPr lang="en-US" sz="2800" dirty="0"/>
              <a:t> </a:t>
            </a:r>
            <a:endParaRPr lang="en-US" sz="2800" b="1" dirty="0"/>
          </a:p>
        </p:txBody>
      </p:sp>
      <p:pic>
        <p:nvPicPr>
          <p:cNvPr id="17" name="Picture 16"/>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84896" y="1568304"/>
            <a:ext cx="7525696" cy="4843270"/>
          </a:xfrm>
          <a:prstGeom prst="rect">
            <a:avLst/>
          </a:prstGeom>
          <a:noFill/>
          <a:ln>
            <a:noFill/>
          </a:ln>
        </p:spPr>
      </p:pic>
    </p:spTree>
    <p:extLst>
      <p:ext uri="{BB962C8B-B14F-4D97-AF65-F5344CB8AC3E}">
        <p14:creationId xmlns:p14="http://schemas.microsoft.com/office/powerpoint/2010/main" val="113835121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3203</TotalTime>
  <Words>1323</Words>
  <Application>Microsoft Macintosh PowerPoint</Application>
  <PresentationFormat>On-screen Show (4:3)</PresentationFormat>
  <Paragraphs>105</Paragraphs>
  <Slides>14</Slides>
  <Notes>14</Notes>
  <HiddenSlides>1</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14</vt:i4>
      </vt:variant>
    </vt:vector>
  </HeadingPairs>
  <TitlesOfParts>
    <vt:vector size="18" baseType="lpstr">
      <vt:lpstr>Arial</vt:lpstr>
      <vt:lpstr>Calibri</vt:lpstr>
      <vt:lpstr>Times New Roman</vt:lpstr>
      <vt:lpstr>Office Theme</vt:lpstr>
      <vt:lpstr>Human Energy Systems Unit Activity 4.1: Questions for this Lesson</vt:lpstr>
      <vt:lpstr>PowerPoint Presentation</vt:lpstr>
      <vt:lpstr>Reviewing What We Have Learned</vt:lpstr>
      <vt:lpstr>The Earth Is Changing </vt:lpstr>
      <vt:lpstr>How Are These Changes Connected?</vt:lpstr>
      <vt:lpstr>PowerPoint Presentation</vt:lpstr>
      <vt:lpstr>Increasing CO2 concentrations cause the other changes</vt:lpstr>
      <vt:lpstr>Investigating CO2 Concentrations</vt:lpstr>
      <vt:lpstr>What patterns do you notice in the Keeling Curve? </vt:lpstr>
      <vt:lpstr>Two things to notice about the Keeling Curve</vt:lpstr>
      <vt:lpstr>Questions to answer for this lesson</vt:lpstr>
      <vt:lpstr>A good explanation answers the Four Questions </vt:lpstr>
      <vt:lpstr>Try predicting: What will happen to CO2 concentrations if we cut fossil fuel use in half? </vt:lpstr>
      <vt:lpstr>Learning Tracking Tool</vt:lpstr>
    </vt:vector>
  </TitlesOfParts>
  <Company>Michigan State University</Company>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Jenny Dauer</dc:creator>
  <cp:lastModifiedBy>Anderson, Charles</cp:lastModifiedBy>
  <cp:revision>88</cp:revision>
  <dcterms:created xsi:type="dcterms:W3CDTF">2013-09-19T13:38:57Z</dcterms:created>
  <dcterms:modified xsi:type="dcterms:W3CDTF">2020-03-03T14:39:24Z</dcterms:modified>
</cp:coreProperties>
</file>