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handoutMasterIdLst>
    <p:handoutMasterId r:id="rId19"/>
  </p:handoutMasterIdLst>
  <p:sldIdLst>
    <p:sldId id="272" r:id="rId3"/>
    <p:sldId id="275" r:id="rId4"/>
    <p:sldId id="276" r:id="rId5"/>
    <p:sldId id="278" r:id="rId6"/>
    <p:sldId id="279" r:id="rId7"/>
    <p:sldId id="281" r:id="rId8"/>
    <p:sldId id="282" r:id="rId9"/>
    <p:sldId id="283" r:id="rId10"/>
    <p:sldId id="284" r:id="rId11"/>
    <p:sldId id="268" r:id="rId12"/>
    <p:sldId id="269" r:id="rId13"/>
    <p:sldId id="270" r:id="rId14"/>
    <p:sldId id="271" r:id="rId15"/>
    <p:sldId id="331" r:id="rId16"/>
    <p:sldId id="28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39"/>
    <p:restoredTop sz="49910" autoAdjust="0"/>
  </p:normalViewPr>
  <p:slideViewPr>
    <p:cSldViewPr snapToGrid="0" snapToObjects="1">
      <p:cViewPr varScale="1">
        <p:scale>
          <a:sx n="44" d="100"/>
          <a:sy n="44" d="100"/>
        </p:scale>
        <p:origin x="2592" y="1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2DF50D-21D7-7F4E-8017-195F3FC74AC2}" type="datetimeFigureOut">
              <a:rPr lang="en-US" smtClean="0"/>
              <a:pPr/>
              <a:t>3/2/20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EC0993-5D4C-D840-8BBD-4837800D5D2B}" type="slidenum">
              <a:rPr lang="en-US" smtClean="0"/>
              <a:pPr/>
              <a:t>‹#›</a:t>
            </a:fld>
            <a:endParaRPr lang="en-US"/>
          </a:p>
        </p:txBody>
      </p:sp>
    </p:spTree>
    <p:extLst>
      <p:ext uri="{BB962C8B-B14F-4D97-AF65-F5344CB8AC3E}">
        <p14:creationId xmlns:p14="http://schemas.microsoft.com/office/powerpoint/2010/main" val="4222486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48E9A-9C9B-F845-9A60-0AEE82910B40}" type="datetimeFigureOut">
              <a:rPr lang="en-US" smtClean="0"/>
              <a:pPr/>
              <a:t>3/2/20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B7EDE-1D34-AF43-A72F-F106018D4F39}" type="slidenum">
              <a:rPr lang="en-US" smtClean="0"/>
              <a:pPr/>
              <a:t>‹#›</a:t>
            </a:fld>
            <a:endParaRPr lang="en-US"/>
          </a:p>
        </p:txBody>
      </p:sp>
    </p:spTree>
    <p:extLst>
      <p:ext uri="{BB962C8B-B14F-4D97-AF65-F5344CB8AC3E}">
        <p14:creationId xmlns:p14="http://schemas.microsoft.com/office/powerpoint/2010/main" val="2922836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93991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Calculate carbon emissions associated with the students’ chosen lifestyles.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Return or have each student take out their copy of 5.1 Secrets Revealed! Worksheet to each student and tell students to use the information in Table 3 to calculate how much carbon emissions are associated with their lifestyle choices. Give them time to make calculations and share with their neighbor.</a:t>
            </a:r>
          </a:p>
          <a:p>
            <a:r>
              <a:rPr lang="en-US" sz="1200" kern="1200" dirty="0">
                <a:solidFill>
                  <a:schemeClr val="tx1"/>
                </a:solidFill>
                <a:effectLst/>
                <a:latin typeface="+mn-lt"/>
                <a:ea typeface="+mn-ea"/>
                <a:cs typeface="+mn-cs"/>
              </a:rPr>
              <a:t>Have a class discussion about what students would need to change in their lives to live out these new lifestyles. Discuss what is possible and impossible to do based on where they live. </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Ask students which countries are represented in the Activity.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10 of the PPT.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students: </a:t>
            </a:r>
            <a:r>
              <a:rPr lang="en-US" sz="1200" i="1" kern="1200" dirty="0">
                <a:solidFill>
                  <a:schemeClr val="tx1"/>
                </a:solidFill>
                <a:effectLst/>
                <a:latin typeface="+mn-lt"/>
                <a:ea typeface="+mn-ea"/>
                <a:cs typeface="+mn-cs"/>
              </a:rPr>
              <a:t>Which countries do you think are represented by lifestyles A, B, C, and D?</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Give students an opportunity to suggest ideas about this question. You may need to remind them of the characteristics for each lifestyle.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Ask them what information or experience they used to guess the way that they did. For example: </a:t>
            </a:r>
            <a:r>
              <a:rPr lang="en-US" sz="1200" i="1" kern="1200" dirty="0">
                <a:solidFill>
                  <a:schemeClr val="tx1"/>
                </a:solidFill>
                <a:effectLst/>
                <a:latin typeface="+mn-lt"/>
                <a:ea typeface="+mn-ea"/>
                <a:cs typeface="+mn-cs"/>
              </a:rPr>
              <a:t>“What information did you use to guess that Lifestyle A is the United States?”</a:t>
            </a:r>
            <a:r>
              <a:rPr lang="en-US" dirty="0">
                <a:effectLst/>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Reveal the answers!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11 to show which country is associated with which lifestyle. </a:t>
            </a:r>
          </a:p>
        </p:txBody>
      </p:sp>
      <p:sp>
        <p:nvSpPr>
          <p:cNvPr id="4" name="Slide Number Placeholder 3"/>
          <p:cNvSpPr>
            <a:spLocks noGrp="1"/>
          </p:cNvSpPr>
          <p:nvPr>
            <p:ph type="sldNum" sz="quarter" idx="10"/>
          </p:nvPr>
        </p:nvSpPr>
        <p:spPr/>
        <p:txBody>
          <a:bodyPr/>
          <a:lstStyle/>
          <a:p>
            <a:fld id="{7C586E58-8277-B741-BA52-B4359ACE0DE8}" type="slidenum">
              <a:rPr lang="en-US" smtClean="0"/>
              <a:pPr/>
              <a:t>11</a:t>
            </a:fld>
            <a:endParaRPr lang="en-US"/>
          </a:p>
        </p:txBody>
      </p:sp>
    </p:spTree>
    <p:extLst>
      <p:ext uri="{BB962C8B-B14F-4D97-AF65-F5344CB8AC3E}">
        <p14:creationId xmlns:p14="http://schemas.microsoft.com/office/powerpoint/2010/main" val="4192899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students if this is what they were expecting.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Slide 12 of the presentation to ask, </a:t>
            </a:r>
            <a:r>
              <a:rPr lang="en-US" sz="1200" i="1" kern="1200" dirty="0">
                <a:solidFill>
                  <a:schemeClr val="tx1"/>
                </a:solidFill>
                <a:effectLst/>
                <a:latin typeface="+mn-lt"/>
                <a:ea typeface="+mn-ea"/>
                <a:cs typeface="+mn-cs"/>
              </a:rPr>
              <a:t>“Why do you think these countries have different carbon emissions?”</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Invite students to share ideas with the class.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Students may notice that France has a very low emission rate associated with its electricity use, even though citizens from that country use a lot of electricity per capita. If this comes up, tell students that France generates a lot of electricity using nuclear power generators, which do not emit carbon. </a:t>
            </a:r>
          </a:p>
        </p:txBody>
      </p:sp>
      <p:sp>
        <p:nvSpPr>
          <p:cNvPr id="4" name="Slide Number Placeholder 3"/>
          <p:cNvSpPr>
            <a:spLocks noGrp="1"/>
          </p:cNvSpPr>
          <p:nvPr>
            <p:ph type="sldNum" sz="quarter" idx="10"/>
          </p:nvPr>
        </p:nvSpPr>
        <p:spPr/>
        <p:txBody>
          <a:bodyPr/>
          <a:lstStyle/>
          <a:p>
            <a:fld id="{946B7EDE-1D34-AF43-A72F-F106018D4F3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Think-pair-share discussion.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Display Slide 13 of the PPT.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Tell students to find partners.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Display the first question. Give students 30 seconds to think about their answer, and then 1 minute to exchange their ideas with a partner.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Invite a few pairs to share their ideas for this question with the class.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Display the next question and repeat the process.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 through the questions on the slide until you have answered all six questions.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Try to make connections between how our individual lifestyles choices can affect others around the world even though some effects of climate change (e.g. sea level) might not affect us directly.</a:t>
            </a:r>
            <a:r>
              <a:rPr lang="en-US" dirty="0">
                <a:effectLst/>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C586E58-8277-B741-BA52-B4359ACE0DE8}" type="slidenum">
              <a:rPr lang="en-US" smtClean="0"/>
              <a:pPr/>
              <a:t>13</a:t>
            </a:fld>
            <a:endParaRPr lang="en-US"/>
          </a:p>
        </p:txBody>
      </p:sp>
    </p:spTree>
    <p:extLst>
      <p:ext uri="{BB962C8B-B14F-4D97-AF65-F5344CB8AC3E}">
        <p14:creationId xmlns:p14="http://schemas.microsoft.com/office/powerpoint/2010/main" val="485220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complete an exit ticket.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Show Slide 14 of the 5.2 Carbon Emissions Jigsaw PPT.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Conclusions: How do lifestyles in the United State affect the size of the Earth’s atmospheric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pool?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Predictions: How can we choose to change our lifestyles?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a sheet of paper or a sticky note, have students individually answer the exit ticket questions. Depending on time, you may have students answer both questions, assign students to answer a particular question, or let students choose one question to answer. Collect and review the answers.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conclusions question will provide you with information about what your students are taking away from the activity. Student answers to the conclusions question can be used on the Driving Question Board (if you are using one). The predictions question allows students to begin thinking about the next activity and allows you to assess their current ideas as you prepare for the next activity. Student answers to the predictions question can be used as a lead into the next activity.</a:t>
            </a:r>
            <a:r>
              <a:rPr lang="en-US" dirty="0">
                <a:effectLst/>
              </a:rPr>
              <a:t> </a:t>
            </a:r>
            <a:endParaRPr lang="en-US" dirty="0"/>
          </a:p>
        </p:txBody>
      </p:sp>
      <p:sp>
        <p:nvSpPr>
          <p:cNvPr id="4" name="Slide Number Placeholder 3"/>
          <p:cNvSpPr>
            <a:spLocks noGrp="1"/>
          </p:cNvSpPr>
          <p:nvPr>
            <p:ph type="sldNum" sz="quarter" idx="5"/>
          </p:nvPr>
        </p:nvSpPr>
        <p:spPr/>
        <p:txBody>
          <a:bodyPr/>
          <a:lstStyle/>
          <a:p>
            <a:fld id="{946B7EDE-1D34-AF43-A72F-F106018D4F39}" type="slidenum">
              <a:rPr lang="en-US" smtClean="0"/>
              <a:pPr/>
              <a:t>14</a:t>
            </a:fld>
            <a:endParaRPr lang="en-US"/>
          </a:p>
        </p:txBody>
      </p:sp>
    </p:spTree>
    <p:extLst>
      <p:ext uri="{BB962C8B-B14F-4D97-AF65-F5344CB8AC3E}">
        <p14:creationId xmlns:p14="http://schemas.microsoft.com/office/powerpoint/2010/main" val="177999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Record ideas as a group.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Create a T-chart on the board, with headings “Organic carbon that I use” and “How I use it” or use slide 6 in the PPT to type the responses.</a:t>
            </a:r>
          </a:p>
          <a:p>
            <a:pPr lvl="0"/>
            <a:r>
              <a:rPr lang="en-US" sz="1200" kern="1200" dirty="0">
                <a:solidFill>
                  <a:schemeClr val="tx1"/>
                </a:solidFill>
                <a:effectLst/>
                <a:latin typeface="+mn-lt"/>
                <a:ea typeface="+mn-ea"/>
                <a:cs typeface="+mn-cs"/>
              </a:rPr>
              <a:t>Have students take turns sharing one way they use organic carbon during their day.</a:t>
            </a:r>
          </a:p>
          <a:p>
            <a:pPr lvl="0"/>
            <a:r>
              <a:rPr lang="en-US" sz="1200" kern="1200" dirty="0">
                <a:solidFill>
                  <a:schemeClr val="tx1"/>
                </a:solidFill>
                <a:effectLst/>
                <a:latin typeface="+mn-lt"/>
                <a:ea typeface="+mn-ea"/>
                <a:cs typeface="+mn-cs"/>
              </a:rPr>
              <a:t>Continue adding different ways students used organic carbon until there is a large variety of responses.</a:t>
            </a:r>
          </a:p>
          <a:p>
            <a:r>
              <a:rPr lang="en-US" sz="1200" kern="1200" dirty="0">
                <a:solidFill>
                  <a:schemeClr val="tx1"/>
                </a:solidFill>
                <a:effectLst/>
                <a:latin typeface="+mn-lt"/>
                <a:ea typeface="+mn-ea"/>
                <a:cs typeface="+mn-cs"/>
              </a:rPr>
              <a:t>Spend time allowing students to discuss these questions as a whole group, probing what they already know about the uses of organic carbon in everyday life.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15</a:t>
            </a:fld>
            <a:endParaRPr lang="en-US"/>
          </a:p>
        </p:txBody>
      </p:sp>
    </p:spTree>
    <p:extLst>
      <p:ext uri="{BB962C8B-B14F-4D97-AF65-F5344CB8AC3E}">
        <p14:creationId xmlns:p14="http://schemas.microsoft.com/office/powerpoint/2010/main" val="286058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5.2 Carbon Emissions Jigsaw PPT.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1924042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Activate prior knowledge about The Energy Flow Question.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3 of the PPT. Remind students of the third rule: Energy flows! Invite students to share what they think this means. </a:t>
            </a:r>
          </a:p>
          <a:p>
            <a:r>
              <a:rPr lang="en-US" sz="1200" kern="1200" dirty="0">
                <a:solidFill>
                  <a:schemeClr val="tx1"/>
                </a:solidFill>
                <a:effectLst/>
                <a:latin typeface="+mn-lt"/>
                <a:ea typeface="+mn-ea"/>
                <a:cs typeface="+mn-cs"/>
              </a:rPr>
              <a:t>You may want to recall the Four Questions Large Scale Handout from Lesson 4.</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3</a:t>
            </a:fld>
            <a:endParaRPr lang="en-US"/>
          </a:p>
        </p:txBody>
      </p:sp>
    </p:spTree>
    <p:extLst>
      <p:ext uri="{BB962C8B-B14F-4D97-AF65-F5344CB8AC3E}">
        <p14:creationId xmlns:p14="http://schemas.microsoft.com/office/powerpoint/2010/main" val="565221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Recall the difference between organic and inorganic carbon.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4 of the PPT. As a review, ask students to explain the difference between organic and inorganic carbon.</a:t>
            </a:r>
          </a:p>
          <a:p>
            <a:r>
              <a:rPr lang="en-US" sz="1200" kern="1200" dirty="0">
                <a:solidFill>
                  <a:schemeClr val="tx1"/>
                </a:solidFill>
                <a:effectLst/>
                <a:latin typeface="+mn-lt"/>
                <a:ea typeface="+mn-ea"/>
                <a:cs typeface="+mn-cs"/>
              </a:rPr>
              <a:t>This should serve as a reminder that organic carbon stores useful chemical energy in C-C or C-H bonds.</a:t>
            </a:r>
            <a:r>
              <a:rPr lang="en-US"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Photo Credit: Craig</a:t>
            </a:r>
            <a:r>
              <a:rPr lang="en-US" sz="1200" kern="1200" baseline="0" dirty="0">
                <a:solidFill>
                  <a:schemeClr val="tx1"/>
                </a:solidFill>
                <a:effectLst/>
                <a:latin typeface="+mn-lt"/>
                <a:ea typeface="+mn-ea"/>
                <a:cs typeface="+mn-cs"/>
              </a:rPr>
              <a:t> Douglas, Michigan State University</a:t>
            </a:r>
          </a:p>
        </p:txBody>
      </p:sp>
      <p:sp>
        <p:nvSpPr>
          <p:cNvPr id="4" name="Slide Number Placeholder 3"/>
          <p:cNvSpPr>
            <a:spLocks noGrp="1"/>
          </p:cNvSpPr>
          <p:nvPr>
            <p:ph type="sldNum" sz="quarter" idx="10"/>
          </p:nvPr>
        </p:nvSpPr>
        <p:spPr/>
        <p:txBody>
          <a:bodyPr/>
          <a:lstStyle/>
          <a:p>
            <a:fld id="{AD260684-F99F-BA45-9C1A-B27E62BA9C03}" type="slidenum">
              <a:rPr lang="en-US" smtClean="0"/>
              <a:pPr/>
              <a:t>4</a:t>
            </a:fld>
            <a:endParaRPr lang="en-US"/>
          </a:p>
        </p:txBody>
      </p:sp>
    </p:spTree>
    <p:extLst>
      <p:ext uri="{BB962C8B-B14F-4D97-AF65-F5344CB8AC3E}">
        <p14:creationId xmlns:p14="http://schemas.microsoft.com/office/powerpoint/2010/main" val="54489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Brainstorm about how humans use organic carbon in everyday life.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5 of the PPT. Have students think of organic carbon they use in everyday life. </a:t>
            </a:r>
          </a:p>
          <a:p>
            <a:r>
              <a:rPr lang="en-US" sz="1200" kern="1200" dirty="0">
                <a:solidFill>
                  <a:schemeClr val="tx1"/>
                </a:solidFill>
                <a:effectLst/>
                <a:latin typeface="+mn-lt"/>
                <a:ea typeface="+mn-ea"/>
                <a:cs typeface="+mn-cs"/>
              </a:rPr>
              <a:t>If students are having a difficult time coming up with ideas, have them look around the classroom or think about things they have done or used during the day for more ideas and think back to Activity 5.1.</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5</a:t>
            </a:fld>
            <a:endParaRPr lang="en-US"/>
          </a:p>
        </p:txBody>
      </p:sp>
    </p:spTree>
    <p:extLst>
      <p:ext uri="{BB962C8B-B14F-4D97-AF65-F5344CB8AC3E}">
        <p14:creationId xmlns:p14="http://schemas.microsoft.com/office/powerpoint/2010/main" val="1880911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Introduce the jigsaw to the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students they are going to participate in a jigsaw to discuss how we use fossil fuels to give us energy.</a:t>
            </a:r>
          </a:p>
          <a:p>
            <a:pPr lvl="0"/>
            <a:r>
              <a:rPr lang="en-US" sz="1200" kern="1200" dirty="0">
                <a:solidFill>
                  <a:schemeClr val="tx1"/>
                </a:solidFill>
                <a:effectLst/>
                <a:latin typeface="+mn-lt"/>
                <a:ea typeface="+mn-ea"/>
                <a:cs typeface="+mn-cs"/>
              </a:rPr>
              <a:t>First, they will divide into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groups to discuss the task for the day. </a:t>
            </a:r>
          </a:p>
          <a:p>
            <a:pPr lvl="0"/>
            <a:r>
              <a:rPr lang="en-US" sz="1200" kern="1200" dirty="0">
                <a:solidFill>
                  <a:schemeClr val="tx1"/>
                </a:solidFill>
                <a:effectLst/>
                <a:latin typeface="+mn-lt"/>
                <a:ea typeface="+mn-ea"/>
                <a:cs typeface="+mn-cs"/>
              </a:rPr>
              <a:t>Then, they will divide into </a:t>
            </a:r>
            <a:r>
              <a:rPr lang="en-US" sz="1200" b="1" kern="1200" dirty="0">
                <a:solidFill>
                  <a:schemeClr val="tx1"/>
                </a:solidFill>
                <a:effectLst/>
                <a:latin typeface="+mn-lt"/>
                <a:ea typeface="+mn-ea"/>
                <a:cs typeface="+mn-cs"/>
              </a:rPr>
              <a:t>expert</a:t>
            </a:r>
            <a:r>
              <a:rPr lang="en-US" sz="1200" kern="1200" dirty="0">
                <a:solidFill>
                  <a:schemeClr val="tx1"/>
                </a:solidFill>
                <a:effectLst/>
                <a:latin typeface="+mn-lt"/>
                <a:ea typeface="+mn-ea"/>
                <a:cs typeface="+mn-cs"/>
              </a:rPr>
              <a:t> groups. In their expert group, they will read a handout and complete a worksheet. They will have 30 minutes to read and complete the worksheet. They should also prepare a summary of their discussion from their expert group to share in their home group.</a:t>
            </a:r>
          </a:p>
          <a:p>
            <a:r>
              <a:rPr lang="en-US" sz="1200" kern="1200" dirty="0">
                <a:solidFill>
                  <a:schemeClr val="tx1"/>
                </a:solidFill>
                <a:effectLst/>
                <a:latin typeface="+mn-lt"/>
                <a:ea typeface="+mn-ea"/>
                <a:cs typeface="+mn-cs"/>
              </a:rPr>
              <a:t>Then, they will return to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groups. In their home groups, they will have 15 minutes to share their expertise with the members of their home group.</a:t>
            </a:r>
            <a:r>
              <a:rPr lang="en-US" dirty="0">
                <a:effectLst/>
              </a:rPr>
              <a:t> </a:t>
            </a:r>
          </a:p>
          <a:p>
            <a:endParaRPr lang="en-US" dirty="0">
              <a:effectLst/>
            </a:endParaRPr>
          </a:p>
          <a:p>
            <a:pPr lvl="0"/>
            <a:r>
              <a:rPr lang="en-US" sz="1200" b="1" kern="1200" dirty="0">
                <a:solidFill>
                  <a:schemeClr val="tx1"/>
                </a:solidFill>
                <a:effectLst/>
                <a:latin typeface="+mn-lt"/>
                <a:ea typeface="+mn-ea"/>
                <a:cs typeface="+mn-cs"/>
              </a:rPr>
              <a:t>Pass out jigsaw cards and divide students into home groups.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6 of the PPT. Distribute one jigsaw card to each student. See instructions on the first page of the cards for how to work with different class sizes. </a:t>
            </a:r>
          </a:p>
          <a:p>
            <a:pPr lvl="0"/>
            <a:r>
              <a:rPr lang="en-US" sz="1200" kern="1200" dirty="0">
                <a:solidFill>
                  <a:schemeClr val="tx1"/>
                </a:solidFill>
                <a:effectLst/>
                <a:latin typeface="+mn-lt"/>
                <a:ea typeface="+mn-ea"/>
                <a:cs typeface="+mn-cs"/>
              </a:rPr>
              <a:t>Tell students to divide into their home groups based on the image on their cards. For example, all gas cans should find other gas cans to form a home group.</a:t>
            </a:r>
          </a:p>
          <a:p>
            <a:pPr lvl="0"/>
            <a:r>
              <a:rPr lang="en-US" sz="1200" kern="1200" dirty="0">
                <a:solidFill>
                  <a:schemeClr val="tx1"/>
                </a:solidFill>
                <a:effectLst/>
                <a:latin typeface="+mn-lt"/>
                <a:ea typeface="+mn-ea"/>
                <a:cs typeface="+mn-cs"/>
              </a:rPr>
              <a:t>Once students have found their home groups, introduce the different topics for the jigsaw readings. </a:t>
            </a:r>
          </a:p>
          <a:p>
            <a:pPr lvl="0"/>
            <a:r>
              <a:rPr lang="en-US" sz="1200" kern="1200" dirty="0">
                <a:solidFill>
                  <a:schemeClr val="tx1"/>
                </a:solidFill>
                <a:effectLst/>
                <a:latin typeface="+mn-lt"/>
                <a:ea typeface="+mn-ea"/>
                <a:cs typeface="+mn-cs"/>
              </a:rPr>
              <a:t>Tell students that if they have a…</a:t>
            </a:r>
          </a:p>
          <a:p>
            <a:pPr lvl="1"/>
            <a:r>
              <a:rPr lang="en-US" sz="1200" kern="1200" dirty="0">
                <a:solidFill>
                  <a:schemeClr val="tx1"/>
                </a:solidFill>
                <a:effectLst/>
                <a:latin typeface="+mn-lt"/>
                <a:ea typeface="+mn-ea"/>
                <a:cs typeface="+mn-cs"/>
              </a:rPr>
              <a:t>Letter A on their cards, they are going to become experts in how </a:t>
            </a:r>
            <a:r>
              <a:rPr lang="en-US" sz="1200" u="sng" kern="1200" dirty="0">
                <a:solidFill>
                  <a:schemeClr val="tx1"/>
                </a:solidFill>
                <a:effectLst/>
                <a:latin typeface="+mn-lt"/>
                <a:ea typeface="+mn-ea"/>
                <a:cs typeface="+mn-cs"/>
              </a:rPr>
              <a:t>electricity</a:t>
            </a:r>
            <a:r>
              <a:rPr lang="en-US" sz="1200" kern="1200" dirty="0">
                <a:solidFill>
                  <a:schemeClr val="tx1"/>
                </a:solidFill>
                <a:effectLst/>
                <a:latin typeface="+mn-lt"/>
                <a:ea typeface="+mn-ea"/>
                <a:cs typeface="+mn-cs"/>
              </a:rPr>
              <a:t> use emits carbon emissions.</a:t>
            </a:r>
          </a:p>
          <a:p>
            <a:pPr lvl="1"/>
            <a:r>
              <a:rPr lang="en-US" sz="1200" kern="1200" dirty="0">
                <a:solidFill>
                  <a:schemeClr val="tx1"/>
                </a:solidFill>
                <a:effectLst/>
                <a:latin typeface="+mn-lt"/>
                <a:ea typeface="+mn-ea"/>
                <a:cs typeface="+mn-cs"/>
              </a:rPr>
              <a:t>Letter B on their cards, they will become experts in how </a:t>
            </a:r>
            <a:r>
              <a:rPr lang="en-US" sz="1200" u="sng" kern="1200" dirty="0">
                <a:solidFill>
                  <a:schemeClr val="tx1"/>
                </a:solidFill>
                <a:effectLst/>
                <a:latin typeface="+mn-lt"/>
                <a:ea typeface="+mn-ea"/>
                <a:cs typeface="+mn-cs"/>
              </a:rPr>
              <a:t>transportation</a:t>
            </a:r>
            <a:r>
              <a:rPr lang="en-US" sz="1200" kern="1200" dirty="0">
                <a:solidFill>
                  <a:schemeClr val="tx1"/>
                </a:solidFill>
                <a:effectLst/>
                <a:latin typeface="+mn-lt"/>
                <a:ea typeface="+mn-ea"/>
                <a:cs typeface="+mn-cs"/>
              </a:rPr>
              <a:t> emits carbon emissions.</a:t>
            </a:r>
          </a:p>
          <a:p>
            <a:pPr lvl="1"/>
            <a:r>
              <a:rPr lang="en-US" sz="1200" kern="1200" dirty="0">
                <a:solidFill>
                  <a:schemeClr val="tx1"/>
                </a:solidFill>
                <a:effectLst/>
                <a:latin typeface="+mn-lt"/>
                <a:ea typeface="+mn-ea"/>
                <a:cs typeface="+mn-cs"/>
              </a:rPr>
              <a:t>Letter C on their cards, they will become experts in how </a:t>
            </a:r>
            <a:r>
              <a:rPr lang="en-US" sz="1200" u="sng" kern="1200" dirty="0">
                <a:solidFill>
                  <a:schemeClr val="tx1"/>
                </a:solidFill>
                <a:effectLst/>
                <a:latin typeface="+mn-lt"/>
                <a:ea typeface="+mn-ea"/>
                <a:cs typeface="+mn-cs"/>
              </a:rPr>
              <a:t>buildings</a:t>
            </a:r>
            <a:r>
              <a:rPr lang="en-US" sz="1200" kern="1200" dirty="0">
                <a:solidFill>
                  <a:schemeClr val="tx1"/>
                </a:solidFill>
                <a:effectLst/>
                <a:latin typeface="+mn-lt"/>
                <a:ea typeface="+mn-ea"/>
                <a:cs typeface="+mn-cs"/>
              </a:rPr>
              <a:t> create carbon emissions.</a:t>
            </a:r>
          </a:p>
          <a:p>
            <a:pPr lvl="1"/>
            <a:r>
              <a:rPr lang="en-US" sz="1200" kern="1200" dirty="0">
                <a:solidFill>
                  <a:schemeClr val="tx1"/>
                </a:solidFill>
                <a:effectLst/>
                <a:latin typeface="+mn-lt"/>
                <a:ea typeface="+mn-ea"/>
                <a:cs typeface="+mn-cs"/>
              </a:rPr>
              <a:t>Letter D on their cards, they will become experts in how </a:t>
            </a:r>
            <a:r>
              <a:rPr lang="en-US" sz="1200" u="sng" kern="1200" dirty="0">
                <a:solidFill>
                  <a:schemeClr val="tx1"/>
                </a:solidFill>
                <a:effectLst/>
                <a:latin typeface="+mn-lt"/>
                <a:ea typeface="+mn-ea"/>
                <a:cs typeface="+mn-cs"/>
              </a:rPr>
              <a:t>food</a:t>
            </a:r>
            <a:r>
              <a:rPr lang="en-US" sz="1200" kern="1200" dirty="0">
                <a:solidFill>
                  <a:schemeClr val="tx1"/>
                </a:solidFill>
                <a:effectLst/>
                <a:latin typeface="+mn-lt"/>
                <a:ea typeface="+mn-ea"/>
                <a:cs typeface="+mn-cs"/>
              </a:rPr>
              <a:t> adds carbon in the atmosphere.</a:t>
            </a:r>
          </a:p>
          <a:p>
            <a:r>
              <a:rPr lang="en-US" sz="1200" kern="1200" dirty="0">
                <a:solidFill>
                  <a:schemeClr val="tx1"/>
                </a:solidFill>
                <a:effectLst/>
                <a:latin typeface="+mn-lt"/>
                <a:ea typeface="+mn-ea"/>
                <a:cs typeface="+mn-cs"/>
              </a:rPr>
              <a:t>Give the home groups a few minutes to ask any questions they may have about the jigsaw.</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6</a:t>
            </a:fld>
            <a:endParaRPr lang="en-US"/>
          </a:p>
        </p:txBody>
      </p:sp>
    </p:spTree>
    <p:extLst>
      <p:ext uri="{BB962C8B-B14F-4D97-AF65-F5344CB8AC3E}">
        <p14:creationId xmlns:p14="http://schemas.microsoft.com/office/powerpoint/2010/main" val="2076783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Divide students into expert groups.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Display slide 7 of the PPT. Tell students to divide by letter to form </a:t>
            </a:r>
            <a:r>
              <a:rPr lang="en-US" sz="1200" b="1" kern="1200" dirty="0">
                <a:solidFill>
                  <a:schemeClr val="tx1"/>
                </a:solidFill>
                <a:effectLst/>
                <a:latin typeface="+mn-lt"/>
                <a:ea typeface="+mn-ea"/>
                <a:cs typeface="+mn-cs"/>
              </a:rPr>
              <a:t>expert</a:t>
            </a:r>
            <a:r>
              <a:rPr lang="en-US" sz="1200" kern="1200" dirty="0">
                <a:solidFill>
                  <a:schemeClr val="tx1"/>
                </a:solidFill>
                <a:effectLst/>
                <a:latin typeface="+mn-lt"/>
                <a:ea typeface="+mn-ea"/>
                <a:cs typeface="+mn-cs"/>
              </a:rPr>
              <a:t> groups (i.e., all students with the same letter and number on their cards should group together, etc.). They should hold onto their jigsaw cards for later.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Distribute 5.2 Group Handouts and 5.2 Group Worksheets (which will vary by group) to each expert group.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can use the bottom of the 5.2 Group Worksheets to help them remember the ideas from their expert groups in their summary to the home groups.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Give students 30 minutes to work in their groups.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Tell students to think about how to summarize the main ideas from the handouts as they prepare to share their expertise in the next round.</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7</a:t>
            </a:fld>
            <a:endParaRPr lang="en-US"/>
          </a:p>
        </p:txBody>
      </p:sp>
    </p:spTree>
    <p:extLst>
      <p:ext uri="{BB962C8B-B14F-4D97-AF65-F5344CB8AC3E}">
        <p14:creationId xmlns:p14="http://schemas.microsoft.com/office/powerpoint/2010/main" val="1449914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Reorganize students into expert groups.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8 of the PPT. Instruct students to regroup according to the image on their jigsaw cards to form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groups (i.e., students with gas tanks should all form one group, etc.). </a:t>
            </a:r>
          </a:p>
          <a:p>
            <a:pPr lvl="0"/>
            <a:r>
              <a:rPr lang="en-US" sz="1200" kern="1200" dirty="0">
                <a:solidFill>
                  <a:schemeClr val="tx1"/>
                </a:solidFill>
                <a:effectLst/>
                <a:latin typeface="+mn-lt"/>
                <a:ea typeface="+mn-ea"/>
                <a:cs typeface="+mn-cs"/>
              </a:rPr>
              <a:t>In their home groups, it is each student’s job to provide an expert summary or report of what s/he discussed in his/her expert group (i.e., share his/her expertise).</a:t>
            </a:r>
          </a:p>
          <a:p>
            <a:r>
              <a:rPr lang="en-US" sz="1200" kern="1200" dirty="0">
                <a:solidFill>
                  <a:schemeClr val="tx1"/>
                </a:solidFill>
                <a:effectLst/>
                <a:latin typeface="+mn-lt"/>
                <a:ea typeface="+mn-ea"/>
                <a:cs typeface="+mn-cs"/>
              </a:rPr>
              <a:t>Give students 15 minutes to share their expertise.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8</a:t>
            </a:fld>
            <a:endParaRPr lang="en-US"/>
          </a:p>
        </p:txBody>
      </p:sp>
    </p:spTree>
    <p:extLst>
      <p:ext uri="{BB962C8B-B14F-4D97-AF65-F5344CB8AC3E}">
        <p14:creationId xmlns:p14="http://schemas.microsoft.com/office/powerpoint/2010/main" val="1213857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Recall the lifestyle choices game.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students that in the last activity, we learned that people who live in different geographical regions in the world use carbon in different ways, and that the way we use carbon can depend on both our individual choices and also where we live. Now students are going to make another set of lifestyle choices based on what they have learned about carbon.</a:t>
            </a:r>
            <a:r>
              <a:rPr lang="en-US" dirty="0">
                <a:effectLst/>
              </a:rPr>
              <a:t> </a:t>
            </a:r>
          </a:p>
          <a:p>
            <a:endParaRPr lang="en-US" dirty="0">
              <a:effectLst/>
            </a:endParaRPr>
          </a:p>
          <a:p>
            <a:pPr lvl="0"/>
            <a:r>
              <a:rPr lang="en-US" sz="1200" b="1" kern="1200" dirty="0">
                <a:solidFill>
                  <a:schemeClr val="tx1"/>
                </a:solidFill>
                <a:effectLst/>
                <a:latin typeface="+mn-lt"/>
                <a:ea typeface="+mn-ea"/>
                <a:cs typeface="+mn-cs"/>
              </a:rPr>
              <a:t>Have students visit the stations and make lifestyle choices.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9 of the PPT. Return or have each student take out their copy of 5.1 Extreme Makeover: Lifestyle Edition Worksheet.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Tell students that each station contains four different options and that it is their job to select one at each station.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should visit each station, read each lifestyle card at each station, and select a lifestyle from each station (they should record their choices in the table)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Give students 10 minutes to visit all four stations.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Students may ask you “How should I decide what to choose?” This time they should make their decision based on what they would do to lower their carbon emissions.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9</a:t>
            </a:fld>
            <a:endParaRPr lang="en-US"/>
          </a:p>
        </p:txBody>
      </p:sp>
    </p:spTree>
    <p:extLst>
      <p:ext uri="{BB962C8B-B14F-4D97-AF65-F5344CB8AC3E}">
        <p14:creationId xmlns:p14="http://schemas.microsoft.com/office/powerpoint/2010/main" val="204557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pic>
        <p:nvPicPr>
          <p:cNvPr id="7" name="Picture 6" descr="Carbon TIME 4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683" y="482468"/>
            <a:ext cx="1990713" cy="1505558"/>
          </a:xfrm>
          <a:prstGeom prst="rect">
            <a:avLst/>
          </a:prstGeom>
        </p:spPr>
      </p:pic>
    </p:spTree>
    <p:extLst>
      <p:ext uri="{BB962C8B-B14F-4D97-AF65-F5344CB8AC3E}">
        <p14:creationId xmlns:p14="http://schemas.microsoft.com/office/powerpoint/2010/main" val="8905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5615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3201"/>
            <a:ext cx="2057400" cy="56429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483201"/>
            <a:ext cx="6019800" cy="5642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699412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3A1C050-F6FE-0E43-A9D0-F8EEADE3D1E4}" type="slidenum">
              <a:rPr lang="en-US" smtClean="0">
                <a:solidFill>
                  <a:prstClr val="black">
                    <a:tint val="75000"/>
                  </a:prstClr>
                </a:solidFill>
              </a:rPr>
              <a:pPr/>
              <a:t>‹#›</a:t>
            </a:fld>
            <a:endParaRPr lang="en-US">
              <a:solidFill>
                <a:prstClr val="black">
                  <a:tint val="75000"/>
                </a:prstClr>
              </a:solidFill>
            </a:endParaRPr>
          </a:p>
        </p:txBody>
      </p:sp>
      <p:pic>
        <p:nvPicPr>
          <p:cNvPr id="7" name="Picture 6" descr="Carbon TIME 4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6683" y="482468"/>
            <a:ext cx="1990713" cy="1505558"/>
          </a:xfrm>
          <a:prstGeom prst="rect">
            <a:avLst/>
          </a:prstGeom>
        </p:spPr>
      </p:pic>
    </p:spTree>
    <p:extLst>
      <p:ext uri="{BB962C8B-B14F-4D97-AF65-F5344CB8AC3E}">
        <p14:creationId xmlns:p14="http://schemas.microsoft.com/office/powerpoint/2010/main" val="647667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826"/>
            <a:ext cx="8229600" cy="4906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3A1C050-F6FE-0E43-A9D0-F8EEADE3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0448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3A1C050-F6FE-0E43-A9D0-F8EEADE3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950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3A1C050-F6FE-0E43-A9D0-F8EEADE3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124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3A1C050-F6FE-0E43-A9D0-F8EEADE3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843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D3A1C050-F6FE-0E43-A9D0-F8EEADE3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674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D3A1C050-F6FE-0E43-A9D0-F8EEADE3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01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3008313" cy="97951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55588"/>
            <a:ext cx="5111750" cy="5670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3A1C050-F6FE-0E43-A9D0-F8EEADE3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19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826"/>
            <a:ext cx="8229600" cy="49067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34009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3A1C050-F6FE-0E43-A9D0-F8EEADE3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069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3A1C050-F6FE-0E43-A9D0-F8EEADE3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530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3201"/>
            <a:ext cx="2057400" cy="56429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483201"/>
            <a:ext cx="6019800" cy="5642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3A1C050-F6FE-0E43-A9D0-F8EEADE3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096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50747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31118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12471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37227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95850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3008313" cy="97951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55588"/>
            <a:ext cx="5111750" cy="5670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75227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51028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924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91020"/>
            <a:ext cx="8229600" cy="49067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411574"/>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2BAAFF94-8111-A348-8301-1F63C1D0CE4E}" type="slidenum">
              <a:rPr lang="en-US" smtClean="0"/>
              <a:pPr/>
              <a:t>‹#›</a:t>
            </a:fld>
            <a:endParaRPr lang="en-US" dirty="0"/>
          </a:p>
        </p:txBody>
      </p:sp>
      <p:sp>
        <p:nvSpPr>
          <p:cNvPr id="9" name="Footer Placeholder 5"/>
          <p:cNvSpPr>
            <a:spLocks noGrp="1"/>
          </p:cNvSpPr>
          <p:nvPr>
            <p:ph type="ftr" sz="quarter" idx="3"/>
          </p:nvPr>
        </p:nvSpPr>
        <p:spPr>
          <a:xfrm>
            <a:off x="457200" y="6400800"/>
            <a:ext cx="5989674" cy="365125"/>
          </a:xfrm>
          <a:prstGeom prst="rect">
            <a:avLst/>
          </a:prstGeom>
        </p:spPr>
        <p:txBody>
          <a:bodyPr/>
          <a:lstStyle/>
          <a:p>
            <a:endParaRPr lang="en-US" dirty="0"/>
          </a:p>
        </p:txBody>
      </p:sp>
    </p:spTree>
    <p:extLst>
      <p:ext uri="{BB962C8B-B14F-4D97-AF65-F5344CB8AC3E}">
        <p14:creationId xmlns:p14="http://schemas.microsoft.com/office/powerpoint/2010/main" val="791356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924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91020"/>
            <a:ext cx="8229600" cy="49067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411574"/>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2BAAFF94-8111-A348-8301-1F63C1D0CE4E}"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5"/>
          <p:cNvSpPr>
            <a:spLocks noGrp="1"/>
          </p:cNvSpPr>
          <p:nvPr>
            <p:ph type="ftr" sz="quarter" idx="3"/>
          </p:nvPr>
        </p:nvSpPr>
        <p:spPr>
          <a:xfrm>
            <a:off x="457200" y="6400800"/>
            <a:ext cx="5989674"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2152349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prstClr val="black"/>
              </a:solidFill>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5954172" cy="684705"/>
            <a:chOff x="178036" y="294321"/>
            <a:chExt cx="5954172" cy="684705"/>
          </a:xfrm>
        </p:grpSpPr>
        <p:sp>
          <p:nvSpPr>
            <p:cNvPr id="6" name="TextBox 5"/>
            <p:cNvSpPr txBox="1"/>
            <p:nvPr/>
          </p:nvSpPr>
          <p:spPr>
            <a:xfrm>
              <a:off x="3003051" y="332695"/>
              <a:ext cx="3129157" cy="646331"/>
            </a:xfrm>
            <a:prstGeom prst="rect">
              <a:avLst/>
            </a:prstGeom>
            <a:noFill/>
          </p:spPr>
          <p:txBody>
            <a:bodyPr wrap="none" rtlCol="0">
              <a:spAutoFit/>
            </a:bodyPr>
            <a:lstStyle/>
            <a:p>
              <a:r>
                <a:rPr lang="en-US" sz="1200" i="1" dirty="0">
                  <a:solidFill>
                    <a:prstClr val="black"/>
                  </a:solidFill>
                </a:rPr>
                <a:t>Carbon: Transformations in Matter and Energy</a:t>
              </a:r>
            </a:p>
            <a:p>
              <a:r>
                <a:rPr lang="en-US" sz="1200" i="1" dirty="0">
                  <a:solidFill>
                    <a:prstClr val="black"/>
                  </a:solidFill>
                </a:rPr>
                <a:t>Environmental Literacy Project</a:t>
              </a:r>
              <a:br>
                <a:rPr lang="en-US" sz="1200" i="1" dirty="0">
                  <a:solidFill>
                    <a:prstClr val="black"/>
                  </a:solidFill>
                </a:rPr>
              </a:br>
              <a:r>
                <a:rPr lang="en-US" sz="1200" i="1" dirty="0">
                  <a:solidFill>
                    <a:prstClr val="black"/>
                  </a:solidFill>
                </a:rPr>
                <a:t>Michigan State University</a:t>
              </a:r>
              <a:r>
                <a:rPr lang="en-US" sz="1200" dirty="0">
                  <a:solidFill>
                    <a:prstClr val="black"/>
                  </a:solidFill>
                </a:rPr>
                <a:t> </a:t>
              </a:r>
              <a:endParaRPr lang="en-US" sz="1600" dirty="0">
                <a:solidFill>
                  <a:prstClr val="black"/>
                </a:solidFill>
              </a:endParaRPr>
            </a:p>
          </p:txBody>
        </p:sp>
        <p:pic>
          <p:nvPicPr>
            <p:cNvPr id="2" name="Picture 1" descr="Carbon TIME 1 line 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7200" y="1385385"/>
            <a:ext cx="8229600" cy="2539882"/>
          </a:xfrm>
        </p:spPr>
        <p:txBody>
          <a:bodyPr>
            <a:normAutofit fontScale="90000"/>
          </a:bodyPr>
          <a:lstStyle/>
          <a:p>
            <a:r>
              <a:rPr lang="en-US" dirty="0">
                <a:latin typeface="Arial"/>
                <a:cs typeface="Arial"/>
              </a:rPr>
              <a:t>Human Energy Systems Unit</a:t>
            </a:r>
            <a:br>
              <a:rPr lang="en-US" dirty="0">
                <a:latin typeface="Arial"/>
                <a:cs typeface="Arial"/>
              </a:rPr>
            </a:br>
            <a:br>
              <a:rPr lang="en-US" dirty="0">
                <a:latin typeface="Arial"/>
                <a:cs typeface="Arial"/>
              </a:rPr>
            </a:br>
            <a:r>
              <a:rPr lang="en-US" dirty="0">
                <a:latin typeface="Arial"/>
                <a:cs typeface="Arial"/>
              </a:rPr>
              <a:t>Activity 5.2 Carbon Emissions Jigsaw</a:t>
            </a:r>
            <a:endParaRPr lang="en-US" dirty="0">
              <a:solidFill>
                <a:srgbClr val="FF0000"/>
              </a:solidFill>
              <a:latin typeface="Arial"/>
              <a:cs typeface="Aria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8079" y="4233932"/>
            <a:ext cx="1988244" cy="19994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7A6B0A9D-A7C5-4B84-AFDD-9746DA5DA65F}"/>
              </a:ext>
            </a:extLst>
          </p:cNvPr>
          <p:cNvSpPr>
            <a:spLocks noGrp="1"/>
          </p:cNvSpPr>
          <p:nvPr>
            <p:ph type="sldNum" sz="quarter" idx="12"/>
          </p:nvPr>
        </p:nvSpPr>
        <p:spPr/>
        <p:txBody>
          <a:bodyPr/>
          <a:lstStyle/>
          <a:p>
            <a:fld id="{D3A1C050-F6FE-0E43-A9D0-F8EEADE3D1E4}"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8114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Lifestyles and per capita emissions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for different countries</a:t>
            </a:r>
          </a:p>
        </p:txBody>
      </p:sp>
      <p:sp>
        <p:nvSpPr>
          <p:cNvPr id="3" name="Content Placeholder 2"/>
          <p:cNvSpPr>
            <a:spLocks noGrp="1"/>
          </p:cNvSpPr>
          <p:nvPr>
            <p:ph idx="1"/>
          </p:nvPr>
        </p:nvSpPr>
        <p:spPr>
          <a:xfrm>
            <a:off x="457200" y="1753334"/>
            <a:ext cx="8229600" cy="3948440"/>
          </a:xfrm>
        </p:spPr>
        <p:txBody>
          <a:bodyPr/>
          <a:lstStyle/>
          <a:p>
            <a:r>
              <a:rPr lang="en-US" dirty="0">
                <a:latin typeface="Arial" panose="020B0604020202020204" pitchFamily="34" charset="0"/>
                <a:cs typeface="Arial" panose="020B0604020202020204" pitchFamily="34" charset="0"/>
              </a:rPr>
              <a:t>The lifestyles described in the last activity were based on average lifestyles for four countries. </a:t>
            </a:r>
          </a:p>
          <a:p>
            <a:r>
              <a:rPr lang="en-US" dirty="0">
                <a:latin typeface="Arial" panose="020B0604020202020204" pitchFamily="34" charset="0"/>
                <a:cs typeface="Arial" panose="020B0604020202020204" pitchFamily="34" charset="0"/>
              </a:rPr>
              <a:t>Which countries do you think are represented by lifestyle choices A, B, C, and D?</a:t>
            </a:r>
          </a:p>
          <a:p>
            <a:r>
              <a:rPr lang="en-US" dirty="0">
                <a:latin typeface="Arial" panose="020B0604020202020204" pitchFamily="34" charset="0"/>
                <a:cs typeface="Arial" panose="020B0604020202020204" pitchFamily="34" charset="0"/>
              </a:rPr>
              <a:t>What information are you using to guess? </a:t>
            </a:r>
          </a:p>
        </p:txBody>
      </p:sp>
      <p:sp>
        <p:nvSpPr>
          <p:cNvPr id="4" name="Slide Number Placeholder 3"/>
          <p:cNvSpPr>
            <a:spLocks noGrp="1"/>
          </p:cNvSpPr>
          <p:nvPr>
            <p:ph type="sldNum" sz="quarter" idx="12"/>
          </p:nvPr>
        </p:nvSpPr>
        <p:spPr/>
        <p:txBody>
          <a:bodyPr/>
          <a:lstStyle/>
          <a:p>
            <a:fld id="{A1C42433-71E6-3D48-97E4-0B35F3B1FF06}" type="slidenum">
              <a:rPr lang="en-US" smtClean="0"/>
              <a:pPr/>
              <a:t>10</a:t>
            </a:fld>
            <a:endParaRPr lang="en-US"/>
          </a:p>
        </p:txBody>
      </p:sp>
    </p:spTree>
    <p:extLst>
      <p:ext uri="{BB962C8B-B14F-4D97-AF65-F5344CB8AC3E}">
        <p14:creationId xmlns:p14="http://schemas.microsoft.com/office/powerpoint/2010/main" val="367396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Carbon dioxide emissions by country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2691731"/>
              </p:ext>
            </p:extLst>
          </p:nvPr>
        </p:nvGraphicFramePr>
        <p:xfrm>
          <a:off x="457200" y="1569220"/>
          <a:ext cx="8229600" cy="3139440"/>
        </p:xfrm>
        <a:graphic>
          <a:graphicData uri="http://schemas.openxmlformats.org/drawingml/2006/table">
            <a:tbl>
              <a:tblPr firstRow="1" bandRow="1">
                <a:tableStyleId>{5C22544A-7EE6-4342-B048-85BDC9FD1C3A}</a:tableStyleId>
              </a:tblPr>
              <a:tblGrid>
                <a:gridCol w="1358721">
                  <a:extLst>
                    <a:ext uri="{9D8B030D-6E8A-4147-A177-3AD203B41FA5}">
                      <a16:colId xmlns:a16="http://schemas.microsoft.com/office/drawing/2014/main" val="20000"/>
                    </a:ext>
                  </a:extLst>
                </a:gridCol>
                <a:gridCol w="1326524">
                  <a:extLst>
                    <a:ext uri="{9D8B030D-6E8A-4147-A177-3AD203B41FA5}">
                      <a16:colId xmlns:a16="http://schemas.microsoft.com/office/drawing/2014/main" val="20001"/>
                    </a:ext>
                  </a:extLst>
                </a:gridCol>
                <a:gridCol w="2252515">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en-US" sz="2200" dirty="0">
                          <a:latin typeface="Arial" panose="020B0604020202020204" pitchFamily="34" charset="0"/>
                          <a:cs typeface="Arial" panose="020B0604020202020204" pitchFamily="34" charset="0"/>
                        </a:rPr>
                        <a:t>Lifestyle Choice</a:t>
                      </a:r>
                    </a:p>
                  </a:txBody>
                  <a:tcPr/>
                </a:tc>
                <a:tc>
                  <a:txBody>
                    <a:bodyPr/>
                    <a:lstStyle/>
                    <a:p>
                      <a:r>
                        <a:rPr lang="en-US" sz="2200" dirty="0">
                          <a:latin typeface="Arial" panose="020B0604020202020204" pitchFamily="34" charset="0"/>
                          <a:cs typeface="Arial" panose="020B0604020202020204" pitchFamily="34" charset="0"/>
                        </a:rPr>
                        <a:t>Country</a:t>
                      </a:r>
                    </a:p>
                  </a:txBody>
                  <a:tcPr/>
                </a:tc>
                <a:tc>
                  <a:txBody>
                    <a:bodyPr/>
                    <a:lstStyle/>
                    <a:p>
                      <a:r>
                        <a:rPr lang="en-US" sz="2200" dirty="0">
                          <a:latin typeface="Arial" panose="020B0604020202020204" pitchFamily="34" charset="0"/>
                          <a:cs typeface="Arial" panose="020B0604020202020204" pitchFamily="34" charset="0"/>
                        </a:rPr>
                        <a:t>CO</a:t>
                      </a:r>
                      <a:r>
                        <a:rPr lang="en-US" sz="2200" baseline="-25000" dirty="0">
                          <a:latin typeface="Arial" panose="020B0604020202020204" pitchFamily="34" charset="0"/>
                          <a:cs typeface="Arial" panose="020B0604020202020204" pitchFamily="34" charset="0"/>
                        </a:rPr>
                        <a:t>2</a:t>
                      </a:r>
                      <a:r>
                        <a:rPr lang="en-US" sz="2200" baseline="0" dirty="0">
                          <a:latin typeface="Arial" panose="020B0604020202020204" pitchFamily="34" charset="0"/>
                          <a:cs typeface="Arial" panose="020B0604020202020204" pitchFamily="34" charset="0"/>
                        </a:rPr>
                        <a:t> Emissions</a:t>
                      </a:r>
                    </a:p>
                    <a:p>
                      <a:r>
                        <a:rPr lang="en-US" sz="2200" baseline="0" dirty="0">
                          <a:latin typeface="Arial" panose="020B0604020202020204" pitchFamily="34" charset="0"/>
                          <a:cs typeface="Arial" panose="020B0604020202020204" pitchFamily="34" charset="0"/>
                        </a:rPr>
                        <a:t>(</a:t>
                      </a:r>
                      <a:r>
                        <a:rPr lang="en-US" sz="2200" baseline="0" dirty="0" err="1">
                          <a:latin typeface="Arial" panose="020B0604020202020204" pitchFamily="34" charset="0"/>
                          <a:cs typeface="Arial" panose="020B0604020202020204" pitchFamily="34" charset="0"/>
                        </a:rPr>
                        <a:t>lbs</a:t>
                      </a:r>
                      <a:r>
                        <a:rPr lang="en-US" sz="2200" baseline="0" dirty="0">
                          <a:latin typeface="Arial" panose="020B0604020202020204" pitchFamily="34" charset="0"/>
                          <a:cs typeface="Arial" panose="020B0604020202020204" pitchFamily="34" charset="0"/>
                        </a:rPr>
                        <a:t>/</a:t>
                      </a:r>
                      <a:r>
                        <a:rPr lang="en-US" sz="2200" baseline="0" dirty="0" err="1">
                          <a:latin typeface="Arial" panose="020B0604020202020204" pitchFamily="34" charset="0"/>
                          <a:cs typeface="Arial" panose="020B0604020202020204" pitchFamily="34" charset="0"/>
                        </a:rPr>
                        <a:t>yr</a:t>
                      </a:r>
                      <a:r>
                        <a:rPr lang="en-US" sz="2200" baseline="0" dirty="0">
                          <a:latin typeface="Arial" panose="020B0604020202020204" pitchFamily="34" charset="0"/>
                          <a:cs typeface="Arial" panose="020B0604020202020204" pitchFamily="34" charset="0"/>
                        </a:rPr>
                        <a:t>/person)</a:t>
                      </a:r>
                      <a:endParaRPr lang="en-US" sz="2200" dirty="0">
                        <a:latin typeface="Arial" panose="020B0604020202020204" pitchFamily="34" charset="0"/>
                        <a:cs typeface="Arial" panose="020B0604020202020204" pitchFamily="34" charset="0"/>
                      </a:endParaRPr>
                    </a:p>
                  </a:txBody>
                  <a:tcPr/>
                </a:tc>
                <a:tc>
                  <a:txBody>
                    <a:bodyPr/>
                    <a:lstStyle/>
                    <a:p>
                      <a:r>
                        <a:rPr lang="en-US" sz="2200" dirty="0">
                          <a:latin typeface="Arial" panose="020B0604020202020204" pitchFamily="34" charset="0"/>
                          <a:cs typeface="Arial" panose="020B0604020202020204" pitchFamily="34" charset="0"/>
                        </a:rPr>
                        <a:t>Weight in School Buses</a:t>
                      </a:r>
                    </a:p>
                  </a:txBody>
                  <a:tcPr/>
                </a:tc>
                <a:tc>
                  <a:txBody>
                    <a:bodyPr/>
                    <a:lstStyle/>
                    <a:p>
                      <a:r>
                        <a:rPr lang="en-US" sz="2200" dirty="0">
                          <a:latin typeface="Arial" panose="020B0604020202020204" pitchFamily="34" charset="0"/>
                          <a:cs typeface="Arial" panose="020B0604020202020204" pitchFamily="34" charset="0"/>
                        </a:rPr>
                        <a:t>Volume in School Buses</a:t>
                      </a:r>
                    </a:p>
                  </a:txBody>
                  <a:tcPr/>
                </a:tc>
                <a:extLst>
                  <a:ext uri="{0D108BD9-81ED-4DB2-BD59-A6C34878D82A}">
                    <a16:rowId xmlns:a16="http://schemas.microsoft.com/office/drawing/2014/main" val="10000"/>
                  </a:ext>
                </a:extLst>
              </a:tr>
              <a:tr h="370840">
                <a:tc>
                  <a:txBody>
                    <a:bodyPr/>
                    <a:lstStyle/>
                    <a:p>
                      <a:r>
                        <a:rPr lang="en-US" sz="2200" dirty="0">
                          <a:latin typeface="Arial" panose="020B0604020202020204" pitchFamily="34" charset="0"/>
                          <a:cs typeface="Arial" panose="020B0604020202020204" pitchFamily="34" charset="0"/>
                        </a:rPr>
                        <a:t>A</a:t>
                      </a:r>
                    </a:p>
                  </a:txBody>
                  <a:tcPr/>
                </a:tc>
                <a:tc>
                  <a:txBody>
                    <a:bodyPr/>
                    <a:lstStyle/>
                    <a:p>
                      <a:r>
                        <a:rPr lang="en-US" sz="2200" dirty="0">
                          <a:latin typeface="Arial" panose="020B0604020202020204" pitchFamily="34" charset="0"/>
                          <a:cs typeface="Arial" panose="020B0604020202020204" pitchFamily="34" charset="0"/>
                        </a:rPr>
                        <a:t>United States</a:t>
                      </a:r>
                    </a:p>
                  </a:txBody>
                  <a:tcPr/>
                </a:tc>
                <a:tc>
                  <a:txBody>
                    <a:bodyPr/>
                    <a:lstStyle/>
                    <a:p>
                      <a:r>
                        <a:rPr lang="en-US" sz="2200" dirty="0">
                          <a:latin typeface="Arial" panose="020B0604020202020204" pitchFamily="34" charset="0"/>
                          <a:cs typeface="Arial" panose="020B0604020202020204" pitchFamily="34" charset="0"/>
                        </a:rPr>
                        <a:t>44,000 </a:t>
                      </a:r>
                      <a:r>
                        <a:rPr lang="en-US" sz="2200" dirty="0" err="1">
                          <a:latin typeface="Arial" panose="020B0604020202020204" pitchFamily="34" charset="0"/>
                          <a:cs typeface="Arial" panose="020B0604020202020204" pitchFamily="34" charset="0"/>
                        </a:rPr>
                        <a:t>lbs</a:t>
                      </a:r>
                      <a:endParaRPr lang="en-US" sz="2200" dirty="0">
                        <a:latin typeface="Arial" panose="020B0604020202020204" pitchFamily="34" charset="0"/>
                        <a:cs typeface="Arial" panose="020B0604020202020204" pitchFamily="34" charset="0"/>
                      </a:endParaRPr>
                    </a:p>
                  </a:txBody>
                  <a:tcPr/>
                </a:tc>
                <a:tc>
                  <a:txBody>
                    <a:bodyPr/>
                    <a:lstStyle/>
                    <a:p>
                      <a:r>
                        <a:rPr lang="en-US" sz="2200" dirty="0">
                          <a:latin typeface="Arial" panose="020B0604020202020204" pitchFamily="34" charset="0"/>
                          <a:cs typeface="Arial" panose="020B0604020202020204" pitchFamily="34" charset="0"/>
                        </a:rPr>
                        <a:t>1.75 buses</a:t>
                      </a:r>
                    </a:p>
                  </a:txBody>
                  <a:tcPr/>
                </a:tc>
                <a:tc>
                  <a:txBody>
                    <a:bodyPr/>
                    <a:lstStyle/>
                    <a:p>
                      <a:r>
                        <a:rPr lang="en-US" sz="2200" dirty="0">
                          <a:latin typeface="Arial" panose="020B0604020202020204" pitchFamily="34" charset="0"/>
                          <a:cs typeface="Arial" panose="020B0604020202020204" pitchFamily="34" charset="0"/>
                        </a:rPr>
                        <a:t>157 buses</a:t>
                      </a:r>
                    </a:p>
                  </a:txBody>
                  <a:tcPr/>
                </a:tc>
                <a:extLst>
                  <a:ext uri="{0D108BD9-81ED-4DB2-BD59-A6C34878D82A}">
                    <a16:rowId xmlns:a16="http://schemas.microsoft.com/office/drawing/2014/main" val="10001"/>
                  </a:ext>
                </a:extLst>
              </a:tr>
              <a:tr h="370840">
                <a:tc>
                  <a:txBody>
                    <a:bodyPr/>
                    <a:lstStyle/>
                    <a:p>
                      <a:r>
                        <a:rPr lang="en-US" sz="2200" dirty="0">
                          <a:latin typeface="Arial" panose="020B0604020202020204" pitchFamily="34" charset="0"/>
                          <a:cs typeface="Arial" panose="020B0604020202020204" pitchFamily="34" charset="0"/>
                        </a:rPr>
                        <a:t>B</a:t>
                      </a:r>
                    </a:p>
                  </a:txBody>
                  <a:tcPr/>
                </a:tc>
                <a:tc>
                  <a:txBody>
                    <a:bodyPr/>
                    <a:lstStyle/>
                    <a:p>
                      <a:r>
                        <a:rPr lang="en-US" sz="2200" dirty="0">
                          <a:latin typeface="Arial" panose="020B0604020202020204" pitchFamily="34" charset="0"/>
                          <a:cs typeface="Arial" panose="020B0604020202020204" pitchFamily="34" charset="0"/>
                        </a:rPr>
                        <a:t>China</a:t>
                      </a:r>
                    </a:p>
                  </a:txBody>
                  <a:tcPr/>
                </a:tc>
                <a:tc>
                  <a:txBody>
                    <a:bodyPr/>
                    <a:lstStyle/>
                    <a:p>
                      <a:r>
                        <a:rPr lang="en-US" sz="2200" dirty="0">
                          <a:latin typeface="Arial" panose="020B0604020202020204" pitchFamily="34" charset="0"/>
                          <a:cs typeface="Arial" panose="020B0604020202020204" pitchFamily="34" charset="0"/>
                        </a:rPr>
                        <a:t>9,500 </a:t>
                      </a:r>
                      <a:r>
                        <a:rPr lang="en-US" sz="2200" dirty="0" err="1">
                          <a:latin typeface="Arial" panose="020B0604020202020204" pitchFamily="34" charset="0"/>
                          <a:cs typeface="Arial" panose="020B0604020202020204" pitchFamily="34" charset="0"/>
                        </a:rPr>
                        <a:t>lbs</a:t>
                      </a:r>
                      <a:endParaRPr lang="en-US" sz="2200" dirty="0">
                        <a:latin typeface="Arial" panose="020B0604020202020204" pitchFamily="34" charset="0"/>
                        <a:cs typeface="Arial" panose="020B0604020202020204" pitchFamily="34" charset="0"/>
                      </a:endParaRPr>
                    </a:p>
                  </a:txBody>
                  <a:tcPr/>
                </a:tc>
                <a:tc>
                  <a:txBody>
                    <a:bodyPr/>
                    <a:lstStyle/>
                    <a:p>
                      <a:r>
                        <a:rPr lang="en-US" sz="2200" dirty="0">
                          <a:latin typeface="Arial" panose="020B0604020202020204" pitchFamily="34" charset="0"/>
                          <a:cs typeface="Arial" panose="020B0604020202020204" pitchFamily="34" charset="0"/>
                        </a:rPr>
                        <a:t>0.4 buses</a:t>
                      </a:r>
                    </a:p>
                  </a:txBody>
                  <a:tcPr/>
                </a:tc>
                <a:tc>
                  <a:txBody>
                    <a:bodyPr/>
                    <a:lstStyle/>
                    <a:p>
                      <a:r>
                        <a:rPr lang="en-US" sz="2200" dirty="0">
                          <a:latin typeface="Arial" panose="020B0604020202020204" pitchFamily="34" charset="0"/>
                          <a:cs typeface="Arial" panose="020B0604020202020204" pitchFamily="34" charset="0"/>
                        </a:rPr>
                        <a:t>34 buses</a:t>
                      </a:r>
                    </a:p>
                  </a:txBody>
                  <a:tcPr/>
                </a:tc>
                <a:extLst>
                  <a:ext uri="{0D108BD9-81ED-4DB2-BD59-A6C34878D82A}">
                    <a16:rowId xmlns:a16="http://schemas.microsoft.com/office/drawing/2014/main" val="10002"/>
                  </a:ext>
                </a:extLst>
              </a:tr>
              <a:tr h="370840">
                <a:tc>
                  <a:txBody>
                    <a:bodyPr/>
                    <a:lstStyle/>
                    <a:p>
                      <a:r>
                        <a:rPr lang="en-US" sz="2200" dirty="0">
                          <a:latin typeface="Arial" panose="020B0604020202020204" pitchFamily="34" charset="0"/>
                          <a:cs typeface="Arial" panose="020B0604020202020204" pitchFamily="34" charset="0"/>
                        </a:rPr>
                        <a:t>C</a:t>
                      </a:r>
                    </a:p>
                  </a:txBody>
                  <a:tcPr/>
                </a:tc>
                <a:tc>
                  <a:txBody>
                    <a:bodyPr/>
                    <a:lstStyle/>
                    <a:p>
                      <a:r>
                        <a:rPr lang="en-US" sz="2200" dirty="0">
                          <a:latin typeface="Arial" panose="020B0604020202020204" pitchFamily="34" charset="0"/>
                          <a:cs typeface="Arial" panose="020B0604020202020204" pitchFamily="34" charset="0"/>
                        </a:rPr>
                        <a:t>Ethiopia</a:t>
                      </a:r>
                    </a:p>
                  </a:txBody>
                  <a:tcPr/>
                </a:tc>
                <a:tc>
                  <a:txBody>
                    <a:bodyPr/>
                    <a:lstStyle/>
                    <a:p>
                      <a:r>
                        <a:rPr lang="en-US" sz="2200" dirty="0">
                          <a:latin typeface="Arial" panose="020B0604020202020204" pitchFamily="34" charset="0"/>
                          <a:cs typeface="Arial" panose="020B0604020202020204" pitchFamily="34" charset="0"/>
                        </a:rPr>
                        <a:t>220 </a:t>
                      </a:r>
                      <a:r>
                        <a:rPr lang="en-US" sz="2200" dirty="0" err="1">
                          <a:latin typeface="Arial" panose="020B0604020202020204" pitchFamily="34" charset="0"/>
                          <a:cs typeface="Arial" panose="020B0604020202020204" pitchFamily="34" charset="0"/>
                        </a:rPr>
                        <a:t>lbs</a:t>
                      </a:r>
                      <a:endParaRPr lang="en-US" sz="2200" dirty="0">
                        <a:latin typeface="Arial" panose="020B0604020202020204" pitchFamily="34" charset="0"/>
                        <a:cs typeface="Arial" panose="020B0604020202020204" pitchFamily="34" charset="0"/>
                      </a:endParaRPr>
                    </a:p>
                  </a:txBody>
                  <a:tcPr/>
                </a:tc>
                <a:tc>
                  <a:txBody>
                    <a:bodyPr/>
                    <a:lstStyle/>
                    <a:p>
                      <a:r>
                        <a:rPr lang="en-US" sz="2200" dirty="0">
                          <a:latin typeface="Arial" panose="020B0604020202020204" pitchFamily="34" charset="0"/>
                          <a:cs typeface="Arial" panose="020B0604020202020204" pitchFamily="34" charset="0"/>
                        </a:rPr>
                        <a:t>0.01 buses</a:t>
                      </a:r>
                    </a:p>
                  </a:txBody>
                  <a:tcPr/>
                </a:tc>
                <a:tc>
                  <a:txBody>
                    <a:bodyPr/>
                    <a:lstStyle/>
                    <a:p>
                      <a:r>
                        <a:rPr lang="en-US" sz="2200" dirty="0">
                          <a:latin typeface="Arial" panose="020B0604020202020204" pitchFamily="34" charset="0"/>
                          <a:cs typeface="Arial" panose="020B0604020202020204" pitchFamily="34" charset="0"/>
                        </a:rPr>
                        <a:t>0.75 buses</a:t>
                      </a:r>
                    </a:p>
                  </a:txBody>
                  <a:tcPr/>
                </a:tc>
                <a:extLst>
                  <a:ext uri="{0D108BD9-81ED-4DB2-BD59-A6C34878D82A}">
                    <a16:rowId xmlns:a16="http://schemas.microsoft.com/office/drawing/2014/main" val="10003"/>
                  </a:ext>
                </a:extLst>
              </a:tr>
              <a:tr h="370840">
                <a:tc>
                  <a:txBody>
                    <a:bodyPr/>
                    <a:lstStyle/>
                    <a:p>
                      <a:r>
                        <a:rPr lang="en-US" sz="2200" dirty="0">
                          <a:latin typeface="Arial" panose="020B0604020202020204" pitchFamily="34" charset="0"/>
                          <a:cs typeface="Arial" panose="020B0604020202020204" pitchFamily="34" charset="0"/>
                        </a:rPr>
                        <a:t>D</a:t>
                      </a:r>
                    </a:p>
                  </a:txBody>
                  <a:tcPr/>
                </a:tc>
                <a:tc>
                  <a:txBody>
                    <a:bodyPr/>
                    <a:lstStyle/>
                    <a:p>
                      <a:r>
                        <a:rPr lang="en-US" sz="2200" dirty="0">
                          <a:latin typeface="Arial" panose="020B0604020202020204" pitchFamily="34" charset="0"/>
                          <a:cs typeface="Arial" panose="020B0604020202020204" pitchFamily="34" charset="0"/>
                        </a:rPr>
                        <a:t>France</a:t>
                      </a:r>
                    </a:p>
                  </a:txBody>
                  <a:tcPr/>
                </a:tc>
                <a:tc>
                  <a:txBody>
                    <a:bodyPr/>
                    <a:lstStyle/>
                    <a:p>
                      <a:r>
                        <a:rPr lang="en-US" sz="2200" dirty="0">
                          <a:latin typeface="Arial" panose="020B0604020202020204" pitchFamily="34" charset="0"/>
                          <a:cs typeface="Arial" panose="020B0604020202020204" pitchFamily="34" charset="0"/>
                        </a:rPr>
                        <a:t>14,600 </a:t>
                      </a:r>
                      <a:r>
                        <a:rPr lang="en-US" sz="2200" dirty="0" err="1">
                          <a:latin typeface="Arial" panose="020B0604020202020204" pitchFamily="34" charset="0"/>
                          <a:cs typeface="Arial" panose="020B0604020202020204" pitchFamily="34" charset="0"/>
                        </a:rPr>
                        <a:t>lbs</a:t>
                      </a:r>
                      <a:endParaRPr lang="en-US" sz="2200" dirty="0">
                        <a:latin typeface="Arial" panose="020B0604020202020204" pitchFamily="34" charset="0"/>
                        <a:cs typeface="Arial" panose="020B0604020202020204" pitchFamily="34" charset="0"/>
                      </a:endParaRPr>
                    </a:p>
                  </a:txBody>
                  <a:tcPr/>
                </a:tc>
                <a:tc>
                  <a:txBody>
                    <a:bodyPr/>
                    <a:lstStyle/>
                    <a:p>
                      <a:r>
                        <a:rPr lang="en-US" sz="2200" dirty="0">
                          <a:latin typeface="Arial" panose="020B0604020202020204" pitchFamily="34" charset="0"/>
                          <a:cs typeface="Arial" panose="020B0604020202020204" pitchFamily="34" charset="0"/>
                        </a:rPr>
                        <a:t>0.6 buses</a:t>
                      </a:r>
                    </a:p>
                  </a:txBody>
                  <a:tcPr/>
                </a:tc>
                <a:tc>
                  <a:txBody>
                    <a:bodyPr/>
                    <a:lstStyle/>
                    <a:p>
                      <a:r>
                        <a:rPr lang="en-US" sz="2200" dirty="0">
                          <a:latin typeface="Arial" panose="020B0604020202020204" pitchFamily="34" charset="0"/>
                          <a:cs typeface="Arial" panose="020B0604020202020204" pitchFamily="34" charset="0"/>
                        </a:rPr>
                        <a:t>52 buses</a:t>
                      </a:r>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A1C42433-71E6-3D48-97E4-0B35F3B1FF06}" type="slidenum">
              <a:rPr lang="en-US" smtClean="0"/>
              <a:pPr/>
              <a:t>11</a:t>
            </a:fld>
            <a:endParaRPr lang="en-US"/>
          </a:p>
        </p:txBody>
      </p:sp>
      <p:sp>
        <p:nvSpPr>
          <p:cNvPr id="5" name="TextBox 4"/>
          <p:cNvSpPr txBox="1"/>
          <p:nvPr/>
        </p:nvSpPr>
        <p:spPr>
          <a:xfrm>
            <a:off x="714781" y="5141800"/>
            <a:ext cx="7673868"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Which country emits the most? Which emits the least?</a:t>
            </a:r>
          </a:p>
        </p:txBody>
      </p:sp>
    </p:spTree>
    <p:extLst>
      <p:ext uri="{BB962C8B-B14F-4D97-AF65-F5344CB8AC3E}">
        <p14:creationId xmlns:p14="http://schemas.microsoft.com/office/powerpoint/2010/main" val="1752900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2960"/>
            <a:ext cx="8229600" cy="2689084"/>
          </a:xfrm>
        </p:spPr>
        <p:txBody>
          <a:bodyPr>
            <a:normAutofit/>
          </a:bodyPr>
          <a:lstStyle/>
          <a:p>
            <a:pPr marL="0" indent="0">
              <a:buNone/>
            </a:pPr>
            <a:r>
              <a:rPr lang="en-US" dirty="0">
                <a:latin typeface="Arial" panose="020B0604020202020204" pitchFamily="34" charset="0"/>
                <a:cs typeface="Arial" panose="020B0604020202020204" pitchFamily="34" charset="0"/>
              </a:rPr>
              <a:t>Why do you think these countries have different carbon emissions? </a:t>
            </a:r>
          </a:p>
          <a:p>
            <a:pPr marL="0" indent="0">
              <a:buNone/>
            </a:pPr>
            <a:r>
              <a:rPr lang="en-US" dirty="0">
                <a:latin typeface="Arial" panose="020B0604020202020204" pitchFamily="34" charset="0"/>
                <a:cs typeface="Arial" panose="020B0604020202020204" pitchFamily="34" charset="0"/>
              </a:rPr>
              <a:t>Use information you know about each country to suggest reasons for this variation. </a:t>
            </a:r>
          </a:p>
        </p:txBody>
      </p:sp>
      <p:graphicFrame>
        <p:nvGraphicFramePr>
          <p:cNvPr id="4" name="Content Placeholder 3"/>
          <p:cNvGraphicFramePr>
            <a:graphicFrameLocks/>
          </p:cNvGraphicFramePr>
          <p:nvPr>
            <p:extLst>
              <p:ext uri="{D42A27DB-BD31-4B8C-83A1-F6EECF244321}">
                <p14:modId xmlns:p14="http://schemas.microsoft.com/office/powerpoint/2010/main" val="2350499618"/>
              </p:ext>
            </p:extLst>
          </p:nvPr>
        </p:nvGraphicFramePr>
        <p:xfrm>
          <a:off x="457200" y="491569"/>
          <a:ext cx="8229600" cy="3139440"/>
        </p:xfrm>
        <a:graphic>
          <a:graphicData uri="http://schemas.openxmlformats.org/drawingml/2006/table">
            <a:tbl>
              <a:tblPr firstRow="1" bandRow="1">
                <a:tableStyleId>{5C22544A-7EE6-4342-B048-85BDC9FD1C3A}</a:tableStyleId>
              </a:tblPr>
              <a:tblGrid>
                <a:gridCol w="1397358">
                  <a:extLst>
                    <a:ext uri="{9D8B030D-6E8A-4147-A177-3AD203B41FA5}">
                      <a16:colId xmlns:a16="http://schemas.microsoft.com/office/drawing/2014/main" val="20000"/>
                    </a:ext>
                  </a:extLst>
                </a:gridCol>
                <a:gridCol w="1326524">
                  <a:extLst>
                    <a:ext uri="{9D8B030D-6E8A-4147-A177-3AD203B41FA5}">
                      <a16:colId xmlns:a16="http://schemas.microsoft.com/office/drawing/2014/main" val="20001"/>
                    </a:ext>
                  </a:extLst>
                </a:gridCol>
                <a:gridCol w="2213878">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en-US" sz="2200" dirty="0">
                          <a:latin typeface="Arial" panose="020B0604020202020204" pitchFamily="34" charset="0"/>
                          <a:cs typeface="Arial" panose="020B0604020202020204" pitchFamily="34" charset="0"/>
                        </a:rPr>
                        <a:t>Lifestyle Choice</a:t>
                      </a:r>
                    </a:p>
                  </a:txBody>
                  <a:tcPr/>
                </a:tc>
                <a:tc>
                  <a:txBody>
                    <a:bodyPr/>
                    <a:lstStyle/>
                    <a:p>
                      <a:r>
                        <a:rPr lang="en-US" sz="2200" dirty="0">
                          <a:latin typeface="Arial" panose="020B0604020202020204" pitchFamily="34" charset="0"/>
                          <a:cs typeface="Arial" panose="020B0604020202020204" pitchFamily="34" charset="0"/>
                        </a:rPr>
                        <a:t>Country</a:t>
                      </a:r>
                    </a:p>
                  </a:txBody>
                  <a:tcPr/>
                </a:tc>
                <a:tc>
                  <a:txBody>
                    <a:bodyPr/>
                    <a:lstStyle/>
                    <a:p>
                      <a:r>
                        <a:rPr lang="en-US" sz="2200" dirty="0">
                          <a:latin typeface="Arial" panose="020B0604020202020204" pitchFamily="34" charset="0"/>
                          <a:cs typeface="Arial" panose="020B0604020202020204" pitchFamily="34" charset="0"/>
                        </a:rPr>
                        <a:t>CO</a:t>
                      </a:r>
                      <a:r>
                        <a:rPr lang="en-US" sz="2200" baseline="-25000" dirty="0">
                          <a:latin typeface="Arial" panose="020B0604020202020204" pitchFamily="34" charset="0"/>
                          <a:cs typeface="Arial" panose="020B0604020202020204" pitchFamily="34" charset="0"/>
                        </a:rPr>
                        <a:t>2</a:t>
                      </a:r>
                      <a:r>
                        <a:rPr lang="en-US" sz="2200" baseline="0" dirty="0">
                          <a:latin typeface="Arial" panose="020B0604020202020204" pitchFamily="34" charset="0"/>
                          <a:cs typeface="Arial" panose="020B0604020202020204" pitchFamily="34" charset="0"/>
                        </a:rPr>
                        <a:t> Emissions</a:t>
                      </a:r>
                    </a:p>
                    <a:p>
                      <a:r>
                        <a:rPr lang="en-US" sz="2200" baseline="0" dirty="0">
                          <a:latin typeface="Arial" panose="020B0604020202020204" pitchFamily="34" charset="0"/>
                          <a:cs typeface="Arial" panose="020B0604020202020204" pitchFamily="34" charset="0"/>
                        </a:rPr>
                        <a:t>(</a:t>
                      </a:r>
                      <a:r>
                        <a:rPr lang="en-US" sz="2200" baseline="0" dirty="0" err="1">
                          <a:latin typeface="Arial" panose="020B0604020202020204" pitchFamily="34" charset="0"/>
                          <a:cs typeface="Arial" panose="020B0604020202020204" pitchFamily="34" charset="0"/>
                        </a:rPr>
                        <a:t>lbs</a:t>
                      </a:r>
                      <a:r>
                        <a:rPr lang="en-US" sz="2200" baseline="0" dirty="0">
                          <a:latin typeface="Arial" panose="020B0604020202020204" pitchFamily="34" charset="0"/>
                          <a:cs typeface="Arial" panose="020B0604020202020204" pitchFamily="34" charset="0"/>
                        </a:rPr>
                        <a:t>/</a:t>
                      </a:r>
                      <a:r>
                        <a:rPr lang="en-US" sz="2200" baseline="0" dirty="0" err="1">
                          <a:latin typeface="Arial" panose="020B0604020202020204" pitchFamily="34" charset="0"/>
                          <a:cs typeface="Arial" panose="020B0604020202020204" pitchFamily="34" charset="0"/>
                        </a:rPr>
                        <a:t>yr</a:t>
                      </a:r>
                      <a:r>
                        <a:rPr lang="en-US" sz="2200" baseline="0" dirty="0">
                          <a:latin typeface="Arial" panose="020B0604020202020204" pitchFamily="34" charset="0"/>
                          <a:cs typeface="Arial" panose="020B0604020202020204" pitchFamily="34" charset="0"/>
                        </a:rPr>
                        <a:t>/person)</a:t>
                      </a:r>
                      <a:endParaRPr lang="en-US" sz="2200" dirty="0">
                        <a:latin typeface="Arial" panose="020B0604020202020204" pitchFamily="34" charset="0"/>
                        <a:cs typeface="Arial" panose="020B0604020202020204" pitchFamily="34" charset="0"/>
                      </a:endParaRPr>
                    </a:p>
                  </a:txBody>
                  <a:tcPr/>
                </a:tc>
                <a:tc>
                  <a:txBody>
                    <a:bodyPr/>
                    <a:lstStyle/>
                    <a:p>
                      <a:r>
                        <a:rPr lang="en-US" sz="2200" dirty="0">
                          <a:latin typeface="Arial" panose="020B0604020202020204" pitchFamily="34" charset="0"/>
                          <a:cs typeface="Arial" panose="020B0604020202020204" pitchFamily="34" charset="0"/>
                        </a:rPr>
                        <a:t>Weight in School Buses</a:t>
                      </a:r>
                    </a:p>
                  </a:txBody>
                  <a:tcPr/>
                </a:tc>
                <a:tc>
                  <a:txBody>
                    <a:bodyPr/>
                    <a:lstStyle/>
                    <a:p>
                      <a:r>
                        <a:rPr lang="en-US" sz="2200" dirty="0">
                          <a:latin typeface="Arial" panose="020B0604020202020204" pitchFamily="34" charset="0"/>
                          <a:cs typeface="Arial" panose="020B0604020202020204" pitchFamily="34" charset="0"/>
                        </a:rPr>
                        <a:t>Volume in School Buses</a:t>
                      </a:r>
                    </a:p>
                  </a:txBody>
                  <a:tcPr/>
                </a:tc>
                <a:extLst>
                  <a:ext uri="{0D108BD9-81ED-4DB2-BD59-A6C34878D82A}">
                    <a16:rowId xmlns:a16="http://schemas.microsoft.com/office/drawing/2014/main" val="10000"/>
                  </a:ext>
                </a:extLst>
              </a:tr>
              <a:tr h="370840">
                <a:tc>
                  <a:txBody>
                    <a:bodyPr/>
                    <a:lstStyle/>
                    <a:p>
                      <a:r>
                        <a:rPr lang="en-US" sz="2200" dirty="0">
                          <a:latin typeface="Arial" panose="020B0604020202020204" pitchFamily="34" charset="0"/>
                          <a:cs typeface="Arial" panose="020B0604020202020204" pitchFamily="34" charset="0"/>
                        </a:rPr>
                        <a:t>A</a:t>
                      </a:r>
                    </a:p>
                  </a:txBody>
                  <a:tcPr/>
                </a:tc>
                <a:tc>
                  <a:txBody>
                    <a:bodyPr/>
                    <a:lstStyle/>
                    <a:p>
                      <a:r>
                        <a:rPr lang="en-US" sz="2200" dirty="0">
                          <a:latin typeface="Arial" panose="020B0604020202020204" pitchFamily="34" charset="0"/>
                          <a:cs typeface="Arial" panose="020B0604020202020204" pitchFamily="34" charset="0"/>
                        </a:rPr>
                        <a:t>United States</a:t>
                      </a:r>
                    </a:p>
                  </a:txBody>
                  <a:tcPr/>
                </a:tc>
                <a:tc>
                  <a:txBody>
                    <a:bodyPr/>
                    <a:lstStyle/>
                    <a:p>
                      <a:r>
                        <a:rPr lang="en-US" sz="2200" dirty="0">
                          <a:latin typeface="Arial" panose="020B0604020202020204" pitchFamily="34" charset="0"/>
                          <a:cs typeface="Arial" panose="020B0604020202020204" pitchFamily="34" charset="0"/>
                        </a:rPr>
                        <a:t>44,000 </a:t>
                      </a:r>
                      <a:r>
                        <a:rPr lang="en-US" sz="2200" dirty="0" err="1">
                          <a:latin typeface="Arial" panose="020B0604020202020204" pitchFamily="34" charset="0"/>
                          <a:cs typeface="Arial" panose="020B0604020202020204" pitchFamily="34" charset="0"/>
                        </a:rPr>
                        <a:t>lbs</a:t>
                      </a:r>
                      <a:endParaRPr lang="en-US" sz="2200" dirty="0">
                        <a:latin typeface="Arial" panose="020B0604020202020204" pitchFamily="34" charset="0"/>
                        <a:cs typeface="Arial" panose="020B0604020202020204" pitchFamily="34" charset="0"/>
                      </a:endParaRPr>
                    </a:p>
                  </a:txBody>
                  <a:tcPr/>
                </a:tc>
                <a:tc>
                  <a:txBody>
                    <a:bodyPr/>
                    <a:lstStyle/>
                    <a:p>
                      <a:r>
                        <a:rPr lang="en-US" sz="2200" dirty="0">
                          <a:latin typeface="Arial" panose="020B0604020202020204" pitchFamily="34" charset="0"/>
                          <a:cs typeface="Arial" panose="020B0604020202020204" pitchFamily="34" charset="0"/>
                        </a:rPr>
                        <a:t>1.75 buses</a:t>
                      </a:r>
                    </a:p>
                  </a:txBody>
                  <a:tcPr/>
                </a:tc>
                <a:tc>
                  <a:txBody>
                    <a:bodyPr/>
                    <a:lstStyle/>
                    <a:p>
                      <a:r>
                        <a:rPr lang="en-US" sz="2200" dirty="0">
                          <a:latin typeface="Arial" panose="020B0604020202020204" pitchFamily="34" charset="0"/>
                          <a:cs typeface="Arial" panose="020B0604020202020204" pitchFamily="34" charset="0"/>
                        </a:rPr>
                        <a:t>157 buses</a:t>
                      </a:r>
                    </a:p>
                  </a:txBody>
                  <a:tcPr/>
                </a:tc>
                <a:extLst>
                  <a:ext uri="{0D108BD9-81ED-4DB2-BD59-A6C34878D82A}">
                    <a16:rowId xmlns:a16="http://schemas.microsoft.com/office/drawing/2014/main" val="10001"/>
                  </a:ext>
                </a:extLst>
              </a:tr>
              <a:tr h="370840">
                <a:tc>
                  <a:txBody>
                    <a:bodyPr/>
                    <a:lstStyle/>
                    <a:p>
                      <a:r>
                        <a:rPr lang="en-US" sz="2200" dirty="0">
                          <a:latin typeface="Arial" panose="020B0604020202020204" pitchFamily="34" charset="0"/>
                          <a:cs typeface="Arial" panose="020B0604020202020204" pitchFamily="34" charset="0"/>
                        </a:rPr>
                        <a:t>B</a:t>
                      </a:r>
                    </a:p>
                  </a:txBody>
                  <a:tcPr/>
                </a:tc>
                <a:tc>
                  <a:txBody>
                    <a:bodyPr/>
                    <a:lstStyle/>
                    <a:p>
                      <a:r>
                        <a:rPr lang="en-US" sz="2200" dirty="0">
                          <a:latin typeface="Arial" panose="020B0604020202020204" pitchFamily="34" charset="0"/>
                          <a:cs typeface="Arial" panose="020B0604020202020204" pitchFamily="34" charset="0"/>
                        </a:rPr>
                        <a:t>China</a:t>
                      </a:r>
                    </a:p>
                  </a:txBody>
                  <a:tcPr/>
                </a:tc>
                <a:tc>
                  <a:txBody>
                    <a:bodyPr/>
                    <a:lstStyle/>
                    <a:p>
                      <a:r>
                        <a:rPr lang="en-US" sz="2200" dirty="0">
                          <a:latin typeface="Arial" panose="020B0604020202020204" pitchFamily="34" charset="0"/>
                          <a:cs typeface="Arial" panose="020B0604020202020204" pitchFamily="34" charset="0"/>
                        </a:rPr>
                        <a:t>9,500 </a:t>
                      </a:r>
                      <a:r>
                        <a:rPr lang="en-US" sz="2200" dirty="0" err="1">
                          <a:latin typeface="Arial" panose="020B0604020202020204" pitchFamily="34" charset="0"/>
                          <a:cs typeface="Arial" panose="020B0604020202020204" pitchFamily="34" charset="0"/>
                        </a:rPr>
                        <a:t>lbs</a:t>
                      </a:r>
                      <a:endParaRPr lang="en-US" sz="2200" dirty="0">
                        <a:latin typeface="Arial" panose="020B0604020202020204" pitchFamily="34" charset="0"/>
                        <a:cs typeface="Arial" panose="020B0604020202020204" pitchFamily="34" charset="0"/>
                      </a:endParaRPr>
                    </a:p>
                  </a:txBody>
                  <a:tcPr/>
                </a:tc>
                <a:tc>
                  <a:txBody>
                    <a:bodyPr/>
                    <a:lstStyle/>
                    <a:p>
                      <a:r>
                        <a:rPr lang="en-US" sz="2200" dirty="0">
                          <a:latin typeface="Arial" panose="020B0604020202020204" pitchFamily="34" charset="0"/>
                          <a:cs typeface="Arial" panose="020B0604020202020204" pitchFamily="34" charset="0"/>
                        </a:rPr>
                        <a:t>0.4 buses</a:t>
                      </a:r>
                    </a:p>
                  </a:txBody>
                  <a:tcPr/>
                </a:tc>
                <a:tc>
                  <a:txBody>
                    <a:bodyPr/>
                    <a:lstStyle/>
                    <a:p>
                      <a:r>
                        <a:rPr lang="en-US" sz="2200" dirty="0">
                          <a:latin typeface="Arial" panose="020B0604020202020204" pitchFamily="34" charset="0"/>
                          <a:cs typeface="Arial" panose="020B0604020202020204" pitchFamily="34" charset="0"/>
                        </a:rPr>
                        <a:t>34 buses</a:t>
                      </a:r>
                    </a:p>
                  </a:txBody>
                  <a:tcPr/>
                </a:tc>
                <a:extLst>
                  <a:ext uri="{0D108BD9-81ED-4DB2-BD59-A6C34878D82A}">
                    <a16:rowId xmlns:a16="http://schemas.microsoft.com/office/drawing/2014/main" val="10002"/>
                  </a:ext>
                </a:extLst>
              </a:tr>
              <a:tr h="370840">
                <a:tc>
                  <a:txBody>
                    <a:bodyPr/>
                    <a:lstStyle/>
                    <a:p>
                      <a:r>
                        <a:rPr lang="en-US" sz="2200" dirty="0">
                          <a:latin typeface="Arial" panose="020B0604020202020204" pitchFamily="34" charset="0"/>
                          <a:cs typeface="Arial" panose="020B0604020202020204" pitchFamily="34" charset="0"/>
                        </a:rPr>
                        <a:t>C</a:t>
                      </a:r>
                    </a:p>
                  </a:txBody>
                  <a:tcPr/>
                </a:tc>
                <a:tc>
                  <a:txBody>
                    <a:bodyPr/>
                    <a:lstStyle/>
                    <a:p>
                      <a:r>
                        <a:rPr lang="en-US" sz="2200" dirty="0">
                          <a:latin typeface="Arial" panose="020B0604020202020204" pitchFamily="34" charset="0"/>
                          <a:cs typeface="Arial" panose="020B0604020202020204" pitchFamily="34" charset="0"/>
                        </a:rPr>
                        <a:t>Ethiopia</a:t>
                      </a:r>
                    </a:p>
                  </a:txBody>
                  <a:tcPr/>
                </a:tc>
                <a:tc>
                  <a:txBody>
                    <a:bodyPr/>
                    <a:lstStyle/>
                    <a:p>
                      <a:r>
                        <a:rPr lang="en-US" sz="2200" dirty="0">
                          <a:latin typeface="Arial" panose="020B0604020202020204" pitchFamily="34" charset="0"/>
                          <a:cs typeface="Arial" panose="020B0604020202020204" pitchFamily="34" charset="0"/>
                        </a:rPr>
                        <a:t>220 </a:t>
                      </a:r>
                      <a:r>
                        <a:rPr lang="en-US" sz="2200" dirty="0" err="1">
                          <a:latin typeface="Arial" panose="020B0604020202020204" pitchFamily="34" charset="0"/>
                          <a:cs typeface="Arial" panose="020B0604020202020204" pitchFamily="34" charset="0"/>
                        </a:rPr>
                        <a:t>lbs</a:t>
                      </a:r>
                      <a:endParaRPr lang="en-US" sz="2200" dirty="0">
                        <a:latin typeface="Arial" panose="020B0604020202020204" pitchFamily="34" charset="0"/>
                        <a:cs typeface="Arial" panose="020B0604020202020204" pitchFamily="34" charset="0"/>
                      </a:endParaRPr>
                    </a:p>
                  </a:txBody>
                  <a:tcPr/>
                </a:tc>
                <a:tc>
                  <a:txBody>
                    <a:bodyPr/>
                    <a:lstStyle/>
                    <a:p>
                      <a:r>
                        <a:rPr lang="en-US" sz="2200" dirty="0">
                          <a:latin typeface="Arial" panose="020B0604020202020204" pitchFamily="34" charset="0"/>
                          <a:cs typeface="Arial" panose="020B0604020202020204" pitchFamily="34" charset="0"/>
                        </a:rPr>
                        <a:t>0.01 buses</a:t>
                      </a:r>
                    </a:p>
                  </a:txBody>
                  <a:tcPr/>
                </a:tc>
                <a:tc>
                  <a:txBody>
                    <a:bodyPr/>
                    <a:lstStyle/>
                    <a:p>
                      <a:r>
                        <a:rPr lang="en-US" sz="2200" dirty="0">
                          <a:latin typeface="Arial" panose="020B0604020202020204" pitchFamily="34" charset="0"/>
                          <a:cs typeface="Arial" panose="020B0604020202020204" pitchFamily="34" charset="0"/>
                        </a:rPr>
                        <a:t>0.75 buses</a:t>
                      </a:r>
                    </a:p>
                  </a:txBody>
                  <a:tcPr/>
                </a:tc>
                <a:extLst>
                  <a:ext uri="{0D108BD9-81ED-4DB2-BD59-A6C34878D82A}">
                    <a16:rowId xmlns:a16="http://schemas.microsoft.com/office/drawing/2014/main" val="10003"/>
                  </a:ext>
                </a:extLst>
              </a:tr>
              <a:tr h="370840">
                <a:tc>
                  <a:txBody>
                    <a:bodyPr/>
                    <a:lstStyle/>
                    <a:p>
                      <a:r>
                        <a:rPr lang="en-US" sz="2200" dirty="0">
                          <a:latin typeface="Arial" panose="020B0604020202020204" pitchFamily="34" charset="0"/>
                          <a:cs typeface="Arial" panose="020B0604020202020204" pitchFamily="34" charset="0"/>
                        </a:rPr>
                        <a:t>D</a:t>
                      </a:r>
                    </a:p>
                  </a:txBody>
                  <a:tcPr/>
                </a:tc>
                <a:tc>
                  <a:txBody>
                    <a:bodyPr/>
                    <a:lstStyle/>
                    <a:p>
                      <a:r>
                        <a:rPr lang="en-US" sz="2200" dirty="0">
                          <a:latin typeface="Arial" panose="020B0604020202020204" pitchFamily="34" charset="0"/>
                          <a:cs typeface="Arial" panose="020B0604020202020204" pitchFamily="34" charset="0"/>
                        </a:rPr>
                        <a:t>France</a:t>
                      </a:r>
                    </a:p>
                  </a:txBody>
                  <a:tcPr/>
                </a:tc>
                <a:tc>
                  <a:txBody>
                    <a:bodyPr/>
                    <a:lstStyle/>
                    <a:p>
                      <a:r>
                        <a:rPr lang="en-US" sz="2200" dirty="0">
                          <a:latin typeface="Arial" panose="020B0604020202020204" pitchFamily="34" charset="0"/>
                          <a:cs typeface="Arial" panose="020B0604020202020204" pitchFamily="34" charset="0"/>
                        </a:rPr>
                        <a:t>14,600 </a:t>
                      </a:r>
                      <a:r>
                        <a:rPr lang="en-US" sz="2200" dirty="0" err="1">
                          <a:latin typeface="Arial" panose="020B0604020202020204" pitchFamily="34" charset="0"/>
                          <a:cs typeface="Arial" panose="020B0604020202020204" pitchFamily="34" charset="0"/>
                        </a:rPr>
                        <a:t>lbs</a:t>
                      </a:r>
                      <a:endParaRPr lang="en-US" sz="2200" dirty="0">
                        <a:latin typeface="Arial" panose="020B0604020202020204" pitchFamily="34" charset="0"/>
                        <a:cs typeface="Arial" panose="020B0604020202020204" pitchFamily="34" charset="0"/>
                      </a:endParaRPr>
                    </a:p>
                  </a:txBody>
                  <a:tcPr/>
                </a:tc>
                <a:tc>
                  <a:txBody>
                    <a:bodyPr/>
                    <a:lstStyle/>
                    <a:p>
                      <a:r>
                        <a:rPr lang="en-US" sz="2200" dirty="0">
                          <a:latin typeface="Arial" panose="020B0604020202020204" pitchFamily="34" charset="0"/>
                          <a:cs typeface="Arial" panose="020B0604020202020204" pitchFamily="34" charset="0"/>
                        </a:rPr>
                        <a:t>0.6 buses</a:t>
                      </a:r>
                    </a:p>
                  </a:txBody>
                  <a:tcPr/>
                </a:tc>
                <a:tc>
                  <a:txBody>
                    <a:bodyPr/>
                    <a:lstStyle/>
                    <a:p>
                      <a:r>
                        <a:rPr lang="en-US" sz="2200" dirty="0">
                          <a:latin typeface="Arial" panose="020B0604020202020204" pitchFamily="34" charset="0"/>
                          <a:cs typeface="Arial" panose="020B0604020202020204" pitchFamily="34" charset="0"/>
                        </a:rPr>
                        <a:t>52 buses</a:t>
                      </a:r>
                    </a:p>
                  </a:txBody>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A1C42433-71E6-3D48-97E4-0B35F3B1FF06}" type="slidenum">
              <a:rPr lang="en-US" smtClean="0"/>
              <a:pPr/>
              <a:t>12</a:t>
            </a:fld>
            <a:endParaRPr lang="en-US"/>
          </a:p>
        </p:txBody>
      </p:sp>
    </p:spTree>
    <p:extLst>
      <p:ext uri="{BB962C8B-B14F-4D97-AF65-F5344CB8AC3E}">
        <p14:creationId xmlns:p14="http://schemas.microsoft.com/office/powerpoint/2010/main" val="159038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4949" y="147693"/>
            <a:ext cx="5989051" cy="2023247"/>
          </a:xfrm>
        </p:spPr>
        <p:txBody>
          <a:bodyPr>
            <a:normAutofit fontScale="90000"/>
          </a:bodyPr>
          <a:lstStyle/>
          <a:p>
            <a:r>
              <a:rPr lang="en-US" dirty="0">
                <a:latin typeface="Arial" panose="020B0604020202020204" pitchFamily="34" charset="0"/>
                <a:cs typeface="Arial" panose="020B0604020202020204" pitchFamily="34" charset="0"/>
              </a:rPr>
              <a:t>Discussion questions </a:t>
            </a:r>
            <a:br>
              <a:rPr lang="en-US" dirty="0">
                <a:latin typeface="Arial" panose="020B0604020202020204" pitchFamily="34" charset="0"/>
                <a:cs typeface="Arial" panose="020B0604020202020204" pitchFamily="34" charset="0"/>
              </a:rPr>
            </a:br>
            <a:r>
              <a:rPr lang="en-US" sz="2200" i="1" dirty="0">
                <a:latin typeface="Arial" panose="020B0604020202020204" pitchFamily="34" charset="0"/>
                <a:cs typeface="Arial" panose="020B0604020202020204" pitchFamily="34" charset="0"/>
              </a:rPr>
              <a:t>For each question, think about your answer for 30 seconds. Then, take 1 minute to share your answer with a partner. Then, your teacher will ask some of your to share your answers with the class. </a:t>
            </a:r>
            <a:endParaRPr lang="en-US"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026" y="2512770"/>
            <a:ext cx="8726854" cy="4312322"/>
          </a:xfrm>
        </p:spPr>
        <p:txBody>
          <a:bodyPr>
            <a:normAutofit fontScale="47500" lnSpcReduction="20000"/>
          </a:bodyPr>
          <a:lstStyle/>
          <a:p>
            <a:pPr marL="514350" indent="-514350">
              <a:buFont typeface="+mj-lt"/>
              <a:buAutoNum type="arabicPeriod"/>
            </a:pPr>
            <a:r>
              <a:rPr lang="en-US" sz="3800" dirty="0">
                <a:latin typeface="Arial" panose="020B0604020202020204" pitchFamily="34" charset="0"/>
                <a:cs typeface="Arial" panose="020B0604020202020204" pitchFamily="34" charset="0"/>
              </a:rPr>
              <a:t>How do you think these numbers are different from what they would have looked like 100 years ago? </a:t>
            </a:r>
          </a:p>
          <a:p>
            <a:pPr marL="514350" indent="-514350">
              <a:buFont typeface="+mj-lt"/>
              <a:buAutoNum type="arabicPeriod"/>
            </a:pPr>
            <a:r>
              <a:rPr lang="en-US" sz="3800" dirty="0">
                <a:latin typeface="Arial" panose="020B0604020202020204" pitchFamily="34" charset="0"/>
                <a:cs typeface="Arial" panose="020B0604020202020204" pitchFamily="34" charset="0"/>
              </a:rPr>
              <a:t>In this activity, you were allowed to make “choices” about which lifestyle you choose. Which of these things do you make “choices” about everyday, and which of these things are determined by where you live? </a:t>
            </a:r>
          </a:p>
          <a:p>
            <a:pPr marL="514350" indent="-514350">
              <a:buFont typeface="+mj-lt"/>
              <a:buAutoNum type="arabicPeriod"/>
            </a:pPr>
            <a:r>
              <a:rPr lang="en-US" sz="3800" dirty="0">
                <a:latin typeface="Arial" panose="020B0604020202020204" pitchFamily="34" charset="0"/>
                <a:cs typeface="Arial" panose="020B0604020202020204" pitchFamily="34" charset="0"/>
              </a:rPr>
              <a:t>How much “choice” does a person living in Ethiopia have about how she or he uses carbon every day? If a person from Ethiopia could play this game, what lifestyles do you think s/he would choose?</a:t>
            </a:r>
          </a:p>
          <a:p>
            <a:pPr marL="514350" indent="-514350">
              <a:buFont typeface="+mj-lt"/>
              <a:buAutoNum type="arabicPeriod"/>
            </a:pPr>
            <a:r>
              <a:rPr lang="en-US" sz="3800" dirty="0">
                <a:latin typeface="Arial" panose="020B0604020202020204" pitchFamily="34" charset="0"/>
                <a:cs typeface="Arial" panose="020B0604020202020204" pitchFamily="34" charset="0"/>
              </a:rPr>
              <a:t>What are the consequences for the </a:t>
            </a:r>
            <a:r>
              <a:rPr lang="en-US" sz="3800" b="1" dirty="0">
                <a:latin typeface="Arial" panose="020B0604020202020204" pitchFamily="34" charset="0"/>
                <a:cs typeface="Arial" panose="020B0604020202020204" pitchFamily="34" charset="0"/>
              </a:rPr>
              <a:t>environment</a:t>
            </a:r>
            <a:r>
              <a:rPr lang="en-US" sz="3800" dirty="0">
                <a:latin typeface="Arial" panose="020B0604020202020204" pitchFamily="34" charset="0"/>
                <a:cs typeface="Arial" panose="020B0604020202020204" pitchFamily="34" charset="0"/>
              </a:rPr>
              <a:t> if we continue with our current lifestyles in the United States? What are the consequences for </a:t>
            </a:r>
            <a:r>
              <a:rPr lang="en-US" sz="3800" b="1" dirty="0">
                <a:latin typeface="Arial" panose="020B0604020202020204" pitchFamily="34" charset="0"/>
                <a:cs typeface="Arial" panose="020B0604020202020204" pitchFamily="34" charset="0"/>
              </a:rPr>
              <a:t>people</a:t>
            </a:r>
            <a:r>
              <a:rPr lang="en-US" sz="3800" dirty="0">
                <a:latin typeface="Arial" panose="020B0604020202020204" pitchFamily="34" charset="0"/>
                <a:cs typeface="Arial" panose="020B0604020202020204" pitchFamily="34" charset="0"/>
              </a:rPr>
              <a:t>? </a:t>
            </a:r>
          </a:p>
          <a:p>
            <a:pPr marL="514350" indent="-514350">
              <a:buFont typeface="+mj-lt"/>
              <a:buAutoNum type="arabicPeriod"/>
            </a:pPr>
            <a:r>
              <a:rPr lang="en-US" sz="3800" dirty="0">
                <a:latin typeface="Arial" panose="020B0604020202020204" pitchFamily="34" charset="0"/>
                <a:cs typeface="Arial" panose="020B0604020202020204" pitchFamily="34" charset="0"/>
              </a:rPr>
              <a:t>Carbon emissions cause an increase in global temperatures, which leads to weather hazards like drought in some areas, and heavy rain in others. How will extreme drought affect a citizen of Ethiopia </a:t>
            </a:r>
            <a:r>
              <a:rPr lang="en-US" sz="3800">
                <a:latin typeface="Arial" panose="020B0604020202020204" pitchFamily="34" charset="0"/>
                <a:cs typeface="Arial" panose="020B0604020202020204" pitchFamily="34" charset="0"/>
              </a:rPr>
              <a:t>differently from </a:t>
            </a:r>
            <a:r>
              <a:rPr lang="en-US" sz="3800" dirty="0">
                <a:latin typeface="Arial" panose="020B0604020202020204" pitchFamily="34" charset="0"/>
                <a:cs typeface="Arial" panose="020B0604020202020204" pitchFamily="34" charset="0"/>
              </a:rPr>
              <a:t>a citizen of the United States? </a:t>
            </a:r>
          </a:p>
          <a:p>
            <a:pPr marL="514350" indent="-514350">
              <a:buFont typeface="+mj-lt"/>
              <a:buAutoNum type="arabicPeriod"/>
            </a:pPr>
            <a:r>
              <a:rPr lang="en-US" sz="3800" dirty="0">
                <a:latin typeface="Arial" panose="020B0604020202020204" pitchFamily="34" charset="0"/>
                <a:cs typeface="Arial" panose="020B0604020202020204" pitchFamily="34" charset="0"/>
              </a:rPr>
              <a:t>Rising sea levels are another consequence of rising temperatures. When polar ice caps melt, the water from the glaciers goes into the oceans, causing sea levels to rise. Who on the planet will be affected most by rising sea levels?</a:t>
            </a:r>
          </a:p>
        </p:txBody>
      </p:sp>
      <p:sp>
        <p:nvSpPr>
          <p:cNvPr id="4" name="Slide Number Placeholder 3"/>
          <p:cNvSpPr>
            <a:spLocks noGrp="1"/>
          </p:cNvSpPr>
          <p:nvPr>
            <p:ph type="sldNum" sz="quarter" idx="12"/>
          </p:nvPr>
        </p:nvSpPr>
        <p:spPr/>
        <p:txBody>
          <a:bodyPr/>
          <a:lstStyle/>
          <a:p>
            <a:fld id="{A1C42433-71E6-3D48-97E4-0B35F3B1FF06}" type="slidenum">
              <a:rPr lang="en-US" smtClean="0"/>
              <a:pPr/>
              <a:t>13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39256353"/>
              </p:ext>
            </p:extLst>
          </p:nvPr>
        </p:nvGraphicFramePr>
        <p:xfrm>
          <a:off x="655053" y="316740"/>
          <a:ext cx="2499895" cy="2123440"/>
        </p:xfrm>
        <a:graphic>
          <a:graphicData uri="http://schemas.openxmlformats.org/drawingml/2006/table">
            <a:tbl>
              <a:tblPr firstRow="1" bandRow="1">
                <a:tableStyleId>{5C22544A-7EE6-4342-B048-85BDC9FD1C3A}</a:tableStyleId>
              </a:tblPr>
              <a:tblGrid>
                <a:gridCol w="1173747">
                  <a:extLst>
                    <a:ext uri="{9D8B030D-6E8A-4147-A177-3AD203B41FA5}">
                      <a16:colId xmlns:a16="http://schemas.microsoft.com/office/drawing/2014/main" val="20000"/>
                    </a:ext>
                  </a:extLst>
                </a:gridCol>
                <a:gridCol w="1326148">
                  <a:extLst>
                    <a:ext uri="{9D8B030D-6E8A-4147-A177-3AD203B41FA5}">
                      <a16:colId xmlns:a16="http://schemas.microsoft.com/office/drawing/2014/main" val="20001"/>
                    </a:ext>
                  </a:extLst>
                </a:gridCol>
              </a:tblGrid>
              <a:tr h="370840">
                <a:tc>
                  <a:txBody>
                    <a:bodyPr/>
                    <a:lstStyle/>
                    <a:p>
                      <a:r>
                        <a:rPr lang="en-US" dirty="0">
                          <a:latin typeface="Arial" panose="020B0604020202020204" pitchFamily="34" charset="0"/>
                          <a:cs typeface="Arial" panose="020B0604020202020204" pitchFamily="34" charset="0"/>
                        </a:rPr>
                        <a:t>Lifestyle</a:t>
                      </a:r>
                    </a:p>
                  </a:txBody>
                  <a:tcPr/>
                </a:tc>
                <a:tc>
                  <a:txBody>
                    <a:bodyPr/>
                    <a:lstStyle/>
                    <a:p>
                      <a:r>
                        <a:rPr lang="en-US" dirty="0">
                          <a:latin typeface="Arial" panose="020B0604020202020204" pitchFamily="34" charset="0"/>
                          <a:cs typeface="Arial" panose="020B0604020202020204" pitchFamily="34" charset="0"/>
                        </a:rPr>
                        <a:t>Country</a:t>
                      </a:r>
                    </a:p>
                  </a:txBody>
                  <a:tcPr/>
                </a:tc>
                <a:extLst>
                  <a:ext uri="{0D108BD9-81ED-4DB2-BD59-A6C34878D82A}">
                    <a16:rowId xmlns:a16="http://schemas.microsoft.com/office/drawing/2014/main" val="10000"/>
                  </a:ext>
                </a:extLst>
              </a:tr>
              <a:tr h="370840">
                <a:tc>
                  <a:txBody>
                    <a:bodyPr/>
                    <a:lstStyle/>
                    <a:p>
                      <a:pPr algn="ctr"/>
                      <a:r>
                        <a:rPr lang="en-US" dirty="0">
                          <a:latin typeface="Arial" panose="020B0604020202020204" pitchFamily="34" charset="0"/>
                          <a:cs typeface="Arial" panose="020B0604020202020204" pitchFamily="34" charset="0"/>
                        </a:rPr>
                        <a:t>A</a:t>
                      </a:r>
                    </a:p>
                  </a:txBody>
                  <a:tcPr/>
                </a:tc>
                <a:tc>
                  <a:txBody>
                    <a:bodyPr/>
                    <a:lstStyle/>
                    <a:p>
                      <a:r>
                        <a:rPr lang="en-US" dirty="0">
                          <a:latin typeface="Arial" panose="020B0604020202020204" pitchFamily="34" charset="0"/>
                          <a:cs typeface="Arial" panose="020B0604020202020204" pitchFamily="34" charset="0"/>
                        </a:rPr>
                        <a:t>United States</a:t>
                      </a:r>
                    </a:p>
                  </a:txBody>
                  <a:tcPr/>
                </a:tc>
                <a:extLst>
                  <a:ext uri="{0D108BD9-81ED-4DB2-BD59-A6C34878D82A}">
                    <a16:rowId xmlns:a16="http://schemas.microsoft.com/office/drawing/2014/main" val="10001"/>
                  </a:ext>
                </a:extLst>
              </a:tr>
              <a:tr h="370840">
                <a:tc>
                  <a:txBody>
                    <a:bodyPr/>
                    <a:lstStyle/>
                    <a:p>
                      <a:pPr algn="ctr"/>
                      <a:r>
                        <a:rPr lang="en-US" dirty="0">
                          <a:latin typeface="Arial" panose="020B0604020202020204" pitchFamily="34" charset="0"/>
                          <a:cs typeface="Arial" panose="020B0604020202020204" pitchFamily="34" charset="0"/>
                        </a:rPr>
                        <a:t>B</a:t>
                      </a:r>
                    </a:p>
                  </a:txBody>
                  <a:tcPr/>
                </a:tc>
                <a:tc>
                  <a:txBody>
                    <a:bodyPr/>
                    <a:lstStyle/>
                    <a:p>
                      <a:r>
                        <a:rPr lang="en-US" dirty="0">
                          <a:latin typeface="Arial" panose="020B0604020202020204" pitchFamily="34" charset="0"/>
                          <a:cs typeface="Arial" panose="020B0604020202020204" pitchFamily="34" charset="0"/>
                        </a:rPr>
                        <a:t>China</a:t>
                      </a:r>
                    </a:p>
                  </a:txBody>
                  <a:tcPr/>
                </a:tc>
                <a:extLst>
                  <a:ext uri="{0D108BD9-81ED-4DB2-BD59-A6C34878D82A}">
                    <a16:rowId xmlns:a16="http://schemas.microsoft.com/office/drawing/2014/main" val="10002"/>
                  </a:ext>
                </a:extLst>
              </a:tr>
              <a:tr h="370840">
                <a:tc>
                  <a:txBody>
                    <a:bodyPr/>
                    <a:lstStyle/>
                    <a:p>
                      <a:pPr algn="ctr"/>
                      <a:r>
                        <a:rPr lang="en-US" dirty="0">
                          <a:latin typeface="Arial" panose="020B0604020202020204" pitchFamily="34" charset="0"/>
                          <a:cs typeface="Arial" panose="020B0604020202020204" pitchFamily="34" charset="0"/>
                        </a:rPr>
                        <a:t>C</a:t>
                      </a:r>
                    </a:p>
                  </a:txBody>
                  <a:tcPr/>
                </a:tc>
                <a:tc>
                  <a:txBody>
                    <a:bodyPr/>
                    <a:lstStyle/>
                    <a:p>
                      <a:r>
                        <a:rPr lang="en-US" dirty="0">
                          <a:latin typeface="Arial" panose="020B0604020202020204" pitchFamily="34" charset="0"/>
                          <a:cs typeface="Arial" panose="020B0604020202020204" pitchFamily="34" charset="0"/>
                        </a:rPr>
                        <a:t>Ethiopia</a:t>
                      </a:r>
                    </a:p>
                  </a:txBody>
                  <a:tcPr/>
                </a:tc>
                <a:extLst>
                  <a:ext uri="{0D108BD9-81ED-4DB2-BD59-A6C34878D82A}">
                    <a16:rowId xmlns:a16="http://schemas.microsoft.com/office/drawing/2014/main" val="10003"/>
                  </a:ext>
                </a:extLst>
              </a:tr>
              <a:tr h="370840">
                <a:tc>
                  <a:txBody>
                    <a:bodyPr/>
                    <a:lstStyle/>
                    <a:p>
                      <a:pPr algn="ctr"/>
                      <a:r>
                        <a:rPr lang="en-US" dirty="0">
                          <a:latin typeface="Arial" panose="020B0604020202020204" pitchFamily="34" charset="0"/>
                          <a:cs typeface="Arial" panose="020B0604020202020204" pitchFamily="34" charset="0"/>
                        </a:rPr>
                        <a:t>D</a:t>
                      </a:r>
                    </a:p>
                  </a:txBody>
                  <a:tcPr/>
                </a:tc>
                <a:tc>
                  <a:txBody>
                    <a:bodyPr/>
                    <a:lstStyle/>
                    <a:p>
                      <a:r>
                        <a:rPr lang="en-US" dirty="0">
                          <a:latin typeface="Arial" panose="020B0604020202020204" pitchFamily="34" charset="0"/>
                          <a:cs typeface="Arial" panose="020B0604020202020204" pitchFamily="34" charset="0"/>
                        </a:rPr>
                        <a:t>France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0713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93632-8C3D-CE44-ABA9-2474F9E34C17}"/>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DF57409D-177F-CC4E-B3F0-774BB4053E95}"/>
              </a:ext>
            </a:extLst>
          </p:cNvPr>
          <p:cNvSpPr>
            <a:spLocks noGrp="1"/>
          </p:cNvSpPr>
          <p:nvPr>
            <p:ph idx="1"/>
          </p:nvPr>
        </p:nvSpPr>
        <p:spPr/>
        <p:txBody>
          <a:bodyPr>
            <a:normAutofit/>
          </a:bodyPr>
          <a:lstStyle/>
          <a:p>
            <a:r>
              <a:rPr lang="en-US" dirty="0"/>
              <a:t>Conclusions</a:t>
            </a:r>
          </a:p>
          <a:p>
            <a:pPr lvl="1"/>
            <a:r>
              <a:rPr lang="en-US" dirty="0"/>
              <a:t>How do lifestyles in the United States affect the size of the Earth’s atmospheric CO</a:t>
            </a:r>
            <a:r>
              <a:rPr lang="en-US" baseline="-25000" dirty="0"/>
              <a:t>2</a:t>
            </a:r>
            <a:r>
              <a:rPr lang="en-US" dirty="0"/>
              <a:t> pool?</a:t>
            </a:r>
          </a:p>
          <a:p>
            <a:r>
              <a:rPr lang="en-US" dirty="0"/>
              <a:t>Predictions</a:t>
            </a:r>
          </a:p>
          <a:p>
            <a:pPr lvl="1"/>
            <a:r>
              <a:rPr lang="en-US"/>
              <a:t>How can we choose to change our lifestyles?</a:t>
            </a:r>
            <a:endParaRPr lang="en-US" sz="3200"/>
          </a:p>
        </p:txBody>
      </p:sp>
      <p:sp>
        <p:nvSpPr>
          <p:cNvPr id="4" name="Slide Number Placeholder 3">
            <a:extLst>
              <a:ext uri="{FF2B5EF4-FFF2-40B4-BE49-F238E27FC236}">
                <a16:creationId xmlns:a16="http://schemas.microsoft.com/office/drawing/2014/main" id="{48572432-E641-2641-880E-1A836423F77B}"/>
              </a:ext>
            </a:extLst>
          </p:cNvPr>
          <p:cNvSpPr>
            <a:spLocks noGrp="1"/>
          </p:cNvSpPr>
          <p:nvPr>
            <p:ph type="sldNum" sz="quarter" idx="12"/>
          </p:nvPr>
        </p:nvSpPr>
        <p:spPr/>
        <p:txBody>
          <a:bodyPr/>
          <a:lstStyle/>
          <a:p>
            <a:fld id="{D3A1C050-F6FE-0E43-A9D0-F8EEADE3D1E4}" type="slidenum">
              <a:rPr lang="en-US" smtClean="0"/>
              <a:pPr/>
              <a:t>14</a:t>
            </a:fld>
            <a:endParaRPr lang="en-US"/>
          </a:p>
        </p:txBody>
      </p:sp>
    </p:spTree>
    <p:extLst>
      <p:ext uri="{BB962C8B-B14F-4D97-AF65-F5344CB8AC3E}">
        <p14:creationId xmlns:p14="http://schemas.microsoft.com/office/powerpoint/2010/main" val="1947835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B4CDFDF-478C-574D-A30B-1A1DDFA81AE4}"/>
              </a:ext>
            </a:extLst>
          </p:cNvPr>
          <p:cNvSpPr>
            <a:spLocks noGrp="1"/>
          </p:cNvSpPr>
          <p:nvPr>
            <p:ph type="body" idx="1"/>
          </p:nvPr>
        </p:nvSpPr>
        <p:spPr>
          <a:xfrm>
            <a:off x="457200" y="264252"/>
            <a:ext cx="4040188" cy="639762"/>
          </a:xfrm>
        </p:spPr>
        <p:txBody>
          <a:bodyPr/>
          <a:lstStyle/>
          <a:p>
            <a:pPr algn="ctr"/>
            <a:r>
              <a:rPr lang="en-US" dirty="0"/>
              <a:t>Organic Carbon That I Use</a:t>
            </a:r>
          </a:p>
        </p:txBody>
      </p:sp>
      <p:sp>
        <p:nvSpPr>
          <p:cNvPr id="7" name="Content Placeholder 6">
            <a:extLst>
              <a:ext uri="{FF2B5EF4-FFF2-40B4-BE49-F238E27FC236}">
                <a16:creationId xmlns:a16="http://schemas.microsoft.com/office/drawing/2014/main" id="{EAD042A9-591F-784A-AA8E-C84631D8A3DB}"/>
              </a:ext>
            </a:extLst>
          </p:cNvPr>
          <p:cNvSpPr>
            <a:spLocks noGrp="1"/>
          </p:cNvSpPr>
          <p:nvPr>
            <p:ph sz="half" idx="2"/>
          </p:nvPr>
        </p:nvSpPr>
        <p:spPr>
          <a:xfrm>
            <a:off x="457200" y="904014"/>
            <a:ext cx="4040188" cy="5222149"/>
          </a:xfrm>
        </p:spPr>
        <p:txBody>
          <a:bodyPr/>
          <a:lstStyle/>
          <a:p>
            <a:endParaRPr lang="en-US" dirty="0"/>
          </a:p>
        </p:txBody>
      </p:sp>
      <p:sp>
        <p:nvSpPr>
          <p:cNvPr id="8" name="Text Placeholder 7">
            <a:extLst>
              <a:ext uri="{FF2B5EF4-FFF2-40B4-BE49-F238E27FC236}">
                <a16:creationId xmlns:a16="http://schemas.microsoft.com/office/drawing/2014/main" id="{30921940-4A18-5F40-BCEB-19E39C8D94D5}"/>
              </a:ext>
            </a:extLst>
          </p:cNvPr>
          <p:cNvSpPr>
            <a:spLocks noGrp="1"/>
          </p:cNvSpPr>
          <p:nvPr>
            <p:ph type="body" sz="quarter" idx="3"/>
          </p:nvPr>
        </p:nvSpPr>
        <p:spPr>
          <a:xfrm>
            <a:off x="4645024" y="264252"/>
            <a:ext cx="4041775" cy="639762"/>
          </a:xfrm>
        </p:spPr>
        <p:txBody>
          <a:bodyPr/>
          <a:lstStyle/>
          <a:p>
            <a:pPr algn="ctr"/>
            <a:r>
              <a:rPr lang="en-US" dirty="0"/>
              <a:t>How I Use It</a:t>
            </a:r>
          </a:p>
        </p:txBody>
      </p:sp>
      <p:sp>
        <p:nvSpPr>
          <p:cNvPr id="9" name="Content Placeholder 8">
            <a:extLst>
              <a:ext uri="{FF2B5EF4-FFF2-40B4-BE49-F238E27FC236}">
                <a16:creationId xmlns:a16="http://schemas.microsoft.com/office/drawing/2014/main" id="{D975E5DC-0C70-5243-AEC9-03CBA954A5B4}"/>
              </a:ext>
            </a:extLst>
          </p:cNvPr>
          <p:cNvSpPr>
            <a:spLocks noGrp="1"/>
          </p:cNvSpPr>
          <p:nvPr>
            <p:ph sz="quarter" idx="4"/>
          </p:nvPr>
        </p:nvSpPr>
        <p:spPr>
          <a:xfrm>
            <a:off x="4645025" y="904013"/>
            <a:ext cx="4041775" cy="5222149"/>
          </a:xfrm>
        </p:spPr>
        <p:txBody>
          <a:bodyPr/>
          <a:lstStyle/>
          <a:p>
            <a:endParaRPr lang="en-US" dirty="0"/>
          </a:p>
        </p:txBody>
      </p:sp>
      <p:sp>
        <p:nvSpPr>
          <p:cNvPr id="4" name="Slide Number Placeholder 3">
            <a:extLst>
              <a:ext uri="{FF2B5EF4-FFF2-40B4-BE49-F238E27FC236}">
                <a16:creationId xmlns:a16="http://schemas.microsoft.com/office/drawing/2014/main" id="{D0A6A2F1-90E4-DB49-B2EB-94B934F39F0E}"/>
              </a:ext>
            </a:extLst>
          </p:cNvPr>
          <p:cNvSpPr>
            <a:spLocks noGrp="1"/>
          </p:cNvSpPr>
          <p:nvPr>
            <p:ph type="sldNum" sz="quarter" idx="12"/>
          </p:nvPr>
        </p:nvSpPr>
        <p:spPr/>
        <p:txBody>
          <a:bodyPr/>
          <a:lstStyle/>
          <a:p>
            <a:fld id="{D3A1C050-F6FE-0E43-A9D0-F8EEADE3D1E4}"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92301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AB45EF-B67A-234B-B88F-37A3670381E5}"/>
              </a:ext>
            </a:extLst>
          </p:cNvPr>
          <p:cNvPicPr>
            <a:picLocks noChangeAspect="1"/>
          </p:cNvPicPr>
          <p:nvPr/>
        </p:nvPicPr>
        <p:blipFill>
          <a:blip r:embed="rId3"/>
          <a:stretch>
            <a:fillRect/>
          </a:stretch>
        </p:blipFill>
        <p:spPr>
          <a:xfrm>
            <a:off x="0" y="995644"/>
            <a:ext cx="9144000" cy="4866711"/>
          </a:xfrm>
          <a:prstGeom prst="rect">
            <a:avLst/>
          </a:prstGeom>
        </p:spPr>
      </p:pic>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D3A1C050-F6FE-0E43-A9D0-F8EEADE3D1E4}" type="slidenum">
              <a:rPr lang="en-US" smtClean="0">
                <a:solidFill>
                  <a:prstClr val="black">
                    <a:tint val="75000"/>
                  </a:prstClr>
                </a:solidFill>
              </a:rPr>
              <a:pPr/>
              <a:t>2</a:t>
            </a:fld>
            <a:endParaRPr lang="en-US">
              <a:solidFill>
                <a:prstClr val="black">
                  <a:tint val="75000"/>
                </a:prstClr>
              </a:solidFill>
            </a:endParaRPr>
          </a:p>
        </p:txBody>
      </p:sp>
      <p:sp>
        <p:nvSpPr>
          <p:cNvPr id="5" name="Oval Callout 4"/>
          <p:cNvSpPr>
            <a:spLocks noChangeArrowheads="1"/>
          </p:cNvSpPr>
          <p:nvPr/>
        </p:nvSpPr>
        <p:spPr bwMode="auto">
          <a:xfrm rot="1773637">
            <a:off x="7368909" y="987322"/>
            <a:ext cx="924560" cy="924560"/>
          </a:xfrm>
          <a:prstGeom prst="wedgeEllipseCallout">
            <a:avLst>
              <a:gd name="adj1" fmla="val 108513"/>
              <a:gd name="adj2" fmla="val 183703"/>
            </a:avLst>
          </a:prstGeom>
          <a:solidFill>
            <a:schemeClr val="tx1">
              <a:lumMod val="65000"/>
              <a:lumOff val="35000"/>
            </a:schemeClr>
          </a:solidFill>
          <a:ln w="9525">
            <a:solidFill>
              <a:schemeClr val="tx1">
                <a:lumMod val="50000"/>
                <a:lumOff val="50000"/>
              </a:schemeClr>
            </a:solidFill>
            <a:miter lim="800000"/>
            <a:headEnd/>
            <a:tailEnd/>
          </a:ln>
          <a:effectLst>
            <a:outerShdw dist="23000" dir="5400000" rotWithShape="0">
              <a:srgbClr val="808080">
                <a:alpha val="34998"/>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dirty="0">
                <a:solidFill>
                  <a:srgbClr val="FFFFFF"/>
                </a:solidFill>
                <a:effectLst/>
                <a:latin typeface="Arial"/>
                <a:ea typeface="Times New Roman"/>
              </a:rPr>
              <a:t>You are here</a:t>
            </a:r>
            <a:endParaRPr lang="en-US" sz="1100" dirty="0">
              <a:effectLst/>
              <a:latin typeface="Arial"/>
              <a:ea typeface="Times New Roman"/>
            </a:endParaRPr>
          </a:p>
        </p:txBody>
      </p:sp>
    </p:spTree>
    <p:extLst>
      <p:ext uri="{BB962C8B-B14F-4D97-AF65-F5344CB8AC3E}">
        <p14:creationId xmlns:p14="http://schemas.microsoft.com/office/powerpoint/2010/main" val="47242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88C792-677E-FB46-9E25-87FC1C726D74}"/>
              </a:ext>
            </a:extLst>
          </p:cNvPr>
          <p:cNvSpPr>
            <a:spLocks noGrp="1"/>
          </p:cNvSpPr>
          <p:nvPr>
            <p:ph type="title"/>
          </p:nvPr>
        </p:nvSpPr>
        <p:spPr/>
        <p:txBody>
          <a:bodyPr>
            <a:normAutofit fontScale="90000"/>
          </a:bodyPr>
          <a:lstStyle/>
          <a:p>
            <a:r>
              <a:rPr lang="en-US" dirty="0"/>
              <a:t>The Four Questions:</a:t>
            </a:r>
            <a:br>
              <a:rPr lang="en-US" dirty="0"/>
            </a:br>
            <a:r>
              <a:rPr lang="en-US" dirty="0"/>
              <a:t>The Energy Flow Question</a:t>
            </a:r>
          </a:p>
        </p:txBody>
      </p:sp>
      <p:sp>
        <p:nvSpPr>
          <p:cNvPr id="10" name="Content Placeholder 9">
            <a:extLst>
              <a:ext uri="{FF2B5EF4-FFF2-40B4-BE49-F238E27FC236}">
                <a16:creationId xmlns:a16="http://schemas.microsoft.com/office/drawing/2014/main" id="{3D550F4C-D094-A347-8032-A98447825F93}"/>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5486B0B6-49F5-0940-8577-B800CB170D6A}"/>
              </a:ext>
            </a:extLst>
          </p:cNvPr>
          <p:cNvSpPr>
            <a:spLocks noGrp="1"/>
          </p:cNvSpPr>
          <p:nvPr>
            <p:ph type="sldNum" sz="quarter" idx="12"/>
          </p:nvPr>
        </p:nvSpPr>
        <p:spPr/>
        <p:txBody>
          <a:bodyPr/>
          <a:lstStyle/>
          <a:p>
            <a:fld id="{D3A1C050-F6FE-0E43-A9D0-F8EEADE3D1E4}" type="slidenum">
              <a:rPr lang="en-US" smtClean="0">
                <a:solidFill>
                  <a:prstClr val="black">
                    <a:tint val="75000"/>
                  </a:prstClr>
                </a:solidFill>
              </a:rPr>
              <a:pPr/>
              <a:t>3</a:t>
            </a:fld>
            <a:endParaRPr lang="en-US">
              <a:solidFill>
                <a:prstClr val="black">
                  <a:tint val="75000"/>
                </a:prstClr>
              </a:solidFill>
            </a:endParaRPr>
          </a:p>
        </p:txBody>
      </p:sp>
      <p:pic>
        <p:nvPicPr>
          <p:cNvPr id="7" name="Picture 6">
            <a:extLst>
              <a:ext uri="{FF2B5EF4-FFF2-40B4-BE49-F238E27FC236}">
                <a16:creationId xmlns:a16="http://schemas.microsoft.com/office/drawing/2014/main" id="{22BF62C9-D3EB-8B4E-83F5-2B42BFE33DD5}"/>
              </a:ext>
            </a:extLst>
          </p:cNvPr>
          <p:cNvPicPr>
            <a:picLocks noChangeAspect="1"/>
          </p:cNvPicPr>
          <p:nvPr/>
        </p:nvPicPr>
        <p:blipFill>
          <a:blip r:embed="rId3"/>
          <a:stretch>
            <a:fillRect/>
          </a:stretch>
        </p:blipFill>
        <p:spPr>
          <a:xfrm>
            <a:off x="457200" y="2065256"/>
            <a:ext cx="8376052" cy="2925197"/>
          </a:xfrm>
          <a:prstGeom prst="rect">
            <a:avLst/>
          </a:prstGeom>
        </p:spPr>
      </p:pic>
      <p:sp>
        <p:nvSpPr>
          <p:cNvPr id="9" name="Rectangle 8">
            <a:extLst>
              <a:ext uri="{FF2B5EF4-FFF2-40B4-BE49-F238E27FC236}">
                <a16:creationId xmlns:a16="http://schemas.microsoft.com/office/drawing/2014/main" id="{0F38C684-542D-6144-B035-E63255275C60}"/>
              </a:ext>
            </a:extLst>
          </p:cNvPr>
          <p:cNvSpPr/>
          <p:nvPr/>
        </p:nvSpPr>
        <p:spPr>
          <a:xfrm>
            <a:off x="5625885" y="1975496"/>
            <a:ext cx="340962" cy="2717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8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503989" y="237531"/>
            <a:ext cx="4068334" cy="952951"/>
          </a:xfrm>
        </p:spPr>
        <p:txBody>
          <a:bodyPr/>
          <a:lstStyle/>
          <a:p>
            <a:r>
              <a:rPr lang="en-US" dirty="0"/>
              <a:t>ORGANIC</a:t>
            </a:r>
          </a:p>
        </p:txBody>
      </p:sp>
      <p:sp>
        <p:nvSpPr>
          <p:cNvPr id="21" name="Title 1"/>
          <p:cNvSpPr txBox="1">
            <a:spLocks/>
          </p:cNvSpPr>
          <p:nvPr/>
        </p:nvSpPr>
        <p:spPr>
          <a:xfrm>
            <a:off x="4572000" y="237531"/>
            <a:ext cx="4084122" cy="9349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INORGANIC</a:t>
            </a:r>
          </a:p>
        </p:txBody>
      </p:sp>
      <p:sp>
        <p:nvSpPr>
          <p:cNvPr id="24" name="TextBox 23"/>
          <p:cNvSpPr txBox="1"/>
          <p:nvPr/>
        </p:nvSpPr>
        <p:spPr>
          <a:xfrm>
            <a:off x="4853971" y="2765227"/>
            <a:ext cx="1398743" cy="400110"/>
          </a:xfrm>
          <a:prstGeom prst="rect">
            <a:avLst/>
          </a:prstGeom>
          <a:noFill/>
        </p:spPr>
        <p:txBody>
          <a:bodyPr wrap="square" rtlCol="0">
            <a:spAutoFit/>
          </a:bodyPr>
          <a:lstStyle/>
          <a:p>
            <a:pPr algn="ctr"/>
            <a:r>
              <a:rPr lang="en-US" sz="2000" b="1" dirty="0"/>
              <a:t>WATER</a:t>
            </a:r>
          </a:p>
        </p:txBody>
      </p:sp>
      <p:sp>
        <p:nvSpPr>
          <p:cNvPr id="25" name="TextBox 24"/>
          <p:cNvSpPr txBox="1"/>
          <p:nvPr/>
        </p:nvSpPr>
        <p:spPr>
          <a:xfrm>
            <a:off x="5924104" y="4275868"/>
            <a:ext cx="1492744" cy="707886"/>
          </a:xfrm>
          <a:prstGeom prst="rect">
            <a:avLst/>
          </a:prstGeom>
          <a:noFill/>
        </p:spPr>
        <p:txBody>
          <a:bodyPr wrap="square" rtlCol="0">
            <a:spAutoFit/>
          </a:bodyPr>
          <a:lstStyle/>
          <a:p>
            <a:pPr algn="ctr"/>
            <a:r>
              <a:rPr lang="en-US" sz="2000" b="1" dirty="0"/>
              <a:t>CARBON DIOXIDE</a:t>
            </a:r>
          </a:p>
        </p:txBody>
      </p:sp>
      <p:sp>
        <p:nvSpPr>
          <p:cNvPr id="26" name="TextBox 25"/>
          <p:cNvSpPr txBox="1"/>
          <p:nvPr/>
        </p:nvSpPr>
        <p:spPr>
          <a:xfrm>
            <a:off x="6810382" y="3165337"/>
            <a:ext cx="1398743" cy="400110"/>
          </a:xfrm>
          <a:prstGeom prst="rect">
            <a:avLst/>
          </a:prstGeom>
          <a:noFill/>
        </p:spPr>
        <p:txBody>
          <a:bodyPr wrap="square" rtlCol="0">
            <a:spAutoFit/>
          </a:bodyPr>
          <a:lstStyle/>
          <a:p>
            <a:pPr algn="ctr"/>
            <a:r>
              <a:rPr lang="en-US" sz="2000" b="1" dirty="0"/>
              <a:t>SALT</a:t>
            </a:r>
          </a:p>
        </p:txBody>
      </p:sp>
      <p:sp>
        <p:nvSpPr>
          <p:cNvPr id="27" name="TextBox 26"/>
          <p:cNvSpPr txBox="1"/>
          <p:nvPr/>
        </p:nvSpPr>
        <p:spPr>
          <a:xfrm>
            <a:off x="5410121" y="5198694"/>
            <a:ext cx="1398743" cy="400110"/>
          </a:xfrm>
          <a:prstGeom prst="rect">
            <a:avLst/>
          </a:prstGeom>
          <a:noFill/>
        </p:spPr>
        <p:txBody>
          <a:bodyPr wrap="square" rtlCol="0">
            <a:spAutoFit/>
          </a:bodyPr>
          <a:lstStyle/>
          <a:p>
            <a:pPr algn="ctr"/>
            <a:r>
              <a:rPr lang="en-US" sz="2000" b="1" dirty="0"/>
              <a:t>OXYGEN</a:t>
            </a:r>
          </a:p>
        </p:txBody>
      </p:sp>
      <p:sp>
        <p:nvSpPr>
          <p:cNvPr id="28" name="TextBox 27"/>
          <p:cNvSpPr txBox="1"/>
          <p:nvPr/>
        </p:nvSpPr>
        <p:spPr>
          <a:xfrm>
            <a:off x="6564386" y="5398750"/>
            <a:ext cx="1398743" cy="400110"/>
          </a:xfrm>
          <a:prstGeom prst="rect">
            <a:avLst/>
          </a:prstGeom>
          <a:noFill/>
        </p:spPr>
        <p:txBody>
          <a:bodyPr wrap="square" rtlCol="0">
            <a:spAutoFit/>
          </a:bodyPr>
          <a:lstStyle/>
          <a:p>
            <a:pPr algn="ctr"/>
            <a:r>
              <a:rPr lang="en-US" sz="2000" b="1" dirty="0"/>
              <a:t>NITROGEN</a:t>
            </a:r>
          </a:p>
        </p:txBody>
      </p:sp>
      <p:cxnSp>
        <p:nvCxnSpPr>
          <p:cNvPr id="29" name="Straight Connector 28"/>
          <p:cNvCxnSpPr/>
          <p:nvPr/>
        </p:nvCxnSpPr>
        <p:spPr>
          <a:xfrm>
            <a:off x="4572000" y="457200"/>
            <a:ext cx="0" cy="59436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30" name="Picture 3" descr="C:\Documents and Settings\Craig Douglas\My Documents\for JJ\Systems &amp; Scale\molecules\water labeled06.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74067" y="1994968"/>
            <a:ext cx="1758552" cy="105435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1" name="Group 30"/>
          <p:cNvGrpSpPr/>
          <p:nvPr/>
        </p:nvGrpSpPr>
        <p:grpSpPr>
          <a:xfrm>
            <a:off x="558897" y="1614190"/>
            <a:ext cx="3921718" cy="2181188"/>
            <a:chOff x="-2251243" y="3229942"/>
            <a:chExt cx="3921718" cy="2181188"/>
          </a:xfrm>
        </p:grpSpPr>
        <p:sp>
          <p:nvSpPr>
            <p:cNvPr id="32" name="TextBox 31"/>
            <p:cNvSpPr txBox="1"/>
            <p:nvPr/>
          </p:nvSpPr>
          <p:spPr>
            <a:xfrm>
              <a:off x="-875930" y="5011020"/>
              <a:ext cx="1171092" cy="400110"/>
            </a:xfrm>
            <a:prstGeom prst="rect">
              <a:avLst/>
            </a:prstGeom>
            <a:noFill/>
          </p:spPr>
          <p:txBody>
            <a:bodyPr wrap="square" rtlCol="0">
              <a:spAutoFit/>
            </a:bodyPr>
            <a:lstStyle/>
            <a:p>
              <a:pPr algn="ctr"/>
              <a:r>
                <a:rPr lang="en-US" sz="2000" b="1" dirty="0"/>
                <a:t>WOOD</a:t>
              </a:r>
            </a:p>
          </p:txBody>
        </p:sp>
        <p:pic>
          <p:nvPicPr>
            <p:cNvPr id="33" name="Picture 4"/>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251243" y="3229942"/>
              <a:ext cx="3921718" cy="1815914"/>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4" name="Group 33"/>
          <p:cNvGrpSpPr/>
          <p:nvPr/>
        </p:nvGrpSpPr>
        <p:grpSpPr>
          <a:xfrm>
            <a:off x="1511511" y="3733800"/>
            <a:ext cx="2032168" cy="1364765"/>
            <a:chOff x="1530972" y="3410307"/>
            <a:chExt cx="2728045" cy="1832103"/>
          </a:xfrm>
        </p:grpSpPr>
        <p:pic>
          <p:nvPicPr>
            <p:cNvPr id="35" name="Picture 3" descr="C:\Documents and Settings\Craig Douglas\My Documents\for JJ\Systems &amp; Scale\molecules\butane labeled06.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530972" y="3410307"/>
              <a:ext cx="2728045" cy="1635629"/>
            </a:xfrm>
            <a:prstGeom prst="rect">
              <a:avLst/>
            </a:prstGeom>
            <a:noFill/>
            <a:extLst>
              <a:ext uri="{909E8E84-426E-40dd-AFC4-6F175D3DCCD1}">
                <a14:hiddenFill xmlns="" xmlns:a14="http://schemas.microsoft.com/office/drawing/2010/main">
                  <a:solidFill>
                    <a:srgbClr val="FFFFFF"/>
                  </a:solidFill>
                </a14:hiddenFill>
              </a:ext>
            </a:extLst>
          </p:spPr>
        </p:pic>
        <p:sp>
          <p:nvSpPr>
            <p:cNvPr id="36" name="TextBox 35"/>
            <p:cNvSpPr txBox="1"/>
            <p:nvPr/>
          </p:nvSpPr>
          <p:spPr>
            <a:xfrm>
              <a:off x="2209800" y="4705290"/>
              <a:ext cx="1597509" cy="537120"/>
            </a:xfrm>
            <a:prstGeom prst="rect">
              <a:avLst/>
            </a:prstGeom>
            <a:noFill/>
          </p:spPr>
          <p:txBody>
            <a:bodyPr wrap="square" rtlCol="0">
              <a:spAutoFit/>
            </a:bodyPr>
            <a:lstStyle/>
            <a:p>
              <a:pPr algn="ctr"/>
              <a:r>
                <a:rPr lang="en-US" sz="2000" b="1" dirty="0"/>
                <a:t>BUTANE</a:t>
              </a:r>
            </a:p>
          </p:txBody>
        </p:sp>
      </p:grpSp>
      <p:grpSp>
        <p:nvGrpSpPr>
          <p:cNvPr id="37" name="Group 36"/>
          <p:cNvGrpSpPr/>
          <p:nvPr/>
        </p:nvGrpSpPr>
        <p:grpSpPr>
          <a:xfrm>
            <a:off x="698151" y="5121745"/>
            <a:ext cx="1553501" cy="1200419"/>
            <a:chOff x="2156534" y="1710774"/>
            <a:chExt cx="1943464" cy="1501751"/>
          </a:xfrm>
        </p:grpSpPr>
        <p:pic>
          <p:nvPicPr>
            <p:cNvPr id="38" name="Picture 2" descr="C:\Documents and Settings\Craig Douglas\My Documents\for JJ\Systems &amp; Scale\molecules\propane labeled06.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156534" y="1710774"/>
              <a:ext cx="1943464" cy="1165225"/>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TextBox 38"/>
            <p:cNvSpPr txBox="1"/>
            <p:nvPr/>
          </p:nvSpPr>
          <p:spPr>
            <a:xfrm>
              <a:off x="2320606" y="2812415"/>
              <a:ext cx="1615319" cy="400110"/>
            </a:xfrm>
            <a:prstGeom prst="rect">
              <a:avLst/>
            </a:prstGeom>
            <a:noFill/>
          </p:spPr>
          <p:txBody>
            <a:bodyPr wrap="square" rtlCol="0">
              <a:spAutoFit/>
            </a:bodyPr>
            <a:lstStyle/>
            <a:p>
              <a:pPr algn="ctr"/>
              <a:r>
                <a:rPr lang="en-US" sz="2000" b="1" dirty="0"/>
                <a:t>PROPANE</a:t>
              </a:r>
            </a:p>
          </p:txBody>
        </p:sp>
      </p:grpSp>
      <p:sp>
        <p:nvSpPr>
          <p:cNvPr id="42" name="TextBox 41"/>
          <p:cNvSpPr txBox="1"/>
          <p:nvPr/>
        </p:nvSpPr>
        <p:spPr>
          <a:xfrm>
            <a:off x="2811888" y="6001453"/>
            <a:ext cx="1221257" cy="336558"/>
          </a:xfrm>
          <a:prstGeom prst="rect">
            <a:avLst/>
          </a:prstGeom>
          <a:noFill/>
        </p:spPr>
        <p:txBody>
          <a:bodyPr wrap="square" rtlCol="0">
            <a:spAutoFit/>
          </a:bodyPr>
          <a:lstStyle/>
          <a:p>
            <a:pPr algn="ctr"/>
            <a:r>
              <a:rPr lang="en-US" sz="2000" b="1" dirty="0"/>
              <a:t>ETHANOL</a:t>
            </a:r>
          </a:p>
        </p:txBody>
      </p:sp>
      <p:pic>
        <p:nvPicPr>
          <p:cNvPr id="43" name="Picture 7" descr="C:\Documents and Settings\Craig Douglas\My Documents\for JJ\Systems &amp; Scale\molecules\oxygen labeled06.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859483" y="4552612"/>
            <a:ext cx="892223" cy="1692275"/>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8" descr="C:\Documents and Settings\Craig Douglas\My Documents\for JJ\Systems &amp; Scale\molecules\nitrogen labeled06.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845264" y="4866876"/>
            <a:ext cx="810858" cy="1478820"/>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9" descr="C:\Documents and Settings\Craig Douglas\My Documents\for JJ\Systems &amp; Scale\molecules\carbon dioxide labeled06.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440093" y="3621546"/>
            <a:ext cx="2460766" cy="725114"/>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10"/>
          <p:cNvPicPr>
            <a:picLocks noChangeAspect="1" noChangeArrowheads="1"/>
          </p:cNvPicPr>
          <p:nvPr/>
        </p:nvPicPr>
        <p:blipFill>
          <a:blip r:embed="rId10" cstate="print">
            <a:extLst>
              <a:ext uri="{28A0092B-C50C-407E-A947-70E740481C1C}">
                <a14:useLocalDpi xmlns:a14="http://schemas.microsoft.com/office/drawing/2010/main"/>
              </a:ext>
            </a:extLst>
          </a:blip>
          <a:stretch>
            <a:fillRect/>
          </a:stretch>
        </p:blipFill>
        <p:spPr bwMode="auto">
          <a:xfrm>
            <a:off x="6997702" y="1651827"/>
            <a:ext cx="1024104" cy="1608746"/>
          </a:xfrm>
          <a:prstGeom prst="rect">
            <a:avLst/>
          </a:prstGeom>
          <a:noFill/>
          <a:extLst>
            <a:ext uri="{909E8E84-426E-40dd-AFC4-6F175D3DCCD1}">
              <a14:hiddenFill xmlns="" xmlns:a14="http://schemas.microsoft.com/office/drawing/2010/main">
                <a:solidFill>
                  <a:srgbClr val="FFFFFF"/>
                </a:solidFill>
              </a14:hiddenFill>
            </a:ext>
          </a:extLst>
        </p:spPr>
      </p:pic>
      <p:sp>
        <p:nvSpPr>
          <p:cNvPr id="47" name="Slide Number Placeholder 6"/>
          <p:cNvSpPr>
            <a:spLocks noGrp="1"/>
          </p:cNvSpPr>
          <p:nvPr>
            <p:ph type="sldNum" sz="quarter" idx="12"/>
          </p:nvPr>
        </p:nvSpPr>
        <p:spPr bwMode="auto">
          <a:xfrm>
            <a:off x="6553200" y="6411574"/>
            <a:ext cx="2133600" cy="365125"/>
          </a:xfrm>
          <a:noFill/>
          <a:ln>
            <a:miter lim="800000"/>
            <a:headEnd/>
            <a:tailEnd/>
          </a:ln>
        </p:spPr>
        <p:txBody>
          <a:bodyPr/>
          <a:lstStyle/>
          <a:p>
            <a:fld id="{27890FA9-870A-2749-A6CC-44FEF073A283}" type="slidenum">
              <a:rPr lang="en-US" smtClean="0"/>
              <a:pPr/>
              <a:t>4</a:t>
            </a:fld>
            <a:endParaRPr lang="en-US" dirty="0"/>
          </a:p>
        </p:txBody>
      </p:sp>
      <p:pic>
        <p:nvPicPr>
          <p:cNvPr id="48" name="Picture 47" descr="ethanol labeled07.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75129" y="5198693"/>
            <a:ext cx="1494767" cy="910157"/>
          </a:xfrm>
          <a:prstGeom prst="rect">
            <a:avLst/>
          </a:prstGeom>
        </p:spPr>
      </p:pic>
    </p:spTree>
    <p:extLst>
      <p:ext uri="{BB962C8B-B14F-4D97-AF65-F5344CB8AC3E}">
        <p14:creationId xmlns:p14="http://schemas.microsoft.com/office/powerpoint/2010/main" val="390791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3211-E316-6246-8DE0-80BFC14EF39D}"/>
              </a:ext>
            </a:extLst>
          </p:cNvPr>
          <p:cNvSpPr>
            <a:spLocks noGrp="1"/>
          </p:cNvSpPr>
          <p:nvPr>
            <p:ph type="title"/>
          </p:nvPr>
        </p:nvSpPr>
        <p:spPr/>
        <p:txBody>
          <a:bodyPr/>
          <a:lstStyle/>
          <a:p>
            <a:r>
              <a:rPr lang="en-US" dirty="0"/>
              <a:t>Organic Carbon Uses</a:t>
            </a:r>
          </a:p>
        </p:txBody>
      </p:sp>
      <p:sp>
        <p:nvSpPr>
          <p:cNvPr id="3" name="Content Placeholder 2">
            <a:extLst>
              <a:ext uri="{FF2B5EF4-FFF2-40B4-BE49-F238E27FC236}">
                <a16:creationId xmlns:a16="http://schemas.microsoft.com/office/drawing/2014/main" id="{D268D777-7FDC-8840-8530-0D1946779D3B}"/>
              </a:ext>
            </a:extLst>
          </p:cNvPr>
          <p:cNvSpPr>
            <a:spLocks noGrp="1"/>
          </p:cNvSpPr>
          <p:nvPr>
            <p:ph idx="1"/>
          </p:nvPr>
        </p:nvSpPr>
        <p:spPr/>
        <p:txBody>
          <a:bodyPr/>
          <a:lstStyle/>
          <a:p>
            <a:r>
              <a:rPr lang="en-US" dirty="0"/>
              <a:t>How do humans use organic carbon?</a:t>
            </a:r>
          </a:p>
        </p:txBody>
      </p:sp>
      <p:sp>
        <p:nvSpPr>
          <p:cNvPr id="4" name="Slide Number Placeholder 3">
            <a:extLst>
              <a:ext uri="{FF2B5EF4-FFF2-40B4-BE49-F238E27FC236}">
                <a16:creationId xmlns:a16="http://schemas.microsoft.com/office/drawing/2014/main" id="{A47E98D2-B5F0-AE45-8C85-8BC6D6524FCF}"/>
              </a:ext>
            </a:extLst>
          </p:cNvPr>
          <p:cNvSpPr>
            <a:spLocks noGrp="1"/>
          </p:cNvSpPr>
          <p:nvPr>
            <p:ph type="sldNum" sz="quarter" idx="12"/>
          </p:nvPr>
        </p:nvSpPr>
        <p:spPr/>
        <p:txBody>
          <a:bodyPr/>
          <a:lstStyle/>
          <a:p>
            <a:fld id="{D3A1C050-F6FE-0E43-A9D0-F8EEADE3D1E4}"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72994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9A8F1EA-5F6C-5041-A52A-87C020BA15ED}"/>
              </a:ext>
            </a:extLst>
          </p:cNvPr>
          <p:cNvSpPr>
            <a:spLocks noGrp="1"/>
          </p:cNvSpPr>
          <p:nvPr>
            <p:ph type="title"/>
          </p:nvPr>
        </p:nvSpPr>
        <p:spPr/>
        <p:txBody>
          <a:bodyPr/>
          <a:lstStyle/>
          <a:p>
            <a:r>
              <a:rPr lang="en-US" dirty="0"/>
              <a:t>Jigsaw</a:t>
            </a:r>
          </a:p>
        </p:txBody>
      </p:sp>
      <p:sp>
        <p:nvSpPr>
          <p:cNvPr id="9" name="Content Placeholder 8">
            <a:extLst>
              <a:ext uri="{FF2B5EF4-FFF2-40B4-BE49-F238E27FC236}">
                <a16:creationId xmlns:a16="http://schemas.microsoft.com/office/drawing/2014/main" id="{E93CF8D7-3FB4-7946-A08E-A2D37FB7FA59}"/>
              </a:ext>
            </a:extLst>
          </p:cNvPr>
          <p:cNvSpPr>
            <a:spLocks noGrp="1"/>
          </p:cNvSpPr>
          <p:nvPr>
            <p:ph idx="1"/>
          </p:nvPr>
        </p:nvSpPr>
        <p:spPr/>
        <p:txBody>
          <a:bodyPr/>
          <a:lstStyle/>
          <a:p>
            <a:r>
              <a:rPr lang="en-US" dirty="0"/>
              <a:t>First, find your </a:t>
            </a:r>
            <a:r>
              <a:rPr lang="en-US" b="1" dirty="0"/>
              <a:t>home group </a:t>
            </a:r>
            <a:r>
              <a:rPr lang="en-US" dirty="0"/>
              <a:t>based on the picture on your card.</a:t>
            </a:r>
          </a:p>
          <a:p>
            <a:r>
              <a:rPr lang="en-US" dirty="0"/>
              <a:t>Next, find your </a:t>
            </a:r>
            <a:r>
              <a:rPr lang="en-US" b="1" dirty="0"/>
              <a:t>expert group</a:t>
            </a:r>
            <a:r>
              <a:rPr lang="en-US" dirty="0"/>
              <a:t> based on the letter on your card.</a:t>
            </a:r>
          </a:p>
          <a:p>
            <a:pPr lvl="1"/>
            <a:r>
              <a:rPr lang="en-US" dirty="0"/>
              <a:t>A: electricity</a:t>
            </a:r>
          </a:p>
          <a:p>
            <a:pPr lvl="1"/>
            <a:r>
              <a:rPr lang="en-US" dirty="0"/>
              <a:t>B: transportation</a:t>
            </a:r>
          </a:p>
          <a:p>
            <a:pPr lvl="1"/>
            <a:r>
              <a:rPr lang="en-US" dirty="0"/>
              <a:t>C: buildings</a:t>
            </a:r>
          </a:p>
          <a:p>
            <a:pPr lvl="1"/>
            <a:r>
              <a:rPr lang="en-US" dirty="0"/>
              <a:t>D: food</a:t>
            </a:r>
          </a:p>
        </p:txBody>
      </p:sp>
      <p:sp>
        <p:nvSpPr>
          <p:cNvPr id="7" name="Slide Number Placeholder 6">
            <a:extLst>
              <a:ext uri="{FF2B5EF4-FFF2-40B4-BE49-F238E27FC236}">
                <a16:creationId xmlns:a16="http://schemas.microsoft.com/office/drawing/2014/main" id="{A56D2285-0C09-9E43-8861-0F9718D00A66}"/>
              </a:ext>
            </a:extLst>
          </p:cNvPr>
          <p:cNvSpPr>
            <a:spLocks noGrp="1"/>
          </p:cNvSpPr>
          <p:nvPr>
            <p:ph type="sldNum" sz="quarter" idx="12"/>
          </p:nvPr>
        </p:nvSpPr>
        <p:spPr/>
        <p:txBody>
          <a:bodyPr/>
          <a:lstStyle/>
          <a:p>
            <a:fld id="{D3A1C050-F6FE-0E43-A9D0-F8EEADE3D1E4}"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205638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03D4-AB8D-DB4F-9DE6-053E59AE401C}"/>
              </a:ext>
            </a:extLst>
          </p:cNvPr>
          <p:cNvSpPr>
            <a:spLocks noGrp="1"/>
          </p:cNvSpPr>
          <p:nvPr>
            <p:ph type="title"/>
          </p:nvPr>
        </p:nvSpPr>
        <p:spPr/>
        <p:txBody>
          <a:bodyPr/>
          <a:lstStyle/>
          <a:p>
            <a:r>
              <a:rPr lang="en-US" dirty="0"/>
              <a:t>In Expert Groups</a:t>
            </a:r>
          </a:p>
        </p:txBody>
      </p:sp>
      <p:sp>
        <p:nvSpPr>
          <p:cNvPr id="3" name="Content Placeholder 2">
            <a:extLst>
              <a:ext uri="{FF2B5EF4-FFF2-40B4-BE49-F238E27FC236}">
                <a16:creationId xmlns:a16="http://schemas.microsoft.com/office/drawing/2014/main" id="{6C797D67-54B4-DF4B-80E0-EDFD7E58FC9C}"/>
              </a:ext>
            </a:extLst>
          </p:cNvPr>
          <p:cNvSpPr>
            <a:spLocks noGrp="1"/>
          </p:cNvSpPr>
          <p:nvPr>
            <p:ph idx="1"/>
          </p:nvPr>
        </p:nvSpPr>
        <p:spPr/>
        <p:txBody>
          <a:bodyPr/>
          <a:lstStyle/>
          <a:p>
            <a:r>
              <a:rPr lang="en-US" dirty="0"/>
              <a:t>Read the 5.2 Handout about your topic.</a:t>
            </a:r>
          </a:p>
          <a:p>
            <a:r>
              <a:rPr lang="en-US" dirty="0"/>
              <a:t>Complete the 5.2 Worksheet.</a:t>
            </a:r>
          </a:p>
          <a:p>
            <a:r>
              <a:rPr lang="en-US" dirty="0"/>
              <a:t>Prepare a summary of your work to share with your home group.</a:t>
            </a:r>
          </a:p>
        </p:txBody>
      </p:sp>
      <p:sp>
        <p:nvSpPr>
          <p:cNvPr id="4" name="Slide Number Placeholder 3">
            <a:extLst>
              <a:ext uri="{FF2B5EF4-FFF2-40B4-BE49-F238E27FC236}">
                <a16:creationId xmlns:a16="http://schemas.microsoft.com/office/drawing/2014/main" id="{7FF5774E-A1DF-2E4A-A713-CF32CEEF7C0B}"/>
              </a:ext>
            </a:extLst>
          </p:cNvPr>
          <p:cNvSpPr>
            <a:spLocks noGrp="1"/>
          </p:cNvSpPr>
          <p:nvPr>
            <p:ph type="sldNum" sz="quarter" idx="12"/>
          </p:nvPr>
        </p:nvSpPr>
        <p:spPr/>
        <p:txBody>
          <a:bodyPr/>
          <a:lstStyle/>
          <a:p>
            <a:fld id="{D3A1C050-F6FE-0E43-A9D0-F8EEADE3D1E4}"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919206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26428-F1FC-FC42-9C6D-E72D1F4E25E3}"/>
              </a:ext>
            </a:extLst>
          </p:cNvPr>
          <p:cNvSpPr>
            <a:spLocks noGrp="1"/>
          </p:cNvSpPr>
          <p:nvPr>
            <p:ph type="title"/>
          </p:nvPr>
        </p:nvSpPr>
        <p:spPr/>
        <p:txBody>
          <a:bodyPr/>
          <a:lstStyle/>
          <a:p>
            <a:r>
              <a:rPr lang="en-US" dirty="0"/>
              <a:t>In Home Groups</a:t>
            </a:r>
          </a:p>
        </p:txBody>
      </p:sp>
      <p:sp>
        <p:nvSpPr>
          <p:cNvPr id="3" name="Content Placeholder 2">
            <a:extLst>
              <a:ext uri="{FF2B5EF4-FFF2-40B4-BE49-F238E27FC236}">
                <a16:creationId xmlns:a16="http://schemas.microsoft.com/office/drawing/2014/main" id="{02ECC694-A466-2B4C-880F-F1200B22A461}"/>
              </a:ext>
            </a:extLst>
          </p:cNvPr>
          <p:cNvSpPr>
            <a:spLocks noGrp="1"/>
          </p:cNvSpPr>
          <p:nvPr>
            <p:ph idx="1"/>
          </p:nvPr>
        </p:nvSpPr>
        <p:spPr/>
        <p:txBody>
          <a:bodyPr/>
          <a:lstStyle/>
          <a:p>
            <a:r>
              <a:rPr lang="en-US" dirty="0"/>
              <a:t>Have each member share a summary of their expert group topic.</a:t>
            </a:r>
          </a:p>
        </p:txBody>
      </p:sp>
      <p:sp>
        <p:nvSpPr>
          <p:cNvPr id="4" name="Slide Number Placeholder 3">
            <a:extLst>
              <a:ext uri="{FF2B5EF4-FFF2-40B4-BE49-F238E27FC236}">
                <a16:creationId xmlns:a16="http://schemas.microsoft.com/office/drawing/2014/main" id="{DD57195E-8407-7943-87DE-2B85D3285FA0}"/>
              </a:ext>
            </a:extLst>
          </p:cNvPr>
          <p:cNvSpPr>
            <a:spLocks noGrp="1"/>
          </p:cNvSpPr>
          <p:nvPr>
            <p:ph type="sldNum" sz="quarter" idx="12"/>
          </p:nvPr>
        </p:nvSpPr>
        <p:spPr/>
        <p:txBody>
          <a:bodyPr/>
          <a:lstStyle/>
          <a:p>
            <a:fld id="{D3A1C050-F6FE-0E43-A9D0-F8EEADE3D1E4}"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140332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F2BC-AC9A-624C-98D2-BF2EA4029FA3}"/>
              </a:ext>
            </a:extLst>
          </p:cNvPr>
          <p:cNvSpPr>
            <a:spLocks noGrp="1"/>
          </p:cNvSpPr>
          <p:nvPr>
            <p:ph type="title"/>
          </p:nvPr>
        </p:nvSpPr>
        <p:spPr/>
        <p:txBody>
          <a:bodyPr/>
          <a:lstStyle/>
          <a:p>
            <a:r>
              <a:rPr lang="en-US" dirty="0"/>
              <a:t>The Lifestyle Game</a:t>
            </a:r>
          </a:p>
        </p:txBody>
      </p:sp>
      <p:sp>
        <p:nvSpPr>
          <p:cNvPr id="3" name="Content Placeholder 2">
            <a:extLst>
              <a:ext uri="{FF2B5EF4-FFF2-40B4-BE49-F238E27FC236}">
                <a16:creationId xmlns:a16="http://schemas.microsoft.com/office/drawing/2014/main" id="{B66854B6-7A24-1841-B035-385AE1EF7E7F}"/>
              </a:ext>
            </a:extLst>
          </p:cNvPr>
          <p:cNvSpPr>
            <a:spLocks noGrp="1"/>
          </p:cNvSpPr>
          <p:nvPr>
            <p:ph idx="1"/>
          </p:nvPr>
        </p:nvSpPr>
        <p:spPr/>
        <p:txBody>
          <a:bodyPr/>
          <a:lstStyle/>
          <a:p>
            <a:r>
              <a:rPr lang="en-US" dirty="0"/>
              <a:t>Take out your 5.1 Extreme Makeover: Lifestyle Edition Worksheet. </a:t>
            </a:r>
          </a:p>
          <a:p>
            <a:r>
              <a:rPr lang="en-US" dirty="0"/>
              <a:t>Make another set of lifestyle choices based on lifestyle choices you would be willing to make to lower your carbon emissions.</a:t>
            </a:r>
          </a:p>
          <a:p>
            <a:r>
              <a:rPr lang="en-US" dirty="0"/>
              <a:t>Use 5.1 Secrets Revealed! Worksheet to calculate the carbon emissions of your new choices.</a:t>
            </a:r>
          </a:p>
          <a:p>
            <a:endParaRPr lang="en-US" dirty="0"/>
          </a:p>
        </p:txBody>
      </p:sp>
      <p:sp>
        <p:nvSpPr>
          <p:cNvPr id="4" name="Slide Number Placeholder 3">
            <a:extLst>
              <a:ext uri="{FF2B5EF4-FFF2-40B4-BE49-F238E27FC236}">
                <a16:creationId xmlns:a16="http://schemas.microsoft.com/office/drawing/2014/main" id="{D06B4A5F-E3D0-0A4C-B01D-92A11C7AC1A8}"/>
              </a:ext>
            </a:extLst>
          </p:cNvPr>
          <p:cNvSpPr>
            <a:spLocks noGrp="1"/>
          </p:cNvSpPr>
          <p:nvPr>
            <p:ph type="sldNum" sz="quarter" idx="12"/>
          </p:nvPr>
        </p:nvSpPr>
        <p:spPr/>
        <p:txBody>
          <a:bodyPr/>
          <a:lstStyle/>
          <a:p>
            <a:fld id="{D3A1C050-F6FE-0E43-A9D0-F8EEADE3D1E4}"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1750233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plate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1785</TotalTime>
  <Words>2436</Words>
  <Application>Microsoft Macintosh PowerPoint</Application>
  <PresentationFormat>On-screen Show (4:3)</PresentationFormat>
  <Paragraphs>232</Paragraphs>
  <Slides>15</Slides>
  <Notes>15</Notes>
  <HiddenSlides>1</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Office Theme</vt:lpstr>
      <vt:lpstr>Template_Presentation</vt:lpstr>
      <vt:lpstr>Human Energy Systems Unit  Activity 5.2 Carbon Emissions Jigsaw</vt:lpstr>
      <vt:lpstr>PowerPoint Presentation</vt:lpstr>
      <vt:lpstr>The Four Questions: The Energy Flow Question</vt:lpstr>
      <vt:lpstr>ORGANIC</vt:lpstr>
      <vt:lpstr>Organic Carbon Uses</vt:lpstr>
      <vt:lpstr>Jigsaw</vt:lpstr>
      <vt:lpstr>In Expert Groups</vt:lpstr>
      <vt:lpstr>In Home Groups</vt:lpstr>
      <vt:lpstr>The Lifestyle Game</vt:lpstr>
      <vt:lpstr>Lifestyles and per capita emissions for different countries</vt:lpstr>
      <vt:lpstr>Carbon dioxide emissions by country</vt:lpstr>
      <vt:lpstr>PowerPoint Presentation</vt:lpstr>
      <vt:lpstr>Discussion questions  For each question, think about your answer for 30 seconds. Then, take 1 minute to share your answer with a partner. Then, your teacher will ask some of your to share your answers with the class. </vt:lpstr>
      <vt:lpstr>Exit Ticket</vt:lpstr>
      <vt:lpstr>PowerPoint Presentation</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Dauer</dc:creator>
  <cp:lastModifiedBy>Tompkins, Elizabeth</cp:lastModifiedBy>
  <cp:revision>61</cp:revision>
  <dcterms:created xsi:type="dcterms:W3CDTF">2013-09-18T13:57:10Z</dcterms:created>
  <dcterms:modified xsi:type="dcterms:W3CDTF">2020-03-02T15:25:10Z</dcterms:modified>
</cp:coreProperties>
</file>