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71" r:id="rId2"/>
    <p:sldId id="324" r:id="rId3"/>
    <p:sldId id="332" r:id="rId4"/>
    <p:sldId id="334" r:id="rId5"/>
    <p:sldId id="310" r:id="rId6"/>
    <p:sldId id="339" r:id="rId7"/>
    <p:sldId id="343" r:id="rId8"/>
    <p:sldId id="344" r:id="rId9"/>
    <p:sldId id="345" r:id="rId10"/>
    <p:sldId id="346" r:id="rId11"/>
    <p:sldId id="347" r:id="rId12"/>
    <p:sldId id="328" r:id="rId13"/>
    <p:sldId id="360" r:id="rId14"/>
    <p:sldId id="355" r:id="rId15"/>
    <p:sldId id="356" r:id="rId16"/>
    <p:sldId id="357" r:id="rId17"/>
    <p:sldId id="358" r:id="rId18"/>
    <p:sldId id="359" r:id="rId19"/>
    <p:sldId id="348" r:id="rId20"/>
    <p:sldId id="349" r:id="rId21"/>
    <p:sldId id="350" r:id="rId22"/>
    <p:sldId id="351" r:id="rId23"/>
    <p:sldId id="296" r:id="rId24"/>
    <p:sldId id="352" r:id="rId25"/>
    <p:sldId id="353" r:id="rId26"/>
    <p:sldId id="308" r:id="rId27"/>
    <p:sldId id="361" r:id="rId28"/>
    <p:sldId id="354" r:id="rId29"/>
    <p:sldId id="27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CB968"/>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8"/>
    <p:restoredTop sz="90957" autoAdjust="0"/>
  </p:normalViewPr>
  <p:slideViewPr>
    <p:cSldViewPr snapToGrid="0" snapToObjects="1" showGuides="1">
      <p:cViewPr varScale="1">
        <p:scale>
          <a:sx n="87" d="100"/>
          <a:sy n="87" d="100"/>
        </p:scale>
        <p:origin x="608" y="192"/>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1218D1-ABF3-7748-B30D-452F0511B435}" type="datetimeFigureOut">
              <a:rPr lang="en-US" smtClean="0"/>
              <a:t>3/23/20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5A0549-FFFC-824C-BB58-14BD7B8125CA}" type="slidenum">
              <a:rPr lang="en-US" smtClean="0"/>
              <a:t>‹#›</a:t>
            </a:fld>
            <a:endParaRPr lang="en-US"/>
          </a:p>
        </p:txBody>
      </p:sp>
    </p:spTree>
    <p:extLst>
      <p:ext uri="{BB962C8B-B14F-4D97-AF65-F5344CB8AC3E}">
        <p14:creationId xmlns:p14="http://schemas.microsoft.com/office/powerpoint/2010/main" val="1607568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arsclimate.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srl.noaa.gov/gmd/ccgg/trends/history.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UatUDnFmNTY&amp;feature=youtu.b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369978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different photosynthesis fluxes in the Northern and Southern Hemispheres.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10 to have students describe the pattern:</a:t>
            </a:r>
          </a:p>
          <a:p>
            <a:pPr lvl="0"/>
            <a:r>
              <a:rPr lang="en-US" sz="1200" kern="1200" dirty="0">
                <a:solidFill>
                  <a:schemeClr val="tx1"/>
                </a:solidFill>
                <a:effectLst/>
                <a:latin typeface="+mn-lt"/>
                <a:ea typeface="+mn-ea"/>
                <a:cs typeface="+mn-cs"/>
              </a:rPr>
              <a:t>The Northern Hemisphere photosynthesis flux peaks in the Northern Hemisphere summer (around July).</a:t>
            </a:r>
          </a:p>
          <a:p>
            <a:r>
              <a:rPr lang="en-US" sz="1200" kern="1200" dirty="0">
                <a:solidFill>
                  <a:schemeClr val="tx1"/>
                </a:solidFill>
                <a:effectLst/>
                <a:latin typeface="+mn-lt"/>
                <a:ea typeface="+mn-ea"/>
                <a:cs typeface="+mn-cs"/>
              </a:rPr>
              <a:t>The Southern Hemisphere photosynthesis flux peaks in the Southern Hemisphere summer (around January).</a:t>
            </a:r>
            <a:r>
              <a:rPr lang="en-US" dirty="0">
                <a:effectLst/>
              </a:rPr>
              <a:t> </a:t>
            </a:r>
            <a:endParaRPr lang="en-US" dirty="0"/>
          </a:p>
        </p:txBody>
      </p:sp>
      <p:sp>
        <p:nvSpPr>
          <p:cNvPr id="4" name="Slide Number Placeholder 3"/>
          <p:cNvSpPr>
            <a:spLocks noGrp="1"/>
          </p:cNvSpPr>
          <p:nvPr>
            <p:ph type="sldNum" sz="quarter" idx="5"/>
          </p:nvPr>
        </p:nvSpPr>
        <p:spPr/>
        <p:txBody>
          <a:bodyPr/>
          <a:lstStyle/>
          <a:p>
            <a:fld id="{965A0549-FFFC-824C-BB58-14BD7B8125CA}" type="slidenum">
              <a:rPr lang="en-US" smtClean="0"/>
              <a:t>10</a:t>
            </a:fld>
            <a:endParaRPr lang="en-US"/>
          </a:p>
        </p:txBody>
      </p:sp>
    </p:spTree>
    <p:extLst>
      <p:ext uri="{BB962C8B-B14F-4D97-AF65-F5344CB8AC3E}">
        <p14:creationId xmlns:p14="http://schemas.microsoft.com/office/powerpoint/2010/main" val="669531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write explanations of the global pattern in the annual cycle.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Pass out the 4.5: Seasons and Oceans Worksheet. </a:t>
            </a:r>
          </a:p>
          <a:p>
            <a:r>
              <a:rPr lang="en-US" sz="1200" kern="1200" dirty="0">
                <a:solidFill>
                  <a:schemeClr val="tx1"/>
                </a:solidFill>
                <a:effectLst/>
                <a:latin typeface="+mn-lt"/>
                <a:ea typeface="+mn-ea"/>
                <a:cs typeface="+mn-cs"/>
              </a:rPr>
              <a:t>Show Slides 11 and 12 and remind students about how they can use the Four Questions to guide their writing of a good explanation.</a:t>
            </a:r>
          </a:p>
        </p:txBody>
      </p:sp>
      <p:sp>
        <p:nvSpPr>
          <p:cNvPr id="4" name="Slide Number Placeholder 3"/>
          <p:cNvSpPr>
            <a:spLocks noGrp="1"/>
          </p:cNvSpPr>
          <p:nvPr>
            <p:ph type="sldNum" sz="quarter" idx="5"/>
          </p:nvPr>
        </p:nvSpPr>
        <p:spPr/>
        <p:txBody>
          <a:bodyPr/>
          <a:lstStyle/>
          <a:p>
            <a:fld id="{965A0549-FFFC-824C-BB58-14BD7B8125CA}" type="slidenum">
              <a:rPr lang="en-US" smtClean="0"/>
              <a:t>11</a:t>
            </a:fld>
            <a:endParaRPr lang="en-US"/>
          </a:p>
        </p:txBody>
      </p:sp>
    </p:spTree>
    <p:extLst>
      <p:ext uri="{BB962C8B-B14F-4D97-AF65-F5344CB8AC3E}">
        <p14:creationId xmlns:p14="http://schemas.microsoft.com/office/powerpoint/2010/main" val="2418557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write explanations of the global pattern in the annual cycle.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Pass out the 4.5: Seasons and Oceans Worksheet. </a:t>
            </a:r>
          </a:p>
          <a:p>
            <a:r>
              <a:rPr lang="en-US" sz="1200" kern="1200" dirty="0">
                <a:solidFill>
                  <a:schemeClr val="tx1"/>
                </a:solidFill>
                <a:effectLst/>
                <a:latin typeface="+mn-lt"/>
                <a:ea typeface="+mn-ea"/>
                <a:cs typeface="+mn-cs"/>
              </a:rPr>
              <a:t>Show Slides 11 and 12 and remind students about how they can use the Four Questions to guide their writing of a good explanation.</a:t>
            </a:r>
          </a:p>
        </p:txBody>
      </p:sp>
      <p:sp>
        <p:nvSpPr>
          <p:cNvPr id="4" name="Slide Number Placeholder 3"/>
          <p:cNvSpPr>
            <a:spLocks noGrp="1"/>
          </p:cNvSpPr>
          <p:nvPr>
            <p:ph type="sldNum" sz="quarter" idx="5"/>
          </p:nvPr>
        </p:nvSpPr>
        <p:spPr/>
        <p:txBody>
          <a:bodyPr/>
          <a:lstStyle/>
          <a:p>
            <a:fld id="{965A0549-FFFC-824C-BB58-14BD7B8125CA}" type="slidenum">
              <a:rPr lang="en-US" smtClean="0"/>
              <a:t>12</a:t>
            </a:fld>
            <a:endParaRPr lang="en-US"/>
          </a:p>
        </p:txBody>
      </p:sp>
    </p:spTree>
    <p:extLst>
      <p:ext uri="{BB962C8B-B14F-4D97-AF65-F5344CB8AC3E}">
        <p14:creationId xmlns:p14="http://schemas.microsoft.com/office/powerpoint/2010/main" val="3826545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write explanations of the global pattern in the annual cycle.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13 and have students complete Part A of the worksheet before continuing the lesson.</a:t>
            </a:r>
            <a:r>
              <a:rPr lang="en-US" dirty="0">
                <a:effectLst/>
              </a:rPr>
              <a:t> </a:t>
            </a:r>
            <a:endParaRPr lang="en-US" dirty="0"/>
          </a:p>
        </p:txBody>
      </p:sp>
      <p:sp>
        <p:nvSpPr>
          <p:cNvPr id="4" name="Slide Number Placeholder 3"/>
          <p:cNvSpPr>
            <a:spLocks noGrp="1"/>
          </p:cNvSpPr>
          <p:nvPr>
            <p:ph type="sldNum" sz="quarter" idx="5"/>
          </p:nvPr>
        </p:nvSpPr>
        <p:spPr/>
        <p:txBody>
          <a:bodyPr/>
          <a:lstStyle/>
          <a:p>
            <a:fld id="{965A0549-FFFC-824C-BB58-14BD7B8125CA}" type="slidenum">
              <a:rPr lang="en-US" smtClean="0"/>
              <a:t>13</a:t>
            </a:fld>
            <a:endParaRPr lang="en-US"/>
          </a:p>
        </p:txBody>
      </p:sp>
    </p:spTree>
    <p:extLst>
      <p:ext uri="{BB962C8B-B14F-4D97-AF65-F5344CB8AC3E}">
        <p14:creationId xmlns:p14="http://schemas.microsoft.com/office/powerpoint/2010/main" val="3321823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the students’ written explanations.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Slides 14-18 show correct answers to each of the Four Questions and to each question in Part A of the 4.5 Seasons and Oceans Worksheet. Show these slides and have students check, discuss, and revise their own answers to the worksheet questions. </a:t>
            </a:r>
            <a:endParaRPr lang="en-US" dirty="0"/>
          </a:p>
        </p:txBody>
      </p:sp>
      <p:sp>
        <p:nvSpPr>
          <p:cNvPr id="4" name="Slide Number Placeholder 3"/>
          <p:cNvSpPr>
            <a:spLocks noGrp="1"/>
          </p:cNvSpPr>
          <p:nvPr>
            <p:ph type="sldNum" sz="quarter" idx="5"/>
          </p:nvPr>
        </p:nvSpPr>
        <p:spPr/>
        <p:txBody>
          <a:bodyPr/>
          <a:lstStyle/>
          <a:p>
            <a:fld id="{965A0549-FFFC-824C-BB58-14BD7B8125CA}" type="slidenum">
              <a:rPr lang="en-US" smtClean="0"/>
              <a:t>14</a:t>
            </a:fld>
            <a:endParaRPr lang="en-US"/>
          </a:p>
        </p:txBody>
      </p:sp>
    </p:spTree>
    <p:extLst>
      <p:ext uri="{BB962C8B-B14F-4D97-AF65-F5344CB8AC3E}">
        <p14:creationId xmlns:p14="http://schemas.microsoft.com/office/powerpoint/2010/main" val="1523513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Discuss the students’ written explanations.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Slides 14-18 show correct answers to each of the Four Questions and to each question in Part A of the 4.5 Seasons and Oceans Worksheet. Show these slides and have students check, discuss, and revise their own answers to the worksheet questions. </a:t>
            </a: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15</a:t>
            </a:fld>
            <a:endParaRPr lang="en-US"/>
          </a:p>
        </p:txBody>
      </p:sp>
    </p:spTree>
    <p:extLst>
      <p:ext uri="{BB962C8B-B14F-4D97-AF65-F5344CB8AC3E}">
        <p14:creationId xmlns:p14="http://schemas.microsoft.com/office/powerpoint/2010/main" val="2501609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Discuss the students’ written explanations.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Slides 14-18 show correct answers to each of the Four Questions and to each question in Part A of the 4.5 Seasons and Oceans Worksheet. Show these slides and have students check, discuss, and revise their own answers to the worksheet questions. </a:t>
            </a: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16</a:t>
            </a:fld>
            <a:endParaRPr lang="en-US"/>
          </a:p>
        </p:txBody>
      </p:sp>
    </p:spTree>
    <p:extLst>
      <p:ext uri="{BB962C8B-B14F-4D97-AF65-F5344CB8AC3E}">
        <p14:creationId xmlns:p14="http://schemas.microsoft.com/office/powerpoint/2010/main" val="2547271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Discuss the students’ written explanations.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Slides 14-18 show correct answers to each of the Four Questions and to each question in Part A of the 4.5 Seasons and Oceans Worksheet. Show these slides and have students check, discuss, and revise their own answers to the worksheet questions. </a:t>
            </a: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17</a:t>
            </a:fld>
            <a:endParaRPr lang="en-US"/>
          </a:p>
        </p:txBody>
      </p:sp>
    </p:spTree>
    <p:extLst>
      <p:ext uri="{BB962C8B-B14F-4D97-AF65-F5344CB8AC3E}">
        <p14:creationId xmlns:p14="http://schemas.microsoft.com/office/powerpoint/2010/main" val="1828708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the students’ written explanations.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Slides 14-18 show correct answers to each of the Four Questions and to each question in Part A of the 4.5 Seasons and Oceans Worksheet. Show these slides and have students check, discuss, and revise their own answers to the worksheet questions. </a:t>
            </a:r>
            <a:endParaRPr lang="en-US" dirty="0"/>
          </a:p>
        </p:txBody>
      </p:sp>
      <p:sp>
        <p:nvSpPr>
          <p:cNvPr id="4" name="Slide Number Placeholder 3"/>
          <p:cNvSpPr>
            <a:spLocks noGrp="1"/>
          </p:cNvSpPr>
          <p:nvPr>
            <p:ph type="sldNum" sz="quarter" idx="5"/>
          </p:nvPr>
        </p:nvSpPr>
        <p:spPr/>
        <p:txBody>
          <a:bodyPr/>
          <a:lstStyle/>
          <a:p>
            <a:fld id="{965A0549-FFFC-824C-BB58-14BD7B8125CA}" type="slidenum">
              <a:rPr lang="en-US" smtClean="0"/>
              <a:t>18</a:t>
            </a:fld>
            <a:endParaRPr lang="en-US"/>
          </a:p>
        </p:txBody>
      </p:sp>
    </p:spTree>
    <p:extLst>
      <p:ext uri="{BB962C8B-B14F-4D97-AF65-F5344CB8AC3E}">
        <p14:creationId xmlns:p14="http://schemas.microsoft.com/office/powerpoint/2010/main" val="3676361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Introduce the Global Carbon Cycling Diagram.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Slides 19 to introduce the second goal for this activity: figuring out how other pools and fluxes affect atmospheric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965A0549-FFFC-824C-BB58-14BD7B8125CA}" type="slidenum">
              <a:rPr lang="en-US" smtClean="0"/>
              <a:t>19</a:t>
            </a:fld>
            <a:endParaRPr lang="en-US"/>
          </a:p>
        </p:txBody>
      </p:sp>
    </p:spTree>
    <p:extLst>
      <p:ext uri="{BB962C8B-B14F-4D97-AF65-F5344CB8AC3E}">
        <p14:creationId xmlns:p14="http://schemas.microsoft.com/office/powerpoint/2010/main" val="108259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Introduce the Activity.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2 of the 4.5 Seasons &amp; Oceans PPT to show students where they are in the instructional sequence.</a:t>
            </a:r>
            <a:r>
              <a:rPr lang="en-US" dirty="0">
                <a:effectLst/>
              </a:rPr>
              <a:t> </a:t>
            </a:r>
            <a:endParaRPr lang="en-US" dirty="0"/>
          </a:p>
        </p:txBody>
      </p:sp>
      <p:sp>
        <p:nvSpPr>
          <p:cNvPr id="4" name="Slide Number Placeholder 3"/>
          <p:cNvSpPr>
            <a:spLocks noGrp="1"/>
          </p:cNvSpPr>
          <p:nvPr>
            <p:ph type="sldNum" sz="quarter" idx="5"/>
          </p:nvPr>
        </p:nvSpPr>
        <p:spPr/>
        <p:txBody>
          <a:bodyPr/>
          <a:lstStyle/>
          <a:p>
            <a:fld id="{965A0549-FFFC-824C-BB58-14BD7B8125CA}" type="slidenum">
              <a:rPr lang="en-US" smtClean="0"/>
              <a:t>2</a:t>
            </a:fld>
            <a:endParaRPr lang="en-US"/>
          </a:p>
        </p:txBody>
      </p:sp>
    </p:spTree>
    <p:extLst>
      <p:ext uri="{BB962C8B-B14F-4D97-AF65-F5344CB8AC3E}">
        <p14:creationId xmlns:p14="http://schemas.microsoft.com/office/powerpoint/2010/main" val="2883107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Introduce the Global Carbon Cycling Diagram.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20 to elicit students’ ideas about other pools and fluxes that are not included in the models that they have been using.</a:t>
            </a:r>
          </a:p>
        </p:txBody>
      </p:sp>
      <p:sp>
        <p:nvSpPr>
          <p:cNvPr id="4" name="Slide Number Placeholder 3"/>
          <p:cNvSpPr>
            <a:spLocks noGrp="1"/>
          </p:cNvSpPr>
          <p:nvPr>
            <p:ph type="sldNum" sz="quarter" idx="5"/>
          </p:nvPr>
        </p:nvSpPr>
        <p:spPr/>
        <p:txBody>
          <a:bodyPr/>
          <a:lstStyle/>
          <a:p>
            <a:fld id="{965A0549-FFFC-824C-BB58-14BD7B8125CA}" type="slidenum">
              <a:rPr lang="en-US" smtClean="0"/>
              <a:t>20</a:t>
            </a:fld>
            <a:endParaRPr lang="en-US"/>
          </a:p>
        </p:txBody>
      </p:sp>
    </p:spTree>
    <p:extLst>
      <p:ext uri="{BB962C8B-B14F-4D97-AF65-F5344CB8AC3E}">
        <p14:creationId xmlns:p14="http://schemas.microsoft.com/office/powerpoint/2010/main" val="3870021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Global Carbon Cycling Diagram.</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Use Slide 21 to introduce the Global Carbon Cycling Diagram (based on data from the Global Carbon Project: </a:t>
            </a:r>
            <a:r>
              <a:rPr lang="en-US" sz="1200" u="sng" kern="1200" dirty="0">
                <a:solidFill>
                  <a:schemeClr val="tx1"/>
                </a:solidFill>
                <a:effectLst/>
                <a:latin typeface="+mn-lt"/>
                <a:ea typeface="+mn-ea"/>
                <a:cs typeface="+mn-cs"/>
                <a:hlinkClick r:id="rId3"/>
              </a:rPr>
              <a:t>www.carsclimate.com</a:t>
            </a:r>
            <a:r>
              <a:rPr lang="en-US" sz="1200" kern="1200" dirty="0">
                <a:solidFill>
                  <a:schemeClr val="tx1"/>
                </a:solidFill>
                <a:effectLst/>
                <a:latin typeface="+mn-lt"/>
                <a:ea typeface="+mn-ea"/>
                <a:cs typeface="+mn-cs"/>
              </a:rPr>
              <a:t> blog.) Note the new pools and fluxes: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oceans are the other major pool that was not included in the models used earlier in this lesson.  There are fluxes into the ocean (when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dissolves in water) and out of the ocean (when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vaporizes from water, like soda water losing its fizz).</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Land use change (such as forests being converted to farms or cities) affects fluxes into and out of vegetation and the soil organic carbon pool.</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5A0549-FFFC-824C-BB58-14BD7B8125CA}" type="slidenum">
              <a:rPr lang="en-US" smtClean="0"/>
              <a:t>21</a:t>
            </a:fld>
            <a:endParaRPr lang="en-US"/>
          </a:p>
        </p:txBody>
      </p:sp>
    </p:spTree>
    <p:extLst>
      <p:ext uri="{BB962C8B-B14F-4D97-AF65-F5344CB8AC3E}">
        <p14:creationId xmlns:p14="http://schemas.microsoft.com/office/powerpoint/2010/main" val="3684571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Work with the class to calculate how the atmospheric carbon pool is changing.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Slides 22 and 23 to remind students that they can use the rules for pools and fluxes (from Activity 4.3: Tiny World Modeling) to calculate how the atmospheric carbon pool is changing.</a:t>
            </a:r>
          </a:p>
        </p:txBody>
      </p:sp>
      <p:sp>
        <p:nvSpPr>
          <p:cNvPr id="4" name="Slide Number Placeholder 3"/>
          <p:cNvSpPr>
            <a:spLocks noGrp="1"/>
          </p:cNvSpPr>
          <p:nvPr>
            <p:ph type="sldNum" sz="quarter" idx="5"/>
          </p:nvPr>
        </p:nvSpPr>
        <p:spPr/>
        <p:txBody>
          <a:bodyPr/>
          <a:lstStyle/>
          <a:p>
            <a:fld id="{965A0549-FFFC-824C-BB58-14BD7B8125CA}" type="slidenum">
              <a:rPr lang="en-US" smtClean="0"/>
              <a:t>22</a:t>
            </a:fld>
            <a:endParaRPr lang="en-US"/>
          </a:p>
        </p:txBody>
      </p:sp>
    </p:spTree>
    <p:extLst>
      <p:ext uri="{BB962C8B-B14F-4D97-AF65-F5344CB8AC3E}">
        <p14:creationId xmlns:p14="http://schemas.microsoft.com/office/powerpoint/2010/main" val="1390136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Work with the class to calculate how the atmospheric carbon pool is changing.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Slides 22 and 23 to remind students that they can use the rules for pools and fluxes (from Activity 4.3: Tiny World Modeling) to calculate how the atmospheric carbon pool is changing.</a:t>
            </a:r>
          </a:p>
        </p:txBody>
      </p:sp>
      <p:sp>
        <p:nvSpPr>
          <p:cNvPr id="4" name="Slide Number Placeholder 3"/>
          <p:cNvSpPr>
            <a:spLocks noGrp="1"/>
          </p:cNvSpPr>
          <p:nvPr>
            <p:ph type="sldNum" sz="quarter" idx="10"/>
          </p:nvPr>
        </p:nvSpPr>
        <p:spPr/>
        <p:txBody>
          <a:bodyPr/>
          <a:lstStyle/>
          <a:p>
            <a:fld id="{965A0549-FFFC-824C-BB58-14BD7B8125CA}" type="slidenum">
              <a:rPr lang="en-US" smtClean="0"/>
              <a:t>23</a:t>
            </a:fld>
            <a:endParaRPr lang="en-US"/>
          </a:p>
        </p:txBody>
      </p:sp>
    </p:spTree>
    <p:extLst>
      <p:ext uri="{BB962C8B-B14F-4D97-AF65-F5344CB8AC3E}">
        <p14:creationId xmlns:p14="http://schemas.microsoft.com/office/powerpoint/2010/main" val="830211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Work with the class to calculate how the atmospheric carbon pool is changing.</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students have tried their calculations, use Slide 24 to show a way to calculate the overall net flux of carbon into the atmosphere.</a:t>
            </a:r>
          </a:p>
        </p:txBody>
      </p:sp>
      <p:sp>
        <p:nvSpPr>
          <p:cNvPr id="4" name="Slide Number Placeholder 3"/>
          <p:cNvSpPr>
            <a:spLocks noGrp="1"/>
          </p:cNvSpPr>
          <p:nvPr>
            <p:ph type="sldNum" sz="quarter" idx="5"/>
          </p:nvPr>
        </p:nvSpPr>
        <p:spPr/>
        <p:txBody>
          <a:bodyPr/>
          <a:lstStyle/>
          <a:p>
            <a:fld id="{965A0549-FFFC-824C-BB58-14BD7B8125CA}" type="slidenum">
              <a:rPr lang="en-US" smtClean="0"/>
              <a:t>24</a:t>
            </a:fld>
            <a:endParaRPr lang="en-US"/>
          </a:p>
        </p:txBody>
      </p:sp>
    </p:spTree>
    <p:extLst>
      <p:ext uri="{BB962C8B-B14F-4D97-AF65-F5344CB8AC3E}">
        <p14:creationId xmlns:p14="http://schemas.microsoft.com/office/powerpoint/2010/main" val="561277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Work with the class to calculate how the atmospheric carbon pool is changing.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Slide 25 provides a link to more information about the effects of the carbon flux into the oceans.</a:t>
            </a:r>
            <a:r>
              <a:rPr lang="en-US" dirty="0">
                <a:effectLst/>
              </a:rPr>
              <a:t> </a:t>
            </a:r>
            <a:endParaRPr lang="en-US" dirty="0"/>
          </a:p>
        </p:txBody>
      </p:sp>
      <p:sp>
        <p:nvSpPr>
          <p:cNvPr id="4" name="Slide Number Placeholder 3"/>
          <p:cNvSpPr>
            <a:spLocks noGrp="1"/>
          </p:cNvSpPr>
          <p:nvPr>
            <p:ph type="sldNum" sz="quarter" idx="5"/>
          </p:nvPr>
        </p:nvSpPr>
        <p:spPr/>
        <p:txBody>
          <a:bodyPr/>
          <a:lstStyle/>
          <a:p>
            <a:fld id="{965A0549-FFFC-824C-BB58-14BD7B8125CA}" type="slidenum">
              <a:rPr lang="en-US" smtClean="0"/>
              <a:t>25</a:t>
            </a:fld>
            <a:endParaRPr lang="en-US"/>
          </a:p>
        </p:txBody>
      </p:sp>
    </p:spTree>
    <p:extLst>
      <p:ext uri="{BB962C8B-B14F-4D97-AF65-F5344CB8AC3E}">
        <p14:creationId xmlns:p14="http://schemas.microsoft.com/office/powerpoint/2010/main" val="1876110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Global Carbon Cycling Diagram to predict the effects of cutting fossil fuel use in half.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Slide 26 reminds students of the Big Idea probe: What Would Happen If We Cut Fossil Fuel Use In Half? Ask students if they can use the Global Carbon Cycling Diagram to calculate and answer to that question.</a:t>
            </a:r>
          </a:p>
          <a:p>
            <a:r>
              <a:rPr lang="en-US" sz="1200" kern="1200" dirty="0">
                <a:solidFill>
                  <a:schemeClr val="tx1"/>
                </a:solidFill>
                <a:effectLst/>
                <a:latin typeface="+mn-lt"/>
                <a:ea typeface="+mn-ea"/>
                <a:cs typeface="+mn-cs"/>
              </a:rPr>
              <a:t>Have students complete Part B of 4.5: Seasons and Oceans Worksheet.</a:t>
            </a:r>
          </a:p>
          <a:p>
            <a:r>
              <a:rPr lang="en-US" sz="1200" kern="1200" dirty="0">
                <a:solidFill>
                  <a:schemeClr val="tx1"/>
                </a:solidFill>
                <a:effectLst/>
                <a:latin typeface="+mn-lt"/>
                <a:ea typeface="+mn-ea"/>
                <a:cs typeface="+mn-cs"/>
              </a:rPr>
              <a:t>Have students check their calculations against those on Slide 28.</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6B7EDE-1D34-AF43-A72F-F106018D4F39}" type="slidenum">
              <a:rPr lang="en-US" smtClean="0"/>
              <a:pPr/>
              <a:t>26</a:t>
            </a:fld>
            <a:endParaRPr lang="en-US"/>
          </a:p>
        </p:txBody>
      </p:sp>
    </p:spTree>
    <p:extLst>
      <p:ext uri="{BB962C8B-B14F-4D97-AF65-F5344CB8AC3E}">
        <p14:creationId xmlns:p14="http://schemas.microsoft.com/office/powerpoint/2010/main" val="2860404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5A0549-FFFC-824C-BB58-14BD7B8125CA}" type="slidenum">
              <a:rPr lang="en-US" smtClean="0"/>
              <a:t>27</a:t>
            </a:fld>
            <a:endParaRPr lang="en-US"/>
          </a:p>
        </p:txBody>
      </p:sp>
    </p:spTree>
    <p:extLst>
      <p:ext uri="{BB962C8B-B14F-4D97-AF65-F5344CB8AC3E}">
        <p14:creationId xmlns:p14="http://schemas.microsoft.com/office/powerpoint/2010/main" val="3576147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Global Carbon Cycling Diagram to predict the effects of cutting fossil fuel use in half.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check their calculations against those on Slide 28.</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965A0549-FFFC-824C-BB58-14BD7B8125CA}" type="slidenum">
              <a:rPr lang="en-US" smtClean="0"/>
              <a:t>28</a:t>
            </a:fld>
            <a:endParaRPr lang="en-US"/>
          </a:p>
        </p:txBody>
      </p:sp>
    </p:spTree>
    <p:extLst>
      <p:ext uri="{BB962C8B-B14F-4D97-AF65-F5344CB8AC3E}">
        <p14:creationId xmlns:p14="http://schemas.microsoft.com/office/powerpoint/2010/main" val="1633127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a:solidFill>
                  <a:schemeClr val="tx1"/>
                </a:solidFill>
                <a:effectLst/>
                <a:latin typeface="+mn-lt"/>
                <a:ea typeface="+mn-ea"/>
                <a:cs typeface="+mn-cs"/>
              </a:rPr>
              <a:t>Have a discussion to complete the Learning Tracking Tool for this activity.</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Show Slide 29 of the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4.5 Effects of Seasons and Oceans PPT.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take out their Learning Tracking Tool from the previous lesson.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write the activity name in the first column, "4.5 Effects of Seasons and Oceans."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 class discussion about what students figured out during the activity that will help them in answering the lesson driving questions: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causes the annual cycle: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concentrations in Hawaii to go down every summer and up every winter?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causes the long-term trend: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concentrations to go up every year?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can we predict what will happen to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concentrations in the future?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you come to consensus as a class, have students record the answer in the second column of the tool.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 class discussion about what students are wondering now that will help them move towards answering the unit driving question. Have students record the questions in the third column of the tool.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keep their Learning Tracking Tool for future activities. </a:t>
            </a:r>
          </a:p>
          <a:p>
            <a:pPr lvl="0"/>
            <a:r>
              <a:rPr lang="en-US" sz="1200" b="1" kern="1200" dirty="0">
                <a:solidFill>
                  <a:schemeClr val="tx1"/>
                </a:solidFill>
                <a:effectLst/>
                <a:latin typeface="+mn-lt"/>
                <a:ea typeface="+mn-ea"/>
                <a:cs typeface="+mn-cs"/>
              </a:rPr>
              <a:t>Example Learning Tracking Tool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Activity: </a:t>
            </a:r>
            <a:r>
              <a:rPr lang="en-US" sz="1200" kern="1200" dirty="0">
                <a:solidFill>
                  <a:schemeClr val="tx1"/>
                </a:solidFill>
                <a:effectLst/>
                <a:latin typeface="+mn-lt"/>
                <a:ea typeface="+mn-ea"/>
                <a:cs typeface="+mn-cs"/>
              </a:rPr>
              <a:t>Optional Activity 4.5: Effects of Seasons and Oceans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We Figured Out: </a:t>
            </a:r>
            <a:r>
              <a:rPr lang="en-US" sz="1200" i="1" kern="1200" dirty="0">
                <a:solidFill>
                  <a:schemeClr val="tx1"/>
                </a:solidFill>
                <a:effectLst/>
                <a:latin typeface="+mn-lt"/>
                <a:ea typeface="+mn-ea"/>
                <a:cs typeface="+mn-cs"/>
              </a:rPr>
              <a:t>Fluxes into and out of the atmospheric CO</a:t>
            </a:r>
            <a:r>
              <a:rPr lang="en-US" sz="1200" i="1" kern="1200" baseline="-25000" dirty="0">
                <a:solidFill>
                  <a:schemeClr val="tx1"/>
                </a:solidFill>
                <a:effectLst/>
                <a:latin typeface="+mn-lt"/>
                <a:ea typeface="+mn-ea"/>
                <a:cs typeface="+mn-cs"/>
              </a:rPr>
              <a:t>2 </a:t>
            </a:r>
            <a:r>
              <a:rPr lang="en-US" sz="1200" i="1" kern="1200" dirty="0">
                <a:solidFill>
                  <a:schemeClr val="tx1"/>
                </a:solidFill>
                <a:effectLst/>
                <a:latin typeface="+mn-lt"/>
                <a:ea typeface="+mn-ea"/>
                <a:cs typeface="+mn-cs"/>
              </a:rPr>
              <a:t>pool are mostly balanced except for one: fossil fuel combustion.</a:t>
            </a:r>
            <a:r>
              <a:rPr lang="en-US" dirty="0">
                <a:effectLst/>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We are Asking Now</a:t>
            </a:r>
            <a:r>
              <a:rPr lang="en-US" sz="1200" b="1" i="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How do we use organic carbon and emit CO</a:t>
            </a:r>
            <a:r>
              <a:rPr lang="en-US" sz="1200" i="1" kern="1200" baseline="-25000" dirty="0">
                <a:solidFill>
                  <a:schemeClr val="tx1"/>
                </a:solidFill>
                <a:effectLst/>
                <a:latin typeface="+mn-lt"/>
                <a:ea typeface="+mn-ea"/>
                <a:cs typeface="+mn-cs"/>
              </a:rPr>
              <a:t>2 </a:t>
            </a:r>
            <a:r>
              <a:rPr lang="en-US" sz="1200" i="1" kern="1200" dirty="0">
                <a:solidFill>
                  <a:schemeClr val="tx1"/>
                </a:solidFill>
                <a:effectLst/>
                <a:latin typeface="+mn-lt"/>
                <a:ea typeface="+mn-ea"/>
                <a:cs typeface="+mn-cs"/>
              </a:rPr>
              <a:t>in our lives?</a:t>
            </a:r>
            <a:r>
              <a:rPr lang="en-US" i="1" dirty="0">
                <a:effectLst/>
              </a:rPr>
              <a:t> </a:t>
            </a:r>
            <a:endParaRPr lang="en-US" i="1" dirty="0"/>
          </a:p>
        </p:txBody>
      </p:sp>
      <p:sp>
        <p:nvSpPr>
          <p:cNvPr id="4" name="Slide Number Placeholder 3"/>
          <p:cNvSpPr>
            <a:spLocks noGrp="1"/>
          </p:cNvSpPr>
          <p:nvPr>
            <p:ph type="sldNum" sz="quarter" idx="5"/>
          </p:nvPr>
        </p:nvSpPr>
        <p:spPr/>
        <p:txBody>
          <a:bodyPr/>
          <a:lstStyle/>
          <a:p>
            <a:fld id="{4794251F-03FA-0248-9853-A8500C1E7589}" type="slidenum">
              <a:rPr lang="en-US" smtClean="0"/>
              <a:t>29</a:t>
            </a:fld>
            <a:endParaRPr lang="en-US"/>
          </a:p>
        </p:txBody>
      </p:sp>
    </p:spTree>
    <p:extLst>
      <p:ext uri="{BB962C8B-B14F-4D97-AF65-F5344CB8AC3E}">
        <p14:creationId xmlns:p14="http://schemas.microsoft.com/office/powerpoint/2010/main" val="3377932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Discuss the goals for this activity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3-5 to remind students of the pools and fluxes that they have used in previous models and how they can be used to explain the seasonal patterns and long-term trend in the Keeling Curve.</a:t>
            </a:r>
          </a:p>
        </p:txBody>
      </p:sp>
      <p:sp>
        <p:nvSpPr>
          <p:cNvPr id="4" name="Slide Number Placeholder 3"/>
          <p:cNvSpPr>
            <a:spLocks noGrp="1"/>
          </p:cNvSpPr>
          <p:nvPr>
            <p:ph type="sldNum" sz="quarter" idx="10"/>
          </p:nvPr>
        </p:nvSpPr>
        <p:spPr/>
        <p:txBody>
          <a:bodyPr/>
          <a:lstStyle/>
          <a:p>
            <a:fld id="{730CAD82-890D-E448-8E28-381549A5FA4F}" type="slidenum">
              <a:rPr lang="en-US" smtClean="0"/>
              <a:pPr/>
              <a:t>3</a:t>
            </a:fld>
            <a:endParaRPr lang="en-US"/>
          </a:p>
        </p:txBody>
      </p:sp>
    </p:spTree>
    <p:extLst>
      <p:ext uri="{BB962C8B-B14F-4D97-AF65-F5344CB8AC3E}">
        <p14:creationId xmlns:p14="http://schemas.microsoft.com/office/powerpoint/2010/main" val="1066808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Discuss the goals for this activity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3-5 to remind students of the pools and fluxes that they have used in previous models and how they can be used to explain the seasonal patterns and long-term trend in the Keeling Curve.</a:t>
            </a:r>
          </a:p>
        </p:txBody>
      </p:sp>
      <p:sp>
        <p:nvSpPr>
          <p:cNvPr id="4" name="Slide Number Placeholder 3"/>
          <p:cNvSpPr>
            <a:spLocks noGrp="1"/>
          </p:cNvSpPr>
          <p:nvPr>
            <p:ph type="sldNum" sz="quarter" idx="10"/>
          </p:nvPr>
        </p:nvSpPr>
        <p:spPr/>
        <p:txBody>
          <a:bodyPr/>
          <a:lstStyle/>
          <a:p>
            <a:fld id="{730CAD82-890D-E448-8E28-381549A5FA4F}" type="slidenum">
              <a:rPr lang="en-US" smtClean="0"/>
              <a:pPr/>
              <a:t>4</a:t>
            </a:fld>
            <a:endParaRPr lang="en-US"/>
          </a:p>
        </p:txBody>
      </p:sp>
    </p:spTree>
    <p:extLst>
      <p:ext uri="{BB962C8B-B14F-4D97-AF65-F5344CB8AC3E}">
        <p14:creationId xmlns:p14="http://schemas.microsoft.com/office/powerpoint/2010/main" val="1017930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the goals for this activity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3-5 to remind students of the pools and fluxes that they have used in previous models and how they can be used to explain the seasonal patterns and long-term trend in the Keeling Curve.</a:t>
            </a:r>
          </a:p>
        </p:txBody>
      </p:sp>
      <p:sp>
        <p:nvSpPr>
          <p:cNvPr id="4" name="Slide Number Placeholder 3"/>
          <p:cNvSpPr>
            <a:spLocks noGrp="1"/>
          </p:cNvSpPr>
          <p:nvPr>
            <p:ph type="sldNum" sz="quarter" idx="10"/>
          </p:nvPr>
        </p:nvSpPr>
        <p:spPr/>
        <p:txBody>
          <a:bodyPr/>
          <a:lstStyle/>
          <a:p>
            <a:fld id="{76364FF3-8B7C-744E-A460-170291D487CC}" type="slidenum">
              <a:rPr lang="en-US" smtClean="0"/>
              <a:pPr/>
              <a:t>5</a:t>
            </a:fld>
            <a:endParaRPr lang="en-US"/>
          </a:p>
        </p:txBody>
      </p:sp>
    </p:spTree>
    <p:extLst>
      <p:ext uri="{BB962C8B-B14F-4D97-AF65-F5344CB8AC3E}">
        <p14:creationId xmlns:p14="http://schemas.microsoft.com/office/powerpoint/2010/main" val="765423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the goals for this activity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6 to introduce and discuss that two goals for this lesson.</a:t>
            </a:r>
            <a:r>
              <a:rPr lang="en-US" dirty="0">
                <a:effectLst/>
              </a:rPr>
              <a:t> </a:t>
            </a:r>
            <a:endParaRPr lang="en-US" dirty="0"/>
          </a:p>
        </p:txBody>
      </p:sp>
      <p:sp>
        <p:nvSpPr>
          <p:cNvPr id="4" name="Slide Number Placeholder 3"/>
          <p:cNvSpPr>
            <a:spLocks noGrp="1"/>
          </p:cNvSpPr>
          <p:nvPr>
            <p:ph type="sldNum" sz="quarter" idx="5"/>
          </p:nvPr>
        </p:nvSpPr>
        <p:spPr/>
        <p:txBody>
          <a:bodyPr/>
          <a:lstStyle/>
          <a:p>
            <a:fld id="{965A0549-FFFC-824C-BB58-14BD7B8125CA}" type="slidenum">
              <a:rPr lang="en-US" smtClean="0"/>
              <a:t>6</a:t>
            </a:fld>
            <a:endParaRPr lang="en-US"/>
          </a:p>
        </p:txBody>
      </p:sp>
    </p:spTree>
    <p:extLst>
      <p:ext uri="{BB962C8B-B14F-4D97-AF65-F5344CB8AC3E}">
        <p14:creationId xmlns:p14="http://schemas.microsoft.com/office/powerpoint/2010/main" val="3432064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Compare data about the annual cycle in the Northern and Southern Hemispheres.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the NOAA “</a:t>
            </a:r>
            <a:r>
              <a:rPr lang="en-US" sz="1200" kern="1200" dirty="0" err="1">
                <a:solidFill>
                  <a:schemeClr val="tx1"/>
                </a:solidFill>
                <a:effectLst/>
                <a:latin typeface="+mn-lt"/>
                <a:ea typeface="+mn-ea"/>
                <a:cs typeface="+mn-cs"/>
              </a:rPr>
              <a:t>Pumphandle</a:t>
            </a:r>
            <a:r>
              <a:rPr lang="en-US" sz="1200" kern="1200" dirty="0">
                <a:solidFill>
                  <a:schemeClr val="tx1"/>
                </a:solidFill>
                <a:effectLst/>
                <a:latin typeface="+mn-lt"/>
                <a:ea typeface="+mn-ea"/>
                <a:cs typeface="+mn-cs"/>
              </a:rPr>
              <a:t>” video (</a:t>
            </a:r>
            <a:r>
              <a:rPr lang="en-US" sz="1200" u="sng" kern="1200" dirty="0">
                <a:solidFill>
                  <a:schemeClr val="tx1"/>
                </a:solidFill>
                <a:effectLst/>
                <a:latin typeface="+mn-lt"/>
                <a:ea typeface="+mn-ea"/>
                <a:cs typeface="+mn-cs"/>
                <a:hlinkClick r:id="rId3"/>
              </a:rPr>
              <a:t>https://www.esrl.noaa.gov/gmd/ccgg/trends/history.html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Use Slide 7 to lead a discussion of different patterns that they notice in the Northern and Southern Hemispheres. See the Lesson 4 Background information for more information about this video.</a:t>
            </a:r>
          </a:p>
        </p:txBody>
      </p:sp>
      <p:sp>
        <p:nvSpPr>
          <p:cNvPr id="4" name="Slide Number Placeholder 3"/>
          <p:cNvSpPr>
            <a:spLocks noGrp="1"/>
          </p:cNvSpPr>
          <p:nvPr>
            <p:ph type="sldNum" sz="quarter" idx="5"/>
          </p:nvPr>
        </p:nvSpPr>
        <p:spPr/>
        <p:txBody>
          <a:bodyPr/>
          <a:lstStyle/>
          <a:p>
            <a:fld id="{965A0549-FFFC-824C-BB58-14BD7B8125CA}" type="slidenum">
              <a:rPr lang="en-US" smtClean="0"/>
              <a:t>7</a:t>
            </a:fld>
            <a:endParaRPr lang="en-US"/>
          </a:p>
        </p:txBody>
      </p:sp>
    </p:spTree>
    <p:extLst>
      <p:ext uri="{BB962C8B-B14F-4D97-AF65-F5344CB8AC3E}">
        <p14:creationId xmlns:p14="http://schemas.microsoft.com/office/powerpoint/2010/main" val="115435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Compare data about the annual cycle in the Northern and Southern Hemispheres.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8 and the associated video (</a:t>
            </a:r>
            <a:r>
              <a:rPr lang="en-US" sz="1200" u="sng" kern="1200" dirty="0">
                <a:solidFill>
                  <a:schemeClr val="tx1"/>
                </a:solidFill>
                <a:effectLst/>
                <a:latin typeface="+mn-lt"/>
                <a:ea typeface="+mn-ea"/>
                <a:cs typeface="+mn-cs"/>
                <a:hlinkClick r:id="rId3"/>
              </a:rPr>
              <a:t>https://www.youtube.com/watch?v=UatUDnFmNTY&amp;feature=youtu.be</a:t>
            </a:r>
            <a:r>
              <a:rPr lang="en-US" sz="1200" kern="1200" dirty="0">
                <a:solidFill>
                  <a:schemeClr val="tx1"/>
                </a:solidFill>
                <a:effectLst/>
                <a:latin typeface="+mn-lt"/>
                <a:ea typeface="+mn-ea"/>
                <a:cs typeface="+mn-cs"/>
              </a:rPr>
              <a:t> ) to discuss the different annual patterns:</a:t>
            </a:r>
          </a:p>
          <a:p>
            <a:pPr lvl="0"/>
            <a:r>
              <a:rPr lang="en-US" sz="1200" kern="1200" dirty="0">
                <a:solidFill>
                  <a:schemeClr val="tx1"/>
                </a:solidFill>
                <a:effectLst/>
                <a:latin typeface="+mn-lt"/>
                <a:ea typeface="+mn-ea"/>
                <a:cs typeface="+mn-cs"/>
              </a:rPr>
              <a:t>In Hawaii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concentrations rise to a peak in May, then fall during the Northern Hemisphere summer.</a:t>
            </a:r>
          </a:p>
          <a:p>
            <a:r>
              <a:rPr lang="en-US" sz="1200" kern="1200" dirty="0">
                <a:solidFill>
                  <a:schemeClr val="tx1"/>
                </a:solidFill>
                <a:effectLst/>
                <a:latin typeface="+mn-lt"/>
                <a:ea typeface="+mn-ea"/>
                <a:cs typeface="+mn-cs"/>
              </a:rPr>
              <a:t>At the South Pole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concentrations rise to a peak in October, then fall during the Northern Hemisphere winter.</a:t>
            </a:r>
            <a:r>
              <a:rPr lang="en-US" dirty="0">
                <a:effectLst/>
              </a:rPr>
              <a:t> </a:t>
            </a:r>
            <a:endParaRPr lang="en-US" dirty="0"/>
          </a:p>
        </p:txBody>
      </p:sp>
      <p:sp>
        <p:nvSpPr>
          <p:cNvPr id="4" name="Slide Number Placeholder 3"/>
          <p:cNvSpPr>
            <a:spLocks noGrp="1"/>
          </p:cNvSpPr>
          <p:nvPr>
            <p:ph type="sldNum" sz="quarter" idx="5"/>
          </p:nvPr>
        </p:nvSpPr>
        <p:spPr/>
        <p:txBody>
          <a:bodyPr/>
          <a:lstStyle/>
          <a:p>
            <a:fld id="{965A0549-FFFC-824C-BB58-14BD7B8125CA}" type="slidenum">
              <a:rPr lang="en-US" smtClean="0"/>
              <a:t>8</a:t>
            </a:fld>
            <a:endParaRPr lang="en-US"/>
          </a:p>
        </p:txBody>
      </p:sp>
    </p:spTree>
    <p:extLst>
      <p:ext uri="{BB962C8B-B14F-4D97-AF65-F5344CB8AC3E}">
        <p14:creationId xmlns:p14="http://schemas.microsoft.com/office/powerpoint/2010/main" val="555022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different photosynthesis fluxes in the Northern and Southern Hemispheres.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9 to show students how photosynthesis fluxes in the Northern and Southern Hemispheres change across the seasons.  </a:t>
            </a:r>
          </a:p>
        </p:txBody>
      </p:sp>
      <p:sp>
        <p:nvSpPr>
          <p:cNvPr id="4" name="Slide Number Placeholder 3"/>
          <p:cNvSpPr>
            <a:spLocks noGrp="1"/>
          </p:cNvSpPr>
          <p:nvPr>
            <p:ph type="sldNum" sz="quarter" idx="5"/>
          </p:nvPr>
        </p:nvSpPr>
        <p:spPr/>
        <p:txBody>
          <a:bodyPr/>
          <a:lstStyle/>
          <a:p>
            <a:fld id="{965A0549-FFFC-824C-BB58-14BD7B8125CA}" type="slidenum">
              <a:rPr lang="en-US" smtClean="0"/>
              <a:t>9</a:t>
            </a:fld>
            <a:endParaRPr lang="en-US"/>
          </a:p>
        </p:txBody>
      </p:sp>
    </p:spTree>
    <p:extLst>
      <p:ext uri="{BB962C8B-B14F-4D97-AF65-F5344CB8AC3E}">
        <p14:creationId xmlns:p14="http://schemas.microsoft.com/office/powerpoint/2010/main" val="306502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F77940-C279-A841-9A67-C45CE4897BCA}" type="datetimeFigureOut">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65104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77940-C279-A841-9A67-C45CE4897BCA}" type="datetimeFigureOut">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24884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77940-C279-A841-9A67-C45CE4897BCA}" type="datetimeFigureOut">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27566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77940-C279-A841-9A67-C45CE4897BCA}" type="datetimeFigureOut">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3980354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F77940-C279-A841-9A67-C45CE4897BCA}" type="datetimeFigureOut">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388609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F77940-C279-A841-9A67-C45CE4897BCA}" type="datetimeFigureOut">
              <a:rPr lang="en-US" smtClean="0"/>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345868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F77940-C279-A841-9A67-C45CE4897BCA}" type="datetimeFigureOut">
              <a:rPr lang="en-US" smtClean="0"/>
              <a:t>3/23/20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355048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77940-C279-A841-9A67-C45CE4897BCA}" type="datetimeFigureOut">
              <a:rPr lang="en-US" smtClean="0"/>
              <a:t>3/23/20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139533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77940-C279-A841-9A67-C45CE4897BCA}" type="datetimeFigureOut">
              <a:rPr lang="en-US" smtClean="0"/>
              <a:t>3/23/20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1741911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F77940-C279-A841-9A67-C45CE4897BCA}" type="datetimeFigureOut">
              <a:rPr lang="en-US" smtClean="0"/>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2445510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F77940-C279-A841-9A67-C45CE4897BCA}" type="datetimeFigureOut">
              <a:rPr lang="en-US" smtClean="0"/>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3084294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77940-C279-A841-9A67-C45CE4897BCA}" type="datetimeFigureOut">
              <a:rPr lang="en-US" smtClean="0"/>
              <a:t>3/23/20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67416-E77E-E442-993F-59C0501000DD}" type="slidenum">
              <a:rPr lang="en-US" smtClean="0"/>
              <a:t>‹#›</a:t>
            </a:fld>
            <a:endParaRPr lang="en-US"/>
          </a:p>
        </p:txBody>
      </p:sp>
    </p:spTree>
    <p:extLst>
      <p:ext uri="{BB962C8B-B14F-4D97-AF65-F5344CB8AC3E}">
        <p14:creationId xmlns:p14="http://schemas.microsoft.com/office/powerpoint/2010/main" val="130862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WgHmqv_-UbQ"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ocean.si.edu/ocean-life/invertebrates/ocean-acidificatio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srl.noaa.gov/gmd/ccgg/trends/history.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v=UatUDnFmNTY&amp;feature=youtu.be"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5954172" cy="684705"/>
            <a:chOff x="178036" y="294321"/>
            <a:chExt cx="5954172" cy="684705"/>
          </a:xfrm>
        </p:grpSpPr>
        <p:sp>
          <p:nvSpPr>
            <p:cNvPr id="6" name="TextBox 5"/>
            <p:cNvSpPr txBox="1"/>
            <p:nvPr/>
          </p:nvSpPr>
          <p:spPr>
            <a:xfrm>
              <a:off x="3003051" y="332695"/>
              <a:ext cx="3129157" cy="646331"/>
            </a:xfrm>
            <a:prstGeom prst="rect">
              <a:avLst/>
            </a:prstGeom>
            <a:noFill/>
          </p:spPr>
          <p:txBody>
            <a:bodyPr wrap="none" rtlCol="0">
              <a:spAutoFit/>
            </a:bodyPr>
            <a:lstStyle/>
            <a:p>
              <a:r>
                <a:rPr lang="en-US" sz="1200" i="1" dirty="0"/>
                <a:t>Carbon: Transformations in Matter and Energy</a:t>
              </a:r>
            </a:p>
            <a:p>
              <a:r>
                <a:rPr lang="en-US" sz="1200" i="1" dirty="0"/>
                <a:t>Environmental Literacy Project</a:t>
              </a:r>
              <a:br>
                <a:rPr lang="en-US" sz="1200" i="1" dirty="0"/>
              </a:br>
              <a:r>
                <a:rPr lang="en-US" sz="1200" i="1" dirty="0"/>
                <a:t>Michigan State University</a:t>
              </a:r>
              <a:r>
                <a:rPr lang="en-US" sz="1200" dirty="0">
                  <a:effectLst/>
                </a:rPr>
                <a:t> </a:t>
              </a:r>
              <a:endParaRPr lang="en-US" sz="1600" dirty="0"/>
            </a:p>
          </p:txBody>
        </p:sp>
        <p:pic>
          <p:nvPicPr>
            <p:cNvPr id="2" name="Picture 1" descr="Carbon TIME 1 line smal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2829" y="2616259"/>
            <a:ext cx="8229600" cy="2539882"/>
          </a:xfrm>
        </p:spPr>
        <p:txBody>
          <a:bodyPr>
            <a:normAutofit fontScale="90000"/>
          </a:bodyPr>
          <a:lstStyle/>
          <a:p>
            <a:r>
              <a:rPr lang="en-US" i="1" dirty="0">
                <a:latin typeface="Arial"/>
                <a:cs typeface="Arial"/>
              </a:rPr>
              <a:t>Human Energy Systems </a:t>
            </a:r>
            <a:r>
              <a:rPr lang="en-US" dirty="0">
                <a:latin typeface="Arial"/>
                <a:cs typeface="Arial"/>
              </a:rPr>
              <a:t>Unit</a:t>
            </a:r>
            <a:br>
              <a:rPr lang="en-US" dirty="0">
                <a:latin typeface="Arial"/>
                <a:cs typeface="Arial"/>
              </a:rPr>
            </a:br>
            <a:br>
              <a:rPr lang="en-US" dirty="0">
                <a:latin typeface="Arial"/>
                <a:cs typeface="Arial"/>
              </a:rPr>
            </a:br>
            <a:r>
              <a:rPr lang="en-US" dirty="0">
                <a:latin typeface="Arial"/>
                <a:cs typeface="Arial"/>
              </a:rPr>
              <a:t>Activity 4.5 How Seasons and Oceans Affect Atmospheric CO</a:t>
            </a:r>
            <a:r>
              <a:rPr lang="en-US" baseline="-25000" dirty="0">
                <a:latin typeface="Arial"/>
                <a:cs typeface="Arial"/>
              </a:rPr>
              <a:t>2</a:t>
            </a:r>
          </a:p>
        </p:txBody>
      </p:sp>
    </p:spTree>
    <p:extLst>
      <p:ext uri="{BB962C8B-B14F-4D97-AF65-F5344CB8AC3E}">
        <p14:creationId xmlns:p14="http://schemas.microsoft.com/office/powerpoint/2010/main" val="4012766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5E100-BB40-D844-BCBE-CADDD18564CD}"/>
              </a:ext>
            </a:extLst>
          </p:cNvPr>
          <p:cNvSpPr>
            <a:spLocks noGrp="1"/>
          </p:cNvSpPr>
          <p:nvPr>
            <p:ph type="title"/>
          </p:nvPr>
        </p:nvSpPr>
        <p:spPr/>
        <p:txBody>
          <a:bodyPr/>
          <a:lstStyle/>
          <a:p>
            <a:r>
              <a:rPr lang="en-US" dirty="0"/>
              <a:t>What’s the Pattern?</a:t>
            </a:r>
          </a:p>
        </p:txBody>
      </p:sp>
      <p:pic>
        <p:nvPicPr>
          <p:cNvPr id="5" name="Picture 4">
            <a:extLst>
              <a:ext uri="{FF2B5EF4-FFF2-40B4-BE49-F238E27FC236}">
                <a16:creationId xmlns:a16="http://schemas.microsoft.com/office/drawing/2014/main" id="{2A8F16CF-94BF-C84D-8B01-309B5932CDB4}"/>
              </a:ext>
            </a:extLst>
          </p:cNvPr>
          <p:cNvPicPr>
            <a:picLocks noChangeAspect="1"/>
          </p:cNvPicPr>
          <p:nvPr/>
        </p:nvPicPr>
        <p:blipFill rotWithShape="1">
          <a:blip r:embed="rId3"/>
          <a:srcRect b="23454"/>
          <a:stretch/>
        </p:blipFill>
        <p:spPr>
          <a:xfrm>
            <a:off x="381000" y="1417637"/>
            <a:ext cx="4176412" cy="2140287"/>
          </a:xfrm>
          <a:prstGeom prst="rect">
            <a:avLst/>
          </a:prstGeom>
        </p:spPr>
      </p:pic>
      <p:sp>
        <p:nvSpPr>
          <p:cNvPr id="9" name="TextBox 8">
            <a:extLst>
              <a:ext uri="{FF2B5EF4-FFF2-40B4-BE49-F238E27FC236}">
                <a16:creationId xmlns:a16="http://schemas.microsoft.com/office/drawing/2014/main" id="{5BBADDE6-E115-BE44-882E-80BAE9593FAA}"/>
              </a:ext>
            </a:extLst>
          </p:cNvPr>
          <p:cNvSpPr txBox="1"/>
          <p:nvPr/>
        </p:nvSpPr>
        <p:spPr>
          <a:xfrm>
            <a:off x="1894005" y="3531990"/>
            <a:ext cx="1149545" cy="461665"/>
          </a:xfrm>
          <a:prstGeom prst="rect">
            <a:avLst/>
          </a:prstGeom>
          <a:noFill/>
        </p:spPr>
        <p:txBody>
          <a:bodyPr wrap="none" rtlCol="0">
            <a:spAutoFit/>
          </a:bodyPr>
          <a:lstStyle/>
          <a:p>
            <a:r>
              <a:rPr lang="en-US" sz="2400" dirty="0"/>
              <a:t>January</a:t>
            </a:r>
          </a:p>
        </p:txBody>
      </p:sp>
      <p:pic>
        <p:nvPicPr>
          <p:cNvPr id="11" name="Picture 10">
            <a:extLst>
              <a:ext uri="{FF2B5EF4-FFF2-40B4-BE49-F238E27FC236}">
                <a16:creationId xmlns:a16="http://schemas.microsoft.com/office/drawing/2014/main" id="{64230270-E0C2-7648-A53B-FF64F433F62D}"/>
              </a:ext>
            </a:extLst>
          </p:cNvPr>
          <p:cNvPicPr>
            <a:picLocks noChangeAspect="1"/>
          </p:cNvPicPr>
          <p:nvPr/>
        </p:nvPicPr>
        <p:blipFill rotWithShape="1">
          <a:blip r:embed="rId4"/>
          <a:srcRect b="22505"/>
          <a:stretch/>
        </p:blipFill>
        <p:spPr>
          <a:xfrm>
            <a:off x="4632960" y="1387077"/>
            <a:ext cx="4184185" cy="2170847"/>
          </a:xfrm>
          <a:prstGeom prst="rect">
            <a:avLst/>
          </a:prstGeom>
        </p:spPr>
      </p:pic>
      <p:sp>
        <p:nvSpPr>
          <p:cNvPr id="12" name="TextBox 11">
            <a:extLst>
              <a:ext uri="{FF2B5EF4-FFF2-40B4-BE49-F238E27FC236}">
                <a16:creationId xmlns:a16="http://schemas.microsoft.com/office/drawing/2014/main" id="{AB994B7E-012A-EB44-92BC-C6504922D258}"/>
              </a:ext>
            </a:extLst>
          </p:cNvPr>
          <p:cNvSpPr txBox="1"/>
          <p:nvPr/>
        </p:nvSpPr>
        <p:spPr>
          <a:xfrm>
            <a:off x="6598947" y="3531989"/>
            <a:ext cx="772969" cy="461665"/>
          </a:xfrm>
          <a:prstGeom prst="rect">
            <a:avLst/>
          </a:prstGeom>
          <a:noFill/>
        </p:spPr>
        <p:txBody>
          <a:bodyPr wrap="none" rtlCol="0">
            <a:spAutoFit/>
          </a:bodyPr>
          <a:lstStyle/>
          <a:p>
            <a:r>
              <a:rPr lang="en-US" sz="2400" dirty="0"/>
              <a:t>April</a:t>
            </a:r>
          </a:p>
        </p:txBody>
      </p:sp>
      <p:pic>
        <p:nvPicPr>
          <p:cNvPr id="13" name="Picture 12">
            <a:extLst>
              <a:ext uri="{FF2B5EF4-FFF2-40B4-BE49-F238E27FC236}">
                <a16:creationId xmlns:a16="http://schemas.microsoft.com/office/drawing/2014/main" id="{9F2D1FBF-A641-4443-B747-5556496D6506}"/>
              </a:ext>
            </a:extLst>
          </p:cNvPr>
          <p:cNvPicPr>
            <a:picLocks noChangeAspect="1"/>
          </p:cNvPicPr>
          <p:nvPr/>
        </p:nvPicPr>
        <p:blipFill rotWithShape="1">
          <a:blip r:embed="rId5"/>
          <a:srcRect b="26394"/>
          <a:stretch/>
        </p:blipFill>
        <p:spPr>
          <a:xfrm>
            <a:off x="457200" y="3967310"/>
            <a:ext cx="4100212" cy="2020535"/>
          </a:xfrm>
          <a:prstGeom prst="rect">
            <a:avLst/>
          </a:prstGeom>
        </p:spPr>
      </p:pic>
      <p:sp>
        <p:nvSpPr>
          <p:cNvPr id="14" name="TextBox 13">
            <a:extLst>
              <a:ext uri="{FF2B5EF4-FFF2-40B4-BE49-F238E27FC236}">
                <a16:creationId xmlns:a16="http://schemas.microsoft.com/office/drawing/2014/main" id="{A1689399-9081-1F4E-B5FF-5C59D9127496}"/>
              </a:ext>
            </a:extLst>
          </p:cNvPr>
          <p:cNvSpPr txBox="1"/>
          <p:nvPr/>
        </p:nvSpPr>
        <p:spPr>
          <a:xfrm>
            <a:off x="2173663" y="5994971"/>
            <a:ext cx="687524" cy="461665"/>
          </a:xfrm>
          <a:prstGeom prst="rect">
            <a:avLst/>
          </a:prstGeom>
          <a:noFill/>
        </p:spPr>
        <p:txBody>
          <a:bodyPr wrap="square" rtlCol="0">
            <a:spAutoFit/>
          </a:bodyPr>
          <a:lstStyle/>
          <a:p>
            <a:pPr algn="just"/>
            <a:r>
              <a:rPr lang="en-US" sz="2400" dirty="0"/>
              <a:t>July</a:t>
            </a:r>
          </a:p>
        </p:txBody>
      </p:sp>
      <p:pic>
        <p:nvPicPr>
          <p:cNvPr id="15" name="Picture 14">
            <a:extLst>
              <a:ext uri="{FF2B5EF4-FFF2-40B4-BE49-F238E27FC236}">
                <a16:creationId xmlns:a16="http://schemas.microsoft.com/office/drawing/2014/main" id="{CBE9B1D7-9617-2942-9E09-DFA8A95C5E55}"/>
              </a:ext>
            </a:extLst>
          </p:cNvPr>
          <p:cNvPicPr>
            <a:picLocks noChangeAspect="1"/>
          </p:cNvPicPr>
          <p:nvPr/>
        </p:nvPicPr>
        <p:blipFill rotWithShape="1">
          <a:blip r:embed="rId6"/>
          <a:srcRect b="23581"/>
          <a:stretch/>
        </p:blipFill>
        <p:spPr>
          <a:xfrm>
            <a:off x="4632959" y="3967310"/>
            <a:ext cx="4184185" cy="2140695"/>
          </a:xfrm>
          <a:prstGeom prst="rect">
            <a:avLst/>
          </a:prstGeom>
        </p:spPr>
      </p:pic>
      <p:sp>
        <p:nvSpPr>
          <p:cNvPr id="16" name="TextBox 15">
            <a:extLst>
              <a:ext uri="{FF2B5EF4-FFF2-40B4-BE49-F238E27FC236}">
                <a16:creationId xmlns:a16="http://schemas.microsoft.com/office/drawing/2014/main" id="{7F372CC4-E334-6F41-B061-04B05A58FCBB}"/>
              </a:ext>
            </a:extLst>
          </p:cNvPr>
          <p:cNvSpPr txBox="1"/>
          <p:nvPr/>
        </p:nvSpPr>
        <p:spPr>
          <a:xfrm>
            <a:off x="6067238" y="6039217"/>
            <a:ext cx="1365949" cy="461665"/>
          </a:xfrm>
          <a:prstGeom prst="rect">
            <a:avLst/>
          </a:prstGeom>
          <a:noFill/>
        </p:spPr>
        <p:txBody>
          <a:bodyPr wrap="square" rtlCol="0">
            <a:spAutoFit/>
          </a:bodyPr>
          <a:lstStyle/>
          <a:p>
            <a:pPr algn="just"/>
            <a:r>
              <a:rPr lang="en-US" sz="2400" dirty="0"/>
              <a:t>October</a:t>
            </a:r>
          </a:p>
        </p:txBody>
      </p:sp>
    </p:spTree>
    <p:extLst>
      <p:ext uri="{BB962C8B-B14F-4D97-AF65-F5344CB8AC3E}">
        <p14:creationId xmlns:p14="http://schemas.microsoft.com/office/powerpoint/2010/main" val="18008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D48E-57B5-D64E-BBB8-1DF66E14E911}"/>
              </a:ext>
            </a:extLst>
          </p:cNvPr>
          <p:cNvSpPr>
            <a:spLocks noGrp="1"/>
          </p:cNvSpPr>
          <p:nvPr>
            <p:ph type="title"/>
          </p:nvPr>
        </p:nvSpPr>
        <p:spPr>
          <a:xfrm>
            <a:off x="457200" y="274638"/>
            <a:ext cx="8229600" cy="706264"/>
          </a:xfrm>
        </p:spPr>
        <p:txBody>
          <a:bodyPr>
            <a:normAutofit fontScale="90000"/>
          </a:bodyPr>
          <a:lstStyle/>
          <a:p>
            <a:r>
              <a:rPr lang="en-US" dirty="0"/>
              <a:t>Putting It All Together</a:t>
            </a:r>
          </a:p>
        </p:txBody>
      </p:sp>
      <p:sp>
        <p:nvSpPr>
          <p:cNvPr id="3" name="Content Placeholder 2">
            <a:extLst>
              <a:ext uri="{FF2B5EF4-FFF2-40B4-BE49-F238E27FC236}">
                <a16:creationId xmlns:a16="http://schemas.microsoft.com/office/drawing/2014/main" id="{CC9B80A4-7364-714B-B79B-803346A5A655}"/>
              </a:ext>
            </a:extLst>
          </p:cNvPr>
          <p:cNvSpPr>
            <a:spLocks noGrp="1"/>
          </p:cNvSpPr>
          <p:nvPr>
            <p:ph idx="1"/>
          </p:nvPr>
        </p:nvSpPr>
        <p:spPr>
          <a:xfrm>
            <a:off x="457200" y="1113906"/>
            <a:ext cx="8229600" cy="5012258"/>
          </a:xfrm>
        </p:spPr>
        <p:txBody>
          <a:bodyPr>
            <a:normAutofit fontScale="85000" lnSpcReduction="10000"/>
          </a:bodyPr>
          <a:lstStyle/>
          <a:p>
            <a:pPr marL="514350" indent="-514350">
              <a:buFont typeface="+mj-lt"/>
              <a:buAutoNum type="arabicPeriod"/>
            </a:pPr>
            <a:r>
              <a:rPr lang="en-US" dirty="0"/>
              <a:t>Several processes affect atmospheric CO</a:t>
            </a:r>
            <a:r>
              <a:rPr lang="en-US" baseline="-25000" dirty="0"/>
              <a:t>2</a:t>
            </a:r>
            <a:r>
              <a:rPr lang="en-US" dirty="0"/>
              <a:t> concentrations, including photosynthesis, cellular respiration, and combustion.  Which process is most responsible for the annual cycle in the Keeling Curve? (For an explanation of how changes in sunlight drive changes in photosynthesis, see </a:t>
            </a:r>
            <a:r>
              <a:rPr lang="en-US" dirty="0">
                <a:hlinkClick r:id="rId3"/>
              </a:rPr>
              <a:t>https://www.youtube.com/watch?v=WgHmqv_-UbQ</a:t>
            </a:r>
            <a:r>
              <a:rPr lang="en-US" dirty="0"/>
              <a:t> )</a:t>
            </a:r>
          </a:p>
          <a:p>
            <a:pPr marL="514350" indent="-514350">
              <a:buFont typeface="+mj-lt"/>
              <a:buAutoNum type="arabicPeriod"/>
            </a:pPr>
            <a:r>
              <a:rPr lang="en-US" dirty="0"/>
              <a:t>How are the annual cycles of CO</a:t>
            </a:r>
            <a:r>
              <a:rPr lang="en-US" baseline="-25000" dirty="0"/>
              <a:t>2</a:t>
            </a:r>
            <a:r>
              <a:rPr lang="en-US" dirty="0"/>
              <a:t> concentrations in Hawaii (Keeling Curve) and the South Pole different?</a:t>
            </a:r>
          </a:p>
          <a:p>
            <a:pPr marL="514350" indent="-514350">
              <a:buFont typeface="+mj-lt"/>
              <a:buAutoNum type="arabicPeriod"/>
            </a:pPr>
            <a:r>
              <a:rPr lang="en-US" dirty="0"/>
              <a:t>Can you use these ideas to explain the differences in the annual cycles?  (Remember that a good explanations answers the Four Large-scale Questions.)</a:t>
            </a:r>
          </a:p>
        </p:txBody>
      </p:sp>
    </p:spTree>
    <p:extLst>
      <p:ext uri="{BB962C8B-B14F-4D97-AF65-F5344CB8AC3E}">
        <p14:creationId xmlns:p14="http://schemas.microsoft.com/office/powerpoint/2010/main" val="4246105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6"/>
            <a:ext cx="8229600" cy="639762"/>
          </a:xfrm>
        </p:spPr>
        <p:txBody>
          <a:bodyPr>
            <a:normAutofit fontScale="90000"/>
          </a:bodyPr>
          <a:lstStyle/>
          <a:p>
            <a:r>
              <a:rPr lang="en-US" b="1" dirty="0"/>
              <a:t>Four Questions Explanation Checklist</a:t>
            </a:r>
          </a:p>
        </p:txBody>
      </p:sp>
      <p:sp>
        <p:nvSpPr>
          <p:cNvPr id="3" name="Content Placeholder 2"/>
          <p:cNvSpPr>
            <a:spLocks noGrp="1"/>
          </p:cNvSpPr>
          <p:nvPr>
            <p:ph idx="1"/>
          </p:nvPr>
        </p:nvSpPr>
        <p:spPr>
          <a:xfrm>
            <a:off x="457200" y="1107386"/>
            <a:ext cx="8229600" cy="5414963"/>
          </a:xfrm>
        </p:spPr>
        <p:txBody>
          <a:bodyPr>
            <a:normAutofit fontScale="55000" lnSpcReduction="20000"/>
          </a:bodyPr>
          <a:lstStyle/>
          <a:p>
            <a:pPr marL="0" indent="0">
              <a:buNone/>
            </a:pPr>
            <a:r>
              <a:rPr lang="en-US" b="1" dirty="0"/>
              <a:t>Setting the stage</a:t>
            </a:r>
          </a:p>
          <a:p>
            <a:pPr marL="400050" lvl="1" indent="0">
              <a:buNone/>
            </a:pPr>
            <a:r>
              <a:rPr lang="en-US" dirty="0"/>
              <a:t>Did you name and describe the observations or patterns in data that you are explaining?</a:t>
            </a:r>
          </a:p>
          <a:p>
            <a:pPr marL="400050" lvl="1" indent="0">
              <a:buNone/>
            </a:pPr>
            <a:r>
              <a:rPr lang="en-US" dirty="0"/>
              <a:t>Did you explain how the system is changing (or how you predict it will change?</a:t>
            </a:r>
          </a:p>
          <a:p>
            <a:pPr marL="0" indent="0">
              <a:buNone/>
            </a:pPr>
            <a:r>
              <a:rPr lang="en-US" b="1" dirty="0"/>
              <a:t>1. Carbon Pools: Where are the carbon pools in our environment? </a:t>
            </a:r>
          </a:p>
          <a:p>
            <a:pPr marL="400050" lvl="1" indent="0">
              <a:buNone/>
            </a:pPr>
            <a:r>
              <a:rPr lang="en-US" dirty="0"/>
              <a:t>Did you name and describe all the pools that are involved in the process? </a:t>
            </a:r>
          </a:p>
          <a:p>
            <a:pPr marL="400050" lvl="1" indent="0">
              <a:buNone/>
            </a:pPr>
            <a:r>
              <a:rPr lang="en-US" dirty="0"/>
              <a:t>Did you say what kinds of carbon molecules are in the pool (CO</a:t>
            </a:r>
            <a:r>
              <a:rPr lang="en-US" baseline="-25000" dirty="0"/>
              <a:t>2</a:t>
            </a:r>
            <a:r>
              <a:rPr lang="en-US" dirty="0"/>
              <a:t> or organic carbon)? </a:t>
            </a:r>
          </a:p>
          <a:p>
            <a:pPr marL="0" indent="0">
              <a:buNone/>
            </a:pPr>
            <a:r>
              <a:rPr lang="en-US" b="1" dirty="0"/>
              <a:t>2. Carbon Cycling: How are carbon atoms cycling among pools?</a:t>
            </a:r>
          </a:p>
          <a:p>
            <a:pPr marL="400050" lvl="1" indent="0">
              <a:buNone/>
            </a:pPr>
            <a:r>
              <a:rPr lang="en-US" dirty="0"/>
              <a:t>Did you name all the fluxes that move carbon atoms from one pool to another?</a:t>
            </a:r>
          </a:p>
          <a:p>
            <a:pPr marL="400050" lvl="1" indent="0">
              <a:buNone/>
            </a:pPr>
            <a:r>
              <a:rPr lang="en-US" dirty="0"/>
              <a:t>Did you explain the chemical changes that go with those carbon fluxes?</a:t>
            </a:r>
          </a:p>
          <a:p>
            <a:pPr marL="0" indent="0">
              <a:buNone/>
            </a:pPr>
            <a:r>
              <a:rPr lang="en-US" b="1" dirty="0"/>
              <a:t>3. Energy Flow: How does energy flow through environmental systems?</a:t>
            </a:r>
          </a:p>
          <a:p>
            <a:pPr marL="400050" lvl="1" indent="0">
              <a:buNone/>
            </a:pPr>
            <a:r>
              <a:rPr lang="en-US" dirty="0"/>
              <a:t>Did you identify the carbon pools with stored chemical energy?</a:t>
            </a:r>
          </a:p>
          <a:p>
            <a:pPr marL="400050" lvl="1" indent="0">
              <a:buNone/>
            </a:pPr>
            <a:r>
              <a:rPr lang="en-US" dirty="0"/>
              <a:t>Did you explain where the chemical energy in those pools comes from?</a:t>
            </a:r>
          </a:p>
          <a:p>
            <a:pPr marL="400050" lvl="1" indent="0">
              <a:buNone/>
            </a:pPr>
            <a:r>
              <a:rPr lang="en-US" dirty="0"/>
              <a:t>Did you explain how energy is transformed in carbon fluxes?</a:t>
            </a:r>
          </a:p>
          <a:p>
            <a:pPr marL="0" indent="0">
              <a:buNone/>
            </a:pPr>
            <a:r>
              <a:rPr lang="en-US" b="1" dirty="0"/>
              <a:t>4. Stability and Change: How do carbon fluxes change the size of carbon pools?</a:t>
            </a:r>
          </a:p>
          <a:p>
            <a:pPr marL="400050" lvl="1" indent="0">
              <a:buNone/>
            </a:pPr>
            <a:r>
              <a:rPr lang="en-US" dirty="0"/>
              <a:t>Did you explain whether the fluxes going into or out of each pool are balanced or unbalanced?</a:t>
            </a:r>
          </a:p>
          <a:p>
            <a:pPr marL="400050" lvl="1" indent="0">
              <a:buNone/>
            </a:pPr>
            <a:r>
              <a:rPr lang="en-US" dirty="0"/>
              <a:t>Did you explain or predict how unbalanced fluxes will change the size of pools?</a:t>
            </a:r>
          </a:p>
          <a:p>
            <a:pPr marL="0" indent="0">
              <a:buNone/>
            </a:pPr>
            <a:r>
              <a:rPr lang="en-US" b="1" dirty="0"/>
              <a:t>Other Elements to Consider</a:t>
            </a:r>
          </a:p>
          <a:p>
            <a:pPr marL="400050" lvl="1" indent="0">
              <a:buNone/>
            </a:pPr>
            <a:r>
              <a:rPr lang="en-US" dirty="0"/>
              <a:t>Did you use scientific vocabulary correctly?</a:t>
            </a:r>
          </a:p>
          <a:p>
            <a:pPr marL="400050" lvl="1" indent="0">
              <a:buNone/>
            </a:pPr>
            <a:r>
              <a:rPr lang="en-US" dirty="0"/>
              <a:t>Did you organize your explanation logically to tell a story that flows?</a:t>
            </a:r>
          </a:p>
          <a:p>
            <a:endParaRPr lang="en-US" dirty="0"/>
          </a:p>
        </p:txBody>
      </p:sp>
    </p:spTree>
    <p:extLst>
      <p:ext uri="{BB962C8B-B14F-4D97-AF65-F5344CB8AC3E}">
        <p14:creationId xmlns:p14="http://schemas.microsoft.com/office/powerpoint/2010/main" val="155104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7A169-061A-A149-8A30-35A1A28E53FD}"/>
              </a:ext>
            </a:extLst>
          </p:cNvPr>
          <p:cNvSpPr>
            <a:spLocks noGrp="1"/>
          </p:cNvSpPr>
          <p:nvPr>
            <p:ph type="ctrTitle"/>
          </p:nvPr>
        </p:nvSpPr>
        <p:spPr/>
        <p:txBody>
          <a:bodyPr/>
          <a:lstStyle/>
          <a:p>
            <a:r>
              <a:rPr lang="en-US" dirty="0"/>
              <a:t>Spoiler alert!</a:t>
            </a:r>
          </a:p>
        </p:txBody>
      </p:sp>
      <p:sp>
        <p:nvSpPr>
          <p:cNvPr id="3" name="Subtitle 2">
            <a:extLst>
              <a:ext uri="{FF2B5EF4-FFF2-40B4-BE49-F238E27FC236}">
                <a16:creationId xmlns:a16="http://schemas.microsoft.com/office/drawing/2014/main" id="{3F70C9F4-056D-B74B-AEF6-83D7C0962435}"/>
              </a:ext>
            </a:extLst>
          </p:cNvPr>
          <p:cNvSpPr>
            <a:spLocks noGrp="1"/>
          </p:cNvSpPr>
          <p:nvPr>
            <p:ph type="subTitle" idx="1"/>
          </p:nvPr>
        </p:nvSpPr>
        <p:spPr/>
        <p:txBody>
          <a:bodyPr/>
          <a:lstStyle/>
          <a:p>
            <a:r>
              <a:rPr lang="en-US" dirty="0">
                <a:solidFill>
                  <a:schemeClr val="tx1"/>
                </a:solidFill>
              </a:rPr>
              <a:t>Answer the questions on Part A of the 4.5 Seasons &amp; Oceans Worksheet before you view the next five slides!</a:t>
            </a:r>
          </a:p>
        </p:txBody>
      </p:sp>
    </p:spTree>
    <p:extLst>
      <p:ext uri="{BB962C8B-B14F-4D97-AF65-F5344CB8AC3E}">
        <p14:creationId xmlns:p14="http://schemas.microsoft.com/office/powerpoint/2010/main" val="4029891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EC73-BA36-2E43-9F4C-BAD0F48E8129}"/>
              </a:ext>
            </a:extLst>
          </p:cNvPr>
          <p:cNvSpPr>
            <a:spLocks noGrp="1"/>
          </p:cNvSpPr>
          <p:nvPr>
            <p:ph type="title"/>
          </p:nvPr>
        </p:nvSpPr>
        <p:spPr/>
        <p:txBody>
          <a:bodyPr>
            <a:normAutofit fontScale="90000"/>
          </a:bodyPr>
          <a:lstStyle/>
          <a:p>
            <a:r>
              <a:rPr lang="en-US" dirty="0"/>
              <a:t>Setting the stage: What pattern in data are we explaining?</a:t>
            </a:r>
          </a:p>
        </p:txBody>
      </p:sp>
      <p:pic>
        <p:nvPicPr>
          <p:cNvPr id="4" name="Content Placeholder 3">
            <a:extLst>
              <a:ext uri="{FF2B5EF4-FFF2-40B4-BE49-F238E27FC236}">
                <a16:creationId xmlns:a16="http://schemas.microsoft.com/office/drawing/2014/main" id="{11ADFBED-C1B1-2244-B301-EABFD4DF1697}"/>
              </a:ext>
            </a:extLst>
          </p:cNvPr>
          <p:cNvPicPr>
            <a:picLocks noGrp="1" noChangeAspect="1"/>
          </p:cNvPicPr>
          <p:nvPr>
            <p:ph idx="1"/>
          </p:nvPr>
        </p:nvPicPr>
        <p:blipFill>
          <a:blip r:embed="rId3"/>
          <a:stretch>
            <a:fillRect/>
          </a:stretch>
        </p:blipFill>
        <p:spPr>
          <a:xfrm>
            <a:off x="1271847" y="1417638"/>
            <a:ext cx="6600305" cy="4721215"/>
          </a:xfrm>
          <a:prstGeom prst="rect">
            <a:avLst/>
          </a:prstGeom>
          <a:ln>
            <a:solidFill>
              <a:schemeClr val="tx1"/>
            </a:solidFill>
          </a:ln>
        </p:spPr>
      </p:pic>
    </p:spTree>
    <p:extLst>
      <p:ext uri="{BB962C8B-B14F-4D97-AF65-F5344CB8AC3E}">
        <p14:creationId xmlns:p14="http://schemas.microsoft.com/office/powerpoint/2010/main" val="4028809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125"/>
            <a:ext cx="8229600" cy="1143000"/>
          </a:xfrm>
        </p:spPr>
        <p:txBody>
          <a:bodyPr>
            <a:normAutofit fontScale="90000"/>
          </a:bodyPr>
          <a:lstStyle/>
          <a:p>
            <a:r>
              <a:rPr lang="en-US" sz="4000" i="1" dirty="0"/>
              <a:t>Carbon Pools Question:</a:t>
            </a:r>
            <a:r>
              <a:rPr lang="en-US" sz="4000" dirty="0"/>
              <a:t> Which pools change with the seasons?</a:t>
            </a:r>
          </a:p>
        </p:txBody>
      </p:sp>
      <p:sp>
        <p:nvSpPr>
          <p:cNvPr id="4" name="Slide Number Placeholder 3"/>
          <p:cNvSpPr>
            <a:spLocks noGrp="1"/>
          </p:cNvSpPr>
          <p:nvPr>
            <p:ph type="sldNum" sz="quarter" idx="12"/>
          </p:nvPr>
        </p:nvSpPr>
        <p:spPr/>
        <p:txBody>
          <a:bodyPr/>
          <a:lstStyle/>
          <a:p>
            <a:fld id="{92294A01-5C9A-5B49-BA85-52E6C4A953ED}" type="slidenum">
              <a:rPr lang="en-US" smtClean="0"/>
              <a:pPr/>
              <a:t>15</a:t>
            </a:fld>
            <a:endParaRPr lang="en-US"/>
          </a:p>
        </p:txBody>
      </p:sp>
      <p:pic>
        <p:nvPicPr>
          <p:cNvPr id="3" name="Picture 2"/>
          <p:cNvPicPr>
            <a:picLocks noChangeAspect="1"/>
          </p:cNvPicPr>
          <p:nvPr/>
        </p:nvPicPr>
        <p:blipFill>
          <a:blip r:embed="rId3"/>
          <a:stretch>
            <a:fillRect/>
          </a:stretch>
        </p:blipFill>
        <p:spPr>
          <a:xfrm>
            <a:off x="656920" y="1147126"/>
            <a:ext cx="7785356" cy="5463864"/>
          </a:xfrm>
          <a:prstGeom prst="rect">
            <a:avLst/>
          </a:prstGeom>
        </p:spPr>
      </p:pic>
      <p:sp>
        <p:nvSpPr>
          <p:cNvPr id="5" name="Oval 4"/>
          <p:cNvSpPr/>
          <p:nvPr/>
        </p:nvSpPr>
        <p:spPr>
          <a:xfrm>
            <a:off x="312278" y="2927144"/>
            <a:ext cx="2710545" cy="171629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369803" y="2970007"/>
            <a:ext cx="2710545" cy="171629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51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125"/>
            <a:ext cx="8229600" cy="1143000"/>
          </a:xfrm>
        </p:spPr>
        <p:txBody>
          <a:bodyPr>
            <a:normAutofit fontScale="90000"/>
          </a:bodyPr>
          <a:lstStyle/>
          <a:p>
            <a:r>
              <a:rPr lang="en-US" sz="4000" i="1" dirty="0"/>
              <a:t>Carbon Cycling Question:</a:t>
            </a:r>
            <a:r>
              <a:rPr lang="en-US" sz="4000" dirty="0"/>
              <a:t> Which flux changes most with the seasons?</a:t>
            </a:r>
          </a:p>
        </p:txBody>
      </p:sp>
      <p:sp>
        <p:nvSpPr>
          <p:cNvPr id="4" name="Slide Number Placeholder 3"/>
          <p:cNvSpPr>
            <a:spLocks noGrp="1"/>
          </p:cNvSpPr>
          <p:nvPr>
            <p:ph type="sldNum" sz="quarter" idx="12"/>
          </p:nvPr>
        </p:nvSpPr>
        <p:spPr/>
        <p:txBody>
          <a:bodyPr/>
          <a:lstStyle/>
          <a:p>
            <a:fld id="{92294A01-5C9A-5B49-BA85-52E6C4A953ED}" type="slidenum">
              <a:rPr lang="en-US" smtClean="0"/>
              <a:pPr/>
              <a:t>16</a:t>
            </a:fld>
            <a:endParaRPr lang="en-US"/>
          </a:p>
        </p:txBody>
      </p:sp>
      <p:pic>
        <p:nvPicPr>
          <p:cNvPr id="3" name="Picture 2"/>
          <p:cNvPicPr>
            <a:picLocks noChangeAspect="1"/>
          </p:cNvPicPr>
          <p:nvPr/>
        </p:nvPicPr>
        <p:blipFill>
          <a:blip r:embed="rId3"/>
          <a:stretch>
            <a:fillRect/>
          </a:stretch>
        </p:blipFill>
        <p:spPr>
          <a:xfrm>
            <a:off x="656920" y="1147126"/>
            <a:ext cx="7785356" cy="5463864"/>
          </a:xfrm>
          <a:prstGeom prst="rect">
            <a:avLst/>
          </a:prstGeom>
        </p:spPr>
      </p:pic>
      <p:sp>
        <p:nvSpPr>
          <p:cNvPr id="5" name="Oval 4"/>
          <p:cNvSpPr/>
          <p:nvPr/>
        </p:nvSpPr>
        <p:spPr>
          <a:xfrm>
            <a:off x="1783521" y="1712706"/>
            <a:ext cx="2710545" cy="69172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146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125"/>
            <a:ext cx="8229600" cy="1143000"/>
          </a:xfrm>
        </p:spPr>
        <p:txBody>
          <a:bodyPr>
            <a:normAutofit fontScale="90000"/>
          </a:bodyPr>
          <a:lstStyle/>
          <a:p>
            <a:r>
              <a:rPr lang="en-US" sz="4000" i="1" dirty="0"/>
              <a:t>Energy Flow Question:</a:t>
            </a:r>
            <a:r>
              <a:rPr lang="en-US" sz="4000" dirty="0"/>
              <a:t> How does energy cause changes in photosynthesis?</a:t>
            </a:r>
          </a:p>
        </p:txBody>
      </p:sp>
      <p:sp>
        <p:nvSpPr>
          <p:cNvPr id="4" name="Slide Number Placeholder 3"/>
          <p:cNvSpPr>
            <a:spLocks noGrp="1"/>
          </p:cNvSpPr>
          <p:nvPr>
            <p:ph type="sldNum" sz="quarter" idx="12"/>
          </p:nvPr>
        </p:nvSpPr>
        <p:spPr/>
        <p:txBody>
          <a:bodyPr/>
          <a:lstStyle/>
          <a:p>
            <a:fld id="{92294A01-5C9A-5B49-BA85-52E6C4A953ED}" type="slidenum">
              <a:rPr lang="en-US" smtClean="0"/>
              <a:pPr/>
              <a:t>17</a:t>
            </a:fld>
            <a:endParaRPr lang="en-US"/>
          </a:p>
        </p:txBody>
      </p:sp>
      <p:pic>
        <p:nvPicPr>
          <p:cNvPr id="3" name="Picture 2"/>
          <p:cNvPicPr>
            <a:picLocks noChangeAspect="1"/>
          </p:cNvPicPr>
          <p:nvPr/>
        </p:nvPicPr>
        <p:blipFill>
          <a:blip r:embed="rId3"/>
          <a:stretch>
            <a:fillRect/>
          </a:stretch>
        </p:blipFill>
        <p:spPr>
          <a:xfrm>
            <a:off x="656920" y="1147126"/>
            <a:ext cx="7785356" cy="5463864"/>
          </a:xfrm>
          <a:prstGeom prst="rect">
            <a:avLst/>
          </a:prstGeom>
        </p:spPr>
      </p:pic>
      <p:sp>
        <p:nvSpPr>
          <p:cNvPr id="5" name="Oval 4"/>
          <p:cNvSpPr/>
          <p:nvPr/>
        </p:nvSpPr>
        <p:spPr>
          <a:xfrm>
            <a:off x="2631419" y="1036641"/>
            <a:ext cx="2710545" cy="47627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55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113D3-542C-2C4A-9F40-CD0006E886FE}"/>
              </a:ext>
            </a:extLst>
          </p:cNvPr>
          <p:cNvSpPr>
            <a:spLocks noGrp="1"/>
          </p:cNvSpPr>
          <p:nvPr>
            <p:ph type="title"/>
          </p:nvPr>
        </p:nvSpPr>
        <p:spPr/>
        <p:txBody>
          <a:bodyPr>
            <a:normAutofit fontScale="90000"/>
          </a:bodyPr>
          <a:lstStyle/>
          <a:p>
            <a:r>
              <a:rPr lang="en-US" i="1" dirty="0"/>
              <a:t>Stability and Change Question:</a:t>
            </a:r>
            <a:r>
              <a:rPr lang="en-US" dirty="0"/>
              <a:t> Why are CO</a:t>
            </a:r>
            <a:r>
              <a:rPr lang="en-US" baseline="-25000" dirty="0"/>
              <a:t>2</a:t>
            </a:r>
            <a:r>
              <a:rPr lang="en-US" dirty="0"/>
              <a:t> concentrations different?</a:t>
            </a:r>
          </a:p>
        </p:txBody>
      </p:sp>
      <p:sp>
        <p:nvSpPr>
          <p:cNvPr id="3" name="Text Placeholder 2">
            <a:extLst>
              <a:ext uri="{FF2B5EF4-FFF2-40B4-BE49-F238E27FC236}">
                <a16:creationId xmlns:a16="http://schemas.microsoft.com/office/drawing/2014/main" id="{CB6DC544-6F97-664C-AE39-70F18694CFA0}"/>
              </a:ext>
            </a:extLst>
          </p:cNvPr>
          <p:cNvSpPr>
            <a:spLocks noGrp="1"/>
          </p:cNvSpPr>
          <p:nvPr>
            <p:ph type="body" idx="1"/>
          </p:nvPr>
        </p:nvSpPr>
        <p:spPr/>
        <p:txBody>
          <a:bodyPr/>
          <a:lstStyle/>
          <a:p>
            <a:r>
              <a:rPr lang="en-US" dirty="0"/>
              <a:t>Northern Hemisphere</a:t>
            </a:r>
          </a:p>
        </p:txBody>
      </p:sp>
      <p:sp>
        <p:nvSpPr>
          <p:cNvPr id="4" name="Content Placeholder 3">
            <a:extLst>
              <a:ext uri="{FF2B5EF4-FFF2-40B4-BE49-F238E27FC236}">
                <a16:creationId xmlns:a16="http://schemas.microsoft.com/office/drawing/2014/main" id="{D8299CF8-F31B-4842-BA07-EB69FC32DA73}"/>
              </a:ext>
            </a:extLst>
          </p:cNvPr>
          <p:cNvSpPr>
            <a:spLocks noGrp="1"/>
          </p:cNvSpPr>
          <p:nvPr>
            <p:ph sz="half" idx="2"/>
          </p:nvPr>
        </p:nvSpPr>
        <p:spPr/>
        <p:txBody>
          <a:bodyPr/>
          <a:lstStyle/>
          <a:p>
            <a:r>
              <a:rPr lang="en-US" dirty="0"/>
              <a:t>Winter (November to March): </a:t>
            </a:r>
          </a:p>
          <a:p>
            <a:pPr lvl="1"/>
            <a:r>
              <a:rPr lang="en-US" dirty="0"/>
              <a:t>Less sunlight </a:t>
            </a:r>
          </a:p>
          <a:p>
            <a:pPr lvl="1"/>
            <a:r>
              <a:rPr lang="en-US" dirty="0"/>
              <a:t>Less photosynthesis</a:t>
            </a:r>
          </a:p>
          <a:p>
            <a:pPr lvl="1"/>
            <a:r>
              <a:rPr lang="en-US" dirty="0"/>
              <a:t>CO</a:t>
            </a:r>
            <a:r>
              <a:rPr lang="en-US" baseline="-25000" dirty="0"/>
              <a:t>2</a:t>
            </a:r>
            <a:r>
              <a:rPr lang="en-US" dirty="0"/>
              <a:t> concentrations rise</a:t>
            </a:r>
          </a:p>
          <a:p>
            <a:r>
              <a:rPr lang="en-US" dirty="0"/>
              <a:t>Summer (May to September): </a:t>
            </a:r>
          </a:p>
          <a:p>
            <a:pPr lvl="1"/>
            <a:r>
              <a:rPr lang="en-US" dirty="0"/>
              <a:t>More sunlight </a:t>
            </a:r>
          </a:p>
          <a:p>
            <a:pPr lvl="1"/>
            <a:r>
              <a:rPr lang="en-US" dirty="0"/>
              <a:t>More photosynthesis</a:t>
            </a:r>
          </a:p>
          <a:p>
            <a:pPr lvl="1"/>
            <a:r>
              <a:rPr lang="en-US" dirty="0"/>
              <a:t>CO</a:t>
            </a:r>
            <a:r>
              <a:rPr lang="en-US" baseline="-25000" dirty="0"/>
              <a:t>2</a:t>
            </a:r>
            <a:r>
              <a:rPr lang="en-US" dirty="0"/>
              <a:t> concentrations fall</a:t>
            </a:r>
          </a:p>
        </p:txBody>
      </p:sp>
      <p:sp>
        <p:nvSpPr>
          <p:cNvPr id="5" name="Text Placeholder 4">
            <a:extLst>
              <a:ext uri="{FF2B5EF4-FFF2-40B4-BE49-F238E27FC236}">
                <a16:creationId xmlns:a16="http://schemas.microsoft.com/office/drawing/2014/main" id="{B80F85C0-41B1-6348-B991-C4BB6B8AB658}"/>
              </a:ext>
            </a:extLst>
          </p:cNvPr>
          <p:cNvSpPr>
            <a:spLocks noGrp="1"/>
          </p:cNvSpPr>
          <p:nvPr>
            <p:ph type="body" sz="quarter" idx="3"/>
          </p:nvPr>
        </p:nvSpPr>
        <p:spPr/>
        <p:txBody>
          <a:bodyPr/>
          <a:lstStyle/>
          <a:p>
            <a:r>
              <a:rPr lang="en-US" dirty="0"/>
              <a:t>Southern Hemisphere</a:t>
            </a:r>
          </a:p>
        </p:txBody>
      </p:sp>
      <p:sp>
        <p:nvSpPr>
          <p:cNvPr id="6" name="Content Placeholder 5">
            <a:extLst>
              <a:ext uri="{FF2B5EF4-FFF2-40B4-BE49-F238E27FC236}">
                <a16:creationId xmlns:a16="http://schemas.microsoft.com/office/drawing/2014/main" id="{9C4FEEA9-93D9-DB4C-84BA-CFB542696291}"/>
              </a:ext>
            </a:extLst>
          </p:cNvPr>
          <p:cNvSpPr>
            <a:spLocks noGrp="1"/>
          </p:cNvSpPr>
          <p:nvPr>
            <p:ph sz="quarter" idx="4"/>
          </p:nvPr>
        </p:nvSpPr>
        <p:spPr/>
        <p:txBody>
          <a:bodyPr/>
          <a:lstStyle/>
          <a:p>
            <a:r>
              <a:rPr lang="en-US" dirty="0"/>
              <a:t>Summer (November to March): </a:t>
            </a:r>
          </a:p>
          <a:p>
            <a:pPr lvl="1"/>
            <a:r>
              <a:rPr lang="en-US" dirty="0"/>
              <a:t>More sunlight </a:t>
            </a:r>
          </a:p>
          <a:p>
            <a:pPr lvl="1"/>
            <a:r>
              <a:rPr lang="en-US" dirty="0"/>
              <a:t>More photosynthesis</a:t>
            </a:r>
          </a:p>
          <a:p>
            <a:pPr lvl="1"/>
            <a:r>
              <a:rPr lang="en-US" dirty="0"/>
              <a:t>CO</a:t>
            </a:r>
            <a:r>
              <a:rPr lang="en-US" baseline="-25000" dirty="0"/>
              <a:t>2</a:t>
            </a:r>
            <a:r>
              <a:rPr lang="en-US" dirty="0"/>
              <a:t> concentrations fall</a:t>
            </a:r>
          </a:p>
          <a:p>
            <a:r>
              <a:rPr lang="en-US" dirty="0"/>
              <a:t>Winter (May to September): </a:t>
            </a:r>
          </a:p>
          <a:p>
            <a:pPr lvl="1"/>
            <a:r>
              <a:rPr lang="en-US" dirty="0"/>
              <a:t>Less sunlight </a:t>
            </a:r>
          </a:p>
          <a:p>
            <a:pPr lvl="1"/>
            <a:r>
              <a:rPr lang="en-US" dirty="0"/>
              <a:t>Less photosynthesis</a:t>
            </a:r>
          </a:p>
          <a:p>
            <a:pPr lvl="1"/>
            <a:r>
              <a:rPr lang="en-US" dirty="0"/>
              <a:t>CO</a:t>
            </a:r>
            <a:r>
              <a:rPr lang="en-US" baseline="-25000" dirty="0"/>
              <a:t>2</a:t>
            </a:r>
            <a:r>
              <a:rPr lang="en-US" dirty="0"/>
              <a:t> concentrations rise</a:t>
            </a:r>
          </a:p>
        </p:txBody>
      </p:sp>
    </p:spTree>
    <p:extLst>
      <p:ext uri="{BB962C8B-B14F-4D97-AF65-F5344CB8AC3E}">
        <p14:creationId xmlns:p14="http://schemas.microsoft.com/office/powerpoint/2010/main" val="101797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Activity 4.5</a:t>
            </a:r>
          </a:p>
        </p:txBody>
      </p:sp>
      <p:sp>
        <p:nvSpPr>
          <p:cNvPr id="3" name="Content Placeholder 2"/>
          <p:cNvSpPr>
            <a:spLocks noGrp="1"/>
          </p:cNvSpPr>
          <p:nvPr>
            <p:ph idx="1"/>
          </p:nvPr>
        </p:nvSpPr>
        <p:spPr/>
        <p:txBody>
          <a:bodyPr>
            <a:normAutofit/>
          </a:bodyPr>
          <a:lstStyle/>
          <a:p>
            <a:pPr marL="0" lvl="0" indent="0" defTabSz="914400">
              <a:spcBef>
                <a:spcPts val="0"/>
              </a:spcBef>
              <a:buNone/>
            </a:pPr>
            <a:r>
              <a:rPr lang="en-US" sz="3600" dirty="0"/>
              <a:t>We want to figure out </a:t>
            </a:r>
          </a:p>
          <a:p>
            <a:pPr marL="514350" lvl="0" indent="-514350" defTabSz="914400">
              <a:spcBef>
                <a:spcPts val="0"/>
              </a:spcBef>
              <a:buAutoNum type="alphaLcParenBoth"/>
            </a:pPr>
            <a:r>
              <a:rPr lang="en-US" sz="3600" dirty="0"/>
              <a:t>Why CO</a:t>
            </a:r>
            <a:r>
              <a:rPr lang="en-US" sz="3600" baseline="-25000" dirty="0"/>
              <a:t>2</a:t>
            </a:r>
            <a:r>
              <a:rPr lang="en-US" sz="3600" dirty="0"/>
              <a:t> concentrations in Hawaii are different from CO</a:t>
            </a:r>
            <a:r>
              <a:rPr lang="en-US" sz="3600" baseline="-25000" dirty="0"/>
              <a:t>2</a:t>
            </a:r>
            <a:r>
              <a:rPr lang="en-US" sz="3600" dirty="0"/>
              <a:t> concentrations at the South Pole, </a:t>
            </a:r>
          </a:p>
          <a:p>
            <a:pPr marL="514350" lvl="0" indent="-514350" defTabSz="914400">
              <a:spcBef>
                <a:spcPts val="0"/>
              </a:spcBef>
              <a:buAutoNum type="alphaLcParenBoth"/>
            </a:pPr>
            <a:r>
              <a:rPr lang="en-US" sz="3600" b="1" dirty="0">
                <a:solidFill>
                  <a:srgbClr val="FF0000"/>
                </a:solidFill>
              </a:rPr>
              <a:t>How other pools and fluxes affect atmospheric CO</a:t>
            </a:r>
            <a:r>
              <a:rPr lang="en-US" sz="3600" b="1" baseline="-25000" dirty="0">
                <a:solidFill>
                  <a:srgbClr val="FF0000"/>
                </a:solidFill>
              </a:rPr>
              <a:t>2</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19</a:t>
            </a:fld>
            <a:endParaRPr lang="en-US"/>
          </a:p>
        </p:txBody>
      </p:sp>
    </p:spTree>
    <p:extLst>
      <p:ext uri="{BB962C8B-B14F-4D97-AF65-F5344CB8AC3E}">
        <p14:creationId xmlns:p14="http://schemas.microsoft.com/office/powerpoint/2010/main" val="1644311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A1C050-F6FE-0E43-A9D0-F8EEADE3D1E4}" type="slidenum">
              <a:rPr lang="en-US" smtClean="0"/>
              <a:pPr/>
              <a:t>2</a:t>
            </a:fld>
            <a:endParaRPr lang="en-US"/>
          </a:p>
        </p:txBody>
      </p:sp>
      <p:pic>
        <p:nvPicPr>
          <p:cNvPr id="4" name="Picture 3">
            <a:extLst>
              <a:ext uri="{FF2B5EF4-FFF2-40B4-BE49-F238E27FC236}">
                <a16:creationId xmlns:a16="http://schemas.microsoft.com/office/drawing/2014/main" id="{4EC35A7F-23EB-E945-876F-A2472520A9CB}"/>
              </a:ext>
            </a:extLst>
          </p:cNvPr>
          <p:cNvPicPr>
            <a:picLocks noChangeAspect="1"/>
          </p:cNvPicPr>
          <p:nvPr/>
        </p:nvPicPr>
        <p:blipFill>
          <a:blip r:embed="rId3"/>
          <a:stretch>
            <a:fillRect/>
          </a:stretch>
        </p:blipFill>
        <p:spPr>
          <a:xfrm>
            <a:off x="0" y="955819"/>
            <a:ext cx="9144000" cy="4946362"/>
          </a:xfrm>
          <a:prstGeom prst="rect">
            <a:avLst/>
          </a:prstGeom>
        </p:spPr>
      </p:pic>
      <p:sp>
        <p:nvSpPr>
          <p:cNvPr id="5" name="Oval Callout 4"/>
          <p:cNvSpPr>
            <a:spLocks noChangeArrowheads="1"/>
          </p:cNvSpPr>
          <p:nvPr/>
        </p:nvSpPr>
        <p:spPr bwMode="auto">
          <a:xfrm rot="21056995">
            <a:off x="4391427" y="66961"/>
            <a:ext cx="924560" cy="924560"/>
          </a:xfrm>
          <a:prstGeom prst="wedgeEllipseCallout">
            <a:avLst>
              <a:gd name="adj1" fmla="val 32804"/>
              <a:gd name="adj2" fmla="val 142258"/>
            </a:avLst>
          </a:prstGeom>
          <a:solidFill>
            <a:schemeClr val="tx1">
              <a:lumMod val="65000"/>
              <a:lumOff val="35000"/>
            </a:schemeClr>
          </a:solidFill>
          <a:ln w="9525">
            <a:solidFill>
              <a:schemeClr val="tx1">
                <a:lumMod val="50000"/>
                <a:lumOff val="50000"/>
              </a:schemeClr>
            </a:solidFill>
            <a:miter lim="800000"/>
            <a:headEnd/>
            <a:tailEnd/>
          </a:ln>
          <a:effectLst>
            <a:outerShdw dist="23000" dir="5400000" rotWithShape="0">
              <a:srgbClr val="808080">
                <a:alpha val="34998"/>
              </a:srgbClr>
            </a:outerShdw>
          </a:effectLst>
        </p:spPr>
        <p:txBody>
          <a:bodyPr rot="0" vert="horz" wrap="square" lIns="91440" tIns="45720" rIns="91440" bIns="45720" anchor="ctr" anchorCtr="0" upright="1">
            <a:noAutofit/>
          </a:bodyPr>
          <a:lstStyle/>
          <a:p>
            <a:pPr marL="0" marR="0" algn="ctr">
              <a:spcBef>
                <a:spcPts val="0"/>
              </a:spcBef>
              <a:spcAft>
                <a:spcPts val="600"/>
              </a:spcAft>
            </a:pPr>
            <a:r>
              <a:rPr lang="en-US" sz="1100" dirty="0">
                <a:solidFill>
                  <a:srgbClr val="FFFFFF"/>
                </a:solidFill>
                <a:effectLst/>
                <a:latin typeface="Arial"/>
                <a:ea typeface="Times New Roman"/>
              </a:rPr>
              <a:t>You are here</a:t>
            </a:r>
            <a:endParaRPr lang="en-US" sz="1100" dirty="0">
              <a:effectLst/>
              <a:latin typeface="Arial"/>
              <a:ea typeface="Times New Roman"/>
            </a:endParaRPr>
          </a:p>
        </p:txBody>
      </p:sp>
    </p:spTree>
    <p:extLst>
      <p:ext uri="{BB962C8B-B14F-4D97-AF65-F5344CB8AC3E}">
        <p14:creationId xmlns:p14="http://schemas.microsoft.com/office/powerpoint/2010/main" val="1757718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857FA-BB28-6C49-8445-109C6F0047C4}"/>
              </a:ext>
            </a:extLst>
          </p:cNvPr>
          <p:cNvSpPr>
            <a:spLocks noGrp="1"/>
          </p:cNvSpPr>
          <p:nvPr>
            <p:ph type="title"/>
          </p:nvPr>
        </p:nvSpPr>
        <p:spPr/>
        <p:txBody>
          <a:bodyPr>
            <a:normAutofit fontScale="90000"/>
          </a:bodyPr>
          <a:lstStyle/>
          <a:p>
            <a:r>
              <a:rPr lang="en-US" dirty="0"/>
              <a:t>What carbon pools are missing from this picture?</a:t>
            </a:r>
          </a:p>
        </p:txBody>
      </p:sp>
      <p:pic>
        <p:nvPicPr>
          <p:cNvPr id="4" name="Content Placeholder 3">
            <a:extLst>
              <a:ext uri="{FF2B5EF4-FFF2-40B4-BE49-F238E27FC236}">
                <a16:creationId xmlns:a16="http://schemas.microsoft.com/office/drawing/2014/main" id="{BD6CDA4F-DD4D-354F-83B6-5D01401833F4}"/>
              </a:ext>
            </a:extLst>
          </p:cNvPr>
          <p:cNvPicPr>
            <a:picLocks noGrp="1" noChangeAspect="1"/>
          </p:cNvPicPr>
          <p:nvPr>
            <p:ph idx="1"/>
          </p:nvPr>
        </p:nvPicPr>
        <p:blipFill>
          <a:blip r:embed="rId3"/>
          <a:stretch>
            <a:fillRect/>
          </a:stretch>
        </p:blipFill>
        <p:spPr>
          <a:xfrm>
            <a:off x="1417355" y="1600200"/>
            <a:ext cx="6309290" cy="4525963"/>
          </a:xfrm>
          <a:prstGeom prst="rect">
            <a:avLst/>
          </a:prstGeom>
        </p:spPr>
      </p:pic>
    </p:spTree>
    <p:extLst>
      <p:ext uri="{BB962C8B-B14F-4D97-AF65-F5344CB8AC3E}">
        <p14:creationId xmlns:p14="http://schemas.microsoft.com/office/powerpoint/2010/main" val="1370056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BE533-3207-AB47-BFCE-27FCFA0E5698}"/>
              </a:ext>
            </a:extLst>
          </p:cNvPr>
          <p:cNvSpPr>
            <a:spLocks noGrp="1"/>
          </p:cNvSpPr>
          <p:nvPr>
            <p:ph type="title"/>
          </p:nvPr>
        </p:nvSpPr>
        <p:spPr/>
        <p:txBody>
          <a:bodyPr>
            <a:normAutofit fontScale="90000"/>
          </a:bodyPr>
          <a:lstStyle/>
          <a:p>
            <a:r>
              <a:rPr lang="en-US" dirty="0"/>
              <a:t>What are the carbon pools and fluxes in this diagram?</a:t>
            </a:r>
          </a:p>
        </p:txBody>
      </p:sp>
      <p:pic>
        <p:nvPicPr>
          <p:cNvPr id="5" name="Content Placeholder 4">
            <a:extLst>
              <a:ext uri="{FF2B5EF4-FFF2-40B4-BE49-F238E27FC236}">
                <a16:creationId xmlns:a16="http://schemas.microsoft.com/office/drawing/2014/main" id="{8F6F9F9B-2C95-DE4C-BE9B-368946CAFB22}"/>
              </a:ext>
            </a:extLst>
          </p:cNvPr>
          <p:cNvPicPr>
            <a:picLocks noGrp="1" noChangeAspect="1"/>
          </p:cNvPicPr>
          <p:nvPr>
            <p:ph idx="1"/>
          </p:nvPr>
        </p:nvPicPr>
        <p:blipFill>
          <a:blip r:embed="rId3"/>
          <a:stretch>
            <a:fillRect/>
          </a:stretch>
        </p:blipFill>
        <p:spPr>
          <a:xfrm>
            <a:off x="119693" y="1540042"/>
            <a:ext cx="8904614" cy="5043320"/>
          </a:xfrm>
        </p:spPr>
      </p:pic>
    </p:spTree>
    <p:extLst>
      <p:ext uri="{BB962C8B-B14F-4D97-AF65-F5344CB8AC3E}">
        <p14:creationId xmlns:p14="http://schemas.microsoft.com/office/powerpoint/2010/main" val="1986422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BE533-3207-AB47-BFCE-27FCFA0E5698}"/>
              </a:ext>
            </a:extLst>
          </p:cNvPr>
          <p:cNvSpPr>
            <a:spLocks noGrp="1"/>
          </p:cNvSpPr>
          <p:nvPr>
            <p:ph type="title"/>
          </p:nvPr>
        </p:nvSpPr>
        <p:spPr/>
        <p:txBody>
          <a:bodyPr>
            <a:noAutofit/>
          </a:bodyPr>
          <a:lstStyle/>
          <a:p>
            <a:r>
              <a:rPr lang="en-US" sz="3600" dirty="0"/>
              <a:t>Can you use this diagram to calculate how the atmospheric carbon pool is changing?</a:t>
            </a:r>
          </a:p>
        </p:txBody>
      </p:sp>
      <p:pic>
        <p:nvPicPr>
          <p:cNvPr id="4" name="Content Placeholder 4">
            <a:extLst>
              <a:ext uri="{FF2B5EF4-FFF2-40B4-BE49-F238E27FC236}">
                <a16:creationId xmlns:a16="http://schemas.microsoft.com/office/drawing/2014/main" id="{5ED3B94D-2149-0540-A837-F87F9D076AF0}"/>
              </a:ext>
            </a:extLst>
          </p:cNvPr>
          <p:cNvPicPr>
            <a:picLocks noChangeAspect="1"/>
          </p:cNvPicPr>
          <p:nvPr/>
        </p:nvPicPr>
        <p:blipFill>
          <a:blip r:embed="rId3"/>
          <a:stretch>
            <a:fillRect/>
          </a:stretch>
        </p:blipFill>
        <p:spPr>
          <a:xfrm>
            <a:off x="119693" y="1460119"/>
            <a:ext cx="8904614" cy="5043320"/>
          </a:xfrm>
          <a:prstGeom prst="rect">
            <a:avLst/>
          </a:prstGeom>
        </p:spPr>
      </p:pic>
    </p:spTree>
    <p:extLst>
      <p:ext uri="{BB962C8B-B14F-4D97-AF65-F5344CB8AC3E}">
        <p14:creationId xmlns:p14="http://schemas.microsoft.com/office/powerpoint/2010/main" val="1741225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for pools and fluxes</a:t>
            </a:r>
          </a:p>
        </p:txBody>
      </p:sp>
      <p:sp>
        <p:nvSpPr>
          <p:cNvPr id="3" name="Content Placeholder 2"/>
          <p:cNvSpPr>
            <a:spLocks noGrp="1"/>
          </p:cNvSpPr>
          <p:nvPr>
            <p:ph idx="1"/>
          </p:nvPr>
        </p:nvSpPr>
        <p:spPr>
          <a:xfrm>
            <a:off x="457200" y="1600200"/>
            <a:ext cx="8229600" cy="4954281"/>
          </a:xfrm>
        </p:spPr>
        <p:txBody>
          <a:bodyPr>
            <a:normAutofit fontScale="92500" lnSpcReduction="20000"/>
          </a:bodyPr>
          <a:lstStyle/>
          <a:p>
            <a:r>
              <a:rPr lang="en-US" dirty="0"/>
              <a:t>When fluxes into and out of a pool are balanced, pool sizes don’t change.</a:t>
            </a:r>
          </a:p>
          <a:p>
            <a:r>
              <a:rPr lang="en-US" dirty="0"/>
              <a:t>When fluxes into and out of a pool are not balanced, pool sizes change.</a:t>
            </a:r>
          </a:p>
          <a:p>
            <a:r>
              <a:rPr lang="en-US" dirty="0"/>
              <a:t>How fast the pool sizes change depends on the difference between the opposing fluxes. We call the difference </a:t>
            </a:r>
            <a:r>
              <a:rPr lang="en-US" b="1" dirty="0"/>
              <a:t>the net flux.</a:t>
            </a:r>
            <a:endParaRPr lang="en-US" dirty="0"/>
          </a:p>
          <a:p>
            <a:pPr lvl="1"/>
            <a:r>
              <a:rPr lang="en-US" dirty="0"/>
              <a:t>When the incoming fluxes are bigger than the outgoing fluxes, </a:t>
            </a:r>
            <a:r>
              <a:rPr lang="en-US" b="1" dirty="0"/>
              <a:t>the net flux is positive and the</a:t>
            </a:r>
            <a:r>
              <a:rPr lang="en-US" dirty="0"/>
              <a:t> </a:t>
            </a:r>
            <a:r>
              <a:rPr lang="en-US" b="1" dirty="0"/>
              <a:t>pool grows</a:t>
            </a:r>
            <a:r>
              <a:rPr lang="en-US" dirty="0"/>
              <a:t>.  </a:t>
            </a:r>
          </a:p>
          <a:p>
            <a:pPr lvl="1"/>
            <a:r>
              <a:rPr lang="en-US" dirty="0"/>
              <a:t>When the incoming fluxes are smaller than the outgoing fluxes, </a:t>
            </a:r>
            <a:r>
              <a:rPr lang="en-US" b="1" dirty="0"/>
              <a:t>the net flux is negative and the pool shrinks.</a:t>
            </a:r>
          </a:p>
        </p:txBody>
      </p:sp>
    </p:spTree>
    <p:extLst>
      <p:ext uri="{BB962C8B-B14F-4D97-AF65-F5344CB8AC3E}">
        <p14:creationId xmlns:p14="http://schemas.microsoft.com/office/powerpoint/2010/main" val="73105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BE533-3207-AB47-BFCE-27FCFA0E5698}"/>
              </a:ext>
            </a:extLst>
          </p:cNvPr>
          <p:cNvSpPr>
            <a:spLocks noGrp="1"/>
          </p:cNvSpPr>
          <p:nvPr>
            <p:ph type="title"/>
          </p:nvPr>
        </p:nvSpPr>
        <p:spPr/>
        <p:txBody>
          <a:bodyPr>
            <a:noAutofit/>
          </a:bodyPr>
          <a:lstStyle/>
          <a:p>
            <a:r>
              <a:rPr lang="en-US" sz="3600" dirty="0"/>
              <a:t>Can you use this diagram to calculate how the atmospheric carbon pool is changing?</a:t>
            </a:r>
          </a:p>
        </p:txBody>
      </p:sp>
      <p:pic>
        <p:nvPicPr>
          <p:cNvPr id="5" name="Content Placeholder 4">
            <a:extLst>
              <a:ext uri="{FF2B5EF4-FFF2-40B4-BE49-F238E27FC236}">
                <a16:creationId xmlns:a16="http://schemas.microsoft.com/office/drawing/2014/main" id="{8F6F9F9B-2C95-DE4C-BE9B-368946CAFB22}"/>
              </a:ext>
            </a:extLst>
          </p:cNvPr>
          <p:cNvPicPr>
            <a:picLocks noGrp="1" noChangeAspect="1"/>
          </p:cNvPicPr>
          <p:nvPr>
            <p:ph idx="1"/>
          </p:nvPr>
        </p:nvPicPr>
        <p:blipFill>
          <a:blip r:embed="rId3"/>
          <a:stretch>
            <a:fillRect/>
          </a:stretch>
        </p:blipFill>
        <p:spPr>
          <a:xfrm>
            <a:off x="1404855" y="1729050"/>
            <a:ext cx="4605248" cy="2608282"/>
          </a:xfrm>
        </p:spPr>
      </p:pic>
      <p:sp>
        <p:nvSpPr>
          <p:cNvPr id="3" name="Rounded Rectangular Callout 2">
            <a:extLst>
              <a:ext uri="{FF2B5EF4-FFF2-40B4-BE49-F238E27FC236}">
                <a16:creationId xmlns:a16="http://schemas.microsoft.com/office/drawing/2014/main" id="{86FF35F4-FDB0-0646-AA20-333D6A613218}"/>
              </a:ext>
            </a:extLst>
          </p:cNvPr>
          <p:cNvSpPr/>
          <p:nvPr/>
        </p:nvSpPr>
        <p:spPr>
          <a:xfrm>
            <a:off x="1614791" y="2560320"/>
            <a:ext cx="1080654" cy="814647"/>
          </a:xfrm>
          <a:prstGeom prst="wedgeRoundRectCallout">
            <a:avLst>
              <a:gd name="adj1" fmla="val -134679"/>
              <a:gd name="adj2" fmla="val 223724"/>
              <a:gd name="adj3" fmla="val 16667"/>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94751B3-F7B3-4948-9BBF-5AECC1192DAB}"/>
              </a:ext>
            </a:extLst>
          </p:cNvPr>
          <p:cNvSpPr txBox="1"/>
          <p:nvPr/>
        </p:nvSpPr>
        <p:spPr>
          <a:xfrm>
            <a:off x="573578" y="4577529"/>
            <a:ext cx="2768137" cy="1938992"/>
          </a:xfrm>
          <a:prstGeom prst="rect">
            <a:avLst/>
          </a:prstGeom>
          <a:noFill/>
        </p:spPr>
        <p:txBody>
          <a:bodyPr wrap="square" rtlCol="0">
            <a:spAutoFit/>
          </a:bodyPr>
          <a:lstStyle/>
          <a:p>
            <a:r>
              <a:rPr lang="en-US" sz="2400" dirty="0"/>
              <a:t>Oceans: 78 GtC/</a:t>
            </a:r>
            <a:r>
              <a:rPr lang="en-US" sz="2400" dirty="0" err="1"/>
              <a:t>yr</a:t>
            </a:r>
            <a:r>
              <a:rPr lang="en-US" sz="2400" dirty="0"/>
              <a:t> into atmosphere – 80 GtC/</a:t>
            </a:r>
            <a:r>
              <a:rPr lang="en-US" sz="2400" dirty="0" err="1"/>
              <a:t>yr</a:t>
            </a:r>
            <a:r>
              <a:rPr lang="en-US" sz="2400" dirty="0"/>
              <a:t> into oceans = 2 GtC/</a:t>
            </a:r>
            <a:r>
              <a:rPr lang="en-US" sz="2400" dirty="0" err="1"/>
              <a:t>yr</a:t>
            </a:r>
            <a:r>
              <a:rPr lang="en-US" sz="2400" dirty="0"/>
              <a:t> out of atmosphere</a:t>
            </a:r>
          </a:p>
        </p:txBody>
      </p:sp>
      <p:sp>
        <p:nvSpPr>
          <p:cNvPr id="6" name="Rounded Rectangular Callout 5">
            <a:extLst>
              <a:ext uri="{FF2B5EF4-FFF2-40B4-BE49-F238E27FC236}">
                <a16:creationId xmlns:a16="http://schemas.microsoft.com/office/drawing/2014/main" id="{3651F171-8F24-AD49-9336-07177C7D245B}"/>
              </a:ext>
            </a:extLst>
          </p:cNvPr>
          <p:cNvSpPr/>
          <p:nvPr/>
        </p:nvSpPr>
        <p:spPr>
          <a:xfrm>
            <a:off x="2695445" y="1816332"/>
            <a:ext cx="1812176" cy="1612668"/>
          </a:xfrm>
          <a:prstGeom prst="wedgeRoundRectCallout">
            <a:avLst>
              <a:gd name="adj1" fmla="val -734"/>
              <a:gd name="adj2" fmla="val 134033"/>
              <a:gd name="adj3" fmla="val 16667"/>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57BE7A4-BFAB-E44D-8875-88FAEE768BEC}"/>
              </a:ext>
            </a:extLst>
          </p:cNvPr>
          <p:cNvSpPr txBox="1"/>
          <p:nvPr/>
        </p:nvSpPr>
        <p:spPr>
          <a:xfrm>
            <a:off x="3894518" y="4549676"/>
            <a:ext cx="3470558" cy="1938992"/>
          </a:xfrm>
          <a:prstGeom prst="rect">
            <a:avLst/>
          </a:prstGeom>
          <a:noFill/>
        </p:spPr>
        <p:txBody>
          <a:bodyPr wrap="square" rtlCol="0">
            <a:spAutoFit/>
          </a:bodyPr>
          <a:lstStyle/>
          <a:p>
            <a:r>
              <a:rPr lang="en-US" sz="2400" dirty="0"/>
              <a:t>Vegetation and soils: 60 + 59 + 1 </a:t>
            </a:r>
            <a:r>
              <a:rPr lang="en-US" sz="2400" dirty="0" err="1"/>
              <a:t>GtC</a:t>
            </a:r>
            <a:r>
              <a:rPr lang="en-US" sz="2400" dirty="0"/>
              <a:t>/</a:t>
            </a:r>
            <a:r>
              <a:rPr lang="en-US" sz="2400" dirty="0" err="1"/>
              <a:t>yr</a:t>
            </a:r>
            <a:r>
              <a:rPr lang="en-US" sz="2400" dirty="0"/>
              <a:t> into atmosphere – 120 </a:t>
            </a:r>
            <a:r>
              <a:rPr lang="en-US" sz="2400" dirty="0" err="1"/>
              <a:t>GtC</a:t>
            </a:r>
            <a:r>
              <a:rPr lang="en-US" sz="2400" dirty="0"/>
              <a:t>/</a:t>
            </a:r>
            <a:r>
              <a:rPr lang="en-US" sz="2400" dirty="0" err="1"/>
              <a:t>yr</a:t>
            </a:r>
            <a:r>
              <a:rPr lang="en-US" sz="2400" dirty="0"/>
              <a:t> into oceans = 0 </a:t>
            </a:r>
            <a:r>
              <a:rPr lang="en-US" sz="2400" dirty="0" err="1"/>
              <a:t>GtC</a:t>
            </a:r>
            <a:r>
              <a:rPr lang="en-US" sz="2400" dirty="0"/>
              <a:t>/</a:t>
            </a:r>
            <a:r>
              <a:rPr lang="en-US" sz="2400" dirty="0" err="1"/>
              <a:t>yr</a:t>
            </a:r>
            <a:r>
              <a:rPr lang="en-US" sz="2400" dirty="0"/>
              <a:t> overall flux</a:t>
            </a:r>
          </a:p>
        </p:txBody>
      </p:sp>
      <p:sp>
        <p:nvSpPr>
          <p:cNvPr id="8" name="Rounded Rectangular Callout 7">
            <a:extLst>
              <a:ext uri="{FF2B5EF4-FFF2-40B4-BE49-F238E27FC236}">
                <a16:creationId xmlns:a16="http://schemas.microsoft.com/office/drawing/2014/main" id="{C12E74C0-7FE8-5D4A-A20D-CE471ADCD46F}"/>
              </a:ext>
            </a:extLst>
          </p:cNvPr>
          <p:cNvSpPr/>
          <p:nvPr/>
        </p:nvSpPr>
        <p:spPr>
          <a:xfrm>
            <a:off x="4785523" y="2082771"/>
            <a:ext cx="989214" cy="1413165"/>
          </a:xfrm>
          <a:prstGeom prst="wedgeRoundRectCallout">
            <a:avLst>
              <a:gd name="adj1" fmla="val 95064"/>
              <a:gd name="adj2" fmla="val -51849"/>
              <a:gd name="adj3" fmla="val 16667"/>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264D19A-0E11-4046-B46B-98E7EFBF8E93}"/>
              </a:ext>
            </a:extLst>
          </p:cNvPr>
          <p:cNvSpPr txBox="1"/>
          <p:nvPr/>
        </p:nvSpPr>
        <p:spPr>
          <a:xfrm>
            <a:off x="6442364" y="1418691"/>
            <a:ext cx="2069869" cy="1200329"/>
          </a:xfrm>
          <a:prstGeom prst="rect">
            <a:avLst/>
          </a:prstGeom>
          <a:noFill/>
        </p:spPr>
        <p:txBody>
          <a:bodyPr wrap="square" rtlCol="0">
            <a:spAutoFit/>
          </a:bodyPr>
          <a:lstStyle/>
          <a:p>
            <a:r>
              <a:rPr lang="en-US" sz="2400" dirty="0"/>
              <a:t>Fossil fuels: 10 </a:t>
            </a:r>
            <a:r>
              <a:rPr lang="en-US" sz="2400" dirty="0" err="1"/>
              <a:t>GtC</a:t>
            </a:r>
            <a:r>
              <a:rPr lang="en-US" sz="2400" dirty="0"/>
              <a:t>/</a:t>
            </a:r>
            <a:r>
              <a:rPr lang="en-US" sz="2400" dirty="0" err="1"/>
              <a:t>yr</a:t>
            </a:r>
            <a:r>
              <a:rPr lang="en-US" sz="2400" dirty="0"/>
              <a:t> into atmosphere</a:t>
            </a:r>
          </a:p>
        </p:txBody>
      </p:sp>
      <p:sp>
        <p:nvSpPr>
          <p:cNvPr id="10" name="TextBox 9">
            <a:extLst>
              <a:ext uri="{FF2B5EF4-FFF2-40B4-BE49-F238E27FC236}">
                <a16:creationId xmlns:a16="http://schemas.microsoft.com/office/drawing/2014/main" id="{EE6B90D0-2E29-6E4E-9E74-8168D412BAD7}"/>
              </a:ext>
            </a:extLst>
          </p:cNvPr>
          <p:cNvSpPr txBox="1"/>
          <p:nvPr/>
        </p:nvSpPr>
        <p:spPr>
          <a:xfrm>
            <a:off x="6342610" y="2734886"/>
            <a:ext cx="2069869" cy="1569660"/>
          </a:xfrm>
          <a:prstGeom prst="rect">
            <a:avLst/>
          </a:prstGeom>
          <a:noFill/>
        </p:spPr>
        <p:txBody>
          <a:bodyPr wrap="square" rtlCol="0">
            <a:spAutoFit/>
          </a:bodyPr>
          <a:lstStyle/>
          <a:p>
            <a:r>
              <a:rPr lang="en-US" sz="2400" b="1" dirty="0">
                <a:solidFill>
                  <a:srgbClr val="FF0000"/>
                </a:solidFill>
              </a:rPr>
              <a:t>Overall: 10 + 0 – 2 = 8 </a:t>
            </a:r>
            <a:r>
              <a:rPr lang="en-US" sz="2400" b="1" dirty="0" err="1">
                <a:solidFill>
                  <a:srgbClr val="FF0000"/>
                </a:solidFill>
              </a:rPr>
              <a:t>GtC</a:t>
            </a:r>
            <a:r>
              <a:rPr lang="en-US" sz="2400" b="1" dirty="0">
                <a:solidFill>
                  <a:srgbClr val="FF0000"/>
                </a:solidFill>
              </a:rPr>
              <a:t>/</a:t>
            </a:r>
            <a:r>
              <a:rPr lang="en-US" sz="2400" b="1" dirty="0" err="1">
                <a:solidFill>
                  <a:srgbClr val="FF0000"/>
                </a:solidFill>
              </a:rPr>
              <a:t>yr</a:t>
            </a:r>
            <a:r>
              <a:rPr lang="en-US" sz="2400" b="1" dirty="0">
                <a:solidFill>
                  <a:srgbClr val="FF0000"/>
                </a:solidFill>
              </a:rPr>
              <a:t> into atmosphere</a:t>
            </a:r>
          </a:p>
        </p:txBody>
      </p:sp>
    </p:spTree>
    <p:extLst>
      <p:ext uri="{BB962C8B-B14F-4D97-AF65-F5344CB8AC3E}">
        <p14:creationId xmlns:p14="http://schemas.microsoft.com/office/powerpoint/2010/main" val="288507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animBg="1"/>
      <p:bldP spid="7" grpId="0"/>
      <p:bldP spid="8" grpId="0" animBg="1"/>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954F-2C4D-8043-9CEA-CE1FAAC6E245}"/>
              </a:ext>
            </a:extLst>
          </p:cNvPr>
          <p:cNvSpPr>
            <a:spLocks noGrp="1"/>
          </p:cNvSpPr>
          <p:nvPr>
            <p:ph type="title"/>
          </p:nvPr>
        </p:nvSpPr>
        <p:spPr/>
        <p:txBody>
          <a:bodyPr>
            <a:normAutofit fontScale="90000"/>
          </a:bodyPr>
          <a:lstStyle/>
          <a:p>
            <a:r>
              <a:rPr lang="en-US" dirty="0"/>
              <a:t>What happens when oceans absorb CO</a:t>
            </a:r>
            <a:r>
              <a:rPr lang="en-US" baseline="-25000" dirty="0"/>
              <a:t>2</a:t>
            </a:r>
            <a:r>
              <a:rPr lang="en-US" dirty="0"/>
              <a:t>? </a:t>
            </a:r>
          </a:p>
        </p:txBody>
      </p:sp>
      <p:sp>
        <p:nvSpPr>
          <p:cNvPr id="3" name="Content Placeholder 2">
            <a:extLst>
              <a:ext uri="{FF2B5EF4-FFF2-40B4-BE49-F238E27FC236}">
                <a16:creationId xmlns:a16="http://schemas.microsoft.com/office/drawing/2014/main" id="{E6F61F83-3A7A-4E43-AF7A-00E43FA96C0E}"/>
              </a:ext>
            </a:extLst>
          </p:cNvPr>
          <p:cNvSpPr>
            <a:spLocks noGrp="1"/>
          </p:cNvSpPr>
          <p:nvPr>
            <p:ph idx="1"/>
          </p:nvPr>
        </p:nvSpPr>
        <p:spPr>
          <a:xfrm>
            <a:off x="3424842" y="1650077"/>
            <a:ext cx="4879571" cy="4525963"/>
          </a:xfrm>
        </p:spPr>
        <p:txBody>
          <a:bodyPr/>
          <a:lstStyle/>
          <a:p>
            <a:r>
              <a:rPr lang="en-US" dirty="0"/>
              <a:t>Good: Less CO</a:t>
            </a:r>
            <a:r>
              <a:rPr lang="en-US" baseline="-25000" dirty="0"/>
              <a:t>2</a:t>
            </a:r>
            <a:r>
              <a:rPr lang="en-US" dirty="0"/>
              <a:t> in the atmosphere, so slower climate change</a:t>
            </a:r>
          </a:p>
          <a:p>
            <a:r>
              <a:rPr lang="en-US" dirty="0"/>
              <a:t>Bad: Ocean acidification.  See  </a:t>
            </a:r>
            <a:r>
              <a:rPr lang="en-US" dirty="0">
                <a:hlinkClick r:id="rId3"/>
              </a:rPr>
              <a:t>https://ocean.si.edu/ocean-life/invertebrates/ocean-acidification</a:t>
            </a:r>
            <a:r>
              <a:rPr lang="en-US" dirty="0"/>
              <a:t> </a:t>
            </a:r>
          </a:p>
        </p:txBody>
      </p:sp>
      <p:pic>
        <p:nvPicPr>
          <p:cNvPr id="4" name="Picture 3">
            <a:extLst>
              <a:ext uri="{FF2B5EF4-FFF2-40B4-BE49-F238E27FC236}">
                <a16:creationId xmlns:a16="http://schemas.microsoft.com/office/drawing/2014/main" id="{6629D726-8DAA-2F45-810B-7AD57FC4EFEA}"/>
              </a:ext>
            </a:extLst>
          </p:cNvPr>
          <p:cNvPicPr>
            <a:picLocks noChangeAspect="1"/>
          </p:cNvPicPr>
          <p:nvPr/>
        </p:nvPicPr>
        <p:blipFill>
          <a:blip r:embed="rId4"/>
          <a:stretch>
            <a:fillRect/>
          </a:stretch>
        </p:blipFill>
        <p:spPr>
          <a:xfrm>
            <a:off x="776942" y="1983581"/>
            <a:ext cx="2053260" cy="2555168"/>
          </a:xfrm>
          <a:prstGeom prst="rect">
            <a:avLst/>
          </a:prstGeom>
        </p:spPr>
      </p:pic>
    </p:spTree>
    <p:extLst>
      <p:ext uri="{BB962C8B-B14F-4D97-AF65-F5344CB8AC3E}">
        <p14:creationId xmlns:p14="http://schemas.microsoft.com/office/powerpoint/2010/main" val="2927048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9916"/>
            <a:ext cx="3238500" cy="4430374"/>
          </a:xfrm>
        </p:spPr>
        <p:txBody>
          <a:bodyPr>
            <a:normAutofit fontScale="90000"/>
          </a:bodyPr>
          <a:lstStyle/>
          <a:p>
            <a:pPr algn="l"/>
            <a:r>
              <a:rPr lang="en-US" sz="3600" dirty="0"/>
              <a:t>Use the Global Carbon Cycle diagram to make a more accurate prediction: What will happen to CO</a:t>
            </a:r>
            <a:r>
              <a:rPr lang="en-US" sz="3600" baseline="-25000" dirty="0"/>
              <a:t>2</a:t>
            </a:r>
            <a:r>
              <a:rPr lang="en-US" sz="3600" dirty="0"/>
              <a:t> concentrations if we cut fossil fuel use in half? </a:t>
            </a:r>
          </a:p>
        </p:txBody>
      </p:sp>
      <p:sp>
        <p:nvSpPr>
          <p:cNvPr id="4" name="Slide Number Placeholder 3"/>
          <p:cNvSpPr>
            <a:spLocks noGrp="1"/>
          </p:cNvSpPr>
          <p:nvPr>
            <p:ph type="sldNum" sz="quarter" idx="12"/>
          </p:nvPr>
        </p:nvSpPr>
        <p:spPr/>
        <p:txBody>
          <a:bodyPr/>
          <a:lstStyle/>
          <a:p>
            <a:fld id="{D3A1C050-F6FE-0E43-A9D0-F8EEADE3D1E4}" type="slidenum">
              <a:rPr lang="en-US" smtClean="0"/>
              <a:pPr/>
              <a:t>26</a:t>
            </a:fld>
            <a:endParaRPr lang="en-US"/>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133850" y="1619250"/>
            <a:ext cx="4457700" cy="4591050"/>
          </a:xfrm>
          <a:prstGeom prst="rect">
            <a:avLst/>
          </a:prstGeom>
        </p:spPr>
      </p:pic>
      <p:sp>
        <p:nvSpPr>
          <p:cNvPr id="3" name="TextBox 2">
            <a:extLst>
              <a:ext uri="{FF2B5EF4-FFF2-40B4-BE49-F238E27FC236}">
                <a16:creationId xmlns:a16="http://schemas.microsoft.com/office/drawing/2014/main" id="{961E5D25-3E0F-1147-86E5-F178C9C1E250}"/>
              </a:ext>
            </a:extLst>
          </p:cNvPr>
          <p:cNvSpPr txBox="1"/>
          <p:nvPr/>
        </p:nvSpPr>
        <p:spPr>
          <a:xfrm>
            <a:off x="464482" y="255747"/>
            <a:ext cx="8085227" cy="1323439"/>
          </a:xfrm>
          <a:prstGeom prst="rect">
            <a:avLst/>
          </a:prstGeom>
          <a:noFill/>
        </p:spPr>
        <p:txBody>
          <a:bodyPr wrap="none" rtlCol="0">
            <a:spAutoFit/>
          </a:bodyPr>
          <a:lstStyle/>
          <a:p>
            <a:pPr algn="ctr"/>
            <a:r>
              <a:rPr lang="en-US" sz="4000" b="1" dirty="0"/>
              <a:t>Big Idea Probe: What Would Happen </a:t>
            </a:r>
            <a:br>
              <a:rPr lang="en-US" sz="4000" b="1" dirty="0"/>
            </a:br>
            <a:r>
              <a:rPr lang="en-US" sz="4000" b="1" dirty="0"/>
              <a:t>If We Cut Fossil Fuel Use In Half?</a:t>
            </a:r>
            <a:r>
              <a:rPr lang="en-US" sz="3600" dirty="0"/>
              <a:t> </a:t>
            </a:r>
          </a:p>
        </p:txBody>
      </p:sp>
    </p:spTree>
    <p:extLst>
      <p:ext uri="{BB962C8B-B14F-4D97-AF65-F5344CB8AC3E}">
        <p14:creationId xmlns:p14="http://schemas.microsoft.com/office/powerpoint/2010/main" val="192870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7A169-061A-A149-8A30-35A1A28E53FD}"/>
              </a:ext>
            </a:extLst>
          </p:cNvPr>
          <p:cNvSpPr>
            <a:spLocks noGrp="1"/>
          </p:cNvSpPr>
          <p:nvPr>
            <p:ph type="ctrTitle"/>
          </p:nvPr>
        </p:nvSpPr>
        <p:spPr/>
        <p:txBody>
          <a:bodyPr/>
          <a:lstStyle/>
          <a:p>
            <a:r>
              <a:rPr lang="en-US" dirty="0"/>
              <a:t>Spoiler alert!</a:t>
            </a:r>
          </a:p>
        </p:txBody>
      </p:sp>
      <p:sp>
        <p:nvSpPr>
          <p:cNvPr id="3" name="Subtitle 2">
            <a:extLst>
              <a:ext uri="{FF2B5EF4-FFF2-40B4-BE49-F238E27FC236}">
                <a16:creationId xmlns:a16="http://schemas.microsoft.com/office/drawing/2014/main" id="{3F70C9F4-056D-B74B-AEF6-83D7C0962435}"/>
              </a:ext>
            </a:extLst>
          </p:cNvPr>
          <p:cNvSpPr>
            <a:spLocks noGrp="1"/>
          </p:cNvSpPr>
          <p:nvPr>
            <p:ph type="subTitle" idx="1"/>
          </p:nvPr>
        </p:nvSpPr>
        <p:spPr/>
        <p:txBody>
          <a:bodyPr/>
          <a:lstStyle/>
          <a:p>
            <a:r>
              <a:rPr lang="en-US" dirty="0">
                <a:solidFill>
                  <a:schemeClr val="tx1"/>
                </a:solidFill>
              </a:rPr>
              <a:t>Make your prediction in Part B of the 4.5 Seasons &amp; Oceans Worksheet before you view the </a:t>
            </a:r>
            <a:r>
              <a:rPr lang="en-US">
                <a:solidFill>
                  <a:schemeClr val="tx1"/>
                </a:solidFill>
              </a:rPr>
              <a:t>next slide</a:t>
            </a:r>
            <a:r>
              <a:rPr lang="en-US" dirty="0">
                <a:solidFill>
                  <a:schemeClr val="tx1"/>
                </a:solidFill>
              </a:rPr>
              <a:t>!</a:t>
            </a:r>
          </a:p>
        </p:txBody>
      </p:sp>
    </p:spTree>
    <p:extLst>
      <p:ext uri="{BB962C8B-B14F-4D97-AF65-F5344CB8AC3E}">
        <p14:creationId xmlns:p14="http://schemas.microsoft.com/office/powerpoint/2010/main" val="3855984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BE533-3207-AB47-BFCE-27FCFA0E5698}"/>
              </a:ext>
            </a:extLst>
          </p:cNvPr>
          <p:cNvSpPr>
            <a:spLocks noGrp="1"/>
          </p:cNvSpPr>
          <p:nvPr>
            <p:ph type="title"/>
          </p:nvPr>
        </p:nvSpPr>
        <p:spPr/>
        <p:txBody>
          <a:bodyPr>
            <a:noAutofit/>
          </a:bodyPr>
          <a:lstStyle/>
          <a:p>
            <a:r>
              <a:rPr lang="en-US" sz="3600" dirty="0"/>
              <a:t>Can you use this diagram to calculate how the atmospheric carbon pool is changing?</a:t>
            </a:r>
          </a:p>
        </p:txBody>
      </p:sp>
      <p:pic>
        <p:nvPicPr>
          <p:cNvPr id="5" name="Content Placeholder 4">
            <a:extLst>
              <a:ext uri="{FF2B5EF4-FFF2-40B4-BE49-F238E27FC236}">
                <a16:creationId xmlns:a16="http://schemas.microsoft.com/office/drawing/2014/main" id="{8F6F9F9B-2C95-DE4C-BE9B-368946CAFB22}"/>
              </a:ext>
            </a:extLst>
          </p:cNvPr>
          <p:cNvPicPr>
            <a:picLocks noGrp="1" noChangeAspect="1"/>
          </p:cNvPicPr>
          <p:nvPr>
            <p:ph idx="1"/>
          </p:nvPr>
        </p:nvPicPr>
        <p:blipFill>
          <a:blip r:embed="rId3"/>
          <a:stretch>
            <a:fillRect/>
          </a:stretch>
        </p:blipFill>
        <p:spPr>
          <a:xfrm>
            <a:off x="1404855" y="1693442"/>
            <a:ext cx="4605248" cy="2608282"/>
          </a:xfrm>
        </p:spPr>
      </p:pic>
      <p:sp>
        <p:nvSpPr>
          <p:cNvPr id="3" name="Rounded Rectangular Callout 2">
            <a:extLst>
              <a:ext uri="{FF2B5EF4-FFF2-40B4-BE49-F238E27FC236}">
                <a16:creationId xmlns:a16="http://schemas.microsoft.com/office/drawing/2014/main" id="{86FF35F4-FDB0-0646-AA20-333D6A613218}"/>
              </a:ext>
            </a:extLst>
          </p:cNvPr>
          <p:cNvSpPr/>
          <p:nvPr/>
        </p:nvSpPr>
        <p:spPr>
          <a:xfrm>
            <a:off x="1636060" y="2560320"/>
            <a:ext cx="1080654" cy="814647"/>
          </a:xfrm>
          <a:prstGeom prst="wedgeRoundRectCallout">
            <a:avLst>
              <a:gd name="adj1" fmla="val -134679"/>
              <a:gd name="adj2" fmla="val 223724"/>
              <a:gd name="adj3" fmla="val 16667"/>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94751B3-F7B3-4948-9BBF-5AECC1192DAB}"/>
              </a:ext>
            </a:extLst>
          </p:cNvPr>
          <p:cNvSpPr txBox="1"/>
          <p:nvPr/>
        </p:nvSpPr>
        <p:spPr>
          <a:xfrm>
            <a:off x="573578" y="4577529"/>
            <a:ext cx="2768137" cy="1938992"/>
          </a:xfrm>
          <a:prstGeom prst="rect">
            <a:avLst/>
          </a:prstGeom>
          <a:noFill/>
        </p:spPr>
        <p:txBody>
          <a:bodyPr wrap="square" rtlCol="0">
            <a:spAutoFit/>
          </a:bodyPr>
          <a:lstStyle/>
          <a:p>
            <a:r>
              <a:rPr lang="en-US" sz="2400" dirty="0"/>
              <a:t>Oceans: 70 </a:t>
            </a:r>
            <a:r>
              <a:rPr lang="en-US" sz="2400" dirty="0" err="1"/>
              <a:t>GtC</a:t>
            </a:r>
            <a:r>
              <a:rPr lang="en-US" sz="2400" dirty="0"/>
              <a:t>/</a:t>
            </a:r>
            <a:r>
              <a:rPr lang="en-US" sz="2400" dirty="0" err="1"/>
              <a:t>yr</a:t>
            </a:r>
            <a:r>
              <a:rPr lang="en-US" sz="2400" dirty="0"/>
              <a:t> into atmosphere – 72 </a:t>
            </a:r>
            <a:r>
              <a:rPr lang="en-US" sz="2400" dirty="0" err="1"/>
              <a:t>GtC</a:t>
            </a:r>
            <a:r>
              <a:rPr lang="en-US" sz="2400" dirty="0"/>
              <a:t>/</a:t>
            </a:r>
            <a:r>
              <a:rPr lang="en-US" sz="2400" dirty="0" err="1"/>
              <a:t>yr</a:t>
            </a:r>
            <a:r>
              <a:rPr lang="en-US" sz="2400" dirty="0"/>
              <a:t> into oceans = 2 </a:t>
            </a:r>
            <a:r>
              <a:rPr lang="en-US" sz="2400" dirty="0" err="1"/>
              <a:t>GtC</a:t>
            </a:r>
            <a:r>
              <a:rPr lang="en-US" sz="2400" dirty="0"/>
              <a:t>/</a:t>
            </a:r>
            <a:r>
              <a:rPr lang="en-US" sz="2400" dirty="0" err="1"/>
              <a:t>yr</a:t>
            </a:r>
            <a:r>
              <a:rPr lang="en-US" sz="2400" dirty="0"/>
              <a:t> out of atmosphere</a:t>
            </a:r>
          </a:p>
        </p:txBody>
      </p:sp>
      <p:sp>
        <p:nvSpPr>
          <p:cNvPr id="6" name="Rounded Rectangular Callout 5">
            <a:extLst>
              <a:ext uri="{FF2B5EF4-FFF2-40B4-BE49-F238E27FC236}">
                <a16:creationId xmlns:a16="http://schemas.microsoft.com/office/drawing/2014/main" id="{3651F171-8F24-AD49-9336-07177C7D245B}"/>
              </a:ext>
            </a:extLst>
          </p:cNvPr>
          <p:cNvSpPr/>
          <p:nvPr/>
        </p:nvSpPr>
        <p:spPr>
          <a:xfrm>
            <a:off x="2755764" y="1816332"/>
            <a:ext cx="1812176" cy="1612668"/>
          </a:xfrm>
          <a:prstGeom prst="wedgeRoundRectCallout">
            <a:avLst>
              <a:gd name="adj1" fmla="val -734"/>
              <a:gd name="adj2" fmla="val 134033"/>
              <a:gd name="adj3" fmla="val 16667"/>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57BE7A4-BFAB-E44D-8875-88FAEE768BEC}"/>
              </a:ext>
            </a:extLst>
          </p:cNvPr>
          <p:cNvSpPr txBox="1"/>
          <p:nvPr/>
        </p:nvSpPr>
        <p:spPr>
          <a:xfrm>
            <a:off x="3894518" y="4549676"/>
            <a:ext cx="3470558" cy="1938992"/>
          </a:xfrm>
          <a:prstGeom prst="rect">
            <a:avLst/>
          </a:prstGeom>
          <a:noFill/>
        </p:spPr>
        <p:txBody>
          <a:bodyPr wrap="square" rtlCol="0">
            <a:spAutoFit/>
          </a:bodyPr>
          <a:lstStyle/>
          <a:p>
            <a:r>
              <a:rPr lang="en-US" sz="2400" dirty="0"/>
              <a:t>Vegetation and soils: 60 + 59 + 1 </a:t>
            </a:r>
            <a:r>
              <a:rPr lang="en-US" sz="2400" dirty="0" err="1"/>
              <a:t>GtC</a:t>
            </a:r>
            <a:r>
              <a:rPr lang="en-US" sz="2400" dirty="0"/>
              <a:t>/</a:t>
            </a:r>
            <a:r>
              <a:rPr lang="en-US" sz="2400" dirty="0" err="1"/>
              <a:t>yr</a:t>
            </a:r>
            <a:r>
              <a:rPr lang="en-US" sz="2400" dirty="0"/>
              <a:t> into atmosphere – 120 </a:t>
            </a:r>
            <a:r>
              <a:rPr lang="en-US" sz="2400" dirty="0" err="1"/>
              <a:t>GtC</a:t>
            </a:r>
            <a:r>
              <a:rPr lang="en-US" sz="2400" dirty="0"/>
              <a:t>/</a:t>
            </a:r>
            <a:r>
              <a:rPr lang="en-US" sz="2400" dirty="0" err="1"/>
              <a:t>yr</a:t>
            </a:r>
            <a:r>
              <a:rPr lang="en-US" sz="2400" dirty="0"/>
              <a:t> into oceans = 0 </a:t>
            </a:r>
            <a:r>
              <a:rPr lang="en-US" sz="2400" dirty="0" err="1"/>
              <a:t>GtC</a:t>
            </a:r>
            <a:r>
              <a:rPr lang="en-US" sz="2400" dirty="0"/>
              <a:t>/</a:t>
            </a:r>
            <a:r>
              <a:rPr lang="en-US" sz="2400" dirty="0" err="1"/>
              <a:t>yr</a:t>
            </a:r>
            <a:r>
              <a:rPr lang="en-US" sz="2400" dirty="0"/>
              <a:t> overall flux</a:t>
            </a:r>
          </a:p>
        </p:txBody>
      </p:sp>
      <p:sp>
        <p:nvSpPr>
          <p:cNvPr id="8" name="Rounded Rectangular Callout 7">
            <a:extLst>
              <a:ext uri="{FF2B5EF4-FFF2-40B4-BE49-F238E27FC236}">
                <a16:creationId xmlns:a16="http://schemas.microsoft.com/office/drawing/2014/main" id="{C12E74C0-7FE8-5D4A-A20D-CE471ADCD46F}"/>
              </a:ext>
            </a:extLst>
          </p:cNvPr>
          <p:cNvSpPr/>
          <p:nvPr/>
        </p:nvSpPr>
        <p:spPr>
          <a:xfrm>
            <a:off x="4794414" y="2015835"/>
            <a:ext cx="989214" cy="1413165"/>
          </a:xfrm>
          <a:prstGeom prst="wedgeRoundRectCallout">
            <a:avLst>
              <a:gd name="adj1" fmla="val 95064"/>
              <a:gd name="adj2" fmla="val -51849"/>
              <a:gd name="adj3" fmla="val 16667"/>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264D19A-0E11-4046-B46B-98E7EFBF8E93}"/>
              </a:ext>
            </a:extLst>
          </p:cNvPr>
          <p:cNvSpPr txBox="1"/>
          <p:nvPr/>
        </p:nvSpPr>
        <p:spPr>
          <a:xfrm>
            <a:off x="6442364" y="1418691"/>
            <a:ext cx="2069869" cy="1569660"/>
          </a:xfrm>
          <a:prstGeom prst="rect">
            <a:avLst/>
          </a:prstGeom>
          <a:noFill/>
        </p:spPr>
        <p:txBody>
          <a:bodyPr wrap="square" rtlCol="0">
            <a:spAutoFit/>
          </a:bodyPr>
          <a:lstStyle/>
          <a:p>
            <a:r>
              <a:rPr lang="en-US" sz="2400" dirty="0"/>
              <a:t>Fossil fuels: 10/2 = 5  </a:t>
            </a:r>
            <a:r>
              <a:rPr lang="en-US" sz="2400" dirty="0" err="1"/>
              <a:t>GtC</a:t>
            </a:r>
            <a:r>
              <a:rPr lang="en-US" sz="2400" dirty="0"/>
              <a:t>/</a:t>
            </a:r>
            <a:r>
              <a:rPr lang="en-US" sz="2400" dirty="0" err="1"/>
              <a:t>yr</a:t>
            </a:r>
            <a:r>
              <a:rPr lang="en-US" sz="2400" dirty="0"/>
              <a:t> into atmosphere</a:t>
            </a:r>
          </a:p>
        </p:txBody>
      </p:sp>
      <p:sp>
        <p:nvSpPr>
          <p:cNvPr id="10" name="TextBox 9">
            <a:extLst>
              <a:ext uri="{FF2B5EF4-FFF2-40B4-BE49-F238E27FC236}">
                <a16:creationId xmlns:a16="http://schemas.microsoft.com/office/drawing/2014/main" id="{EE6B90D0-2E29-6E4E-9E74-8168D412BAD7}"/>
              </a:ext>
            </a:extLst>
          </p:cNvPr>
          <p:cNvSpPr txBox="1"/>
          <p:nvPr/>
        </p:nvSpPr>
        <p:spPr>
          <a:xfrm>
            <a:off x="6342610" y="2934386"/>
            <a:ext cx="2069869" cy="1569660"/>
          </a:xfrm>
          <a:prstGeom prst="rect">
            <a:avLst/>
          </a:prstGeom>
          <a:noFill/>
        </p:spPr>
        <p:txBody>
          <a:bodyPr wrap="square" rtlCol="0">
            <a:spAutoFit/>
          </a:bodyPr>
          <a:lstStyle/>
          <a:p>
            <a:r>
              <a:rPr lang="en-US" sz="2400" b="1" dirty="0">
                <a:solidFill>
                  <a:srgbClr val="FF0000"/>
                </a:solidFill>
              </a:rPr>
              <a:t>Overall: 5 + 0 – 2 = 3 </a:t>
            </a:r>
            <a:r>
              <a:rPr lang="en-US" sz="2400" b="1" dirty="0" err="1">
                <a:solidFill>
                  <a:srgbClr val="FF0000"/>
                </a:solidFill>
              </a:rPr>
              <a:t>GtC</a:t>
            </a:r>
            <a:r>
              <a:rPr lang="en-US" sz="2400" b="1" dirty="0">
                <a:solidFill>
                  <a:srgbClr val="FF0000"/>
                </a:solidFill>
              </a:rPr>
              <a:t>/</a:t>
            </a:r>
            <a:r>
              <a:rPr lang="en-US" sz="2400" b="1" dirty="0" err="1">
                <a:solidFill>
                  <a:srgbClr val="FF0000"/>
                </a:solidFill>
              </a:rPr>
              <a:t>yr</a:t>
            </a:r>
            <a:r>
              <a:rPr lang="en-US" sz="2400" b="1" dirty="0">
                <a:solidFill>
                  <a:srgbClr val="FF0000"/>
                </a:solidFill>
              </a:rPr>
              <a:t> into atmosphere</a:t>
            </a:r>
          </a:p>
        </p:txBody>
      </p:sp>
    </p:spTree>
    <p:extLst>
      <p:ext uri="{BB962C8B-B14F-4D97-AF65-F5344CB8AC3E}">
        <p14:creationId xmlns:p14="http://schemas.microsoft.com/office/powerpoint/2010/main" val="159616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animBg="1"/>
      <p:bldP spid="7" grpId="0"/>
      <p:bldP spid="8" grpId="0" animBg="1"/>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18B2-5831-3F4A-B0AF-C5F5B9C043F8}"/>
              </a:ext>
            </a:extLst>
          </p:cNvPr>
          <p:cNvSpPr>
            <a:spLocks noGrp="1"/>
          </p:cNvSpPr>
          <p:nvPr>
            <p:ph type="title"/>
          </p:nvPr>
        </p:nvSpPr>
        <p:spPr/>
        <p:txBody>
          <a:bodyPr/>
          <a:lstStyle/>
          <a:p>
            <a:r>
              <a:rPr lang="en-US" dirty="0"/>
              <a:t>Learning Tracking Tool</a:t>
            </a:r>
          </a:p>
        </p:txBody>
      </p:sp>
      <p:sp>
        <p:nvSpPr>
          <p:cNvPr id="3" name="Content Placeholder 2">
            <a:extLst>
              <a:ext uri="{FF2B5EF4-FFF2-40B4-BE49-F238E27FC236}">
                <a16:creationId xmlns:a16="http://schemas.microsoft.com/office/drawing/2014/main" id="{A29D34C9-0255-B941-9198-50DD021BC046}"/>
              </a:ext>
            </a:extLst>
          </p:cNvPr>
          <p:cNvSpPr>
            <a:spLocks noGrp="1"/>
          </p:cNvSpPr>
          <p:nvPr>
            <p:ph idx="1"/>
          </p:nvPr>
        </p:nvSpPr>
        <p:spPr>
          <a:xfrm>
            <a:off x="457200" y="1600200"/>
            <a:ext cx="4056743" cy="4525963"/>
          </a:xfrm>
        </p:spPr>
        <p:txBody>
          <a:bodyPr>
            <a:normAutofit fontScale="55000" lnSpcReduction="20000"/>
          </a:bodyPr>
          <a:lstStyle/>
          <a:p>
            <a:pPr lvl="0"/>
            <a:r>
              <a:rPr lang="en-US" dirty="0"/>
              <a:t>Record the activity chunk name  “Fossil Fuels and Carbon Pools” and their role as “Explainer.”</a:t>
            </a:r>
          </a:p>
          <a:p>
            <a:pPr marL="0" lvl="0" indent="0">
              <a:buNone/>
            </a:pPr>
            <a:endParaRPr lang="en-US" dirty="0"/>
          </a:p>
          <a:p>
            <a:pPr marL="285750" indent="-285750">
              <a:buFont typeface="Arial" panose="020B0604020202020204" pitchFamily="34" charset="0"/>
              <a:buChar char="•"/>
            </a:pPr>
            <a:r>
              <a:rPr lang="en-US" dirty="0"/>
              <a:t>Discuss what you did during the activity chunk and record your ideas in the column, “What Did We Do?”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Discuss with your classmates what you figured out will help you to answer the unit driving question. Record your ideas in the column “What Did We Figure Out?”</a:t>
            </a:r>
          </a:p>
          <a:p>
            <a:endParaRPr lang="en-US" dirty="0"/>
          </a:p>
          <a:p>
            <a:pPr marL="285750" indent="-285750">
              <a:buFont typeface="Arial" panose="020B0604020202020204" pitchFamily="34" charset="0"/>
              <a:buChar char="•"/>
            </a:pPr>
            <a:r>
              <a:rPr lang="en-US" dirty="0"/>
              <a:t>Discuss questions you now have related to the unit driving question and record them in the column “What Are We Asking Now?”</a:t>
            </a:r>
          </a:p>
          <a:p>
            <a:endParaRPr lang="en-US" dirty="0"/>
          </a:p>
        </p:txBody>
      </p:sp>
      <p:pic>
        <p:nvPicPr>
          <p:cNvPr id="6" name="Picture 5" descr="A screenshot of a the Learning Tracking Tool&#10;">
            <a:extLst>
              <a:ext uri="{FF2B5EF4-FFF2-40B4-BE49-F238E27FC236}">
                <a16:creationId xmlns:a16="http://schemas.microsoft.com/office/drawing/2014/main" id="{E5CB4D01-9607-8D4B-B6ED-DAA081DC9732}"/>
              </a:ext>
            </a:extLst>
          </p:cNvPr>
          <p:cNvPicPr>
            <a:picLocks noChangeAspect="1"/>
          </p:cNvPicPr>
          <p:nvPr/>
        </p:nvPicPr>
        <p:blipFill>
          <a:blip r:embed="rId3"/>
          <a:stretch>
            <a:fillRect/>
          </a:stretch>
        </p:blipFill>
        <p:spPr>
          <a:xfrm>
            <a:off x="4650346" y="1826550"/>
            <a:ext cx="4378149" cy="3130461"/>
          </a:xfrm>
          <a:prstGeom prst="rect">
            <a:avLst/>
          </a:prstGeom>
          <a:ln>
            <a:solidFill>
              <a:schemeClr val="tx1"/>
            </a:solidFill>
          </a:ln>
        </p:spPr>
      </p:pic>
    </p:spTree>
    <p:extLst>
      <p:ext uri="{BB962C8B-B14F-4D97-AF65-F5344CB8AC3E}">
        <p14:creationId xmlns:p14="http://schemas.microsoft.com/office/powerpoint/2010/main" val="2735399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125"/>
            <a:ext cx="8229600" cy="1143000"/>
          </a:xfrm>
        </p:spPr>
        <p:txBody>
          <a:bodyPr>
            <a:normAutofit fontScale="90000"/>
          </a:bodyPr>
          <a:lstStyle/>
          <a:p>
            <a:r>
              <a:rPr lang="en-US" sz="4000" dirty="0"/>
              <a:t>Three Carbon Pools in the Global Carbon Cycle</a:t>
            </a:r>
          </a:p>
        </p:txBody>
      </p:sp>
      <p:sp>
        <p:nvSpPr>
          <p:cNvPr id="4" name="Slide Number Placeholder 3"/>
          <p:cNvSpPr>
            <a:spLocks noGrp="1"/>
          </p:cNvSpPr>
          <p:nvPr>
            <p:ph type="sldNum" sz="quarter" idx="12"/>
          </p:nvPr>
        </p:nvSpPr>
        <p:spPr/>
        <p:txBody>
          <a:bodyPr/>
          <a:lstStyle/>
          <a:p>
            <a:fld id="{92294A01-5C9A-5B49-BA85-52E6C4A953ED}" type="slidenum">
              <a:rPr lang="en-US" smtClean="0"/>
              <a:pPr/>
              <a:t>3</a:t>
            </a:fld>
            <a:endParaRPr lang="en-US"/>
          </a:p>
        </p:txBody>
      </p:sp>
      <p:pic>
        <p:nvPicPr>
          <p:cNvPr id="3" name="Picture 2"/>
          <p:cNvPicPr>
            <a:picLocks noChangeAspect="1"/>
          </p:cNvPicPr>
          <p:nvPr/>
        </p:nvPicPr>
        <p:blipFill>
          <a:blip r:embed="rId3"/>
          <a:stretch>
            <a:fillRect/>
          </a:stretch>
        </p:blipFill>
        <p:spPr>
          <a:xfrm>
            <a:off x="656920" y="1147126"/>
            <a:ext cx="7785356" cy="5463864"/>
          </a:xfrm>
          <a:prstGeom prst="rect">
            <a:avLst/>
          </a:prstGeom>
        </p:spPr>
      </p:pic>
      <p:sp>
        <p:nvSpPr>
          <p:cNvPr id="5" name="Oval 4"/>
          <p:cNvSpPr/>
          <p:nvPr/>
        </p:nvSpPr>
        <p:spPr>
          <a:xfrm>
            <a:off x="312278" y="2927144"/>
            <a:ext cx="2710545" cy="171629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369803" y="2970007"/>
            <a:ext cx="2710545" cy="171629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976255" y="1712706"/>
            <a:ext cx="2710545" cy="314504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3104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125"/>
            <a:ext cx="8229600" cy="1143000"/>
          </a:xfrm>
        </p:spPr>
        <p:txBody>
          <a:bodyPr>
            <a:normAutofit fontScale="90000"/>
          </a:bodyPr>
          <a:lstStyle/>
          <a:p>
            <a:r>
              <a:rPr lang="en-US" sz="4000" dirty="0"/>
              <a:t>Three Carbon Fluxes in the Global Carbon Cycle</a:t>
            </a:r>
          </a:p>
        </p:txBody>
      </p:sp>
      <p:sp>
        <p:nvSpPr>
          <p:cNvPr id="4" name="Slide Number Placeholder 3"/>
          <p:cNvSpPr>
            <a:spLocks noGrp="1"/>
          </p:cNvSpPr>
          <p:nvPr>
            <p:ph type="sldNum" sz="quarter" idx="12"/>
          </p:nvPr>
        </p:nvSpPr>
        <p:spPr/>
        <p:txBody>
          <a:bodyPr/>
          <a:lstStyle/>
          <a:p>
            <a:fld id="{92294A01-5C9A-5B49-BA85-52E6C4A953ED}" type="slidenum">
              <a:rPr lang="en-US" smtClean="0"/>
              <a:pPr/>
              <a:t>4</a:t>
            </a:fld>
            <a:endParaRPr lang="en-US"/>
          </a:p>
        </p:txBody>
      </p:sp>
      <p:pic>
        <p:nvPicPr>
          <p:cNvPr id="3" name="Picture 2"/>
          <p:cNvPicPr>
            <a:picLocks noChangeAspect="1"/>
          </p:cNvPicPr>
          <p:nvPr/>
        </p:nvPicPr>
        <p:blipFill>
          <a:blip r:embed="rId3"/>
          <a:stretch>
            <a:fillRect/>
          </a:stretch>
        </p:blipFill>
        <p:spPr>
          <a:xfrm>
            <a:off x="656920" y="1147126"/>
            <a:ext cx="7785356" cy="5463864"/>
          </a:xfrm>
          <a:prstGeom prst="rect">
            <a:avLst/>
          </a:prstGeom>
        </p:spPr>
      </p:pic>
      <p:sp>
        <p:nvSpPr>
          <p:cNvPr id="5" name="Oval 4"/>
          <p:cNvSpPr/>
          <p:nvPr/>
        </p:nvSpPr>
        <p:spPr>
          <a:xfrm>
            <a:off x="1783521" y="1712706"/>
            <a:ext cx="2710545" cy="69172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768530" y="4815670"/>
            <a:ext cx="2710545" cy="69172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006715" y="4231054"/>
            <a:ext cx="2233534" cy="69172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72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065"/>
            <a:ext cx="8229600" cy="955773"/>
          </a:xfrm>
        </p:spPr>
        <p:txBody>
          <a:bodyPr>
            <a:normAutofit fontScale="90000"/>
          </a:bodyPr>
          <a:lstStyle/>
          <a:p>
            <a:r>
              <a:rPr lang="en-US" sz="4000" dirty="0">
                <a:latin typeface="Arial" charset="0"/>
                <a:ea typeface="Arial" charset="0"/>
                <a:cs typeface="Arial" charset="0"/>
              </a:rPr>
              <a:t>How Can We Predict CO</a:t>
            </a:r>
            <a:r>
              <a:rPr lang="en-US" sz="4000" baseline="-25000" dirty="0">
                <a:latin typeface="Arial" charset="0"/>
                <a:ea typeface="Arial" charset="0"/>
                <a:cs typeface="Arial" charset="0"/>
              </a:rPr>
              <a:t>2</a:t>
            </a:r>
            <a:r>
              <a:rPr lang="en-US" sz="4000" dirty="0">
                <a:latin typeface="Arial" charset="0"/>
                <a:ea typeface="Arial" charset="0"/>
                <a:cs typeface="Arial" charset="0"/>
              </a:rPr>
              <a:t> Concentrations in the Future?</a:t>
            </a:r>
            <a:endParaRPr lang="en-US" sz="2800" b="1"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96" y="1568304"/>
            <a:ext cx="7525696" cy="4843270"/>
          </a:xfrm>
          <a:prstGeom prst="rect">
            <a:avLst/>
          </a:prstGeom>
          <a:noFill/>
          <a:ln>
            <a:noFill/>
          </a:ln>
        </p:spPr>
      </p:pic>
    </p:spTree>
    <p:extLst>
      <p:ext uri="{BB962C8B-B14F-4D97-AF65-F5344CB8AC3E}">
        <p14:creationId xmlns:p14="http://schemas.microsoft.com/office/powerpoint/2010/main" val="2068820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Activity 4.5</a:t>
            </a:r>
          </a:p>
        </p:txBody>
      </p:sp>
      <p:sp>
        <p:nvSpPr>
          <p:cNvPr id="3" name="Content Placeholder 2"/>
          <p:cNvSpPr>
            <a:spLocks noGrp="1"/>
          </p:cNvSpPr>
          <p:nvPr>
            <p:ph idx="1"/>
          </p:nvPr>
        </p:nvSpPr>
        <p:spPr/>
        <p:txBody>
          <a:bodyPr>
            <a:normAutofit/>
          </a:bodyPr>
          <a:lstStyle/>
          <a:p>
            <a:pPr marL="0" lvl="0" indent="0" defTabSz="914400">
              <a:spcBef>
                <a:spcPts val="0"/>
              </a:spcBef>
              <a:buNone/>
            </a:pPr>
            <a:r>
              <a:rPr lang="en-US" sz="3600" dirty="0"/>
              <a:t>We want to figure out </a:t>
            </a:r>
          </a:p>
          <a:p>
            <a:pPr marL="514350" lvl="0" indent="-514350" defTabSz="914400">
              <a:spcBef>
                <a:spcPts val="0"/>
              </a:spcBef>
              <a:buAutoNum type="alphaLcParenBoth"/>
            </a:pPr>
            <a:r>
              <a:rPr lang="en-US" sz="3600" b="1" dirty="0">
                <a:solidFill>
                  <a:srgbClr val="FF0000"/>
                </a:solidFill>
              </a:rPr>
              <a:t>Why CO</a:t>
            </a:r>
            <a:r>
              <a:rPr lang="en-US" sz="3600" b="1" baseline="-25000" dirty="0">
                <a:solidFill>
                  <a:srgbClr val="FF0000"/>
                </a:solidFill>
              </a:rPr>
              <a:t>2</a:t>
            </a:r>
            <a:r>
              <a:rPr lang="en-US" sz="3600" b="1" dirty="0">
                <a:solidFill>
                  <a:srgbClr val="FF0000"/>
                </a:solidFill>
              </a:rPr>
              <a:t> concentrations in Hawaii are different from CO</a:t>
            </a:r>
            <a:r>
              <a:rPr lang="en-US" sz="3600" b="1" baseline="-25000" dirty="0">
                <a:solidFill>
                  <a:srgbClr val="FF0000"/>
                </a:solidFill>
              </a:rPr>
              <a:t>2</a:t>
            </a:r>
            <a:r>
              <a:rPr lang="en-US" sz="3600" b="1" dirty="0">
                <a:solidFill>
                  <a:srgbClr val="FF0000"/>
                </a:solidFill>
              </a:rPr>
              <a:t> concentrations at the South Pole, </a:t>
            </a:r>
          </a:p>
          <a:p>
            <a:pPr marL="514350" lvl="0" indent="-514350" defTabSz="914400">
              <a:spcBef>
                <a:spcPts val="0"/>
              </a:spcBef>
              <a:buAutoNum type="alphaLcParenBoth"/>
            </a:pPr>
            <a:r>
              <a:rPr lang="en-US" sz="3600" dirty="0"/>
              <a:t>How other pools and fluxes affect atmospheric CO</a:t>
            </a:r>
            <a:r>
              <a:rPr lang="en-US" sz="3600" baseline="-25000" dirty="0"/>
              <a:t>2</a:t>
            </a:r>
          </a:p>
        </p:txBody>
      </p:sp>
      <p:sp>
        <p:nvSpPr>
          <p:cNvPr id="4" name="Slide Number Placeholder 3"/>
          <p:cNvSpPr>
            <a:spLocks noGrp="1"/>
          </p:cNvSpPr>
          <p:nvPr>
            <p:ph type="sldNum" sz="quarter" idx="12"/>
          </p:nvPr>
        </p:nvSpPr>
        <p:spPr/>
        <p:txBody>
          <a:bodyPr/>
          <a:lstStyle/>
          <a:p>
            <a:fld id="{D3A1C050-F6FE-0E43-A9D0-F8EEADE3D1E4}" type="slidenum">
              <a:rPr lang="en-US" smtClean="0"/>
              <a:pPr/>
              <a:t>6</a:t>
            </a:fld>
            <a:endParaRPr lang="en-US"/>
          </a:p>
        </p:txBody>
      </p:sp>
    </p:spTree>
    <p:extLst>
      <p:ext uri="{BB962C8B-B14F-4D97-AF65-F5344CB8AC3E}">
        <p14:creationId xmlns:p14="http://schemas.microsoft.com/office/powerpoint/2010/main" val="1404428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6F1B0-0A54-3248-905C-574D2812909E}"/>
              </a:ext>
            </a:extLst>
          </p:cNvPr>
          <p:cNvSpPr>
            <a:spLocks noGrp="1"/>
          </p:cNvSpPr>
          <p:nvPr>
            <p:ph type="title"/>
          </p:nvPr>
        </p:nvSpPr>
        <p:spPr/>
        <p:txBody>
          <a:bodyPr/>
          <a:lstStyle/>
          <a:p>
            <a:r>
              <a:rPr lang="en-US" dirty="0"/>
              <a:t>Questions about NOAA Video</a:t>
            </a:r>
          </a:p>
        </p:txBody>
      </p:sp>
      <p:sp>
        <p:nvSpPr>
          <p:cNvPr id="3" name="Content Placeholder 2">
            <a:extLst>
              <a:ext uri="{FF2B5EF4-FFF2-40B4-BE49-F238E27FC236}">
                <a16:creationId xmlns:a16="http://schemas.microsoft.com/office/drawing/2014/main" id="{6FA13862-D60C-2341-8D9F-4E3FF41607E5}"/>
              </a:ext>
            </a:extLst>
          </p:cNvPr>
          <p:cNvSpPr>
            <a:spLocks noGrp="1"/>
          </p:cNvSpPr>
          <p:nvPr>
            <p:ph idx="1"/>
          </p:nvPr>
        </p:nvSpPr>
        <p:spPr/>
        <p:txBody>
          <a:bodyPr>
            <a:normAutofit lnSpcReduction="10000"/>
          </a:bodyPr>
          <a:lstStyle/>
          <a:p>
            <a:pPr marL="0" indent="0">
              <a:buNone/>
            </a:pPr>
            <a:r>
              <a:rPr lang="en-US" dirty="0"/>
              <a:t>Watch the video: </a:t>
            </a:r>
            <a:r>
              <a:rPr lang="en-US" u="sng" dirty="0">
                <a:hlinkClick r:id="rId3"/>
              </a:rPr>
              <a:t>https://www.esrl.noaa.gov/gmd/ccgg/trends/history.html</a:t>
            </a:r>
            <a:r>
              <a:rPr lang="en-US" dirty="0"/>
              <a:t> </a:t>
            </a:r>
          </a:p>
          <a:p>
            <a:pPr marL="0" indent="0">
              <a:buNone/>
            </a:pPr>
            <a:r>
              <a:rPr lang="en-US" dirty="0"/>
              <a:t>Questions:</a:t>
            </a:r>
          </a:p>
          <a:p>
            <a:pPr marL="514350" indent="-514350">
              <a:buFont typeface="+mj-lt"/>
              <a:buAutoNum type="arabicPeriod"/>
            </a:pPr>
            <a:r>
              <a:rPr lang="en-US" dirty="0"/>
              <a:t>Why do you think that this video is nicknamed the “</a:t>
            </a:r>
            <a:r>
              <a:rPr lang="en-US" dirty="0" err="1"/>
              <a:t>Pumphandle</a:t>
            </a:r>
            <a:r>
              <a:rPr lang="en-US" dirty="0"/>
              <a:t> Video?”</a:t>
            </a:r>
          </a:p>
          <a:p>
            <a:pPr marL="514350" indent="-514350">
              <a:buFont typeface="+mj-lt"/>
              <a:buAutoNum type="arabicPeriod"/>
            </a:pPr>
            <a:r>
              <a:rPr lang="en-US" dirty="0"/>
              <a:t>What does this show about the annual cycle of CO</a:t>
            </a:r>
            <a:r>
              <a:rPr lang="en-US" baseline="-25000" dirty="0"/>
              <a:t>2</a:t>
            </a:r>
            <a:r>
              <a:rPr lang="en-US" dirty="0"/>
              <a:t> concentrations in the Northern and the Southern Hemispheres?</a:t>
            </a:r>
          </a:p>
        </p:txBody>
      </p:sp>
    </p:spTree>
    <p:extLst>
      <p:ext uri="{BB962C8B-B14F-4D97-AF65-F5344CB8AC3E}">
        <p14:creationId xmlns:p14="http://schemas.microsoft.com/office/powerpoint/2010/main" val="2433144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D1B3A-509D-834A-A233-3FA8F570C7FA}"/>
              </a:ext>
            </a:extLst>
          </p:cNvPr>
          <p:cNvSpPr>
            <a:spLocks noGrp="1"/>
          </p:cNvSpPr>
          <p:nvPr>
            <p:ph type="title"/>
          </p:nvPr>
        </p:nvSpPr>
        <p:spPr/>
        <p:txBody>
          <a:bodyPr/>
          <a:lstStyle/>
          <a:p>
            <a:r>
              <a:rPr lang="en-US" dirty="0"/>
              <a:t>Annual Cycle: Hawaii vs. South Pole</a:t>
            </a:r>
          </a:p>
        </p:txBody>
      </p:sp>
      <p:pic>
        <p:nvPicPr>
          <p:cNvPr id="4" name="Content Placeholder 3">
            <a:extLst>
              <a:ext uri="{FF2B5EF4-FFF2-40B4-BE49-F238E27FC236}">
                <a16:creationId xmlns:a16="http://schemas.microsoft.com/office/drawing/2014/main" id="{A0D62202-9B41-F745-8974-F2AEFB081ECA}"/>
              </a:ext>
            </a:extLst>
          </p:cNvPr>
          <p:cNvPicPr>
            <a:picLocks noGrp="1" noChangeAspect="1"/>
          </p:cNvPicPr>
          <p:nvPr>
            <p:ph idx="1"/>
          </p:nvPr>
        </p:nvPicPr>
        <p:blipFill rotWithShape="1">
          <a:blip r:embed="rId3"/>
          <a:srcRect b="41125"/>
          <a:stretch/>
        </p:blipFill>
        <p:spPr>
          <a:xfrm>
            <a:off x="457200" y="2028306"/>
            <a:ext cx="4866264" cy="1635170"/>
          </a:xfrm>
          <a:prstGeom prst="rect">
            <a:avLst/>
          </a:prstGeom>
        </p:spPr>
      </p:pic>
      <p:sp>
        <p:nvSpPr>
          <p:cNvPr id="5" name="TextBox 4">
            <a:extLst>
              <a:ext uri="{FF2B5EF4-FFF2-40B4-BE49-F238E27FC236}">
                <a16:creationId xmlns:a16="http://schemas.microsoft.com/office/drawing/2014/main" id="{B08F9F5A-AAAA-6A4E-AD44-E6CCA3A1BF9C}"/>
              </a:ext>
            </a:extLst>
          </p:cNvPr>
          <p:cNvSpPr txBox="1"/>
          <p:nvPr/>
        </p:nvSpPr>
        <p:spPr>
          <a:xfrm>
            <a:off x="781396" y="1296786"/>
            <a:ext cx="3280257" cy="584775"/>
          </a:xfrm>
          <a:prstGeom prst="rect">
            <a:avLst/>
          </a:prstGeom>
          <a:noFill/>
        </p:spPr>
        <p:txBody>
          <a:bodyPr wrap="none" rtlCol="0">
            <a:spAutoFit/>
          </a:bodyPr>
          <a:lstStyle/>
          <a:p>
            <a:r>
              <a:rPr lang="en-US" sz="3200" dirty="0"/>
              <a:t>Hawaii Peaks: May</a:t>
            </a:r>
          </a:p>
        </p:txBody>
      </p:sp>
      <p:sp>
        <p:nvSpPr>
          <p:cNvPr id="6" name="TextBox 5">
            <a:extLst>
              <a:ext uri="{FF2B5EF4-FFF2-40B4-BE49-F238E27FC236}">
                <a16:creationId xmlns:a16="http://schemas.microsoft.com/office/drawing/2014/main" id="{69949E7E-7B5E-054A-B27D-8C7BCFBEB322}"/>
              </a:ext>
            </a:extLst>
          </p:cNvPr>
          <p:cNvSpPr txBox="1"/>
          <p:nvPr/>
        </p:nvSpPr>
        <p:spPr>
          <a:xfrm>
            <a:off x="781396" y="4068358"/>
            <a:ext cx="4605263" cy="2369880"/>
          </a:xfrm>
          <a:prstGeom prst="rect">
            <a:avLst/>
          </a:prstGeom>
          <a:noFill/>
        </p:spPr>
        <p:txBody>
          <a:bodyPr wrap="square" rtlCol="0">
            <a:spAutoFit/>
          </a:bodyPr>
          <a:lstStyle/>
          <a:p>
            <a:r>
              <a:rPr lang="en-US" sz="3200" dirty="0"/>
              <a:t>South Pole Peaks: October</a:t>
            </a:r>
          </a:p>
          <a:p>
            <a:r>
              <a:rPr lang="en-US" sz="3200" dirty="0"/>
              <a:t>(Video: </a:t>
            </a:r>
            <a:r>
              <a:rPr lang="en-US" sz="2800" dirty="0">
                <a:hlinkClick r:id="rId4"/>
              </a:rPr>
              <a:t>https://www.youtube.com/watch?v=UatUDnFmNTY&amp;feature=youtu.be</a:t>
            </a:r>
            <a:r>
              <a:rPr lang="en-US" sz="2800" dirty="0"/>
              <a:t> )</a:t>
            </a:r>
          </a:p>
        </p:txBody>
      </p:sp>
      <p:cxnSp>
        <p:nvCxnSpPr>
          <p:cNvPr id="8" name="Straight Arrow Connector 7">
            <a:extLst>
              <a:ext uri="{FF2B5EF4-FFF2-40B4-BE49-F238E27FC236}">
                <a16:creationId xmlns:a16="http://schemas.microsoft.com/office/drawing/2014/main" id="{71D548B6-CA5A-5341-9B2B-37810525D05A}"/>
              </a:ext>
            </a:extLst>
          </p:cNvPr>
          <p:cNvCxnSpPr/>
          <p:nvPr/>
        </p:nvCxnSpPr>
        <p:spPr>
          <a:xfrm>
            <a:off x="1097280" y="1878677"/>
            <a:ext cx="0" cy="1047403"/>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a:extLst>
              <a:ext uri="{FF2B5EF4-FFF2-40B4-BE49-F238E27FC236}">
                <a16:creationId xmlns:a16="http://schemas.microsoft.com/office/drawing/2014/main" id="{25DB58A7-9BC3-6A45-81C5-852F643BDC4D}"/>
              </a:ext>
            </a:extLst>
          </p:cNvPr>
          <p:cNvCxnSpPr/>
          <p:nvPr/>
        </p:nvCxnSpPr>
        <p:spPr>
          <a:xfrm>
            <a:off x="2094807" y="1795548"/>
            <a:ext cx="0" cy="1047403"/>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78EA3445-9177-8E45-926E-C75CD1737234}"/>
              </a:ext>
            </a:extLst>
          </p:cNvPr>
          <p:cNvCxnSpPr>
            <a:cxnSpLocks/>
          </p:cNvCxnSpPr>
          <p:nvPr/>
        </p:nvCxnSpPr>
        <p:spPr>
          <a:xfrm>
            <a:off x="3009207" y="1795549"/>
            <a:ext cx="0" cy="814648"/>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D0837E43-B013-FA40-A083-45C54F2B0557}"/>
              </a:ext>
            </a:extLst>
          </p:cNvPr>
          <p:cNvCxnSpPr>
            <a:cxnSpLocks/>
          </p:cNvCxnSpPr>
          <p:nvPr/>
        </p:nvCxnSpPr>
        <p:spPr>
          <a:xfrm flipV="1">
            <a:off x="2460567" y="3017963"/>
            <a:ext cx="0" cy="1038648"/>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25357874-AEF7-0045-897D-84BC6F8FDC1D}"/>
              </a:ext>
            </a:extLst>
          </p:cNvPr>
          <p:cNvCxnSpPr>
            <a:cxnSpLocks/>
          </p:cNvCxnSpPr>
          <p:nvPr/>
        </p:nvCxnSpPr>
        <p:spPr>
          <a:xfrm flipV="1">
            <a:off x="3341717" y="2934839"/>
            <a:ext cx="0" cy="1121772"/>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6D91A75C-323D-9F4B-88D6-74CD35EF71F2}"/>
              </a:ext>
            </a:extLst>
          </p:cNvPr>
          <p:cNvCxnSpPr>
            <a:cxnSpLocks/>
          </p:cNvCxnSpPr>
          <p:nvPr/>
        </p:nvCxnSpPr>
        <p:spPr>
          <a:xfrm flipV="1">
            <a:off x="4289368" y="2785211"/>
            <a:ext cx="0" cy="127140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06C47A77-25AE-6B42-A6CB-C172DDC4C488}"/>
              </a:ext>
            </a:extLst>
          </p:cNvPr>
          <p:cNvSpPr txBox="1"/>
          <p:nvPr/>
        </p:nvSpPr>
        <p:spPr>
          <a:xfrm>
            <a:off x="5386659" y="1450932"/>
            <a:ext cx="3128891"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Why do CO</a:t>
            </a:r>
            <a:r>
              <a:rPr lang="en-US" sz="2800" baseline="-25000" dirty="0"/>
              <a:t>2</a:t>
            </a:r>
            <a:r>
              <a:rPr lang="en-US" sz="2800" dirty="0"/>
              <a:t> concentrations vary more in Hawaii than at the South Pole?</a:t>
            </a:r>
          </a:p>
          <a:p>
            <a:pPr marL="457200" indent="-457200">
              <a:buFont typeface="Arial" panose="020B0604020202020204" pitchFamily="34" charset="0"/>
              <a:buChar char="•"/>
            </a:pPr>
            <a:r>
              <a:rPr lang="en-US" sz="2800" dirty="0"/>
              <a:t> Why do they rise and fall at different times of the year?</a:t>
            </a:r>
          </a:p>
        </p:txBody>
      </p:sp>
    </p:spTree>
    <p:extLst>
      <p:ext uri="{BB962C8B-B14F-4D97-AF65-F5344CB8AC3E}">
        <p14:creationId xmlns:p14="http://schemas.microsoft.com/office/powerpoint/2010/main" val="265347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D9DA-19D3-C54A-B91A-FBF972F21AE6}"/>
              </a:ext>
            </a:extLst>
          </p:cNvPr>
          <p:cNvSpPr>
            <a:spLocks noGrp="1"/>
          </p:cNvSpPr>
          <p:nvPr>
            <p:ph type="title"/>
          </p:nvPr>
        </p:nvSpPr>
        <p:spPr>
          <a:xfrm>
            <a:off x="457200" y="274638"/>
            <a:ext cx="8229600" cy="761682"/>
          </a:xfrm>
        </p:spPr>
        <p:txBody>
          <a:bodyPr>
            <a:normAutofit fontScale="90000"/>
          </a:bodyPr>
          <a:lstStyle/>
          <a:p>
            <a:r>
              <a:rPr lang="en-US" dirty="0"/>
              <a:t>Movie: Global Rates of Photosynthesis </a:t>
            </a:r>
          </a:p>
        </p:txBody>
      </p:sp>
      <p:pic>
        <p:nvPicPr>
          <p:cNvPr id="7" name="MOD17A2_M_PSN.mov">
            <a:hlinkClick r:id="" action="ppaction://media"/>
            <a:extLst>
              <a:ext uri="{FF2B5EF4-FFF2-40B4-BE49-F238E27FC236}">
                <a16:creationId xmlns:a16="http://schemas.microsoft.com/office/drawing/2014/main" id="{20DB2ADB-D3CB-9C49-981F-A6E18A50D8C3}"/>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759752" y="1310640"/>
            <a:ext cx="7920865" cy="5303520"/>
          </a:xfrm>
        </p:spPr>
      </p:pic>
    </p:spTree>
    <p:extLst>
      <p:ext uri="{BB962C8B-B14F-4D97-AF65-F5344CB8AC3E}">
        <p14:creationId xmlns:p14="http://schemas.microsoft.com/office/powerpoint/2010/main" val="33899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20796</TotalTime>
  <Words>2871</Words>
  <Application>Microsoft Macintosh PowerPoint</Application>
  <PresentationFormat>On-screen Show (4:3)</PresentationFormat>
  <Paragraphs>232</Paragraphs>
  <Slides>29</Slides>
  <Notes>29</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Human Energy Systems Unit  Activity 4.5 How Seasons and Oceans Affect Atmospheric CO2</vt:lpstr>
      <vt:lpstr>PowerPoint Presentation</vt:lpstr>
      <vt:lpstr>Three Carbon Pools in the Global Carbon Cycle</vt:lpstr>
      <vt:lpstr>Three Carbon Fluxes in the Global Carbon Cycle</vt:lpstr>
      <vt:lpstr>How Can We Predict CO2 Concentrations in the Future?</vt:lpstr>
      <vt:lpstr>Goals for Activity 4.5</vt:lpstr>
      <vt:lpstr>Questions about NOAA Video</vt:lpstr>
      <vt:lpstr>Annual Cycle: Hawaii vs. South Pole</vt:lpstr>
      <vt:lpstr>Movie: Global Rates of Photosynthesis </vt:lpstr>
      <vt:lpstr>What’s the Pattern?</vt:lpstr>
      <vt:lpstr>Putting It All Together</vt:lpstr>
      <vt:lpstr>Four Questions Explanation Checklist</vt:lpstr>
      <vt:lpstr>Spoiler alert!</vt:lpstr>
      <vt:lpstr>Setting the stage: What pattern in data are we explaining?</vt:lpstr>
      <vt:lpstr>Carbon Pools Question: Which pools change with the seasons?</vt:lpstr>
      <vt:lpstr>Carbon Cycling Question: Which flux changes most with the seasons?</vt:lpstr>
      <vt:lpstr>Energy Flow Question: How does energy cause changes in photosynthesis?</vt:lpstr>
      <vt:lpstr>Stability and Change Question: Why are CO2 concentrations different?</vt:lpstr>
      <vt:lpstr>Goals for Activity 4.5</vt:lpstr>
      <vt:lpstr>What carbon pools are missing from this picture?</vt:lpstr>
      <vt:lpstr>What are the carbon pools and fluxes in this diagram?</vt:lpstr>
      <vt:lpstr>Can you use this diagram to calculate how the atmospheric carbon pool is changing?</vt:lpstr>
      <vt:lpstr>Rules for pools and fluxes</vt:lpstr>
      <vt:lpstr>Can you use this diagram to calculate how the atmospheric carbon pool is changing?</vt:lpstr>
      <vt:lpstr>What happens when oceans absorb CO2? </vt:lpstr>
      <vt:lpstr>Use the Global Carbon Cycle diagram to make a more accurate prediction: What will happen to CO2 concentrations if we cut fossil fuel use in half? </vt:lpstr>
      <vt:lpstr>Spoiler alert!</vt:lpstr>
      <vt:lpstr>Can you use this diagram to calculate how the atmospheric carbon pool is changing?</vt:lpstr>
      <vt:lpstr>Learning Tracking Tool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Johnson</dc:creator>
  <cp:lastModifiedBy>Tompkins, Elizabeth</cp:lastModifiedBy>
  <cp:revision>199</cp:revision>
  <dcterms:created xsi:type="dcterms:W3CDTF">2014-10-21T13:30:48Z</dcterms:created>
  <dcterms:modified xsi:type="dcterms:W3CDTF">2020-03-23T18:51:26Z</dcterms:modified>
</cp:coreProperties>
</file>