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8" r:id="rId2"/>
    <p:sldId id="262" r:id="rId3"/>
    <p:sldId id="257" r:id="rId4"/>
    <p:sldId id="259" r:id="rId5"/>
    <p:sldId id="264" r:id="rId6"/>
    <p:sldId id="263" r:id="rId7"/>
    <p:sldId id="260" r:id="rId8"/>
    <p:sldId id="26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9">
          <p15:clr>
            <a:srgbClr val="A4A3A4"/>
          </p15:clr>
        </p15:guide>
        <p15:guide id="2" pos="40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p:restoredTop sz="36429" autoAdjust="0"/>
  </p:normalViewPr>
  <p:slideViewPr>
    <p:cSldViewPr snapToGrid="0" snapToObjects="1" showGuides="1">
      <p:cViewPr varScale="1">
        <p:scale>
          <a:sx n="30" d="100"/>
          <a:sy n="30" d="100"/>
        </p:scale>
        <p:origin x="1896" y="184"/>
      </p:cViewPr>
      <p:guideLst>
        <p:guide orient="horz" pos="1369"/>
        <p:guide pos="4065"/>
      </p:guideLst>
    </p:cSldViewPr>
  </p:slideViewPr>
  <p:notesTextViewPr>
    <p:cViewPr>
      <p:scale>
        <a:sx n="100" d="100"/>
        <a:sy n="100" d="100"/>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CCD1B2-6022-1E44-8397-78FE21D1B826}" type="datetimeFigureOut">
              <a:rPr lang="en-US" smtClean="0"/>
              <a:t>3/2/20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B3313A-C59E-5C4F-ADDD-26991ED0BB8C}" type="slidenum">
              <a:rPr lang="en-US" smtClean="0"/>
              <a:t>‹#›</a:t>
            </a:fld>
            <a:endParaRPr lang="en-US"/>
          </a:p>
        </p:txBody>
      </p:sp>
    </p:spTree>
    <p:extLst>
      <p:ext uri="{BB962C8B-B14F-4D97-AF65-F5344CB8AC3E}">
        <p14:creationId xmlns:p14="http://schemas.microsoft.com/office/powerpoint/2010/main" val="38934157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c6jX9URzZWg"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a.What%20is%20sea%20ice?%20Sea%20ice%20is%20frozen%20ocean%20water%20and%20only%20exists%20in%20the%20Arctic%20and%20Antarctic.%20When%20sea%20water%20freezes,%20it%20freezes%20just%20the%20water%20and%20the%20salt%20is%20forced%20out%20into%20the%20surrounding%20ocean%20water.%20Sea%20ice%20grows%20during%20the%20winter%20months%20and%20some%20melts%20during%20the%20summer.%20%20b.How%20do%20we%20measure%20sea%20ice?%20Scientists%20have%20been%20using%20photos%20taken%20by%20satellites%20measure%20the%20extent%20of%20sea%20ice%20since%20the%201970s.%20%20%20c.Why%20is%20sea%20ice%20important?%20Sea%20ice%20slows%20down%20global%20warming.%20Sea%20ice%20is%20mostly%20white,%20so%20when%20sunlight%20hits%20the%20surface%20of%20sea%20ice,%20most%20of%20the%20energy%20is%20reflected%20right%20back%20where%20it%20came%20from&#8212;space.%20Less%20sea%20ice%20means%20the%20earth&#8217;s%20surface%20has%20more%20dark%20ocean%20water,%20which%20absorbs%20solar%20energy.%20So%20sea%20ice%20is%20kind%20of%20like%20air%20conditioning.%20You%20can%20learn%20more%20about%20why%20sea%20ice%20matters%20in%20this%20short%20video:%20https://youtu.be/MIMuPW4Leb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Use the instructional model to show students where they are in the course of the unit.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Show slide 2 of the 2.1 Considerations for Large Scale Data PPT.</a:t>
            </a:r>
            <a:r>
              <a:rPr lang="en-US" dirty="0">
                <a:effectLst/>
              </a:rPr>
              <a:t> </a:t>
            </a:r>
          </a:p>
          <a:p>
            <a:endParaRPr lang="en-US" dirty="0">
              <a:effectLst/>
            </a:endParaRPr>
          </a:p>
          <a:p>
            <a:pPr lvl="0"/>
            <a:r>
              <a:rPr lang="en-US" sz="1200" b="1" kern="1200" dirty="0">
                <a:solidFill>
                  <a:schemeClr val="tx1"/>
                </a:solidFill>
                <a:effectLst/>
                <a:latin typeface="+mn-lt"/>
                <a:ea typeface="+mn-ea"/>
                <a:cs typeface="+mn-cs"/>
              </a:rPr>
              <a:t>Introduce students to the activity.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Explain to students the purpose of this lesson is to examine other phenomenon in addition to Arctic sea ice. In this lesson, they will look at our different data sets and try to understand them. To prepare for the lesson, they will work in “home” and “expert” groups. In this first activity, they will begin in “home” groups.</a:t>
            </a:r>
          </a:p>
          <a:p>
            <a:pPr lvl="0"/>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Give each student a jigsaw card (see instructions on the first page of the cards for how to distribute cards). The worksheet for the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trend line (Group B) is the longest and most complex. Consider assigning cards labeled “B” to more advanced students when you pass out the jigsaw cards in this activity.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Tell students to form groups with people who have a similar </a:t>
            </a:r>
            <a:r>
              <a:rPr lang="en-US" sz="1200" b="1" kern="1200" dirty="0">
                <a:solidFill>
                  <a:schemeClr val="tx1"/>
                </a:solidFill>
                <a:effectLst/>
                <a:latin typeface="+mn-lt"/>
                <a:ea typeface="+mn-ea"/>
                <a:cs typeface="+mn-cs"/>
              </a:rPr>
              <a:t>picture</a:t>
            </a:r>
            <a:r>
              <a:rPr lang="en-US" sz="1200" kern="1200" dirty="0">
                <a:solidFill>
                  <a:schemeClr val="tx1"/>
                </a:solidFill>
                <a:effectLst/>
                <a:latin typeface="+mn-lt"/>
                <a:ea typeface="+mn-ea"/>
                <a:cs typeface="+mn-cs"/>
              </a:rPr>
              <a:t> on their card. For example: airplanes find other airplanes, gas tanks find other gas tanks. </a:t>
            </a:r>
            <a:r>
              <a:rPr lang="en-US" sz="1200" i="1" kern="1200" dirty="0">
                <a:solidFill>
                  <a:schemeClr val="tx1"/>
                </a:solidFill>
                <a:effectLst/>
                <a:latin typeface="+mn-lt"/>
                <a:ea typeface="+mn-ea"/>
                <a:cs typeface="+mn-cs"/>
              </a:rPr>
              <a:t>Note: see instructions on the first page of the cards for how to remove cards if your students do not divide evenly into groups of 4. Tell students who do not have a home group of 4 that they are “free agents” and have them choose a home group to join (each should choose a different home group).</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Give each home group one copy of 2.1 Finding Patterns Tool for Earth Systems.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Have students create a name for their group (optional) and write their group name (and group members’ names) at the top of their worksheet.</a:t>
            </a:r>
            <a:r>
              <a:rPr lang="en-US" dirty="0">
                <a:effectLst/>
              </a:rPr>
              <a:t> </a:t>
            </a:r>
            <a:endParaRPr lang="en-US" dirty="0"/>
          </a:p>
        </p:txBody>
      </p:sp>
      <p:sp>
        <p:nvSpPr>
          <p:cNvPr id="4" name="Slide Number Placeholder 3"/>
          <p:cNvSpPr>
            <a:spLocks noGrp="1"/>
          </p:cNvSpPr>
          <p:nvPr>
            <p:ph type="sldNum" sz="quarter" idx="5"/>
          </p:nvPr>
        </p:nvSpPr>
        <p:spPr/>
        <p:txBody>
          <a:bodyPr/>
          <a:lstStyle/>
          <a:p>
            <a:fld id="{28B3313A-C59E-5C4F-ADDD-26991ED0BB8C}" type="slidenum">
              <a:rPr lang="en-US" smtClean="0"/>
              <a:t>2</a:t>
            </a:fld>
            <a:endParaRPr lang="en-US"/>
          </a:p>
        </p:txBody>
      </p:sp>
    </p:spTree>
    <p:extLst>
      <p:ext uri="{BB962C8B-B14F-4D97-AF65-F5344CB8AC3E}">
        <p14:creationId xmlns:p14="http://schemas.microsoft.com/office/powerpoint/2010/main" val="2622136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a:t>
            </a:r>
            <a:r>
              <a:rPr lang="en-US" dirty="0" err="1"/>
              <a:t>nsidc.org</a:t>
            </a:r>
            <a:r>
              <a:rPr lang="en-US" dirty="0"/>
              <a:t>/</a:t>
            </a:r>
            <a:r>
              <a:rPr lang="en-US" dirty="0" err="1"/>
              <a:t>arcticseaicenews</a:t>
            </a:r>
            <a:r>
              <a:rPr lang="en-US" dirty="0"/>
              <a:t>/2013/11/a-typical-</a:t>
            </a:r>
            <a:r>
              <a:rPr lang="en-US" dirty="0" err="1"/>
              <a:t>october</a:t>
            </a:r>
            <a:r>
              <a:rPr lang="en-US" dirty="0"/>
              <a:t>-in-the-arctic/</a:t>
            </a:r>
          </a:p>
          <a:p>
            <a:endParaRPr lang="en-US" dirty="0"/>
          </a:p>
          <a:p>
            <a:pPr lvl="0"/>
            <a:r>
              <a:rPr lang="en-US" sz="1200" b="1" kern="1200" dirty="0">
                <a:solidFill>
                  <a:schemeClr val="tx1"/>
                </a:solidFill>
                <a:effectLst/>
                <a:latin typeface="+mn-lt"/>
                <a:ea typeface="+mn-ea"/>
                <a:cs typeface="+mn-cs"/>
              </a:rPr>
              <a:t>Introduce the worksheet.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Tell students that in their home groups, they are going to practice analyzing the arctic sea ice data they worked on in the previous lesson. Show slide 3.</a:t>
            </a:r>
          </a:p>
          <a:p>
            <a:pPr lvl="0"/>
            <a:r>
              <a:rPr lang="en-US" sz="1200" kern="1200" dirty="0">
                <a:solidFill>
                  <a:schemeClr val="tx1"/>
                </a:solidFill>
                <a:effectLst/>
                <a:latin typeface="+mn-lt"/>
                <a:ea typeface="+mn-ea"/>
                <a:cs typeface="+mn-cs"/>
              </a:rPr>
              <a:t>Draw students’ attention to the four columns on their worksheet. Tell them that during this activity they are going to consider four different features of the arctic sea ice data: representation, generalizability, short-term variability, and long-term trends.</a:t>
            </a:r>
          </a:p>
        </p:txBody>
      </p:sp>
      <p:sp>
        <p:nvSpPr>
          <p:cNvPr id="4" name="Slide Number Placeholder 3"/>
          <p:cNvSpPr>
            <a:spLocks noGrp="1"/>
          </p:cNvSpPr>
          <p:nvPr>
            <p:ph type="sldNum" sz="quarter" idx="10"/>
          </p:nvPr>
        </p:nvSpPr>
        <p:spPr/>
        <p:txBody>
          <a:bodyPr/>
          <a:lstStyle/>
          <a:p>
            <a:fld id="{E1F77AB5-5C06-0C4D-ADAA-2264C2E1B172}" type="slidenum">
              <a:rPr lang="en-US" smtClean="0"/>
              <a:t>3</a:t>
            </a:fld>
            <a:endParaRPr lang="en-US"/>
          </a:p>
        </p:txBody>
      </p:sp>
    </p:spTree>
    <p:extLst>
      <p:ext uri="{BB962C8B-B14F-4D97-AF65-F5344CB8AC3E}">
        <p14:creationId xmlns:p14="http://schemas.microsoft.com/office/powerpoint/2010/main" val="3795643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Show slide 4 of the PPT and overview these four considerations. Point out that these four considerations are also visible on their worksheet. The goal of the jigsaw activity is to consider each of these factors for different phenomena.</a:t>
            </a:r>
          </a:p>
          <a:p>
            <a:pPr lvl="0"/>
            <a:r>
              <a:rPr lang="en-US" sz="1200" kern="1200" dirty="0">
                <a:solidFill>
                  <a:schemeClr val="tx1"/>
                </a:solidFill>
                <a:effectLst/>
                <a:latin typeface="+mn-lt"/>
                <a:ea typeface="+mn-ea"/>
                <a:cs typeface="+mn-cs"/>
              </a:rPr>
              <a:t>Explain to students addressing the issues of representation, generalizability, short-term variability, and long-term trends are important for understanding large-scale phenomena such as the decline in Arctic Sea ice which takes place over large spatial and temporal scales.</a:t>
            </a:r>
          </a:p>
          <a:p>
            <a:r>
              <a:rPr lang="en-US" sz="1200" kern="1200" dirty="0">
                <a:solidFill>
                  <a:schemeClr val="tx1"/>
                </a:solidFill>
                <a:effectLst/>
                <a:latin typeface="+mn-lt"/>
                <a:ea typeface="+mn-ea"/>
                <a:cs typeface="+mn-cs"/>
              </a:rPr>
              <a:t>First, we will practice in our home groups with arctic sea ice before moving on to other phenomena.</a:t>
            </a:r>
            <a:r>
              <a:rPr lang="en-US" dirty="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B3313A-C59E-5C4F-ADDD-26991ED0BB8C}" type="slidenum">
              <a:rPr lang="en-US" smtClean="0"/>
              <a:t>4</a:t>
            </a:fld>
            <a:endParaRPr lang="en-US"/>
          </a:p>
        </p:txBody>
      </p:sp>
    </p:spTree>
    <p:extLst>
      <p:ext uri="{BB962C8B-B14F-4D97-AF65-F5344CB8AC3E}">
        <p14:creationId xmlns:p14="http://schemas.microsoft.com/office/powerpoint/2010/main" val="2924406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a:t>
            </a:r>
            <a:r>
              <a:rPr lang="en-US" dirty="0" err="1"/>
              <a:t>nsidc.org</a:t>
            </a:r>
            <a:r>
              <a:rPr lang="en-US" dirty="0"/>
              <a:t>/</a:t>
            </a:r>
            <a:r>
              <a:rPr lang="en-US" dirty="0" err="1"/>
              <a:t>arcticseaicenews</a:t>
            </a:r>
            <a:r>
              <a:rPr lang="en-US" dirty="0"/>
              <a:t>/2013/11/a-typical-</a:t>
            </a:r>
            <a:r>
              <a:rPr lang="en-US" dirty="0" err="1"/>
              <a:t>october</a:t>
            </a:r>
            <a:r>
              <a:rPr lang="en-US" dirty="0"/>
              <a:t>-in-the-arctic/</a:t>
            </a:r>
          </a:p>
          <a:p>
            <a:endParaRPr lang="en-US" dirty="0"/>
          </a:p>
          <a:p>
            <a:pPr lvl="0"/>
            <a:r>
              <a:rPr lang="en-US" sz="1200" b="1" kern="1200" dirty="0">
                <a:solidFill>
                  <a:schemeClr val="tx1"/>
                </a:solidFill>
                <a:effectLst/>
                <a:latin typeface="+mn-lt"/>
                <a:ea typeface="+mn-ea"/>
                <a:cs typeface="+mn-cs"/>
              </a:rPr>
              <a:t>Watch and discuss the arctic sea ice video.</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Begin by showing the video from NOAA that shows arctic sea ice extent from 1990-2016 (</a:t>
            </a:r>
            <a:r>
              <a:rPr lang="en-US" sz="1200" u="sng" kern="1200" dirty="0">
                <a:solidFill>
                  <a:schemeClr val="tx1"/>
                </a:solidFill>
                <a:effectLst/>
                <a:latin typeface="+mn-lt"/>
                <a:ea typeface="+mn-ea"/>
                <a:cs typeface="+mn-cs"/>
                <a:hlinkClick r:id="rId3"/>
              </a:rPr>
              <a:t>https://www.youtube.com/watch?v=c6jX9URzZWg</a:t>
            </a:r>
            <a:r>
              <a:rPr lang="en-US" sz="1200" kern="1200" dirty="0">
                <a:solidFill>
                  <a:schemeClr val="tx1"/>
                </a:solidFill>
                <a:effectLst/>
                <a:latin typeface="+mn-lt"/>
                <a:ea typeface="+mn-ea"/>
                <a:cs typeface="+mn-cs"/>
              </a:rPr>
              <a:t>). You may wish to pause the video and help students interpret what they are seeing.  Students should notice the overall trend: the extent and age of Arctic Sea ice appears to decrease over the period of 1990-2016.</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Use slide 5 of the PPT to display the graph of the Artic Sea ice data and give students a minute to individually interpret it.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Ask students to share their interpretation of the graph with their home groups, then have a few students share with the whole class to check for understanding.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Students should recognize that the October average Artic Sea ice extent demonstrates a negative trend for the period 1979 – 2013.</a:t>
            </a:r>
          </a:p>
          <a:p>
            <a:endParaRPr lang="en-US" dirty="0"/>
          </a:p>
        </p:txBody>
      </p:sp>
      <p:sp>
        <p:nvSpPr>
          <p:cNvPr id="4" name="Slide Number Placeholder 3"/>
          <p:cNvSpPr>
            <a:spLocks noGrp="1"/>
          </p:cNvSpPr>
          <p:nvPr>
            <p:ph type="sldNum" sz="quarter" idx="10"/>
          </p:nvPr>
        </p:nvSpPr>
        <p:spPr/>
        <p:txBody>
          <a:bodyPr/>
          <a:lstStyle/>
          <a:p>
            <a:fld id="{E1F77AB5-5C06-0C4D-ADAA-2264C2E1B172}" type="slidenum">
              <a:rPr lang="en-US" smtClean="0"/>
              <a:t>5</a:t>
            </a:fld>
            <a:endParaRPr lang="en-US"/>
          </a:p>
        </p:txBody>
      </p:sp>
    </p:spTree>
    <p:extLst>
      <p:ext uri="{BB962C8B-B14F-4D97-AF65-F5344CB8AC3E}">
        <p14:creationId xmlns:p14="http://schemas.microsoft.com/office/powerpoint/2010/main" val="4265387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Show slide 6. Discuss as a class the answers to the questions about arctic sea ice. You may choose to show the short video on why arctic sea ice matters (</a:t>
            </a:r>
            <a:r>
              <a:rPr lang="en-US" sz="1200" u="sng" kern="1200" dirty="0">
                <a:solidFill>
                  <a:schemeClr val="tx1"/>
                </a:solidFill>
                <a:effectLst/>
                <a:latin typeface="+mn-lt"/>
                <a:ea typeface="+mn-ea"/>
                <a:cs typeface="+mn-cs"/>
                <a:hlinkClick r:id="rId3"/>
              </a:rPr>
              <a:t>https://youtu.be/MIMuPW4Lebg</a:t>
            </a:r>
            <a:r>
              <a:rPr lang="en-US" sz="1200" kern="1200" dirty="0">
                <a:solidFill>
                  <a:schemeClr val="tx1"/>
                </a:solidFill>
                <a:effectLst/>
                <a:latin typeface="+mn-lt"/>
                <a:ea typeface="+mn-ea"/>
                <a:cs typeface="+mn-cs"/>
              </a:rPr>
              <a:t>).</a:t>
            </a:r>
            <a:r>
              <a:rPr lang="en-US" dirty="0">
                <a:effectLst/>
              </a:rPr>
              <a:t> </a:t>
            </a:r>
            <a:endParaRPr lang="en-US" dirty="0"/>
          </a:p>
        </p:txBody>
      </p:sp>
      <p:sp>
        <p:nvSpPr>
          <p:cNvPr id="4" name="Slide Number Placeholder 3"/>
          <p:cNvSpPr>
            <a:spLocks noGrp="1"/>
          </p:cNvSpPr>
          <p:nvPr>
            <p:ph type="sldNum" sz="quarter" idx="5"/>
          </p:nvPr>
        </p:nvSpPr>
        <p:spPr/>
        <p:txBody>
          <a:bodyPr/>
          <a:lstStyle/>
          <a:p>
            <a:fld id="{28B3313A-C59E-5C4F-ADDD-26991ED0BB8C}" type="slidenum">
              <a:rPr lang="en-US" smtClean="0"/>
              <a:t>6</a:t>
            </a:fld>
            <a:endParaRPr lang="en-US"/>
          </a:p>
        </p:txBody>
      </p:sp>
    </p:spTree>
    <p:extLst>
      <p:ext uri="{BB962C8B-B14F-4D97-AF65-F5344CB8AC3E}">
        <p14:creationId xmlns:p14="http://schemas.microsoft.com/office/powerpoint/2010/main" val="321329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Have students complete the tool for Arctic Sea Ice in their home groups.</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Instruct each group to complete the first row of their tool as a small group. Students may find it helpful to designate one person as the recorder.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Explain to students they will use this table as a tool for making sense of five different phenomena: Artic Sea ice extent, global temperature, sea level, atmospheric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concentration, and the atmospheric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annual cycle.  The first row of the table will be filled out as a class to demonstrate the process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Give students about 10 minutes to complete the row, circulating in the classroom and helping them with questions.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Listen to the types of questions that come up in the groups and bring common questions to the class.</a:t>
            </a:r>
            <a:r>
              <a:rPr lang="en-US" dirty="0">
                <a:effectLst/>
              </a:rPr>
              <a:t> </a:t>
            </a:r>
          </a:p>
          <a:p>
            <a:endParaRPr lang="en-US" dirty="0">
              <a:effectLst/>
            </a:endParaRPr>
          </a:p>
          <a:p>
            <a:pPr lvl="0"/>
            <a:r>
              <a:rPr lang="en-US" sz="1200" b="1" kern="1200" dirty="0">
                <a:solidFill>
                  <a:schemeClr val="tx1"/>
                </a:solidFill>
                <a:effectLst/>
                <a:latin typeface="+mn-lt"/>
                <a:ea typeface="+mn-ea"/>
                <a:cs typeface="+mn-cs"/>
              </a:rPr>
              <a:t>Help the class reach consensus.</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Tell students that in scientific communities, an important practice is to discuss evidence and data to come to a shared understanding of what is happening. This is called “reaching consensus.”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Use slide 7 to record the class consensus (type on the slide) about the four considerations for the Arctic Sea ice graph.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Help students revise the ideas until consensus is reached for each box.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Use the example in the assessment section below to help guide students to the ideas represented in the example chart.</a:t>
            </a:r>
            <a:r>
              <a:rPr lang="en-US" dirty="0">
                <a:effectLst/>
              </a:rPr>
              <a:t> </a:t>
            </a:r>
            <a:endParaRPr lang="en-US" dirty="0"/>
          </a:p>
        </p:txBody>
      </p:sp>
      <p:sp>
        <p:nvSpPr>
          <p:cNvPr id="4" name="Slide Number Placeholder 3"/>
          <p:cNvSpPr>
            <a:spLocks noGrp="1"/>
          </p:cNvSpPr>
          <p:nvPr>
            <p:ph type="sldNum" sz="quarter" idx="10"/>
          </p:nvPr>
        </p:nvSpPr>
        <p:spPr/>
        <p:txBody>
          <a:bodyPr/>
          <a:lstStyle/>
          <a:p>
            <a:fld id="{28B3313A-C59E-5C4F-ADDD-26991ED0BB8C}" type="slidenum">
              <a:rPr lang="en-US" smtClean="0"/>
              <a:t>7</a:t>
            </a:fld>
            <a:endParaRPr lang="en-US"/>
          </a:p>
        </p:txBody>
      </p:sp>
    </p:spTree>
    <p:extLst>
      <p:ext uri="{BB962C8B-B14F-4D97-AF65-F5344CB8AC3E}">
        <p14:creationId xmlns:p14="http://schemas.microsoft.com/office/powerpoint/2010/main" val="3177009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Discuss the consensus. </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Use slide 8 to prompt more discussion of the answers you reached during the consensus discussion. Use this as formative assessment to see if all of your students understand what is meant by “representation,” “generalizability,” “short-term variation” and “long-term trend.”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When we talk about “representation,” we want to know which data are represented, how they are represented, and over what time period.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When we talk about “generalizability,” we want to know if the data in one graph or data set are representative only of their local region, or if they are generalizable to other places on the planet, too.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When we talk about “short-term variation,” we want to look for how the data change in a short period of time. Note: a “short period of time” will change depending on the time period represented in the graph. In the arctic sea ice graph, “short-term” is year to year, and “long-term” is the entire span of the graph. This is different for different graphs.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When we talk about “long-term trend,” we want to know what overall change you see in the entire graph. . </a:t>
            </a:r>
            <a:endParaRPr lang="en-US" dirty="0"/>
          </a:p>
        </p:txBody>
      </p:sp>
      <p:sp>
        <p:nvSpPr>
          <p:cNvPr id="4" name="Slide Number Placeholder 3"/>
          <p:cNvSpPr>
            <a:spLocks noGrp="1"/>
          </p:cNvSpPr>
          <p:nvPr>
            <p:ph type="sldNum" sz="quarter" idx="10"/>
          </p:nvPr>
        </p:nvSpPr>
        <p:spPr/>
        <p:txBody>
          <a:bodyPr/>
          <a:lstStyle/>
          <a:p>
            <a:fld id="{28B3313A-C59E-5C4F-ADDD-26991ED0BB8C}" type="slidenum">
              <a:rPr lang="en-US" smtClean="0"/>
              <a:t>8</a:t>
            </a:fld>
            <a:endParaRPr lang="en-US"/>
          </a:p>
        </p:txBody>
      </p:sp>
    </p:spTree>
    <p:extLst>
      <p:ext uri="{BB962C8B-B14F-4D97-AF65-F5344CB8AC3E}">
        <p14:creationId xmlns:p14="http://schemas.microsoft.com/office/powerpoint/2010/main" val="740109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4A475A7-6454-4064-A70F-63C05E3BC7B4}" type="datetime1">
              <a:rPr lang="en-US" smtClean="0"/>
              <a:t>3/2/20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DD268-9AF8-A144-9CFC-F57395B4FFCE}" type="slidenum">
              <a:rPr lang="en-US" smtClean="0"/>
              <a:t>‹#›</a:t>
            </a:fld>
            <a:endParaRPr lang="en-US"/>
          </a:p>
        </p:txBody>
      </p:sp>
    </p:spTree>
    <p:extLst>
      <p:ext uri="{BB962C8B-B14F-4D97-AF65-F5344CB8AC3E}">
        <p14:creationId xmlns:p14="http://schemas.microsoft.com/office/powerpoint/2010/main" val="83746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0152C6-E844-441C-8ADE-83D020F8E289}" type="datetime1">
              <a:rPr lang="en-US" smtClean="0"/>
              <a:t>3/2/20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DD268-9AF8-A144-9CFC-F57395B4FFCE}" type="slidenum">
              <a:rPr lang="en-US" smtClean="0"/>
              <a:t>‹#›</a:t>
            </a:fld>
            <a:endParaRPr lang="en-US"/>
          </a:p>
        </p:txBody>
      </p:sp>
    </p:spTree>
    <p:extLst>
      <p:ext uri="{BB962C8B-B14F-4D97-AF65-F5344CB8AC3E}">
        <p14:creationId xmlns:p14="http://schemas.microsoft.com/office/powerpoint/2010/main" val="3895944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066258-E611-4FD0-9D70-0EFDFEA65109}" type="datetime1">
              <a:rPr lang="en-US" smtClean="0"/>
              <a:t>3/2/20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DD268-9AF8-A144-9CFC-F57395B4FFCE}" type="slidenum">
              <a:rPr lang="en-US" smtClean="0"/>
              <a:t>‹#›</a:t>
            </a:fld>
            <a:endParaRPr lang="en-US"/>
          </a:p>
        </p:txBody>
      </p:sp>
    </p:spTree>
    <p:extLst>
      <p:ext uri="{BB962C8B-B14F-4D97-AF65-F5344CB8AC3E}">
        <p14:creationId xmlns:p14="http://schemas.microsoft.com/office/powerpoint/2010/main" val="3736711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FD08E4-6D95-44D9-ABC2-91F5F155BD2A}" type="datetime1">
              <a:rPr lang="en-US" smtClean="0"/>
              <a:t>3/2/20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DD268-9AF8-A144-9CFC-F57395B4FFCE}" type="slidenum">
              <a:rPr lang="en-US" smtClean="0"/>
              <a:t>‹#›</a:t>
            </a:fld>
            <a:endParaRPr lang="en-US"/>
          </a:p>
        </p:txBody>
      </p:sp>
    </p:spTree>
    <p:extLst>
      <p:ext uri="{BB962C8B-B14F-4D97-AF65-F5344CB8AC3E}">
        <p14:creationId xmlns:p14="http://schemas.microsoft.com/office/powerpoint/2010/main" val="1827013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BA8C41-303A-4109-A2D1-01677E15E4F9}" type="datetime1">
              <a:rPr lang="en-US" smtClean="0"/>
              <a:t>3/2/20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DD268-9AF8-A144-9CFC-F57395B4FFCE}" type="slidenum">
              <a:rPr lang="en-US" smtClean="0"/>
              <a:t>‹#›</a:t>
            </a:fld>
            <a:endParaRPr lang="en-US"/>
          </a:p>
        </p:txBody>
      </p:sp>
    </p:spTree>
    <p:extLst>
      <p:ext uri="{BB962C8B-B14F-4D97-AF65-F5344CB8AC3E}">
        <p14:creationId xmlns:p14="http://schemas.microsoft.com/office/powerpoint/2010/main" val="914766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8D30BE3-6472-4567-B1FD-31B7716C964C}" type="datetime1">
              <a:rPr lang="en-US" smtClean="0"/>
              <a:t>3/2/20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DD268-9AF8-A144-9CFC-F57395B4FFCE}" type="slidenum">
              <a:rPr lang="en-US" smtClean="0"/>
              <a:t>‹#›</a:t>
            </a:fld>
            <a:endParaRPr lang="en-US"/>
          </a:p>
        </p:txBody>
      </p:sp>
    </p:spTree>
    <p:extLst>
      <p:ext uri="{BB962C8B-B14F-4D97-AF65-F5344CB8AC3E}">
        <p14:creationId xmlns:p14="http://schemas.microsoft.com/office/powerpoint/2010/main" val="1792822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7709AB-3D04-49C9-BC46-F11BF7FA583E}" type="datetime1">
              <a:rPr lang="en-US" smtClean="0"/>
              <a:t>3/2/20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DD268-9AF8-A144-9CFC-F57395B4FFCE}" type="slidenum">
              <a:rPr lang="en-US" smtClean="0"/>
              <a:t>‹#›</a:t>
            </a:fld>
            <a:endParaRPr lang="en-US"/>
          </a:p>
        </p:txBody>
      </p:sp>
    </p:spTree>
    <p:extLst>
      <p:ext uri="{BB962C8B-B14F-4D97-AF65-F5344CB8AC3E}">
        <p14:creationId xmlns:p14="http://schemas.microsoft.com/office/powerpoint/2010/main" val="268216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96635F-047C-4EFC-9B66-ACFEFD16A1A7}" type="datetime1">
              <a:rPr lang="en-US" smtClean="0"/>
              <a:t>3/2/20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DD268-9AF8-A144-9CFC-F57395B4FFCE}" type="slidenum">
              <a:rPr lang="en-US" smtClean="0"/>
              <a:t>‹#›</a:t>
            </a:fld>
            <a:endParaRPr lang="en-US"/>
          </a:p>
        </p:txBody>
      </p:sp>
    </p:spTree>
    <p:extLst>
      <p:ext uri="{BB962C8B-B14F-4D97-AF65-F5344CB8AC3E}">
        <p14:creationId xmlns:p14="http://schemas.microsoft.com/office/powerpoint/2010/main" val="3079838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96AFD3-D4E2-4E1D-A21E-1A8C58BC64C9}" type="datetime1">
              <a:rPr lang="en-US" smtClean="0"/>
              <a:t>3/2/20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DD268-9AF8-A144-9CFC-F57395B4FFCE}" type="slidenum">
              <a:rPr lang="en-US" smtClean="0"/>
              <a:t>‹#›</a:t>
            </a:fld>
            <a:endParaRPr lang="en-US"/>
          </a:p>
        </p:txBody>
      </p:sp>
    </p:spTree>
    <p:extLst>
      <p:ext uri="{BB962C8B-B14F-4D97-AF65-F5344CB8AC3E}">
        <p14:creationId xmlns:p14="http://schemas.microsoft.com/office/powerpoint/2010/main" val="1100852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725E34-D24F-43C6-BEB7-5C0EF5EE3007}" type="datetime1">
              <a:rPr lang="en-US" smtClean="0"/>
              <a:t>3/2/20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DD268-9AF8-A144-9CFC-F57395B4FFCE}" type="slidenum">
              <a:rPr lang="en-US" smtClean="0"/>
              <a:t>‹#›</a:t>
            </a:fld>
            <a:endParaRPr lang="en-US"/>
          </a:p>
        </p:txBody>
      </p:sp>
    </p:spTree>
    <p:extLst>
      <p:ext uri="{BB962C8B-B14F-4D97-AF65-F5344CB8AC3E}">
        <p14:creationId xmlns:p14="http://schemas.microsoft.com/office/powerpoint/2010/main" val="313877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5667F9-AB10-448B-B11B-13D19FA9EFC0}" type="datetime1">
              <a:rPr lang="en-US" smtClean="0"/>
              <a:t>3/2/20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DD268-9AF8-A144-9CFC-F57395B4FFCE}" type="slidenum">
              <a:rPr lang="en-US" smtClean="0"/>
              <a:t>‹#›</a:t>
            </a:fld>
            <a:endParaRPr lang="en-US"/>
          </a:p>
        </p:txBody>
      </p:sp>
    </p:spTree>
    <p:extLst>
      <p:ext uri="{BB962C8B-B14F-4D97-AF65-F5344CB8AC3E}">
        <p14:creationId xmlns:p14="http://schemas.microsoft.com/office/powerpoint/2010/main" val="204866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3104F-EEAA-472F-8409-70DF2CE74DEA}" type="datetime1">
              <a:rPr lang="en-US" smtClean="0"/>
              <a:t>3/2/20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a:solidFill>
                  <a:schemeClr val="tx1">
                    <a:tint val="75000"/>
                  </a:schemeClr>
                </a:solidFill>
                <a:latin typeface="Arial" panose="020B0604020202020204" pitchFamily="34" charset="0"/>
                <a:cs typeface="Arial" panose="020B0604020202020204" pitchFamily="34" charset="0"/>
              </a:defRPr>
            </a:lvl1pPr>
          </a:lstStyle>
          <a:p>
            <a:fld id="{E63DD268-9AF8-A144-9CFC-F57395B4FFCE}" type="slidenum">
              <a:rPr lang="en-US" smtClean="0"/>
              <a:pPr/>
              <a:t>‹#›</a:t>
            </a:fld>
            <a:endParaRPr lang="en-US" dirty="0"/>
          </a:p>
        </p:txBody>
      </p:sp>
    </p:spTree>
    <p:extLst>
      <p:ext uri="{BB962C8B-B14F-4D97-AF65-F5344CB8AC3E}">
        <p14:creationId xmlns:p14="http://schemas.microsoft.com/office/powerpoint/2010/main" val="3468025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a.What%20is%20sea%20ice?%20Sea%20ice%20is%20frozen%20ocean%20water%20and%20only%20exists%20in%20the%20Arctic%20and%20Antarctic.%20When%20sea%20water%20freezes,%20it%20freezes%20just%20the%20water%20and%20the%20salt%20is%20forced%20out%20into%20the%20surrounding%20ocean%20water.%20Sea%20ice%20grows%20during%20the%20winter%20months%20and%20some%20melts%20during%20the%20summer.%20%20b.How%20do%20we%20measure%20sea%20ice?%20Scientists%20have%20been%20using%20photos%20taken%20by%20satellites%20measure%20the%20extent%20of%20sea%20ice%20since%20the%201970s.%20%20%20c.Why%20is%20sea%20ice%20important?%20Sea%20ice%20slows%20down%20global%20warming.%20Sea%20ice%20is%20mostly%20white,%20so%20when%20sunlight%20hits%20the%20surface%20of%20sea%20ice,%20most%20of%20the%20energy%20is%20reflected%20right%20back%20where%20it%20came%20from&#8212;space.%20Less%20sea%20ice%20means%20the%20earth&#8217;s%20surface%20has%20more%20dark%20ocean%20water,%20which%20absorbs%20solar%20energy.%20So%20sea%20ice%20is%20kind%20of%20like%20air%20conditioning.%20You%20can%20learn%20more%20about%20why%20sea%20ice%20matters%20in%20this%20short%20video:%20https://youtu.be/MIMuPW4Leb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792" y="2028581"/>
            <a:ext cx="8539532" cy="3240060"/>
          </a:xfrm>
        </p:spPr>
        <p:txBody>
          <a:bodyPr>
            <a:noAutofit/>
          </a:bodyPr>
          <a:lstStyle/>
          <a:p>
            <a:r>
              <a:rPr lang="en-US" i="1" dirty="0"/>
              <a:t>Human Energy Systems </a:t>
            </a:r>
            <a:r>
              <a:rPr lang="en-US" dirty="0"/>
              <a:t>Unit</a:t>
            </a:r>
            <a:br>
              <a:rPr lang="en-US" dirty="0"/>
            </a:br>
            <a:r>
              <a:rPr lang="en-US" dirty="0"/>
              <a:t>Activity 2.1</a:t>
            </a:r>
            <a:br>
              <a:rPr lang="en-US" dirty="0"/>
            </a:br>
            <a:r>
              <a:rPr lang="en-US" dirty="0"/>
              <a:t>Considerations for Large-Scale Data</a:t>
            </a:r>
            <a:r>
              <a:rPr lang="en-US" dirty="0">
                <a:effectLst/>
              </a:rPr>
              <a:t> </a:t>
            </a:r>
            <a:endParaRPr lang="en-US" dirty="0"/>
          </a:p>
        </p:txBody>
      </p:sp>
      <p:sp>
        <p:nvSpPr>
          <p:cNvPr id="7" name="TextBox 6"/>
          <p:cNvSpPr txBox="1"/>
          <p:nvPr/>
        </p:nvSpPr>
        <p:spPr>
          <a:xfrm>
            <a:off x="3003051" y="332695"/>
            <a:ext cx="3129157" cy="646331"/>
          </a:xfrm>
          <a:prstGeom prst="rect">
            <a:avLst/>
          </a:prstGeom>
          <a:noFill/>
        </p:spPr>
        <p:txBody>
          <a:bodyPr wrap="none" rtlCol="0">
            <a:spAutoFit/>
          </a:bodyPr>
          <a:lstStyle/>
          <a:p>
            <a:r>
              <a:rPr lang="en-US" sz="1200" i="1" dirty="0"/>
              <a:t>Carbon: Transformations in Matter and Energy</a:t>
            </a:r>
          </a:p>
          <a:p>
            <a:r>
              <a:rPr lang="en-US" sz="1200" i="1" dirty="0"/>
              <a:t>Environmental Literacy Project</a:t>
            </a:r>
            <a:br>
              <a:rPr lang="en-US" sz="1200" i="1" dirty="0"/>
            </a:br>
            <a:r>
              <a:rPr lang="en-US" sz="1200" i="1" dirty="0"/>
              <a:t>Michigan State University</a:t>
            </a:r>
            <a:r>
              <a:rPr lang="en-US" sz="1200" dirty="0">
                <a:effectLst/>
              </a:rPr>
              <a:t> </a:t>
            </a:r>
            <a:endParaRPr lang="en-US" sz="1600" dirty="0"/>
          </a:p>
        </p:txBody>
      </p:sp>
      <p:pic>
        <p:nvPicPr>
          <p:cNvPr id="8" name="Picture 7" descr="Carbon TIME 1 line small.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36" y="294321"/>
            <a:ext cx="2831104" cy="643007"/>
          </a:xfrm>
          <a:prstGeom prst="rect">
            <a:avLst/>
          </a:prstGeom>
        </p:spPr>
      </p:pic>
      <p:pic>
        <p:nvPicPr>
          <p:cNvPr id="9" name="Picture 8" descr="Figure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1031" y="5211692"/>
            <a:ext cx="1327512" cy="993151"/>
          </a:xfrm>
          <a:prstGeom prst="rect">
            <a:avLst/>
          </a:prstGeom>
          <a:ln>
            <a:solidFill>
              <a:srgbClr val="000000"/>
            </a:solidFill>
          </a:ln>
        </p:spPr>
      </p:pic>
      <p:sp>
        <p:nvSpPr>
          <p:cNvPr id="3" name="Slide Number Placeholder 2">
            <a:extLst>
              <a:ext uri="{FF2B5EF4-FFF2-40B4-BE49-F238E27FC236}">
                <a16:creationId xmlns:a16="http://schemas.microsoft.com/office/drawing/2014/main" id="{83CB5952-4B0E-496C-A601-CE13869DFCCE}"/>
              </a:ext>
            </a:extLst>
          </p:cNvPr>
          <p:cNvSpPr>
            <a:spLocks noGrp="1"/>
          </p:cNvSpPr>
          <p:nvPr>
            <p:ph type="sldNum" sz="quarter" idx="12"/>
          </p:nvPr>
        </p:nvSpPr>
        <p:spPr/>
        <p:txBody>
          <a:bodyPr/>
          <a:lstStyle/>
          <a:p>
            <a:fld id="{E63DD268-9AF8-A144-9CFC-F57395B4FFCE}" type="slidenum">
              <a:rPr lang="en-US" smtClean="0"/>
              <a:t>1</a:t>
            </a:fld>
            <a:endParaRPr lang="en-US"/>
          </a:p>
        </p:txBody>
      </p:sp>
    </p:spTree>
    <p:extLst>
      <p:ext uri="{BB962C8B-B14F-4D97-AF65-F5344CB8AC3E}">
        <p14:creationId xmlns:p14="http://schemas.microsoft.com/office/powerpoint/2010/main" val="1828838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E63DD268-9AF8-A144-9CFC-F57395B4FFCE}" type="slidenum">
              <a:rPr lang="en-US" smtClean="0"/>
              <a:t>2</a:t>
            </a:fld>
            <a:endParaRPr lang="en-US"/>
          </a:p>
        </p:txBody>
      </p:sp>
      <p:pic>
        <p:nvPicPr>
          <p:cNvPr id="6" name="Picture 5">
            <a:extLst>
              <a:ext uri="{FF2B5EF4-FFF2-40B4-BE49-F238E27FC236}">
                <a16:creationId xmlns:a16="http://schemas.microsoft.com/office/drawing/2014/main" id="{E04465D2-A7A2-C64C-B198-4A8AFD9CBA84}"/>
              </a:ext>
            </a:extLst>
          </p:cNvPr>
          <p:cNvPicPr>
            <a:picLocks noChangeAspect="1"/>
          </p:cNvPicPr>
          <p:nvPr/>
        </p:nvPicPr>
        <p:blipFill>
          <a:blip r:embed="rId3"/>
          <a:stretch>
            <a:fillRect/>
          </a:stretch>
        </p:blipFill>
        <p:spPr>
          <a:xfrm>
            <a:off x="86263" y="873950"/>
            <a:ext cx="9057737" cy="5740606"/>
          </a:xfrm>
          <a:prstGeom prst="rect">
            <a:avLst/>
          </a:prstGeom>
        </p:spPr>
      </p:pic>
      <p:sp>
        <p:nvSpPr>
          <p:cNvPr id="5" name="Oval Callout 4"/>
          <p:cNvSpPr>
            <a:spLocks noChangeArrowheads="1"/>
          </p:cNvSpPr>
          <p:nvPr/>
        </p:nvSpPr>
        <p:spPr bwMode="auto">
          <a:xfrm rot="21056995">
            <a:off x="66960" y="1448355"/>
            <a:ext cx="924560" cy="924560"/>
          </a:xfrm>
          <a:prstGeom prst="wedgeEllipseCallout">
            <a:avLst>
              <a:gd name="adj1" fmla="val 61533"/>
              <a:gd name="adj2" fmla="val 42010"/>
            </a:avLst>
          </a:prstGeom>
          <a:solidFill>
            <a:schemeClr val="tx1">
              <a:lumMod val="65000"/>
              <a:lumOff val="35000"/>
            </a:schemeClr>
          </a:solidFill>
          <a:ln w="9525">
            <a:solidFill>
              <a:schemeClr val="tx1">
                <a:lumMod val="50000"/>
                <a:lumOff val="50000"/>
              </a:schemeClr>
            </a:solidFill>
            <a:miter lim="800000"/>
            <a:headEnd/>
            <a:tailEnd/>
          </a:ln>
          <a:effectLst>
            <a:outerShdw dist="23000" dir="5400000" rotWithShape="0">
              <a:srgbClr val="808080">
                <a:alpha val="34998"/>
              </a:srgbClr>
            </a:outerShdw>
          </a:effectLst>
        </p:spPr>
        <p:txBody>
          <a:bodyPr rot="0" vert="horz" wrap="square" lIns="91440" tIns="45720" rIns="91440" bIns="45720" anchor="ctr" anchorCtr="0" upright="1">
            <a:noAutofit/>
          </a:bodyPr>
          <a:lstStyle/>
          <a:p>
            <a:pPr marL="0" marR="0" algn="ctr">
              <a:spcBef>
                <a:spcPts val="0"/>
              </a:spcBef>
              <a:spcAft>
                <a:spcPts val="600"/>
              </a:spcAft>
            </a:pPr>
            <a:r>
              <a:rPr lang="en-US" sz="1100" dirty="0">
                <a:solidFill>
                  <a:srgbClr val="FFFFFF"/>
                </a:solidFill>
                <a:effectLst/>
                <a:latin typeface="Arial"/>
                <a:ea typeface="Times New Roman"/>
              </a:rPr>
              <a:t>You are here</a:t>
            </a:r>
            <a:endParaRPr lang="en-US" sz="1100" dirty="0">
              <a:effectLst/>
              <a:latin typeface="Arial"/>
              <a:ea typeface="Times New Roman"/>
            </a:endParaRPr>
          </a:p>
        </p:txBody>
      </p:sp>
    </p:spTree>
    <p:extLst>
      <p:ext uri="{BB962C8B-B14F-4D97-AF65-F5344CB8AC3E}">
        <p14:creationId xmlns:p14="http://schemas.microsoft.com/office/powerpoint/2010/main" val="1007144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gure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632" y="386829"/>
            <a:ext cx="8132736" cy="5969521"/>
          </a:xfrm>
          <a:prstGeom prst="rect">
            <a:avLst/>
          </a:prstGeom>
          <a:ln>
            <a:solidFill>
              <a:srgbClr val="000000"/>
            </a:solidFill>
          </a:ln>
        </p:spPr>
      </p:pic>
      <p:sp>
        <p:nvSpPr>
          <p:cNvPr id="2" name="Slide Number Placeholder 1">
            <a:extLst>
              <a:ext uri="{FF2B5EF4-FFF2-40B4-BE49-F238E27FC236}">
                <a16:creationId xmlns:a16="http://schemas.microsoft.com/office/drawing/2014/main" id="{015E05D6-E6A8-4B43-9AA6-A983EB472618}"/>
              </a:ext>
            </a:extLst>
          </p:cNvPr>
          <p:cNvSpPr>
            <a:spLocks noGrp="1"/>
          </p:cNvSpPr>
          <p:nvPr>
            <p:ph type="sldNum" sz="quarter" idx="12"/>
          </p:nvPr>
        </p:nvSpPr>
        <p:spPr/>
        <p:txBody>
          <a:bodyPr/>
          <a:lstStyle/>
          <a:p>
            <a:fld id="{E63DD268-9AF8-A144-9CFC-F57395B4FFCE}" type="slidenum">
              <a:rPr lang="en-US" smtClean="0"/>
              <a:t>3</a:t>
            </a:fld>
            <a:endParaRPr lang="en-US"/>
          </a:p>
        </p:txBody>
      </p:sp>
    </p:spTree>
    <p:extLst>
      <p:ext uri="{BB962C8B-B14F-4D97-AF65-F5344CB8AC3E}">
        <p14:creationId xmlns:p14="http://schemas.microsoft.com/office/powerpoint/2010/main" val="1652755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Considerations for making sense of large-scale data</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b="1" dirty="0"/>
              <a:t>Representation</a:t>
            </a:r>
          </a:p>
          <a:p>
            <a:pPr lvl="1"/>
            <a:r>
              <a:rPr lang="en-US" sz="2400" dirty="0"/>
              <a:t>What variables are represented?</a:t>
            </a:r>
          </a:p>
          <a:p>
            <a:pPr lvl="1"/>
            <a:r>
              <a:rPr lang="en-US" sz="2400" dirty="0"/>
              <a:t>What time period is represented?</a:t>
            </a:r>
          </a:p>
          <a:p>
            <a:pPr marL="514350" indent="-514350">
              <a:buFont typeface="+mj-lt"/>
              <a:buAutoNum type="arabicPeriod"/>
            </a:pPr>
            <a:r>
              <a:rPr lang="en-US" b="1" dirty="0"/>
              <a:t>Generalizability</a:t>
            </a:r>
          </a:p>
          <a:p>
            <a:pPr lvl="1"/>
            <a:r>
              <a:rPr lang="en-US" sz="2400" dirty="0"/>
              <a:t>Which of Earth’s regions are included?</a:t>
            </a:r>
          </a:p>
          <a:p>
            <a:pPr lvl="1"/>
            <a:r>
              <a:rPr lang="en-US" sz="2400" dirty="0"/>
              <a:t>What does this data tell you about global patterns?</a:t>
            </a:r>
          </a:p>
          <a:p>
            <a:pPr marL="514350" indent="-514350">
              <a:buFont typeface="+mj-lt"/>
              <a:buAutoNum type="arabicPeriod"/>
            </a:pPr>
            <a:r>
              <a:rPr lang="en-US" b="1" dirty="0"/>
              <a:t>Short-term variation </a:t>
            </a:r>
          </a:p>
          <a:p>
            <a:pPr lvl="1"/>
            <a:r>
              <a:rPr lang="en-US" sz="2400" dirty="0"/>
              <a:t>Describe the short-term variability in the data.</a:t>
            </a:r>
          </a:p>
          <a:p>
            <a:pPr lvl="1"/>
            <a:r>
              <a:rPr lang="en-US" sz="2400" dirty="0"/>
              <a:t>Is it predictable or unpredictable?</a:t>
            </a:r>
            <a:endParaRPr lang="en-US" b="1" dirty="0"/>
          </a:p>
          <a:p>
            <a:pPr marL="514350" indent="-514350">
              <a:buFont typeface="+mj-lt"/>
              <a:buAutoNum type="arabicPeriod"/>
            </a:pPr>
            <a:r>
              <a:rPr lang="en-US" b="1" dirty="0"/>
              <a:t>Long-term trends</a:t>
            </a:r>
          </a:p>
          <a:p>
            <a:pPr lvl="1"/>
            <a:r>
              <a:rPr lang="en-US" sz="2400" dirty="0"/>
              <a:t>Describe the long-term trend in the data.</a:t>
            </a:r>
          </a:p>
          <a:p>
            <a:pPr lvl="1"/>
            <a:r>
              <a:rPr lang="en-US" sz="2400" dirty="0"/>
              <a:t>Is it predictable or unpredictable?</a:t>
            </a:r>
          </a:p>
          <a:p>
            <a:pPr marL="0" indent="0">
              <a:buNone/>
            </a:pPr>
            <a:endParaRPr lang="en-US" dirty="0"/>
          </a:p>
          <a:p>
            <a:pPr marL="514350" indent="-514350">
              <a:buFont typeface="+mj-lt"/>
              <a:buAutoNum type="arabicPeriod"/>
            </a:pPr>
            <a:endParaRPr lang="en-US" dirty="0"/>
          </a:p>
          <a:p>
            <a:endParaRPr lang="en-US" dirty="0"/>
          </a:p>
        </p:txBody>
      </p:sp>
      <p:sp>
        <p:nvSpPr>
          <p:cNvPr id="4" name="Slide Number Placeholder 3">
            <a:extLst>
              <a:ext uri="{FF2B5EF4-FFF2-40B4-BE49-F238E27FC236}">
                <a16:creationId xmlns:a16="http://schemas.microsoft.com/office/drawing/2014/main" id="{82A08DEF-A64C-4E32-9070-5FB4B70CCBE9}"/>
              </a:ext>
            </a:extLst>
          </p:cNvPr>
          <p:cNvSpPr>
            <a:spLocks noGrp="1"/>
          </p:cNvSpPr>
          <p:nvPr>
            <p:ph type="sldNum" sz="quarter" idx="12"/>
          </p:nvPr>
        </p:nvSpPr>
        <p:spPr/>
        <p:txBody>
          <a:bodyPr/>
          <a:lstStyle/>
          <a:p>
            <a:fld id="{E63DD268-9AF8-A144-9CFC-F57395B4FFCE}" type="slidenum">
              <a:rPr lang="en-US" smtClean="0"/>
              <a:t>4</a:t>
            </a:fld>
            <a:endParaRPr lang="en-US"/>
          </a:p>
        </p:txBody>
      </p:sp>
    </p:spTree>
    <p:extLst>
      <p:ext uri="{BB962C8B-B14F-4D97-AF65-F5344CB8AC3E}">
        <p14:creationId xmlns:p14="http://schemas.microsoft.com/office/powerpoint/2010/main" val="4030214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gure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632" y="386829"/>
            <a:ext cx="8132736" cy="5969521"/>
          </a:xfrm>
          <a:prstGeom prst="rect">
            <a:avLst/>
          </a:prstGeom>
          <a:ln>
            <a:solidFill>
              <a:srgbClr val="000000"/>
            </a:solidFill>
          </a:ln>
        </p:spPr>
      </p:pic>
      <p:sp>
        <p:nvSpPr>
          <p:cNvPr id="2" name="Slide Number Placeholder 1">
            <a:extLst>
              <a:ext uri="{FF2B5EF4-FFF2-40B4-BE49-F238E27FC236}">
                <a16:creationId xmlns:a16="http://schemas.microsoft.com/office/drawing/2014/main" id="{015E05D6-E6A8-4B43-9AA6-A983EB472618}"/>
              </a:ext>
            </a:extLst>
          </p:cNvPr>
          <p:cNvSpPr>
            <a:spLocks noGrp="1"/>
          </p:cNvSpPr>
          <p:nvPr>
            <p:ph type="sldNum" sz="quarter" idx="12"/>
          </p:nvPr>
        </p:nvSpPr>
        <p:spPr/>
        <p:txBody>
          <a:bodyPr/>
          <a:lstStyle/>
          <a:p>
            <a:fld id="{E63DD268-9AF8-A144-9CFC-F57395B4FFCE}" type="slidenum">
              <a:rPr lang="en-US" smtClean="0"/>
              <a:t>5</a:t>
            </a:fld>
            <a:endParaRPr lang="en-US"/>
          </a:p>
        </p:txBody>
      </p:sp>
    </p:spTree>
    <p:extLst>
      <p:ext uri="{BB962C8B-B14F-4D97-AF65-F5344CB8AC3E}">
        <p14:creationId xmlns:p14="http://schemas.microsoft.com/office/powerpoint/2010/main" val="793793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A351D-0C1A-CF4B-BA95-2CEE3DEBE89D}"/>
              </a:ext>
            </a:extLst>
          </p:cNvPr>
          <p:cNvSpPr>
            <a:spLocks noGrp="1"/>
          </p:cNvSpPr>
          <p:nvPr>
            <p:ph type="title"/>
          </p:nvPr>
        </p:nvSpPr>
        <p:spPr/>
        <p:txBody>
          <a:bodyPr/>
          <a:lstStyle/>
          <a:p>
            <a:r>
              <a:rPr lang="en-US" dirty="0"/>
              <a:t>Questions about Arctic Sea Ice</a:t>
            </a:r>
          </a:p>
        </p:txBody>
      </p:sp>
      <p:sp>
        <p:nvSpPr>
          <p:cNvPr id="3" name="Content Placeholder 2">
            <a:extLst>
              <a:ext uri="{FF2B5EF4-FFF2-40B4-BE49-F238E27FC236}">
                <a16:creationId xmlns:a16="http://schemas.microsoft.com/office/drawing/2014/main" id="{1669B3E3-B730-8A45-8A6D-DD890E998B2D}"/>
              </a:ext>
            </a:extLst>
          </p:cNvPr>
          <p:cNvSpPr>
            <a:spLocks noGrp="1"/>
          </p:cNvSpPr>
          <p:nvPr>
            <p:ph idx="1"/>
          </p:nvPr>
        </p:nvSpPr>
        <p:spPr/>
        <p:txBody>
          <a:bodyPr>
            <a:normAutofit fontScale="62500" lnSpcReduction="20000"/>
          </a:bodyPr>
          <a:lstStyle/>
          <a:p>
            <a:pPr marL="0" indent="0">
              <a:buNone/>
            </a:pPr>
            <a:r>
              <a:rPr lang="en-US" dirty="0"/>
              <a:t>a.	What is sea ice? Sea ice is frozen ocean water and only exists in the Arctic and Antarctic. When sea water freezes, it freezes just the water and the salt is forced out into the surrounding ocean water. Sea ice grows during the winter months and some melts during the summer.</a:t>
            </a:r>
          </a:p>
          <a:p>
            <a:endParaRPr lang="en-US" dirty="0"/>
          </a:p>
          <a:p>
            <a:pPr marL="0" indent="0">
              <a:buNone/>
            </a:pPr>
            <a:r>
              <a:rPr lang="en-US" dirty="0"/>
              <a:t>b.	How do we measure sea ice? Scientists have been using photos taken by satellites measure the extent of sea ice since the 1970s. </a:t>
            </a:r>
          </a:p>
          <a:p>
            <a:endParaRPr lang="en-US" dirty="0"/>
          </a:p>
          <a:p>
            <a:pPr marL="0" indent="0">
              <a:buNone/>
            </a:pPr>
            <a:r>
              <a:rPr lang="en-US" dirty="0"/>
              <a:t>c.	Why is sea ice important? Sea ice slows down global warming. Sea ice is mostly white, so when sunlight hits the surface of sea ice, most of the energy is reflected right back where it came from—space. Less sea ice means the earth’s surface has more dark ocean water, which absorbs solar energy. So sea ice is kind of like air conditioning. You can learn more about why sea ice matters in this short video: </a:t>
            </a:r>
            <a:r>
              <a:rPr lang="en-US" dirty="0">
                <a:hlinkClick r:id="rId3"/>
              </a:rPr>
              <a:t>https://</a:t>
            </a:r>
            <a:r>
              <a:rPr lang="en-US" dirty="0" err="1">
                <a:hlinkClick r:id="rId3"/>
              </a:rPr>
              <a:t>youtu.be</a:t>
            </a:r>
            <a:r>
              <a:rPr lang="en-US" dirty="0">
                <a:hlinkClick r:id="rId3"/>
              </a:rPr>
              <a:t>/MIMuPW4Lebg </a:t>
            </a:r>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98ED08B-D1B3-F041-8F86-730F91824809}"/>
              </a:ext>
            </a:extLst>
          </p:cNvPr>
          <p:cNvSpPr>
            <a:spLocks noGrp="1"/>
          </p:cNvSpPr>
          <p:nvPr>
            <p:ph type="sldNum" sz="quarter" idx="12"/>
          </p:nvPr>
        </p:nvSpPr>
        <p:spPr/>
        <p:txBody>
          <a:bodyPr/>
          <a:lstStyle/>
          <a:p>
            <a:fld id="{E63DD268-9AF8-A144-9CFC-F57395B4FFCE}" type="slidenum">
              <a:rPr lang="en-US" smtClean="0"/>
              <a:t>6</a:t>
            </a:fld>
            <a:endParaRPr lang="en-US"/>
          </a:p>
        </p:txBody>
      </p:sp>
    </p:spTree>
    <p:extLst>
      <p:ext uri="{BB962C8B-B14F-4D97-AF65-F5344CB8AC3E}">
        <p14:creationId xmlns:p14="http://schemas.microsoft.com/office/powerpoint/2010/main" val="2889732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56083796"/>
              </p:ext>
            </p:extLst>
          </p:nvPr>
        </p:nvGraphicFramePr>
        <p:xfrm>
          <a:off x="184478" y="2173034"/>
          <a:ext cx="8676308" cy="4183316"/>
        </p:xfrm>
        <a:graphic>
          <a:graphicData uri="http://schemas.openxmlformats.org/drawingml/2006/table">
            <a:tbl>
              <a:tblPr firstRow="1" bandRow="1">
                <a:tableStyleId>{5940675A-B579-460E-94D1-54222C63F5DA}</a:tableStyleId>
              </a:tblPr>
              <a:tblGrid>
                <a:gridCol w="1893622">
                  <a:extLst>
                    <a:ext uri="{9D8B030D-6E8A-4147-A177-3AD203B41FA5}">
                      <a16:colId xmlns:a16="http://schemas.microsoft.com/office/drawing/2014/main" val="20000"/>
                    </a:ext>
                  </a:extLst>
                </a:gridCol>
                <a:gridCol w="2092531">
                  <a:extLst>
                    <a:ext uri="{9D8B030D-6E8A-4147-A177-3AD203B41FA5}">
                      <a16:colId xmlns:a16="http://schemas.microsoft.com/office/drawing/2014/main" val="20001"/>
                    </a:ext>
                  </a:extLst>
                </a:gridCol>
                <a:gridCol w="2698643">
                  <a:extLst>
                    <a:ext uri="{9D8B030D-6E8A-4147-A177-3AD203B41FA5}">
                      <a16:colId xmlns:a16="http://schemas.microsoft.com/office/drawing/2014/main" val="20002"/>
                    </a:ext>
                  </a:extLst>
                </a:gridCol>
                <a:gridCol w="1991512">
                  <a:extLst>
                    <a:ext uri="{9D8B030D-6E8A-4147-A177-3AD203B41FA5}">
                      <a16:colId xmlns:a16="http://schemas.microsoft.com/office/drawing/2014/main" val="20003"/>
                    </a:ext>
                  </a:extLst>
                </a:gridCol>
              </a:tblGrid>
              <a:tr h="2564370">
                <a:tc>
                  <a:txBody>
                    <a:bodyPr/>
                    <a:lstStyle/>
                    <a:p>
                      <a:pPr marL="0" marR="0" algn="l">
                        <a:spcBef>
                          <a:spcPts val="0"/>
                        </a:spcBef>
                        <a:spcAft>
                          <a:spcPts val="0"/>
                        </a:spcAft>
                      </a:pPr>
                      <a:r>
                        <a:rPr lang="en-US" sz="1800" b="1" dirty="0">
                          <a:effectLst/>
                          <a:latin typeface="Cambria"/>
                          <a:ea typeface="ＭＳ 明朝"/>
                          <a:cs typeface="Times New Roman"/>
                        </a:rPr>
                        <a:t>Representation</a:t>
                      </a:r>
                      <a:endParaRPr lang="en-US" sz="1800" dirty="0">
                        <a:effectLst/>
                        <a:latin typeface="Cambria"/>
                        <a:ea typeface="ＭＳ 明朝"/>
                        <a:cs typeface="Times New Roman"/>
                      </a:endParaRPr>
                    </a:p>
                    <a:p>
                      <a:pPr marL="0" marR="0" algn="l">
                        <a:spcBef>
                          <a:spcPts val="0"/>
                        </a:spcBef>
                        <a:spcAft>
                          <a:spcPts val="0"/>
                        </a:spcAft>
                      </a:pPr>
                      <a:r>
                        <a:rPr lang="en-US" sz="1800" dirty="0">
                          <a:effectLst/>
                          <a:latin typeface="Cambria"/>
                          <a:ea typeface="ＭＳ 明朝"/>
                          <a:cs typeface="Times New Roman"/>
                        </a:rPr>
                        <a:t>•  What variables?</a:t>
                      </a:r>
                    </a:p>
                    <a:p>
                      <a:pPr marL="0" marR="0" algn="l">
                        <a:spcBef>
                          <a:spcPts val="0"/>
                        </a:spcBef>
                        <a:spcAft>
                          <a:spcPts val="0"/>
                        </a:spcAft>
                      </a:pPr>
                      <a:r>
                        <a:rPr lang="en-US" sz="1800" dirty="0">
                          <a:effectLst/>
                          <a:latin typeface="Cambria"/>
                          <a:ea typeface="ＭＳ 明朝"/>
                          <a:cs typeface="Times New Roman"/>
                        </a:rPr>
                        <a:t>•  What time period?</a:t>
                      </a:r>
                    </a:p>
                  </a:txBody>
                  <a:tcPr marL="114300" marR="114300" marT="0" marB="0"/>
                </a:tc>
                <a:tc>
                  <a:txBody>
                    <a:bodyPr/>
                    <a:lstStyle/>
                    <a:p>
                      <a:pPr marL="0" marR="0" algn="l">
                        <a:spcBef>
                          <a:spcPts val="0"/>
                        </a:spcBef>
                        <a:spcAft>
                          <a:spcPts val="0"/>
                        </a:spcAft>
                      </a:pPr>
                      <a:r>
                        <a:rPr lang="en-US" sz="1800" b="1" dirty="0">
                          <a:effectLst/>
                          <a:latin typeface="Cambria"/>
                          <a:ea typeface="ＭＳ 明朝"/>
                          <a:cs typeface="Times New Roman"/>
                        </a:rPr>
                        <a:t>Generalizability</a:t>
                      </a:r>
                    </a:p>
                    <a:p>
                      <a:pPr marL="285750" marR="0" indent="-285750" algn="l">
                        <a:spcBef>
                          <a:spcPts val="0"/>
                        </a:spcBef>
                        <a:spcAft>
                          <a:spcPts val="0"/>
                        </a:spcAft>
                        <a:buFont typeface="Arial" panose="020B0604020202020204" pitchFamily="34" charset="0"/>
                        <a:buChar char="•"/>
                      </a:pPr>
                      <a:r>
                        <a:rPr lang="en-US" sz="1800" kern="1200" dirty="0">
                          <a:solidFill>
                            <a:schemeClr val="tx1"/>
                          </a:solidFill>
                          <a:effectLst/>
                          <a:latin typeface="+mn-lt"/>
                          <a:ea typeface="+mn-ea"/>
                          <a:cs typeface="+mn-cs"/>
                        </a:rPr>
                        <a:t>Which regions</a:t>
                      </a:r>
                      <a:r>
                        <a:rPr lang="en-US" sz="1800" kern="1200" baseline="0" dirty="0">
                          <a:solidFill>
                            <a:schemeClr val="tx1"/>
                          </a:solidFill>
                          <a:effectLst/>
                          <a:latin typeface="+mn-lt"/>
                          <a:ea typeface="+mn-ea"/>
                          <a:cs typeface="+mn-cs"/>
                        </a:rPr>
                        <a:t> are included?</a:t>
                      </a:r>
                    </a:p>
                    <a:p>
                      <a:pPr marL="285750" marR="0" indent="-285750" algn="l">
                        <a:spcBef>
                          <a:spcPts val="0"/>
                        </a:spcBef>
                        <a:spcAft>
                          <a:spcPts val="0"/>
                        </a:spcAft>
                        <a:buFont typeface="Arial" panose="020B0604020202020204" pitchFamily="34" charset="0"/>
                        <a:buChar char="•"/>
                      </a:pPr>
                      <a:r>
                        <a:rPr lang="en-US" sz="1800" kern="1200" baseline="0" dirty="0">
                          <a:solidFill>
                            <a:schemeClr val="tx1"/>
                          </a:solidFill>
                          <a:effectLst/>
                          <a:latin typeface="+mn-lt"/>
                          <a:ea typeface="+mn-ea"/>
                          <a:cs typeface="+mn-cs"/>
                        </a:rPr>
                        <a:t>What does this tell you about global patterns</a:t>
                      </a:r>
                      <a:endParaRPr lang="en-US" sz="1800" dirty="0">
                        <a:effectLst/>
                        <a:latin typeface="Cambria"/>
                        <a:ea typeface="ＭＳ 明朝"/>
                        <a:cs typeface="Times New Roman"/>
                      </a:endParaRPr>
                    </a:p>
                  </a:txBody>
                  <a:tcPr marL="114300" marR="114300" marT="0" marB="0"/>
                </a:tc>
                <a:tc>
                  <a:txBody>
                    <a:bodyPr/>
                    <a:lstStyle/>
                    <a:p>
                      <a:pPr marL="0" marR="0" algn="l">
                        <a:spcBef>
                          <a:spcPts val="0"/>
                        </a:spcBef>
                        <a:spcAft>
                          <a:spcPts val="0"/>
                        </a:spcAft>
                      </a:pPr>
                      <a:r>
                        <a:rPr lang="en-US" sz="1800" b="1" dirty="0">
                          <a:effectLst/>
                          <a:latin typeface="Cambria"/>
                          <a:ea typeface="ＭＳ 明朝"/>
                          <a:cs typeface="Times New Roman"/>
                        </a:rPr>
                        <a:t>Short-term variability </a:t>
                      </a:r>
                      <a:r>
                        <a:rPr lang="en-US" sz="1800" dirty="0">
                          <a:effectLst/>
                          <a:latin typeface="Cambria"/>
                          <a:ea typeface="ＭＳ 明朝"/>
                          <a:cs typeface="Times New Roman"/>
                        </a:rPr>
                        <a:t>  What is the short-term </a:t>
                      </a:r>
                    </a:p>
                    <a:p>
                      <a:pPr marL="0" marR="0" algn="l">
                        <a:spcBef>
                          <a:spcPts val="0"/>
                        </a:spcBef>
                        <a:spcAft>
                          <a:spcPts val="0"/>
                        </a:spcAft>
                      </a:pPr>
                      <a:r>
                        <a:rPr lang="en-US" sz="1800" dirty="0">
                          <a:effectLst/>
                          <a:latin typeface="Cambria"/>
                          <a:ea typeface="ＭＳ 明朝"/>
                          <a:cs typeface="Times New Roman"/>
                        </a:rPr>
                        <a:t>    variability in the data?</a:t>
                      </a:r>
                    </a:p>
                    <a:p>
                      <a:pPr marL="0" marR="0" algn="l">
                        <a:spcBef>
                          <a:spcPts val="0"/>
                        </a:spcBef>
                        <a:spcAft>
                          <a:spcPts val="0"/>
                        </a:spcAft>
                      </a:pPr>
                      <a:r>
                        <a:rPr lang="en-US" sz="1800" dirty="0">
                          <a:effectLst/>
                          <a:latin typeface="Cambria"/>
                          <a:ea typeface="ＭＳ 明朝"/>
                          <a:cs typeface="Times New Roman"/>
                        </a:rPr>
                        <a:t>•  What is the long-term </a:t>
                      </a:r>
                    </a:p>
                    <a:p>
                      <a:pPr marL="0" marR="0" algn="l">
                        <a:spcBef>
                          <a:spcPts val="0"/>
                        </a:spcBef>
                        <a:spcAft>
                          <a:spcPts val="0"/>
                        </a:spcAft>
                      </a:pPr>
                      <a:r>
                        <a:rPr lang="en-US" sz="1800" dirty="0">
                          <a:effectLst/>
                          <a:latin typeface="Cambria"/>
                          <a:ea typeface="ＭＳ 明朝"/>
                          <a:cs typeface="Times New Roman"/>
                        </a:rPr>
                        <a:t>    trend?</a:t>
                      </a:r>
                    </a:p>
                    <a:p>
                      <a:pPr marL="285750" marR="0" indent="-285750" algn="l">
                        <a:spcBef>
                          <a:spcPts val="0"/>
                        </a:spcBef>
                        <a:spcAft>
                          <a:spcPts val="0"/>
                        </a:spcAft>
                        <a:buFont typeface="Arial" panose="020B0604020202020204" pitchFamily="34" charset="0"/>
                        <a:buChar char="•"/>
                      </a:pPr>
                      <a:r>
                        <a:rPr lang="en-US" sz="1800" dirty="0">
                          <a:effectLst/>
                          <a:latin typeface="Cambria"/>
                          <a:ea typeface="ＭＳ 明朝"/>
                          <a:cs typeface="Times New Roman"/>
                        </a:rPr>
                        <a:t>Is it predictable</a:t>
                      </a:r>
                      <a:r>
                        <a:rPr lang="en-US" sz="1800" baseline="0" dirty="0">
                          <a:effectLst/>
                          <a:latin typeface="Cambria"/>
                          <a:ea typeface="ＭＳ 明朝"/>
                          <a:cs typeface="Times New Roman"/>
                        </a:rPr>
                        <a:t> or unpredictable?</a:t>
                      </a:r>
                      <a:endParaRPr lang="en-US" sz="1800" dirty="0">
                        <a:effectLst/>
                        <a:latin typeface="Cambria"/>
                        <a:ea typeface="ＭＳ 明朝"/>
                        <a:cs typeface="Times New Roman"/>
                      </a:endParaRPr>
                    </a:p>
                  </a:txBody>
                  <a:tcPr marL="114300" marR="114300" marT="0" marB="0"/>
                </a:tc>
                <a:tc>
                  <a:txBody>
                    <a:bodyPr/>
                    <a:lstStyle/>
                    <a:p>
                      <a:pPr marL="0" marR="0" indent="0" algn="l">
                        <a:spcBef>
                          <a:spcPts val="0"/>
                        </a:spcBef>
                        <a:spcAft>
                          <a:spcPts val="0"/>
                        </a:spcAft>
                        <a:buFont typeface="Arial" panose="020B0604020202020204" pitchFamily="34" charset="0"/>
                        <a:buNone/>
                      </a:pPr>
                      <a:r>
                        <a:rPr lang="en-US" sz="1800" b="1" dirty="0">
                          <a:effectLst/>
                          <a:latin typeface="Cambria"/>
                          <a:ea typeface="ＭＳ 明朝"/>
                          <a:cs typeface="Times New Roman"/>
                        </a:rPr>
                        <a:t>Long Term Trend</a:t>
                      </a:r>
                    </a:p>
                    <a:p>
                      <a:pPr marL="285750" marR="0" indent="-285750" algn="l">
                        <a:spcBef>
                          <a:spcPts val="0"/>
                        </a:spcBef>
                        <a:spcAft>
                          <a:spcPts val="0"/>
                        </a:spcAft>
                        <a:buFont typeface="Arial"/>
                        <a:buChar char="•"/>
                      </a:pPr>
                      <a:r>
                        <a:rPr lang="en-US" sz="1800" b="0" dirty="0">
                          <a:effectLst/>
                          <a:latin typeface="Cambria"/>
                          <a:ea typeface="ＭＳ 明朝"/>
                          <a:cs typeface="Times New Roman"/>
                        </a:rPr>
                        <a:t>What</a:t>
                      </a:r>
                      <a:r>
                        <a:rPr lang="en-US" sz="1800" b="0" baseline="0" dirty="0">
                          <a:effectLst/>
                          <a:latin typeface="Cambria"/>
                          <a:ea typeface="ＭＳ 明朝"/>
                          <a:cs typeface="Times New Roman"/>
                        </a:rPr>
                        <a:t> is the long-term trend? </a:t>
                      </a:r>
                    </a:p>
                    <a:p>
                      <a:pPr marL="285750" marR="0" indent="-285750" algn="l">
                        <a:spcBef>
                          <a:spcPts val="0"/>
                        </a:spcBef>
                        <a:spcAft>
                          <a:spcPts val="0"/>
                        </a:spcAft>
                        <a:buFont typeface="Arial"/>
                        <a:buChar char="•"/>
                      </a:pPr>
                      <a:r>
                        <a:rPr lang="en-US" sz="1800" b="0" baseline="0" dirty="0">
                          <a:effectLst/>
                          <a:latin typeface="Cambria"/>
                          <a:ea typeface="ＭＳ 明朝"/>
                          <a:cs typeface="Times New Roman"/>
                        </a:rPr>
                        <a:t>Is it predictable or unpredictable?</a:t>
                      </a:r>
                      <a:endParaRPr lang="en-US" sz="1800" b="0" dirty="0">
                        <a:effectLst/>
                        <a:latin typeface="Cambria"/>
                        <a:ea typeface="ＭＳ 明朝"/>
                        <a:cs typeface="Times New Roman"/>
                      </a:endParaRPr>
                    </a:p>
                  </a:txBody>
                  <a:tcPr marL="114300" marR="114300" marT="0" marB="0"/>
                </a:tc>
                <a:extLst>
                  <a:ext uri="{0D108BD9-81ED-4DB2-BD59-A6C34878D82A}">
                    <a16:rowId xmlns:a16="http://schemas.microsoft.com/office/drawing/2014/main" val="10000"/>
                  </a:ext>
                </a:extLst>
              </a:tr>
              <a:tr h="1618946">
                <a:tc>
                  <a:txBody>
                    <a:bodyPr/>
                    <a:lstStyle/>
                    <a:p>
                      <a:endParaRPr lang="en-US" dirty="0"/>
                    </a:p>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pic>
        <p:nvPicPr>
          <p:cNvPr id="5" name="Picture 4" descr="Figure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950" y="134404"/>
            <a:ext cx="2533442" cy="1895343"/>
          </a:xfrm>
          <a:prstGeom prst="rect">
            <a:avLst/>
          </a:prstGeom>
          <a:ln>
            <a:solidFill>
              <a:srgbClr val="000000"/>
            </a:solidFill>
          </a:ln>
        </p:spPr>
      </p:pic>
      <p:sp>
        <p:nvSpPr>
          <p:cNvPr id="2" name="Slide Number Placeholder 1">
            <a:extLst>
              <a:ext uri="{FF2B5EF4-FFF2-40B4-BE49-F238E27FC236}">
                <a16:creationId xmlns:a16="http://schemas.microsoft.com/office/drawing/2014/main" id="{054ADD83-72B1-4A0F-B5C4-8B78F4E6A895}"/>
              </a:ext>
            </a:extLst>
          </p:cNvPr>
          <p:cNvSpPr>
            <a:spLocks noGrp="1"/>
          </p:cNvSpPr>
          <p:nvPr>
            <p:ph type="sldNum" sz="quarter" idx="12"/>
          </p:nvPr>
        </p:nvSpPr>
        <p:spPr/>
        <p:txBody>
          <a:bodyPr/>
          <a:lstStyle/>
          <a:p>
            <a:fld id="{E63DD268-9AF8-A144-9CFC-F57395B4FFCE}" type="slidenum">
              <a:rPr lang="en-US" smtClean="0"/>
              <a:t>7</a:t>
            </a:fld>
            <a:endParaRPr lang="en-US"/>
          </a:p>
        </p:txBody>
      </p:sp>
      <p:sp>
        <p:nvSpPr>
          <p:cNvPr id="3" name="TextBox 2">
            <a:extLst>
              <a:ext uri="{FF2B5EF4-FFF2-40B4-BE49-F238E27FC236}">
                <a16:creationId xmlns:a16="http://schemas.microsoft.com/office/drawing/2014/main" id="{982B4D25-671A-6845-861A-A771F72556B6}"/>
              </a:ext>
            </a:extLst>
          </p:cNvPr>
          <p:cNvSpPr txBox="1"/>
          <p:nvPr/>
        </p:nvSpPr>
        <p:spPr>
          <a:xfrm>
            <a:off x="3481754" y="439615"/>
            <a:ext cx="4753737" cy="1015663"/>
          </a:xfrm>
          <a:prstGeom prst="rect">
            <a:avLst/>
          </a:prstGeom>
          <a:noFill/>
        </p:spPr>
        <p:txBody>
          <a:bodyPr wrap="none" rtlCol="0">
            <a:spAutoFit/>
          </a:bodyPr>
          <a:lstStyle/>
          <a:p>
            <a:r>
              <a:rPr lang="en-US" sz="2000" dirty="0"/>
              <a:t>Note: Fill out </a:t>
            </a:r>
            <a:r>
              <a:rPr lang="en-US" sz="2000" b="1" dirty="0"/>
              <a:t>only the Arctic Sea Ice row</a:t>
            </a:r>
            <a:r>
              <a:rPr lang="en-US" sz="2000" dirty="0"/>
              <a:t> of </a:t>
            </a:r>
            <a:br>
              <a:rPr lang="en-US" sz="2000" dirty="0"/>
            </a:br>
            <a:r>
              <a:rPr lang="en-US" sz="2000" dirty="0"/>
              <a:t>the Finding </a:t>
            </a:r>
            <a:r>
              <a:rPr lang="en-US" sz="2000" dirty="0" err="1"/>
              <a:t>Paterns</a:t>
            </a:r>
            <a:r>
              <a:rPr lang="en-US" sz="2000" dirty="0"/>
              <a:t> Tool.  You will </a:t>
            </a:r>
            <a:r>
              <a:rPr lang="en-US" sz="2000"/>
              <a:t>complete </a:t>
            </a:r>
            <a:br>
              <a:rPr lang="en-US" sz="2000"/>
            </a:br>
            <a:r>
              <a:rPr lang="en-US" sz="2000"/>
              <a:t>the other rows </a:t>
            </a:r>
            <a:r>
              <a:rPr lang="en-US" sz="2000" dirty="0"/>
              <a:t>later.</a:t>
            </a:r>
          </a:p>
        </p:txBody>
      </p:sp>
    </p:spTree>
    <p:extLst>
      <p:ext uri="{BB962C8B-B14F-4D97-AF65-F5344CB8AC3E}">
        <p14:creationId xmlns:p14="http://schemas.microsoft.com/office/powerpoint/2010/main" val="2335005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331" y="274638"/>
            <a:ext cx="8229600" cy="1143000"/>
          </a:xfrm>
        </p:spPr>
        <p:txBody>
          <a:bodyPr>
            <a:normAutofit/>
          </a:bodyPr>
          <a:lstStyle/>
          <a:p>
            <a:r>
              <a:rPr lang="en-US" sz="3200" dirty="0"/>
              <a:t>How </a:t>
            </a:r>
            <a:r>
              <a:rPr lang="en-US" sz="3200"/>
              <a:t>do these considerations </a:t>
            </a:r>
            <a:r>
              <a:rPr lang="en-US" sz="3200" dirty="0"/>
              <a:t>help us make sense of large-scale data?</a:t>
            </a:r>
            <a:r>
              <a:rPr lang="en-US" sz="3200" dirty="0">
                <a:effectLst/>
              </a:rPr>
              <a:t> </a:t>
            </a:r>
            <a:endParaRPr lang="en-US" sz="3200" dirty="0"/>
          </a:p>
        </p:txBody>
      </p:sp>
      <p:sp>
        <p:nvSpPr>
          <p:cNvPr id="3" name="Content Placeholder 2"/>
          <p:cNvSpPr>
            <a:spLocks noGrp="1"/>
          </p:cNvSpPr>
          <p:nvPr>
            <p:ph idx="1"/>
          </p:nvPr>
        </p:nvSpPr>
        <p:spPr/>
        <p:txBody>
          <a:bodyPr>
            <a:normAutofit/>
          </a:bodyPr>
          <a:lstStyle/>
          <a:p>
            <a:r>
              <a:rPr lang="en-US" sz="2600" dirty="0"/>
              <a:t>What do we mean by “large-scale” data?</a:t>
            </a:r>
          </a:p>
          <a:p>
            <a:r>
              <a:rPr lang="en-US" sz="2600" dirty="0"/>
              <a:t>How do graphs help simplify what we observe &amp; measure (as compared to video animations for example)?</a:t>
            </a:r>
          </a:p>
          <a:p>
            <a:r>
              <a:rPr lang="en-US" sz="2600" dirty="0"/>
              <a:t>What do we mean by representation?</a:t>
            </a:r>
          </a:p>
          <a:p>
            <a:r>
              <a:rPr lang="en-US" sz="2600" dirty="0"/>
              <a:t>What do we mean by generalizability?</a:t>
            </a:r>
          </a:p>
          <a:p>
            <a:r>
              <a:rPr lang="en-US" sz="2600" dirty="0"/>
              <a:t>What do we mean by short-term variability?</a:t>
            </a:r>
          </a:p>
          <a:p>
            <a:r>
              <a:rPr lang="en-US" sz="2600" dirty="0"/>
              <a:t>What do we mean by long-term trends?  </a:t>
            </a:r>
          </a:p>
          <a:p>
            <a:r>
              <a:rPr lang="en-US" sz="2600" dirty="0"/>
              <a:t>How do trend lines help us visualize long-term trends?</a:t>
            </a:r>
          </a:p>
          <a:p>
            <a:endParaRPr lang="en-US" dirty="0"/>
          </a:p>
        </p:txBody>
      </p:sp>
      <p:sp>
        <p:nvSpPr>
          <p:cNvPr id="4" name="Slide Number Placeholder 3">
            <a:extLst>
              <a:ext uri="{FF2B5EF4-FFF2-40B4-BE49-F238E27FC236}">
                <a16:creationId xmlns:a16="http://schemas.microsoft.com/office/drawing/2014/main" id="{8CF54634-F859-4C4E-90E7-0532E23A5738}"/>
              </a:ext>
            </a:extLst>
          </p:cNvPr>
          <p:cNvSpPr>
            <a:spLocks noGrp="1"/>
          </p:cNvSpPr>
          <p:nvPr>
            <p:ph type="sldNum" sz="quarter" idx="12"/>
          </p:nvPr>
        </p:nvSpPr>
        <p:spPr/>
        <p:txBody>
          <a:bodyPr/>
          <a:lstStyle/>
          <a:p>
            <a:fld id="{E63DD268-9AF8-A144-9CFC-F57395B4FFCE}" type="slidenum">
              <a:rPr lang="en-US" smtClean="0"/>
              <a:t>8</a:t>
            </a:fld>
            <a:endParaRPr lang="en-US"/>
          </a:p>
        </p:txBody>
      </p:sp>
    </p:spTree>
    <p:extLst>
      <p:ext uri="{BB962C8B-B14F-4D97-AF65-F5344CB8AC3E}">
        <p14:creationId xmlns:p14="http://schemas.microsoft.com/office/powerpoint/2010/main" val="3439484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307</TotalTime>
  <Words>1650</Words>
  <Application>Microsoft Macintosh PowerPoint</Application>
  <PresentationFormat>On-screen Show (4:3)</PresentationFormat>
  <Paragraphs>105</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Cambria</vt:lpstr>
      <vt:lpstr>Office Theme</vt:lpstr>
      <vt:lpstr>Human Energy Systems Unit Activity 2.1 Considerations for Large-Scale Data </vt:lpstr>
      <vt:lpstr>PowerPoint Presentation</vt:lpstr>
      <vt:lpstr>PowerPoint Presentation</vt:lpstr>
      <vt:lpstr>Considerations for making sense of large-scale data</vt:lpstr>
      <vt:lpstr>PowerPoint Presentation</vt:lpstr>
      <vt:lpstr>Questions about Arctic Sea Ice</vt:lpstr>
      <vt:lpstr>PowerPoint Presentation</vt:lpstr>
      <vt:lpstr>How do these considerations help us make sense of large-scale data?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 Johnson</dc:creator>
  <cp:lastModifiedBy>Tompkins, Elizabeth</cp:lastModifiedBy>
  <cp:revision>37</cp:revision>
  <dcterms:created xsi:type="dcterms:W3CDTF">2015-07-08T16:12:32Z</dcterms:created>
  <dcterms:modified xsi:type="dcterms:W3CDTF">2020-03-02T14:45:41Z</dcterms:modified>
</cp:coreProperties>
</file>