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393" r:id="rId2"/>
    <p:sldId id="399" r:id="rId3"/>
    <p:sldId id="334" r:id="rId4"/>
    <p:sldId id="291" r:id="rId5"/>
    <p:sldId id="297" r:id="rId6"/>
    <p:sldId id="295" r:id="rId7"/>
    <p:sldId id="398" r:id="rId8"/>
    <p:sldId id="395" r:id="rId9"/>
    <p:sldId id="400" r:id="rId10"/>
    <p:sldId id="401" r:id="rId11"/>
    <p:sldId id="384" r:id="rId12"/>
    <p:sldId id="364"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6">
          <p15:clr>
            <a:srgbClr val="A4A3A4"/>
          </p15:clr>
        </p15:guide>
        <p15:guide id="2" pos="945">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urtney Lyn Lannen" initials="CL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9300"/>
    <a:srgbClr val="8A8A8A"/>
    <a:srgbClr val="4D4D4D"/>
    <a:srgbClr val="7F7F7F"/>
    <a:srgbClr val="FF6600"/>
    <a:srgbClr val="0E8040"/>
    <a:srgbClr val="414141"/>
    <a:srgbClr val="9FCC3A"/>
    <a:srgbClr val="212121"/>
    <a:srgbClr val="0740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29" autoAdjust="0"/>
    <p:restoredTop sz="53839" autoAdjust="0"/>
  </p:normalViewPr>
  <p:slideViewPr>
    <p:cSldViewPr snapToGrid="0">
      <p:cViewPr varScale="1">
        <p:scale>
          <a:sx n="48" d="100"/>
          <a:sy n="48" d="100"/>
        </p:scale>
        <p:origin x="2744" y="184"/>
      </p:cViewPr>
      <p:guideLst>
        <p:guide orient="horz" pos="516"/>
        <p:guide pos="945"/>
      </p:guideLst>
    </p:cSldViewPr>
  </p:slideViewPr>
  <p:notesTextViewPr>
    <p:cViewPr>
      <p:scale>
        <a:sx n="100" d="100"/>
        <a:sy n="100" d="100"/>
      </p:scale>
      <p:origin x="0" y="0"/>
    </p:cViewPr>
  </p:notesTextViewPr>
  <p:sorterViewPr>
    <p:cViewPr varScale="1">
      <p:scale>
        <a:sx n="100" d="100"/>
        <a:sy n="100" d="100"/>
      </p:scale>
      <p:origin x="0" y="1366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F7B7B73-D3B5-A94C-B6D8-3F5C6AA4A7D4}" type="datetimeFigureOut">
              <a:rPr lang="en-US" smtClean="0"/>
              <a:t>6/24/20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1973A-F9FE-744A-A2F8-5B917F4B362C}" type="slidenum">
              <a:rPr lang="en-US" smtClean="0"/>
              <a:t>‹#›</a:t>
            </a:fld>
            <a:endParaRPr lang="en-US"/>
          </a:p>
        </p:txBody>
      </p:sp>
    </p:spTree>
    <p:extLst>
      <p:ext uri="{BB962C8B-B14F-4D97-AF65-F5344CB8AC3E}">
        <p14:creationId xmlns:p14="http://schemas.microsoft.com/office/powerpoint/2010/main" val="55017732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988DA7-652E-411C-AC6B-9DECCF795181}" type="datetimeFigureOut">
              <a:rPr lang="en-US" smtClean="0"/>
              <a:pPr/>
              <a:t>6/24/20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F3F3A2-4CB2-4280-92F2-A775C7AFE2B3}" type="slidenum">
              <a:rPr lang="en-US" smtClean="0"/>
              <a:pPr/>
              <a:t>‹#›</a:t>
            </a:fld>
            <a:endParaRPr lang="en-US"/>
          </a:p>
        </p:txBody>
      </p:sp>
    </p:spTree>
    <p:extLst>
      <p:ext uri="{BB962C8B-B14F-4D97-AF65-F5344CB8AC3E}">
        <p14:creationId xmlns:p14="http://schemas.microsoft.com/office/powerpoint/2010/main" val="350631156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341543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identify the organic matter pyramid in the Ecosystem Matter and Energy Diagram.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Ask students to find the organic matter pyramid on their graphic organizer, then show where it is located. </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10</a:t>
            </a:fld>
            <a:endParaRPr lang="en-US"/>
          </a:p>
        </p:txBody>
      </p:sp>
    </p:spTree>
    <p:extLst>
      <p:ext uri="{BB962C8B-B14F-4D97-AF65-F5344CB8AC3E}">
        <p14:creationId xmlns:p14="http://schemas.microsoft.com/office/powerpoint/2010/main" val="3758912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class discussion relating the organic matter pyramid to the Carbon Cycling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11. Have a discussion about carbon cycling to explain the small amount of organic carbon that reaches carnivores.</a:t>
            </a:r>
            <a:r>
              <a:rPr lang="en-US" dirty="0">
                <a:effectLst/>
              </a:rPr>
              <a:t>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11</a:t>
            </a:fld>
            <a:endParaRPr lang="en-US"/>
          </a:p>
        </p:txBody>
      </p:sp>
    </p:spTree>
    <p:extLst>
      <p:ext uri="{BB962C8B-B14F-4D97-AF65-F5344CB8AC3E}">
        <p14:creationId xmlns:p14="http://schemas.microsoft.com/office/powerpoint/2010/main" val="896085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patterns.</a:t>
            </a:r>
            <a:endParaRPr lang="en-US" sz="1200"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Show Slide 12 to recap some of the main points about the processes that cause carbon to cycle in an ecosystem.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pPr/>
              <a:t>12</a:t>
            </a:fld>
            <a:endParaRPr lang="en-US"/>
          </a:p>
        </p:txBody>
      </p:sp>
    </p:spTree>
    <p:extLst>
      <p:ext uri="{BB962C8B-B14F-4D97-AF65-F5344CB8AC3E}">
        <p14:creationId xmlns:p14="http://schemas.microsoft.com/office/powerpoint/2010/main" val="47822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3.3 Tracing Carbon Through Ecosystems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959618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results of the Carbon Dice Game and the Carbon Cycling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3 to discuss the initial patterns students found in the Carbon Dice Game.</a:t>
            </a:r>
          </a:p>
        </p:txBody>
      </p:sp>
      <p:sp>
        <p:nvSpPr>
          <p:cNvPr id="4" name="Slide Number Placeholder 3"/>
          <p:cNvSpPr>
            <a:spLocks noGrp="1"/>
          </p:cNvSpPr>
          <p:nvPr>
            <p:ph type="sldNum" sz="quarter" idx="10"/>
          </p:nvPr>
        </p:nvSpPr>
        <p:spPr/>
        <p:txBody>
          <a:bodyPr/>
          <a:lstStyle/>
          <a:p>
            <a:fld id="{730CAD82-890D-E448-8E28-381549A5FA4F}" type="slidenum">
              <a:rPr lang="en-US" smtClean="0"/>
              <a:pPr/>
              <a:t>3</a:t>
            </a:fld>
            <a:endParaRPr lang="en-US"/>
          </a:p>
        </p:txBody>
      </p:sp>
    </p:spTree>
    <p:extLst>
      <p:ext uri="{BB962C8B-B14F-4D97-AF65-F5344CB8AC3E}">
        <p14:creationId xmlns:p14="http://schemas.microsoft.com/office/powerpoint/2010/main" val="2114696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results of the Carbon Dice Game and the Carbon Cycling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4 to introduce the purpose of this activity: using the results of the Carbon Dice Game to answer the Carbon Cycling Question.</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4</a:t>
            </a:fld>
            <a:endParaRPr lang="en-US"/>
          </a:p>
        </p:txBody>
      </p:sp>
    </p:spTree>
    <p:extLst>
      <p:ext uri="{BB962C8B-B14F-4D97-AF65-F5344CB8AC3E}">
        <p14:creationId xmlns:p14="http://schemas.microsoft.com/office/powerpoint/2010/main" val="238780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Introduce the Ecosystem Matter and Energy Diagram.</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5 of the 3.3 Tracing Carbon Through Ecosystems PPT.  Explain that the diagram shows an overall picture of carbon cycling and energy flow in ecosystems.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5</a:t>
            </a:fld>
            <a:endParaRPr lang="en-US"/>
          </a:p>
        </p:txBody>
      </p:sp>
    </p:spTree>
    <p:extLst>
      <p:ext uri="{BB962C8B-B14F-4D97-AF65-F5344CB8AC3E}">
        <p14:creationId xmlns:p14="http://schemas.microsoft.com/office/powerpoint/2010/main" val="3597614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Introduce the Ecosystem Matter and Energy Diagram.</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6 to discuss the left side of the diagram, showing how carbon cycles from inorganic to organic carbon pools.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6</a:t>
            </a:fld>
            <a:endParaRPr lang="en-US"/>
          </a:p>
        </p:txBody>
      </p:sp>
    </p:spTree>
    <p:extLst>
      <p:ext uri="{BB962C8B-B14F-4D97-AF65-F5344CB8AC3E}">
        <p14:creationId xmlns:p14="http://schemas.microsoft.com/office/powerpoint/2010/main" val="3564686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Ecosystem Matter and Energy Diagram.</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7 to discuss the right side of the diagram, showing carbon pools as rectangles and carbon movement as arrows. The green rectangles are organic carbon and the grey rectangles are inorganic carbon. For this Activity, students will be using the right side of the diagram.</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pPr/>
              <a:t>7</a:t>
            </a:fld>
            <a:endParaRPr lang="en-US"/>
          </a:p>
        </p:txBody>
      </p:sp>
    </p:spTree>
    <p:extLst>
      <p:ext uri="{BB962C8B-B14F-4D97-AF65-F5344CB8AC3E}">
        <p14:creationId xmlns:p14="http://schemas.microsoft.com/office/powerpoint/2010/main" val="16652585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complete the graphic organizer.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copies of the 3.3 Tracing Carbon Through Ecosystems Graphic Organizer.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complete the graphic organizer by writing the process represented by each arrow on the line in each arrow.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When students are finished, show Slide 8 to allow students to check their graphic organizers. Talk with students about which arrows are carbon transforming processes (photosynthesis, cellular respiration) and which arrows are carbon moving processes (falling leaves, death, eating). </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8</a:t>
            </a:fld>
            <a:endParaRPr lang="en-US"/>
          </a:p>
        </p:txBody>
      </p:sp>
    </p:spTree>
    <p:extLst>
      <p:ext uri="{BB962C8B-B14F-4D97-AF65-F5344CB8AC3E}">
        <p14:creationId xmlns:p14="http://schemas.microsoft.com/office/powerpoint/2010/main" val="19935453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trace their paths on the graphic organizer.</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take out their 3.2 Carbon Dice Game Tracking Sheet. Display Slide 9.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use a pencil to trace how they traveled during the carbon dice game on their graphic organizer. Each time they reach the bottom of the diagram they should circle back to the top (the top and bottom pool are the same).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9</a:t>
            </a:fld>
            <a:endParaRPr lang="en-US"/>
          </a:p>
        </p:txBody>
      </p:sp>
    </p:spTree>
    <p:extLst>
      <p:ext uri="{BB962C8B-B14F-4D97-AF65-F5344CB8AC3E}">
        <p14:creationId xmlns:p14="http://schemas.microsoft.com/office/powerpoint/2010/main" val="26587435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444418D-E11B-489F-93E0-DF5B348DCBA1}" type="datetime1">
              <a:rPr lang="en-US" smtClean="0"/>
              <a:t>6/24/20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B0850CA-8DAD-4F28-8574-155C4B9F83A8}" type="datetime1">
              <a:rPr lang="en-US" smtClean="0"/>
              <a:t>6/24/20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70A25A8-7FF2-4100-8AB1-549DFDCB0A13}" type="datetime1">
              <a:rPr lang="en-US" smtClean="0"/>
              <a:t>6/24/20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617E74-5B3B-49DF-8910-DFC17C670A51}" type="datetime1">
              <a:rPr lang="en-US" smtClean="0"/>
              <a:t>6/24/20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F7D676-15FA-480F-B55E-56BC97CBFF52}" type="datetime1">
              <a:rPr lang="en-US" smtClean="0"/>
              <a:t>6/24/20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578A5CA-B92D-4D54-B91D-A03A63723E61}" type="datetime1">
              <a:rPr lang="en-US" smtClean="0"/>
              <a:t>6/24/20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6E1B0F3-206A-4AA8-B075-2F84D9EB4CC1}" type="datetime1">
              <a:rPr lang="en-US" smtClean="0"/>
              <a:t>6/24/20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0217093-7A43-4E25-858F-2B709C04F0DA}" type="datetime1">
              <a:rPr lang="en-US" smtClean="0"/>
              <a:t>6/24/20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CC33D4-E079-48CF-AFD5-631BA97B9777}" type="datetime1">
              <a:rPr lang="en-US" smtClean="0"/>
              <a:t>6/24/20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041C4B9-E5A8-4378-9C04-1565614E54D4}" type="datetime1">
              <a:rPr lang="en-US" smtClean="0"/>
              <a:t>6/24/20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B2AE129-835A-43AE-B964-C9DD2618A8A3}" type="datetime1">
              <a:rPr lang="en-US" smtClean="0"/>
              <a:t>6/24/20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446336-9546-488A-96BF-3A103F89FC69}" type="datetime1">
              <a:rPr lang="en-US" smtClean="0"/>
              <a:t>6/24/20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sp>
        <p:nvSpPr>
          <p:cNvPr id="12" name="Title 11"/>
          <p:cNvSpPr>
            <a:spLocks noGrp="1"/>
          </p:cNvSpPr>
          <p:nvPr>
            <p:ph type="title"/>
          </p:nvPr>
        </p:nvSpPr>
        <p:spPr>
          <a:xfrm>
            <a:off x="452829" y="1519216"/>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3.3 Tracing Carbon </a:t>
            </a:r>
            <a:r>
              <a:rPr lang="en-US">
                <a:latin typeface="Arial"/>
                <a:cs typeface="Arial"/>
              </a:rPr>
              <a:t>Through An Ecosystem</a:t>
            </a:r>
            <a:endParaRPr lang="en-US" dirty="0">
              <a:latin typeface="Arial"/>
              <a:cs typeface="Arial"/>
            </a:endParaRPr>
          </a:p>
        </p:txBody>
      </p:sp>
      <p:sp>
        <p:nvSpPr>
          <p:cNvPr id="5" name="Slide Number Placeholder 4">
            <a:extLst>
              <a:ext uri="{FF2B5EF4-FFF2-40B4-BE49-F238E27FC236}">
                <a16:creationId xmlns:a16="http://schemas.microsoft.com/office/drawing/2014/main" id="{EC74B19D-DB57-45B4-B192-D460836127E2}"/>
              </a:ext>
            </a:extLst>
          </p:cNvPr>
          <p:cNvSpPr>
            <a:spLocks noGrp="1"/>
          </p:cNvSpPr>
          <p:nvPr>
            <p:ph type="sldNum" sz="quarter" idx="12"/>
          </p:nvPr>
        </p:nvSpPr>
        <p:spPr/>
        <p:txBody>
          <a:bodyPr/>
          <a:lstStyle/>
          <a:p>
            <a:fld id="{B6F15528-21DE-4FAA-801E-634DDDAF4B2B}" type="slidenum">
              <a:rPr lang="en-US" smtClean="0"/>
              <a:pPr/>
              <a:t>1</a:t>
            </a:fld>
            <a:endParaRPr lang="en-US"/>
          </a:p>
        </p:txBody>
      </p:sp>
      <p:grpSp>
        <p:nvGrpSpPr>
          <p:cNvPr id="13" name="Group 12"/>
          <p:cNvGrpSpPr/>
          <p:nvPr/>
        </p:nvGrpSpPr>
        <p:grpSpPr>
          <a:xfrm>
            <a:off x="178036" y="294321"/>
            <a:ext cx="6164199" cy="684705"/>
            <a:chOff x="178036" y="294321"/>
            <a:chExt cx="6164199" cy="684705"/>
          </a:xfrm>
        </p:grpSpPr>
        <p:sp>
          <p:nvSpPr>
            <p:cNvPr id="14" name="TextBox 13"/>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15" name="Picture 14"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Tree>
    <p:extLst>
      <p:ext uri="{BB962C8B-B14F-4D97-AF65-F5344CB8AC3E}">
        <p14:creationId xmlns:p14="http://schemas.microsoft.com/office/powerpoint/2010/main" val="41509124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2879"/>
            <a:ext cx="8229600" cy="1143000"/>
          </a:xfrm>
        </p:spPr>
        <p:txBody>
          <a:bodyPr>
            <a:normAutofit fontScale="90000"/>
          </a:bodyPr>
          <a:lstStyle/>
          <a:p>
            <a:r>
              <a:rPr lang="en-US" sz="3600" b="1" dirty="0"/>
              <a:t>Where is the organic matter pyramid in the graphic organizer?</a:t>
            </a:r>
          </a:p>
        </p:txBody>
      </p:sp>
      <p:sp>
        <p:nvSpPr>
          <p:cNvPr id="3" name="Content Placeholder 2"/>
          <p:cNvSpPr>
            <a:spLocks noGrp="1"/>
          </p:cNvSpPr>
          <p:nvPr>
            <p:ph idx="1"/>
          </p:nvPr>
        </p:nvSpPr>
        <p:spPr>
          <a:xfrm>
            <a:off x="457200" y="1417638"/>
            <a:ext cx="3111448" cy="4938712"/>
          </a:xfrm>
        </p:spPr>
        <p:txBody>
          <a:bodyPr>
            <a:noAutofit/>
          </a:bodyPr>
          <a:lstStyle/>
          <a:p>
            <a:pPr marL="0" indent="0">
              <a:buNone/>
            </a:pPr>
            <a:r>
              <a:rPr lang="en-US" sz="2800" dirty="0"/>
              <a:t>Can you find the organic matter pyramid?</a:t>
            </a:r>
          </a:p>
          <a:p>
            <a:pPr marL="0" indent="0">
              <a:buNone/>
            </a:pPr>
            <a:endParaRPr lang="en-US" sz="2800" dirty="0"/>
          </a:p>
          <a:p>
            <a:pPr marL="0" indent="0">
              <a:buNone/>
            </a:pPr>
            <a:r>
              <a:rPr lang="en-US" sz="2800" dirty="0"/>
              <a:t>(Hint: It’s upside down and just a part of all the movements of carbon atoms through organic matter pools.)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pic>
        <p:nvPicPr>
          <p:cNvPr id="6"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6675" y="1293479"/>
            <a:ext cx="4422098" cy="5245433"/>
          </a:xfrm>
          <a:prstGeom prst="rect">
            <a:avLst/>
          </a:prstGeom>
        </p:spPr>
      </p:pic>
      <p:sp>
        <p:nvSpPr>
          <p:cNvPr id="7" name="Rounded Rectangle 6">
            <a:extLst>
              <a:ext uri="{FF2B5EF4-FFF2-40B4-BE49-F238E27FC236}">
                <a16:creationId xmlns:a16="http://schemas.microsoft.com/office/drawing/2014/main" id="{61FF234B-9F8E-224A-A0F0-F5D4AE9791DF}"/>
              </a:ext>
            </a:extLst>
          </p:cNvPr>
          <p:cNvSpPr/>
          <p:nvPr/>
        </p:nvSpPr>
        <p:spPr>
          <a:xfrm>
            <a:off x="5106838" y="2843871"/>
            <a:ext cx="3231935" cy="2124944"/>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223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781" y="207980"/>
            <a:ext cx="8678174" cy="1143000"/>
          </a:xfrm>
        </p:spPr>
        <p:txBody>
          <a:bodyPr>
            <a:noAutofit/>
          </a:bodyPr>
          <a:lstStyle/>
          <a:p>
            <a:r>
              <a:rPr lang="en-US" sz="3200" b="1" dirty="0"/>
              <a:t>How does answering the Carbon Cycling Question help to explain organic matter pyramid?</a:t>
            </a:r>
          </a:p>
        </p:txBody>
      </p:sp>
      <p:sp>
        <p:nvSpPr>
          <p:cNvPr id="7" name="Subtitle 2"/>
          <p:cNvSpPr txBox="1">
            <a:spLocks/>
          </p:cNvSpPr>
          <p:nvPr/>
        </p:nvSpPr>
        <p:spPr>
          <a:xfrm>
            <a:off x="365654" y="4919881"/>
            <a:ext cx="8243727" cy="1207922"/>
          </a:xfrm>
          <a:prstGeom prst="rect">
            <a:avLst/>
          </a:prstGeom>
        </p:spPr>
        <p:txBody>
          <a:bodyPr vert="horz" lIns="91440" tIns="45720" rIns="91440" bIns="45720" rtlCol="0">
            <a:noAutofit/>
          </a:bodyPr>
          <a:lstStyle/>
          <a:p>
            <a:pPr marL="0" marR="0" lvl="0" indent="0" defTabSz="457200" rtl="0" eaLnBrk="1" fontAlgn="auto" latinLnBrk="0" hangingPunct="1">
              <a:lnSpc>
                <a:spcPct val="100000"/>
              </a:lnSpc>
              <a:spcBef>
                <a:spcPct val="20000"/>
              </a:spcBef>
              <a:spcAft>
                <a:spcPts val="0"/>
              </a:spcAft>
              <a:buClrTx/>
              <a:buSzTx/>
              <a:buFont typeface="Arial"/>
              <a:buNone/>
              <a:tabLst/>
              <a:defRPr/>
            </a:pPr>
            <a:r>
              <a:rPr lang="en-US" sz="2800" dirty="0"/>
              <a:t>How does carbon cycling explain the small amount of organic carbon that reaches carnivores?</a:t>
            </a:r>
            <a:endParaRPr lang="en-US" sz="2800" noProof="0" dirty="0"/>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lang="en-US" sz="2400" dirty="0"/>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lang="en-US" sz="2400" dirty="0"/>
          </a:p>
        </p:txBody>
      </p:sp>
      <p:sp>
        <p:nvSpPr>
          <p:cNvPr id="3" name="Slide Number Placeholder 2"/>
          <p:cNvSpPr>
            <a:spLocks noGrp="1"/>
          </p:cNvSpPr>
          <p:nvPr>
            <p:ph type="sldNum" sz="quarter" idx="12"/>
          </p:nvPr>
        </p:nvSpPr>
        <p:spPr/>
        <p:txBody>
          <a:bodyPr/>
          <a:lstStyle/>
          <a:p>
            <a:fld id="{92294A01-5C9A-5B49-BA85-52E6C4A953ED}" type="slidenum">
              <a:rPr lang="en-US" smtClean="0"/>
              <a:pPr/>
              <a:t>11</a:t>
            </a:fld>
            <a:endParaRPr lang="en-US" dirty="0"/>
          </a:p>
        </p:txBody>
      </p:sp>
      <p:grpSp>
        <p:nvGrpSpPr>
          <p:cNvPr id="8" name="Group 7"/>
          <p:cNvGrpSpPr/>
          <p:nvPr/>
        </p:nvGrpSpPr>
        <p:grpSpPr>
          <a:xfrm>
            <a:off x="2312825" y="1506841"/>
            <a:ext cx="5072703" cy="3184493"/>
            <a:chOff x="5300109" y="3632117"/>
            <a:chExt cx="3148580" cy="1553040"/>
          </a:xfrm>
        </p:grpSpPr>
        <p:sp>
          <p:nvSpPr>
            <p:cNvPr id="9" name="Rectangle 8"/>
            <p:cNvSpPr/>
            <p:nvPr/>
          </p:nvSpPr>
          <p:spPr>
            <a:xfrm>
              <a:off x="5300109" y="4670840"/>
              <a:ext cx="3148580" cy="514317"/>
            </a:xfrm>
            <a:prstGeom prst="rect">
              <a:avLst/>
            </a:prstGeom>
            <a:solidFill>
              <a:srgbClr val="008000"/>
            </a:solidFill>
            <a:ln>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Producers</a:t>
              </a:r>
            </a:p>
          </p:txBody>
        </p:sp>
        <p:sp>
          <p:nvSpPr>
            <p:cNvPr id="10" name="Rectangle 9"/>
            <p:cNvSpPr/>
            <p:nvPr/>
          </p:nvSpPr>
          <p:spPr>
            <a:xfrm>
              <a:off x="6386588" y="4151479"/>
              <a:ext cx="949603" cy="514317"/>
            </a:xfrm>
            <a:prstGeom prst="rect">
              <a:avLst/>
            </a:prstGeom>
            <a:solidFill>
              <a:srgbClr val="0000FF"/>
            </a:solidFill>
            <a:ln>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Herbivores</a:t>
              </a:r>
            </a:p>
          </p:txBody>
        </p:sp>
        <p:sp>
          <p:nvSpPr>
            <p:cNvPr id="11" name="Rectangle 10"/>
            <p:cNvSpPr/>
            <p:nvPr/>
          </p:nvSpPr>
          <p:spPr>
            <a:xfrm>
              <a:off x="6801368" y="3632117"/>
              <a:ext cx="83526" cy="514317"/>
            </a:xfrm>
            <a:prstGeom prst="rect">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 name="TextBox 5"/>
          <p:cNvSpPr txBox="1"/>
          <p:nvPr/>
        </p:nvSpPr>
        <p:spPr>
          <a:xfrm>
            <a:off x="5000703" y="1754869"/>
            <a:ext cx="1184940" cy="369332"/>
          </a:xfrm>
          <a:prstGeom prst="rect">
            <a:avLst/>
          </a:prstGeom>
          <a:noFill/>
        </p:spPr>
        <p:txBody>
          <a:bodyPr wrap="none" rtlCol="0">
            <a:spAutoFit/>
          </a:bodyPr>
          <a:lstStyle/>
          <a:p>
            <a:r>
              <a:rPr lang="en-US" dirty="0"/>
              <a:t>Carnivores</a:t>
            </a:r>
          </a:p>
        </p:txBody>
      </p:sp>
    </p:spTree>
    <p:extLst>
      <p:ext uri="{BB962C8B-B14F-4D97-AF65-F5344CB8AC3E}">
        <p14:creationId xmlns:p14="http://schemas.microsoft.com/office/powerpoint/2010/main" val="293017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3747" y="1316140"/>
            <a:ext cx="8585059" cy="4750146"/>
          </a:xfrm>
        </p:spPr>
        <p:txBody>
          <a:bodyPr>
            <a:normAutofit fontScale="85000" lnSpcReduction="20000"/>
          </a:bodyPr>
          <a:lstStyle/>
          <a:p>
            <a:pPr marL="514350" indent="-514350">
              <a:buFont typeface="+mj-lt"/>
              <a:buAutoNum type="arabicPeriod"/>
            </a:pPr>
            <a:r>
              <a:rPr lang="en-US" dirty="0"/>
              <a:t>Producers are the only organisms that can change inorganic carbon to organic carbon through the process of </a:t>
            </a:r>
            <a:r>
              <a:rPr lang="en-US" b="1" dirty="0"/>
              <a:t>photosynthesis</a:t>
            </a:r>
            <a:r>
              <a:rPr lang="en-US" dirty="0"/>
              <a:t>. </a:t>
            </a:r>
          </a:p>
          <a:p>
            <a:pPr marL="514350" indent="-514350">
              <a:buFont typeface="+mj-lt"/>
              <a:buAutoNum type="arabicPeriod"/>
            </a:pPr>
            <a:r>
              <a:rPr lang="en-US" dirty="0"/>
              <a:t>All other organisms depend organic carbon from the Producer pool to live and grow through </a:t>
            </a:r>
            <a:r>
              <a:rPr lang="en-US" b="1" dirty="0"/>
              <a:t>digestion </a:t>
            </a:r>
            <a:r>
              <a:rPr lang="en-US" dirty="0"/>
              <a:t>and </a:t>
            </a:r>
            <a:r>
              <a:rPr lang="en-US" b="1" dirty="0"/>
              <a:t>biosynthesis</a:t>
            </a:r>
            <a:r>
              <a:rPr lang="en-US" dirty="0"/>
              <a:t>.</a:t>
            </a:r>
          </a:p>
          <a:p>
            <a:pPr marL="514350" indent="-514350">
              <a:buFont typeface="+mj-lt"/>
              <a:buAutoNum type="arabicPeriod" startAt="3"/>
            </a:pPr>
            <a:r>
              <a:rPr lang="en-US" dirty="0"/>
              <a:t>Life processes (</a:t>
            </a:r>
            <a:r>
              <a:rPr lang="en-US" b="1" dirty="0"/>
              <a:t>eating, defecating, dying</a:t>
            </a:r>
            <a:r>
              <a:rPr lang="en-US" dirty="0"/>
              <a:t>) move carbon from one pool to another.  </a:t>
            </a:r>
          </a:p>
          <a:p>
            <a:pPr marL="514350" indent="-514350">
              <a:buFont typeface="+mj-lt"/>
              <a:buAutoNum type="arabicPeriod" startAt="3"/>
            </a:pPr>
            <a:r>
              <a:rPr lang="en-US" dirty="0"/>
              <a:t>All organisms use food for energy, sending carbon back to the Atmospheric CO</a:t>
            </a:r>
            <a:r>
              <a:rPr lang="en-US" baseline="-25000" dirty="0"/>
              <a:t>2</a:t>
            </a:r>
            <a:r>
              <a:rPr lang="en-US" dirty="0"/>
              <a:t> Pool through </a:t>
            </a:r>
            <a:r>
              <a:rPr lang="en-US" b="1" dirty="0"/>
              <a:t>cellular respiration</a:t>
            </a:r>
            <a:r>
              <a:rPr lang="en-US" dirty="0"/>
              <a:t>.</a:t>
            </a:r>
          </a:p>
          <a:p>
            <a:pPr marL="514350" indent="-514350">
              <a:buFont typeface="+mj-lt"/>
              <a:buAutoNum type="arabicPeriod" startAt="3"/>
            </a:pPr>
            <a:r>
              <a:rPr lang="en-US" dirty="0"/>
              <a:t>The combination of these live processes explains why the organic matter pyramid looks the way it does. </a:t>
            </a:r>
          </a:p>
        </p:txBody>
      </p:sp>
      <p:sp>
        <p:nvSpPr>
          <p:cNvPr id="4" name="Slide Number Placeholder 3"/>
          <p:cNvSpPr>
            <a:spLocks noGrp="1"/>
          </p:cNvSpPr>
          <p:nvPr>
            <p:ph type="sldNum" sz="quarter" idx="12"/>
          </p:nvPr>
        </p:nvSpPr>
        <p:spPr/>
        <p:txBody>
          <a:bodyPr/>
          <a:lstStyle/>
          <a:p>
            <a:fld id="{92294A01-5C9A-5B49-BA85-52E6C4A953ED}" type="slidenum">
              <a:rPr lang="en-US" smtClean="0"/>
              <a:pPr/>
              <a:t>12</a:t>
            </a:fld>
            <a:endParaRPr lang="en-US" dirty="0"/>
          </a:p>
        </p:txBody>
      </p:sp>
      <p:sp>
        <p:nvSpPr>
          <p:cNvPr id="20" name="Title 1"/>
          <p:cNvSpPr txBox="1">
            <a:spLocks/>
          </p:cNvSpPr>
          <p:nvPr/>
        </p:nvSpPr>
        <p:spPr>
          <a:xfrm>
            <a:off x="457200" y="12522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t>Reviewing Patterns</a:t>
            </a:r>
          </a:p>
        </p:txBody>
      </p:sp>
    </p:spTree>
    <p:extLst>
      <p:ext uri="{BB962C8B-B14F-4D97-AF65-F5344CB8AC3E}">
        <p14:creationId xmlns:p14="http://schemas.microsoft.com/office/powerpoint/2010/main" val="2205295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457200" y="1846750"/>
            <a:ext cx="8396418" cy="4189219"/>
          </a:xfrm>
          <a:prstGeom prst="rect">
            <a:avLst/>
          </a:prstGeom>
        </p:spPr>
      </p:pic>
      <p:sp>
        <p:nvSpPr>
          <p:cNvPr id="4" name="Title 3"/>
          <p:cNvSpPr>
            <a:spLocks noGrp="1"/>
          </p:cNvSpPr>
          <p:nvPr>
            <p:ph type="title"/>
          </p:nvPr>
        </p:nvSpPr>
        <p:spPr/>
        <p:txBody>
          <a:bodyPr/>
          <a:lstStyle/>
          <a:p>
            <a:r>
              <a:rPr lang="en-US" dirty="0"/>
              <a:t>Unit map</a:t>
            </a:r>
          </a:p>
        </p:txBody>
      </p:sp>
      <p:sp>
        <p:nvSpPr>
          <p:cNvPr id="7" name="Oval Callout 6"/>
          <p:cNvSpPr>
            <a:spLocks noChangeArrowheads="1"/>
          </p:cNvSpPr>
          <p:nvPr/>
        </p:nvSpPr>
        <p:spPr bwMode="auto">
          <a:xfrm rot="21056995">
            <a:off x="6426220" y="944388"/>
            <a:ext cx="924560" cy="924560"/>
          </a:xfrm>
          <a:prstGeom prst="wedgeEllipseCallout">
            <a:avLst>
              <a:gd name="adj1" fmla="val -89627"/>
              <a:gd name="adj2" fmla="val 10356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spTree>
    <p:extLst>
      <p:ext uri="{BB962C8B-B14F-4D97-AF65-F5344CB8AC3E}">
        <p14:creationId xmlns:p14="http://schemas.microsoft.com/office/powerpoint/2010/main" val="13234038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301" y="776829"/>
            <a:ext cx="8229600" cy="2014354"/>
          </a:xfrm>
        </p:spPr>
        <p:txBody>
          <a:bodyPr>
            <a:noAutofit/>
          </a:bodyPr>
          <a:lstStyle/>
          <a:p>
            <a:pPr algn="l"/>
            <a:r>
              <a:rPr lang="en-US" sz="2800" dirty="0"/>
              <a:t>In the Carbon Dice Game, we followed individual carbon atoms into and out of carbon pools. We found that the number of carbon atom visits to different organic matter pools followed the same pattern as the organic matter pyramid. </a:t>
            </a:r>
            <a:endParaRPr lang="en-US" sz="2800" b="1" i="1" dirty="0"/>
          </a:p>
        </p:txBody>
      </p:sp>
      <p:pic>
        <p:nvPicPr>
          <p:cNvPr id="5" name="Picture 4"/>
          <p:cNvPicPr>
            <a:picLocks noChangeAspect="1"/>
          </p:cNvPicPr>
          <p:nvPr/>
        </p:nvPicPr>
        <p:blipFill>
          <a:blip r:embed="rId3"/>
          <a:stretch>
            <a:fillRect/>
          </a:stretch>
        </p:blipFill>
        <p:spPr>
          <a:xfrm>
            <a:off x="817464" y="2791183"/>
            <a:ext cx="7440059" cy="3930292"/>
          </a:xfrm>
          <a:prstGeom prst="rect">
            <a:avLst/>
          </a:prstGeom>
        </p:spPr>
      </p:pic>
      <p:sp>
        <p:nvSpPr>
          <p:cNvPr id="3" name="Slide Number Placeholder 2"/>
          <p:cNvSpPr>
            <a:spLocks noGrp="1"/>
          </p:cNvSpPr>
          <p:nvPr>
            <p:ph type="sldNum" sz="quarter" idx="12"/>
          </p:nvPr>
        </p:nvSpPr>
        <p:spPr/>
        <p:txBody>
          <a:bodyPr/>
          <a:lstStyle/>
          <a:p>
            <a:fld id="{92294A01-5C9A-5B49-BA85-52E6C4A953ED}" type="slidenum">
              <a:rPr lang="en-US" smtClean="0"/>
              <a:pPr/>
              <a:t>3</a:t>
            </a:fld>
            <a:endParaRPr lang="en-US"/>
          </a:p>
        </p:txBody>
      </p:sp>
      <p:sp>
        <p:nvSpPr>
          <p:cNvPr id="6" name="Title 1"/>
          <p:cNvSpPr txBox="1">
            <a:spLocks/>
          </p:cNvSpPr>
          <p:nvPr/>
        </p:nvSpPr>
        <p:spPr>
          <a:xfrm>
            <a:off x="685800" y="77702"/>
            <a:ext cx="7772400" cy="699127"/>
          </a:xfrm>
          <a:prstGeom prst="rect">
            <a:avLst/>
          </a:prstGeom>
        </p:spPr>
        <p:txBody>
          <a:bodyPr vert="horz" lIns="91440" tIns="45720" rIns="91440" bIns="45720" rtlCol="0" anchor="ctr">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t>Reviewing the Carbon Dice Game</a:t>
            </a:r>
          </a:p>
        </p:txBody>
      </p:sp>
    </p:spTree>
    <p:extLst>
      <p:ext uri="{BB962C8B-B14F-4D97-AF65-F5344CB8AC3E}">
        <p14:creationId xmlns:p14="http://schemas.microsoft.com/office/powerpoint/2010/main" val="406812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53AD0-48CF-6143-83CD-2CFF91C485E9}"/>
              </a:ext>
            </a:extLst>
          </p:cNvPr>
          <p:cNvSpPr>
            <a:spLocks noGrp="1"/>
          </p:cNvSpPr>
          <p:nvPr>
            <p:ph type="title"/>
          </p:nvPr>
        </p:nvSpPr>
        <p:spPr>
          <a:xfrm>
            <a:off x="1" y="274638"/>
            <a:ext cx="8968902" cy="581396"/>
          </a:xfrm>
        </p:spPr>
        <p:txBody>
          <a:bodyPr>
            <a:normAutofit/>
          </a:bodyPr>
          <a:lstStyle/>
          <a:p>
            <a:r>
              <a:rPr lang="en-US" sz="3200" dirty="0"/>
              <a:t>Answering the Carbon Cycling Question</a:t>
            </a:r>
          </a:p>
        </p:txBody>
      </p:sp>
      <p:pic>
        <p:nvPicPr>
          <p:cNvPr id="6" name="Content Placeholder 5">
            <a:extLst>
              <a:ext uri="{FF2B5EF4-FFF2-40B4-BE49-F238E27FC236}">
                <a16:creationId xmlns:a16="http://schemas.microsoft.com/office/drawing/2014/main" id="{F056BF01-9841-B545-A3C4-9553138A306B}"/>
              </a:ext>
            </a:extLst>
          </p:cNvPr>
          <p:cNvPicPr>
            <a:picLocks noGrp="1" noChangeAspect="1"/>
          </p:cNvPicPr>
          <p:nvPr>
            <p:ph idx="1"/>
          </p:nvPr>
        </p:nvPicPr>
        <p:blipFill>
          <a:blip r:embed="rId3"/>
          <a:stretch>
            <a:fillRect/>
          </a:stretch>
        </p:blipFill>
        <p:spPr>
          <a:xfrm>
            <a:off x="4322842" y="766223"/>
            <a:ext cx="4460715" cy="5772689"/>
          </a:xfrm>
        </p:spPr>
      </p:pic>
      <p:sp>
        <p:nvSpPr>
          <p:cNvPr id="4" name="Slide Number Placeholder 3">
            <a:extLst>
              <a:ext uri="{FF2B5EF4-FFF2-40B4-BE49-F238E27FC236}">
                <a16:creationId xmlns:a16="http://schemas.microsoft.com/office/drawing/2014/main" id="{F60CD5CF-EFF0-A449-B70A-02C1E6AB50E0}"/>
              </a:ext>
            </a:extLst>
          </p:cNvPr>
          <p:cNvSpPr>
            <a:spLocks noGrp="1"/>
          </p:cNvSpPr>
          <p:nvPr>
            <p:ph type="sldNum" sz="quarter" idx="12"/>
          </p:nvPr>
        </p:nvSpPr>
        <p:spPr/>
        <p:txBody>
          <a:bodyPr/>
          <a:lstStyle/>
          <a:p>
            <a:fld id="{7BF67416-E77E-E442-993F-59C0501000DD}" type="slidenum">
              <a:rPr lang="en-US" smtClean="0"/>
              <a:t>4</a:t>
            </a:fld>
            <a:endParaRPr lang="en-US"/>
          </a:p>
        </p:txBody>
      </p:sp>
      <p:sp>
        <p:nvSpPr>
          <p:cNvPr id="7" name="Content Placeholder 6">
            <a:extLst>
              <a:ext uri="{FF2B5EF4-FFF2-40B4-BE49-F238E27FC236}">
                <a16:creationId xmlns:a16="http://schemas.microsoft.com/office/drawing/2014/main" id="{18634465-EB69-B943-9AE8-15E4DC21AD99}"/>
              </a:ext>
            </a:extLst>
          </p:cNvPr>
          <p:cNvSpPr txBox="1">
            <a:spLocks/>
          </p:cNvSpPr>
          <p:nvPr/>
        </p:nvSpPr>
        <p:spPr>
          <a:xfrm>
            <a:off x="457200" y="1089498"/>
            <a:ext cx="3865642" cy="526685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We can use the Carbon Dice Game to answer the Carbon Cycling Question and explain the organic matter pyramid. </a:t>
            </a:r>
          </a:p>
        </p:txBody>
      </p:sp>
      <p:sp>
        <p:nvSpPr>
          <p:cNvPr id="3" name="Rounded Rectangle 2">
            <a:extLst>
              <a:ext uri="{FF2B5EF4-FFF2-40B4-BE49-F238E27FC236}">
                <a16:creationId xmlns:a16="http://schemas.microsoft.com/office/drawing/2014/main" id="{FFA461E3-BE14-BE44-B432-06C1D267035D}"/>
              </a:ext>
            </a:extLst>
          </p:cNvPr>
          <p:cNvSpPr/>
          <p:nvPr/>
        </p:nvSpPr>
        <p:spPr>
          <a:xfrm>
            <a:off x="4322842" y="2363637"/>
            <a:ext cx="4363958" cy="1386101"/>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0686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915"/>
            <a:ext cx="8229600" cy="1143000"/>
          </a:xfrm>
        </p:spPr>
        <p:txBody>
          <a:bodyPr>
            <a:normAutofit/>
          </a:bodyPr>
          <a:lstStyle/>
          <a:p>
            <a:r>
              <a:rPr lang="en-US" sz="4000" b="1" dirty="0"/>
              <a:t>Matter and Energy in Ecosystems</a:t>
            </a:r>
          </a:p>
        </p:txBody>
      </p:sp>
      <p:sp>
        <p:nvSpPr>
          <p:cNvPr id="4" name="Slide Number Placeholder 3"/>
          <p:cNvSpPr>
            <a:spLocks noGrp="1"/>
          </p:cNvSpPr>
          <p:nvPr>
            <p:ph type="sldNum" sz="quarter" idx="12"/>
          </p:nvPr>
        </p:nvSpPr>
        <p:spPr/>
        <p:txBody>
          <a:bodyPr/>
          <a:lstStyle/>
          <a:p>
            <a:fld id="{92294A01-5C9A-5B49-BA85-52E6C4A953ED}" type="slidenum">
              <a:rPr lang="en-US" smtClean="0"/>
              <a:pPr/>
              <a:t>5</a:t>
            </a:fld>
            <a:endParaRPr lang="en-US"/>
          </a:p>
        </p:txBody>
      </p:sp>
      <p:pic>
        <p:nvPicPr>
          <p:cNvPr id="3" name="Picture 2" descr="BothProcessTools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526" y="1093085"/>
            <a:ext cx="8889077" cy="5263265"/>
          </a:xfrm>
          <a:prstGeom prst="rect">
            <a:avLst/>
          </a:prstGeom>
        </p:spPr>
      </p:pic>
    </p:spTree>
    <p:extLst>
      <p:ext uri="{BB962C8B-B14F-4D97-AF65-F5344CB8AC3E}">
        <p14:creationId xmlns:p14="http://schemas.microsoft.com/office/powerpoint/2010/main" val="2704955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468" y="-49915"/>
            <a:ext cx="8587064" cy="1143000"/>
          </a:xfrm>
        </p:spPr>
        <p:txBody>
          <a:bodyPr>
            <a:normAutofit fontScale="90000"/>
          </a:bodyPr>
          <a:lstStyle/>
          <a:p>
            <a:r>
              <a:rPr lang="en-US" sz="4000" b="1" dirty="0"/>
              <a:t>The Big Picture: Matter Cycles in Ecosystems</a:t>
            </a:r>
          </a:p>
        </p:txBody>
      </p:sp>
      <p:sp>
        <p:nvSpPr>
          <p:cNvPr id="3" name="Content Placeholder 2"/>
          <p:cNvSpPr>
            <a:spLocks noGrp="1"/>
          </p:cNvSpPr>
          <p:nvPr>
            <p:ph idx="1"/>
          </p:nvPr>
        </p:nvSpPr>
        <p:spPr>
          <a:xfrm>
            <a:off x="4832278" y="1093085"/>
            <a:ext cx="3854522" cy="4679980"/>
          </a:xfrm>
        </p:spPr>
        <p:txBody>
          <a:bodyPr>
            <a:noAutofit/>
          </a:bodyPr>
          <a:lstStyle/>
          <a:p>
            <a:pPr marL="0" lvl="0" indent="0">
              <a:buNone/>
            </a:pPr>
            <a:r>
              <a:rPr lang="en-US" sz="2800" b="1" dirty="0"/>
              <a:t>Matter cycles </a:t>
            </a:r>
            <a:r>
              <a:rPr lang="en-US" sz="2800" dirty="0"/>
              <a:t>through an ecosystem from the </a:t>
            </a:r>
            <a:r>
              <a:rPr lang="en-US" sz="2800" dirty="0">
                <a:solidFill>
                  <a:srgbClr val="0000FF"/>
                </a:solidFill>
              </a:rPr>
              <a:t>atmosphere</a:t>
            </a:r>
            <a:r>
              <a:rPr lang="en-US" sz="2800" dirty="0"/>
              <a:t> -&gt; </a:t>
            </a:r>
            <a:r>
              <a:rPr lang="en-US" sz="2800" dirty="0">
                <a:solidFill>
                  <a:schemeClr val="bg2">
                    <a:lumMod val="50000"/>
                  </a:schemeClr>
                </a:solidFill>
              </a:rPr>
              <a:t>organic molecules </a:t>
            </a:r>
            <a:r>
              <a:rPr lang="en-US" sz="2800" dirty="0"/>
              <a:t>(photosynthesis) -&gt; </a:t>
            </a:r>
            <a:r>
              <a:rPr lang="en-US" sz="2800" dirty="0">
                <a:solidFill>
                  <a:srgbClr val="0000FF"/>
                </a:solidFill>
              </a:rPr>
              <a:t>atmosphere</a:t>
            </a:r>
            <a:r>
              <a:rPr lang="en-US" sz="2800" dirty="0"/>
              <a:t> (cellular respiration).</a:t>
            </a:r>
          </a:p>
          <a:p>
            <a:pPr marL="0" lvl="0" indent="0">
              <a:buNone/>
            </a:pPr>
            <a:endParaRPr lang="en-US" sz="2200" dirty="0"/>
          </a:p>
        </p:txBody>
      </p:sp>
      <p:sp>
        <p:nvSpPr>
          <p:cNvPr id="4" name="Slide Number Placeholder 3"/>
          <p:cNvSpPr>
            <a:spLocks noGrp="1"/>
          </p:cNvSpPr>
          <p:nvPr>
            <p:ph type="sldNum" sz="quarter" idx="12"/>
          </p:nvPr>
        </p:nvSpPr>
        <p:spPr/>
        <p:txBody>
          <a:bodyPr/>
          <a:lstStyle/>
          <a:p>
            <a:fld id="{92294A01-5C9A-5B49-BA85-52E6C4A953ED}" type="slidenum">
              <a:rPr lang="en-US" smtClean="0"/>
              <a:pPr/>
              <a:t>6</a:t>
            </a:fld>
            <a:endParaRPr lang="en-US"/>
          </a:p>
        </p:txBody>
      </p:sp>
      <p:pic>
        <p:nvPicPr>
          <p:cNvPr id="7" name="Picture 6" descr="Cycle vs Flow ProcessTool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68" y="1018513"/>
            <a:ext cx="4016532" cy="4754552"/>
          </a:xfrm>
          <a:prstGeom prst="rect">
            <a:avLst/>
          </a:prstGeom>
        </p:spPr>
      </p:pic>
      <p:sp>
        <p:nvSpPr>
          <p:cNvPr id="8" name="Rounded Rectangle 7">
            <a:extLst>
              <a:ext uri="{FF2B5EF4-FFF2-40B4-BE49-F238E27FC236}">
                <a16:creationId xmlns:a16="http://schemas.microsoft.com/office/drawing/2014/main" id="{E7820E14-2BEF-0642-994F-E55612860147}"/>
              </a:ext>
            </a:extLst>
          </p:cNvPr>
          <p:cNvSpPr/>
          <p:nvPr/>
        </p:nvSpPr>
        <p:spPr>
          <a:xfrm>
            <a:off x="393487" y="2030422"/>
            <a:ext cx="4178513" cy="3248944"/>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8523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006"/>
          </a:xfrm>
        </p:spPr>
        <p:txBody>
          <a:bodyPr>
            <a:noAutofit/>
          </a:bodyPr>
          <a:lstStyle/>
          <a:p>
            <a:r>
              <a:rPr lang="en-US" sz="3200" b="1" dirty="0"/>
              <a:t>The Details: Carbon Cycling through Organic Carbon Pools</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10413" y="1066644"/>
            <a:ext cx="4633777" cy="5496524"/>
          </a:xfrm>
        </p:spPr>
      </p:pic>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sp>
        <p:nvSpPr>
          <p:cNvPr id="6" name="Content Placeholder 2">
            <a:extLst>
              <a:ext uri="{FF2B5EF4-FFF2-40B4-BE49-F238E27FC236}">
                <a16:creationId xmlns:a16="http://schemas.microsoft.com/office/drawing/2014/main" id="{63680921-FD15-DD40-8EE9-689CF9CC0F8E}"/>
              </a:ext>
            </a:extLst>
          </p:cNvPr>
          <p:cNvSpPr txBox="1">
            <a:spLocks/>
          </p:cNvSpPr>
          <p:nvPr/>
        </p:nvSpPr>
        <p:spPr>
          <a:xfrm>
            <a:off x="256546" y="1371507"/>
            <a:ext cx="3511257" cy="47187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t>Carbon cycles through different organic carbon pools in an ecosystem, including:</a:t>
            </a:r>
          </a:p>
          <a:p>
            <a:r>
              <a:rPr lang="en-US" sz="2800" dirty="0"/>
              <a:t>Producers</a:t>
            </a:r>
          </a:p>
          <a:p>
            <a:r>
              <a:rPr lang="en-US" sz="2800" dirty="0"/>
              <a:t>Herbivores</a:t>
            </a:r>
          </a:p>
          <a:p>
            <a:r>
              <a:rPr lang="en-US" sz="2800" dirty="0"/>
              <a:t>Carnivores</a:t>
            </a:r>
          </a:p>
          <a:p>
            <a:r>
              <a:rPr lang="en-US" sz="2800" dirty="0"/>
              <a:t>Soil organic carbon</a:t>
            </a:r>
          </a:p>
          <a:p>
            <a:pPr marL="0" indent="0">
              <a:buFont typeface="Arial" pitchFamily="34" charset="0"/>
              <a:buNone/>
            </a:pPr>
            <a:endParaRPr lang="en-US" sz="2200" dirty="0"/>
          </a:p>
        </p:txBody>
      </p:sp>
    </p:spTree>
    <p:extLst>
      <p:ext uri="{BB962C8B-B14F-4D97-AF65-F5344CB8AC3E}">
        <p14:creationId xmlns:p14="http://schemas.microsoft.com/office/powerpoint/2010/main" val="39761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Use the Graphic Organizer to Explain Carbon Cycling in the Carbon Dice Game</a:t>
            </a:r>
          </a:p>
        </p:txBody>
      </p:sp>
      <p:sp>
        <p:nvSpPr>
          <p:cNvPr id="3" name="Content Placeholder 2"/>
          <p:cNvSpPr>
            <a:spLocks noGrp="1"/>
          </p:cNvSpPr>
          <p:nvPr>
            <p:ph idx="1"/>
          </p:nvPr>
        </p:nvSpPr>
        <p:spPr>
          <a:xfrm>
            <a:off x="457200" y="1417638"/>
            <a:ext cx="2735705" cy="4938712"/>
          </a:xfrm>
        </p:spPr>
        <p:txBody>
          <a:bodyPr>
            <a:noAutofit/>
          </a:bodyPr>
          <a:lstStyle/>
          <a:p>
            <a:pPr marL="357188" indent="-357188">
              <a:buFont typeface="+mj-lt"/>
              <a:buAutoNum type="arabicPeriod"/>
            </a:pPr>
            <a:r>
              <a:rPr lang="en-US" sz="2200" dirty="0"/>
              <a:t>Name the processes involved in carbon cycling through ecosystems by filling in the blanks.</a:t>
            </a:r>
          </a:p>
          <a:p>
            <a:pPr marL="357188" indent="-357188">
              <a:buFont typeface="+mj-lt"/>
              <a:buAutoNum type="arabicPeriod"/>
            </a:pPr>
            <a:r>
              <a:rPr lang="en-US" sz="2200" dirty="0"/>
              <a:t>Draw arrows to trace the cycles that your carbon atom took through the ecosystem.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pic>
        <p:nvPicPr>
          <p:cNvPr id="6"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2826" y="1297717"/>
            <a:ext cx="4422098" cy="5245433"/>
          </a:xfrm>
          <a:prstGeom prst="rect">
            <a:avLst/>
          </a:prstGeom>
        </p:spPr>
      </p:pic>
    </p:spTree>
    <p:extLst>
      <p:ext uri="{BB962C8B-B14F-4D97-AF65-F5344CB8AC3E}">
        <p14:creationId xmlns:p14="http://schemas.microsoft.com/office/powerpoint/2010/main" val="14565750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Carbon Cycles for one atom in the Carbon Dice Game</a:t>
            </a:r>
          </a:p>
        </p:txBody>
      </p:sp>
      <p:sp>
        <p:nvSpPr>
          <p:cNvPr id="3" name="Content Placeholder 2"/>
          <p:cNvSpPr>
            <a:spLocks noGrp="1"/>
          </p:cNvSpPr>
          <p:nvPr>
            <p:ph idx="1"/>
          </p:nvPr>
        </p:nvSpPr>
        <p:spPr>
          <a:xfrm>
            <a:off x="457200" y="1417638"/>
            <a:ext cx="2735705" cy="4938712"/>
          </a:xfrm>
        </p:spPr>
        <p:txBody>
          <a:bodyPr>
            <a:noAutofit/>
          </a:bodyPr>
          <a:lstStyle/>
          <a:p>
            <a:pPr marL="0" indent="0">
              <a:buNone/>
            </a:pPr>
            <a:r>
              <a:rPr lang="en-US" sz="2400" dirty="0"/>
              <a:t>The arrows show how one carbon atom cycled in the ecosystem.</a:t>
            </a:r>
          </a:p>
          <a:p>
            <a:pPr marL="0" indent="0">
              <a:buNone/>
            </a:pPr>
            <a:r>
              <a:rPr lang="en-US" sz="2400" dirty="0"/>
              <a:t>Each cycle starts and ends with CO</a:t>
            </a:r>
            <a:r>
              <a:rPr lang="en-US" sz="2400" baseline="-25000" dirty="0"/>
              <a:t>2</a:t>
            </a:r>
            <a:r>
              <a:rPr lang="en-US" sz="2400" dirty="0"/>
              <a:t> in the atmosphere.</a:t>
            </a:r>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pic>
        <p:nvPicPr>
          <p:cNvPr id="6"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2826" y="1297717"/>
            <a:ext cx="4422098" cy="5245433"/>
          </a:xfrm>
          <a:prstGeom prst="rect">
            <a:avLst/>
          </a:prstGeom>
        </p:spPr>
      </p:pic>
      <p:cxnSp>
        <p:nvCxnSpPr>
          <p:cNvPr id="9" name="Straight Arrow Connector 8">
            <a:extLst>
              <a:ext uri="{FF2B5EF4-FFF2-40B4-BE49-F238E27FC236}">
                <a16:creationId xmlns:a16="http://schemas.microsoft.com/office/drawing/2014/main" id="{47B309C5-4B7A-FE44-8C31-073DAE1AAC55}"/>
              </a:ext>
            </a:extLst>
          </p:cNvPr>
          <p:cNvCxnSpPr/>
          <p:nvPr/>
        </p:nvCxnSpPr>
        <p:spPr>
          <a:xfrm>
            <a:off x="3886200" y="2073729"/>
            <a:ext cx="0" cy="4282621"/>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96ADAED-E31E-3647-A1E4-1AA22951B6FD}"/>
              </a:ext>
            </a:extLst>
          </p:cNvPr>
          <p:cNvCxnSpPr/>
          <p:nvPr/>
        </p:nvCxnSpPr>
        <p:spPr>
          <a:xfrm>
            <a:off x="7217229" y="2008415"/>
            <a:ext cx="0" cy="4282621"/>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EE0FEB5-4961-FB4F-8D55-32486484E98A}"/>
              </a:ext>
            </a:extLst>
          </p:cNvPr>
          <p:cNvCxnSpPr/>
          <p:nvPr/>
        </p:nvCxnSpPr>
        <p:spPr>
          <a:xfrm>
            <a:off x="4180115" y="2073729"/>
            <a:ext cx="0" cy="4282621"/>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6B61B02-2D92-B144-9C52-84F2F0B29A51}"/>
              </a:ext>
            </a:extLst>
          </p:cNvPr>
          <p:cNvCxnSpPr/>
          <p:nvPr/>
        </p:nvCxnSpPr>
        <p:spPr>
          <a:xfrm>
            <a:off x="4898572" y="2057400"/>
            <a:ext cx="0" cy="4282621"/>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37A0054D-B5CA-6A4F-975E-FD265B63AC99}"/>
              </a:ext>
            </a:extLst>
          </p:cNvPr>
          <p:cNvCxnSpPr/>
          <p:nvPr/>
        </p:nvCxnSpPr>
        <p:spPr>
          <a:xfrm>
            <a:off x="5192486" y="2041071"/>
            <a:ext cx="0" cy="4282621"/>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3244656-B3BF-C643-AC68-800A3516673E}"/>
              </a:ext>
            </a:extLst>
          </p:cNvPr>
          <p:cNvCxnSpPr/>
          <p:nvPr/>
        </p:nvCxnSpPr>
        <p:spPr>
          <a:xfrm>
            <a:off x="5649686" y="2057399"/>
            <a:ext cx="0" cy="4282621"/>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90FA53C-E657-4849-86BE-1F89996673CF}"/>
              </a:ext>
            </a:extLst>
          </p:cNvPr>
          <p:cNvCxnSpPr/>
          <p:nvPr/>
        </p:nvCxnSpPr>
        <p:spPr>
          <a:xfrm>
            <a:off x="6531429" y="2090056"/>
            <a:ext cx="0" cy="4282621"/>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2BCF8AD-5DA9-0D45-9FAF-980F61E8CC3D}"/>
              </a:ext>
            </a:extLst>
          </p:cNvPr>
          <p:cNvCxnSpPr/>
          <p:nvPr/>
        </p:nvCxnSpPr>
        <p:spPr>
          <a:xfrm>
            <a:off x="6792686" y="2041070"/>
            <a:ext cx="0" cy="4282621"/>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B2EE49B-BCD1-C842-BCDF-6785334D7311}"/>
              </a:ext>
            </a:extLst>
          </p:cNvPr>
          <p:cNvCxnSpPr/>
          <p:nvPr/>
        </p:nvCxnSpPr>
        <p:spPr>
          <a:xfrm>
            <a:off x="6302829" y="2106385"/>
            <a:ext cx="0" cy="4282621"/>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36282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40024</TotalTime>
  <Words>950</Words>
  <Application>Microsoft Macintosh PowerPoint</Application>
  <PresentationFormat>On-screen Show (4:3)</PresentationFormat>
  <Paragraphs>96</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Ecosystems Unit  Activity 3.3 Tracing Carbon Through An Ecosystem</vt:lpstr>
      <vt:lpstr>Unit map</vt:lpstr>
      <vt:lpstr>In the Carbon Dice Game, we followed individual carbon atoms into and out of carbon pools. We found that the number of carbon atom visits to different organic matter pools followed the same pattern as the organic matter pyramid. </vt:lpstr>
      <vt:lpstr>Answering the Carbon Cycling Question</vt:lpstr>
      <vt:lpstr>Matter and Energy in Ecosystems</vt:lpstr>
      <vt:lpstr>The Big Picture: Matter Cycles in Ecosystems</vt:lpstr>
      <vt:lpstr>The Details: Carbon Cycling through Organic Carbon Pools</vt:lpstr>
      <vt:lpstr>Use the Graphic Organizer to Explain Carbon Cycling in the Carbon Dice Game</vt:lpstr>
      <vt:lpstr>Carbon Cycles for one atom in the Carbon Dice Game</vt:lpstr>
      <vt:lpstr>Where is the organic matter pyramid in the graphic organizer?</vt:lpstr>
      <vt:lpstr>How does answering the Carbon Cycling Question help to explain organic matter pyramid?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zhanli</dc:creator>
  <cp:lastModifiedBy>Tompkins, Elizabeth</cp:lastModifiedBy>
  <cp:revision>738</cp:revision>
  <cp:lastPrinted>2012-08-05T18:30:52Z</cp:lastPrinted>
  <dcterms:created xsi:type="dcterms:W3CDTF">2011-09-07T14:12:14Z</dcterms:created>
  <dcterms:modified xsi:type="dcterms:W3CDTF">2020-06-24T13:28:48Z</dcterms:modified>
</cp:coreProperties>
</file>