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426" r:id="rId2"/>
    <p:sldId id="427" r:id="rId3"/>
    <p:sldId id="405" r:id="rId4"/>
    <p:sldId id="406" r:id="rId5"/>
    <p:sldId id="428" r:id="rId6"/>
    <p:sldId id="430" r:id="rId7"/>
    <p:sldId id="433" r:id="rId8"/>
    <p:sldId id="434" r:id="rId9"/>
    <p:sldId id="437" r:id="rId10"/>
    <p:sldId id="438" r:id="rId11"/>
    <p:sldId id="43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41">
          <p15:clr>
            <a:srgbClr val="A4A3A4"/>
          </p15:clr>
        </p15:guide>
        <p15:guide id="2" pos="288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urtney Lyn Lannen" initials="CL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1BF5"/>
    <a:srgbClr val="4D4D4D"/>
    <a:srgbClr val="8A8A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85" autoAdjust="0"/>
    <p:restoredTop sz="52683" autoAdjust="0"/>
  </p:normalViewPr>
  <p:slideViewPr>
    <p:cSldViewPr snapToGrid="0">
      <p:cViewPr varScale="1">
        <p:scale>
          <a:sx n="47" d="100"/>
          <a:sy n="47" d="100"/>
        </p:scale>
        <p:origin x="2488" y="184"/>
      </p:cViewPr>
      <p:guideLst>
        <p:guide orient="horz" pos="4041"/>
        <p:guide pos="2888"/>
      </p:guideLst>
    </p:cSldViewPr>
  </p:slideViewPr>
  <p:notesTextViewPr>
    <p:cViewPr>
      <p:scale>
        <a:sx n="100" d="100"/>
        <a:sy n="100" d="100"/>
      </p:scale>
      <p:origin x="0" y="0"/>
    </p:cViewPr>
  </p:notesTextViewPr>
  <p:sorterViewPr>
    <p:cViewPr>
      <p:scale>
        <a:sx n="150" d="100"/>
        <a:sy n="150" d="100"/>
      </p:scale>
      <p:origin x="0" y="136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E8CE87F-9506-F04C-AB0C-3E862D132481}" type="datetimeFigureOut">
              <a:rPr lang="en-US" smtClean="0"/>
              <a:t>1/7/20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AAA176-B660-E54E-BC39-F73E8DF38553}" type="slidenum">
              <a:rPr lang="en-US" smtClean="0"/>
              <a:t>‹#›</a:t>
            </a:fld>
            <a:endParaRPr lang="en-US"/>
          </a:p>
        </p:txBody>
      </p:sp>
    </p:spTree>
    <p:extLst>
      <p:ext uri="{BB962C8B-B14F-4D97-AF65-F5344CB8AC3E}">
        <p14:creationId xmlns:p14="http://schemas.microsoft.com/office/powerpoint/2010/main" val="334853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988DA7-652E-411C-AC6B-9DECCF795181}" type="datetimeFigureOut">
              <a:rPr lang="en-US" smtClean="0"/>
              <a:pPr/>
              <a:t>1/7/20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F3F3A2-4CB2-4280-92F2-A775C7AFE2B3}" type="slidenum">
              <a:rPr lang="en-US" smtClean="0"/>
              <a:pPr/>
              <a:t>‹#›</a:t>
            </a:fld>
            <a:endParaRPr lang="en-US"/>
          </a:p>
        </p:txBody>
      </p:sp>
    </p:spTree>
    <p:extLst>
      <p:ext uri="{BB962C8B-B14F-4D97-AF65-F5344CB8AC3E}">
        <p14:creationId xmlns:p14="http://schemas.microsoft.com/office/powerpoint/2010/main" val="350631156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pload.wikimedia.org/wikipedia/commons/d/d6/Mount_Gulaga_temperate_rainforest-1.jp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static.pexels.com/photos/301643/pexels-photo-301643.jpe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oodfreephotos.com/albums/united-states/wisconsin/ice-age-trail/wisconsin-ice-age-trail-winter-tundra.jp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upload.wikimedia.org/wikipedia/commons/9/9e/Black_pigs_at_Wherstead,_Suffolk.jp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1140000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products and services in different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7-10 to have a discussion about the products and services that might be provided by some of the ecosystems (These ecosystems will be discussed again in Activity 5.3). Discuss how the products and services of the different ecosystems are alike and different.</a:t>
            </a:r>
            <a:r>
              <a:rPr lang="en-US" dirty="0">
                <a:effectLst/>
              </a:rPr>
              <a:t> </a:t>
            </a:r>
          </a:p>
          <a:p>
            <a:endParaRPr lang="en-US" dirty="0">
              <a:effectLst/>
            </a:endParaRPr>
          </a:p>
          <a:p>
            <a:r>
              <a:rPr lang="en-US" dirty="0"/>
              <a:t>Image Credit: </a:t>
            </a:r>
            <a:r>
              <a:rPr lang="en-US" sz="1200" kern="1200" dirty="0">
                <a:solidFill>
                  <a:schemeClr val="tx1"/>
                </a:solidFill>
                <a:effectLst/>
                <a:latin typeface="+mn-lt"/>
                <a:ea typeface="+mn-ea"/>
                <a:cs typeface="+mn-cs"/>
              </a:rPr>
              <a:t> </a:t>
            </a:r>
          </a:p>
          <a:p>
            <a:r>
              <a:rPr lang="en-US" sz="1200" u="sng" kern="1200" dirty="0">
                <a:solidFill>
                  <a:schemeClr val="tx1"/>
                </a:solidFill>
                <a:effectLst/>
                <a:latin typeface="+mn-lt"/>
                <a:ea typeface="+mn-ea"/>
                <a:cs typeface="+mn-cs"/>
                <a:hlinkClick r:id="rId3"/>
              </a:rPr>
              <a:t>https://upload.wikimedia.org/wikipedia/commons/d/d6/Mount_Gulaga_temperate_rainforest-1.jpg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10</a:t>
            </a:fld>
            <a:endParaRPr lang="en-US"/>
          </a:p>
        </p:txBody>
      </p:sp>
    </p:spTree>
    <p:extLst>
      <p:ext uri="{BB962C8B-B14F-4D97-AF65-F5344CB8AC3E}">
        <p14:creationId xmlns:p14="http://schemas.microsoft.com/office/powerpoint/2010/main" val="1537595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Preview the next lesson.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11 to tell students that in the next activity they will focus in on specific ecosystem products and services that relate to carbon cycling. </a:t>
            </a:r>
            <a:r>
              <a:rPr lang="en-US" sz="1200" kern="1200">
                <a:solidFill>
                  <a:schemeClr val="tx1"/>
                </a:solidFill>
                <a:effectLst/>
                <a:latin typeface="+mn-lt"/>
                <a:ea typeface="+mn-ea"/>
                <a:cs typeface="+mn-cs"/>
              </a:rPr>
              <a:t>Specifically, they will be learning about water, food, and carbon sequestration in three different human managed ecosystems.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credit: https://</a:t>
            </a:r>
            <a:r>
              <a:rPr lang="en-US" dirty="0" err="1"/>
              <a:t>commons.wikimedia.org</a:t>
            </a:r>
            <a:r>
              <a:rPr lang="en-US" dirty="0"/>
              <a:t>/wiki/File:Magnifying_glass_01.svg</a:t>
            </a:r>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11</a:t>
            </a:fld>
            <a:endParaRPr lang="en-US"/>
          </a:p>
        </p:txBody>
      </p:sp>
    </p:spTree>
    <p:extLst>
      <p:ext uri="{BB962C8B-B14F-4D97-AF65-F5344CB8AC3E}">
        <p14:creationId xmlns:p14="http://schemas.microsoft.com/office/powerpoint/2010/main" val="1319768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5.1 Introduction to Ecosystem Products and Services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961913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human managed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Ask students to share ideas about how people are a part of ecosystems and how people use ecosystems.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3</a:t>
            </a:fld>
            <a:endParaRPr lang="en-US"/>
          </a:p>
        </p:txBody>
      </p:sp>
    </p:spTree>
    <p:extLst>
      <p:ext uri="{BB962C8B-B14F-4D97-AF65-F5344CB8AC3E}">
        <p14:creationId xmlns:p14="http://schemas.microsoft.com/office/powerpoint/2010/main" val="1007871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read about ecosystem products and services.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5.1 Ecosystem Products and Services Grow PPT to introduce how humans are a part of ecosystems. Have students read 5.1 Ecosystem Products and Services Reading using the Questions, Connections, Questions Student Reading Strategy. See the Engaging Students with Readings and the Question, Connections, Questions Reading Strategy Educator Resource document for information about how to engage students with this strategy.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 students read with a partner, have them stop and discuss the italicized questions in the reading with their partner.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After pairs are finished reading, have students share with the class what they found interesting and any questions they have.</a:t>
            </a:r>
          </a:p>
        </p:txBody>
      </p:sp>
      <p:sp>
        <p:nvSpPr>
          <p:cNvPr id="4" name="Slide Number Placeholder 3"/>
          <p:cNvSpPr>
            <a:spLocks noGrp="1"/>
          </p:cNvSpPr>
          <p:nvPr>
            <p:ph type="sldNum" sz="quarter" idx="10"/>
          </p:nvPr>
        </p:nvSpPr>
        <p:spPr/>
        <p:txBody>
          <a:bodyPr/>
          <a:lstStyle/>
          <a:p>
            <a:fld id="{D3F3F3A2-4CB2-4280-92F2-A775C7AFE2B3}" type="slidenum">
              <a:rPr lang="en-US" smtClean="0"/>
              <a:pPr/>
              <a:t>4</a:t>
            </a:fld>
            <a:endParaRPr lang="en-US"/>
          </a:p>
        </p:txBody>
      </p:sp>
    </p:spTree>
    <p:extLst>
      <p:ext uri="{BB962C8B-B14F-4D97-AF65-F5344CB8AC3E}">
        <p14:creationId xmlns:p14="http://schemas.microsoft.com/office/powerpoint/2010/main" val="1007871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read about ecosystem products and services (cont.)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Have students discuss the questions based on the reading.</a:t>
            </a:r>
            <a:r>
              <a:rPr lang="en-US" dirty="0">
                <a:effectLst/>
              </a:rPr>
              <a:t> </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5</a:t>
            </a:fld>
            <a:endParaRPr lang="en-US"/>
          </a:p>
        </p:txBody>
      </p:sp>
    </p:spTree>
    <p:extLst>
      <p:ext uri="{BB962C8B-B14F-4D97-AF65-F5344CB8AC3E}">
        <p14:creationId xmlns:p14="http://schemas.microsoft.com/office/powerpoint/2010/main" val="1674084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the products and services of different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6 to introduce the activity. Pass out 5.1 Products and Services in Different Ecosystems Worksheet to each student.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answer the first two questions using the reading. Review the answers as a class. Make a list on the board of ecosystem products and services.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With a partner, have students rotate through each of the 5.1 Ecosystem Images hanging around the classroom. Students should talk with their partner about the products and services that might be provided by each ecosystem and then record their answers in the table on 5.1 Products and Services in Different Ecosystems Worksheet.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5E53AFAC-1A08-7F4F-8495-3FE54312C5FA}" type="slidenum">
              <a:rPr lang="en-US" smtClean="0"/>
              <a:t>6</a:t>
            </a:fld>
            <a:endParaRPr lang="en-US"/>
          </a:p>
        </p:txBody>
      </p:sp>
    </p:spTree>
    <p:extLst>
      <p:ext uri="{BB962C8B-B14F-4D97-AF65-F5344CB8AC3E}">
        <p14:creationId xmlns:p14="http://schemas.microsoft.com/office/powerpoint/2010/main" val="735840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products and services in different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7-10 to have a discussion about the products and services that might be provided by some of the ecosystems (These ecosystems will be discussed again in Activity 5.3). Discuss how the products and services of the different ecosystems are alike and different.</a:t>
            </a:r>
            <a:r>
              <a:rPr lang="en-US" dirty="0">
                <a:effectLst/>
              </a:rPr>
              <a:t> </a:t>
            </a:r>
          </a:p>
          <a:p>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3"/>
              </a:rPr>
              <a:t>https://static.pexels.com/photos/301643/pexels-photo-301643.jpeg</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7</a:t>
            </a:fld>
            <a:endParaRPr lang="en-US"/>
          </a:p>
        </p:txBody>
      </p:sp>
    </p:spTree>
    <p:extLst>
      <p:ext uri="{BB962C8B-B14F-4D97-AF65-F5344CB8AC3E}">
        <p14:creationId xmlns:p14="http://schemas.microsoft.com/office/powerpoint/2010/main" val="977461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products and services in different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7-10 to have a discussion about the products and services that might be provided by some of the ecosystems (These ecosystems will be discussed again in Activity 5.3). Discuss how the products and services of the different ecosystems are alike and different.</a:t>
            </a:r>
            <a:r>
              <a:rPr lang="en-US" dirty="0">
                <a:effectLst/>
              </a:rPr>
              <a:t> </a:t>
            </a:r>
          </a:p>
          <a:p>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3"/>
              </a:rPr>
              <a:t>https://www.goodfreephotos.com/albums/united-states/wisconsin/ice-age-trail/wisconsin-ice-age-trail-winter-tundra.jpg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8</a:t>
            </a:fld>
            <a:endParaRPr lang="en-US"/>
          </a:p>
        </p:txBody>
      </p:sp>
    </p:spTree>
    <p:extLst>
      <p:ext uri="{BB962C8B-B14F-4D97-AF65-F5344CB8AC3E}">
        <p14:creationId xmlns:p14="http://schemas.microsoft.com/office/powerpoint/2010/main" val="20866783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products and services in different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7-10 to have a discussion about the products and services that might be provided by some of the ecosystems (These ecosystems will be discussed again in Activity 5.3). Discuss how the products and services of the different ecosystems are alike and different.</a:t>
            </a:r>
            <a:r>
              <a:rPr lang="en-US" dirty="0">
                <a:effectLst/>
              </a:rPr>
              <a:t> </a:t>
            </a:r>
          </a:p>
          <a:p>
            <a:endParaRPr lang="en-US" dirty="0">
              <a:effectLst/>
            </a:endParaRPr>
          </a:p>
          <a:p>
            <a:r>
              <a:rPr lang="en-US" dirty="0"/>
              <a:t>Image Credit:</a:t>
            </a:r>
            <a:r>
              <a:rPr lang="en-US" baseline="0" dirty="0"/>
              <a:t> </a:t>
            </a:r>
            <a:r>
              <a:rPr lang="en-US" sz="1200" u="sng" kern="1200" dirty="0">
                <a:solidFill>
                  <a:schemeClr val="tx1"/>
                </a:solidFill>
                <a:effectLst/>
                <a:latin typeface="+mn-lt"/>
                <a:ea typeface="+mn-ea"/>
                <a:cs typeface="+mn-cs"/>
                <a:hlinkClick r:id="rId3"/>
              </a:rPr>
              <a:t>https://upload.wikimedia.org/wikipedia/commons/9/9e/Black_pigs_at_Wherstead%2C_Suffolk.jpg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9</a:t>
            </a:fld>
            <a:endParaRPr lang="en-US"/>
          </a:p>
        </p:txBody>
      </p:sp>
    </p:spTree>
    <p:extLst>
      <p:ext uri="{BB962C8B-B14F-4D97-AF65-F5344CB8AC3E}">
        <p14:creationId xmlns:p14="http://schemas.microsoft.com/office/powerpoint/2010/main" val="1816842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7C5FB47-0D20-42B1-9334-86B13332216C}" type="datetime1">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5B6521-4E04-4A86-8EE7-8A17FB90DCAF}" type="datetime1">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3835717-9F63-492F-A886-7182D2ECADDF}" type="datetime1">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593E5C-2BE6-4396-9540-17F810ECE9CE}" type="datetime1">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2A0117-2723-42E1-B6B5-27C3421650EE}" type="datetime1">
              <a:rPr lang="en-US" smtClean="0"/>
              <a:t>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811E643-4A2B-43C5-A748-A352CC826CE6}" type="datetime1">
              <a:rPr lang="en-US" smtClean="0"/>
              <a:t>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6BDCEC6-1422-4156-958E-A86A08CE083D}" type="datetime1">
              <a:rPr lang="en-US" smtClean="0"/>
              <a:t>1/7/20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C7DBFF4-93B5-4AB3-BEFC-B47330F18EC5}" type="datetime1">
              <a:rPr lang="en-US" smtClean="0"/>
              <a:t>1/7/20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sz="2000">
                <a:latin typeface="Arial" panose="020B0604020202020204" pitchFamily="34" charset="0"/>
                <a:cs typeface="Arial" panose="020B0604020202020204" pitchFamily="34" charset="0"/>
              </a:defRPr>
            </a:lvl1p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13BC00-87FC-4BF7-A51B-370FBCF49A8D}" type="datetime1">
              <a:rPr lang="en-US" smtClean="0"/>
              <a:t>1/7/20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93B4A41-B57D-47CF-BF66-F9DBEE4B67A3}" type="datetime1">
              <a:rPr lang="en-US" smtClean="0"/>
              <a:t>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240028-17C3-46D0-ABEA-F2425149172D}" type="datetime1">
              <a:rPr lang="en-US" smtClean="0"/>
              <a:t>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9F9DA-01C5-47D1-B05F-B33C6C24BF0B}" type="datetime1">
              <a:rPr lang="en-US" smtClean="0"/>
              <a:t>1/7/20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5.1 Introduction to Ecosystem Products and Services</a:t>
            </a:r>
          </a:p>
        </p:txBody>
      </p:sp>
      <p:sp>
        <p:nvSpPr>
          <p:cNvPr id="5" name="Slide Number Placeholder 4">
            <a:extLst>
              <a:ext uri="{FF2B5EF4-FFF2-40B4-BE49-F238E27FC236}">
                <a16:creationId xmlns:a16="http://schemas.microsoft.com/office/drawing/2014/main" id="{CE198D36-D133-4834-8377-16623922AF7D}"/>
              </a:ext>
            </a:extLst>
          </p:cNvPr>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1353795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Rainforest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411719" y="1233352"/>
            <a:ext cx="8320561" cy="5122998"/>
          </a:xfrm>
          <a:prstGeom prst="rect">
            <a:avLst/>
          </a:prstGeom>
          <a:noFill/>
          <a:ln>
            <a:noFill/>
          </a:ln>
        </p:spPr>
      </p:pic>
    </p:spTree>
    <p:extLst>
      <p:ext uri="{BB962C8B-B14F-4D97-AF65-F5344CB8AC3E}">
        <p14:creationId xmlns:p14="http://schemas.microsoft.com/office/powerpoint/2010/main" val="898170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Looking Forward</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pic>
        <p:nvPicPr>
          <p:cNvPr id="5" name="Picture 4"/>
          <p:cNvPicPr>
            <a:picLocks noChangeAspect="1"/>
          </p:cNvPicPr>
          <p:nvPr/>
        </p:nvPicPr>
        <p:blipFill>
          <a:blip r:embed="rId3"/>
          <a:stretch>
            <a:fillRect/>
          </a:stretch>
        </p:blipFill>
        <p:spPr>
          <a:xfrm>
            <a:off x="4735406" y="1482140"/>
            <a:ext cx="3104450" cy="3086416"/>
          </a:xfrm>
          <a:prstGeom prst="rect">
            <a:avLst/>
          </a:prstGeom>
        </p:spPr>
      </p:pic>
      <p:sp>
        <p:nvSpPr>
          <p:cNvPr id="6" name="TextBox 5"/>
          <p:cNvSpPr txBox="1"/>
          <p:nvPr/>
        </p:nvSpPr>
        <p:spPr>
          <a:xfrm>
            <a:off x="689548" y="1858779"/>
            <a:ext cx="4197245" cy="2677656"/>
          </a:xfrm>
          <a:prstGeom prst="rect">
            <a:avLst/>
          </a:prstGeom>
          <a:noFill/>
        </p:spPr>
        <p:txBody>
          <a:bodyPr wrap="square" rtlCol="0">
            <a:spAutoFit/>
          </a:bodyPr>
          <a:lstStyle/>
          <a:p>
            <a:r>
              <a:rPr lang="en-US" sz="2800" dirty="0"/>
              <a:t>We will be focusing in on the following ecosystem products and services:</a:t>
            </a:r>
          </a:p>
          <a:p>
            <a:pPr marL="285750" indent="-285750">
              <a:buFont typeface="Arial" charset="0"/>
              <a:buChar char="•"/>
            </a:pPr>
            <a:r>
              <a:rPr lang="en-US" sz="2800" dirty="0"/>
              <a:t>Food</a:t>
            </a:r>
          </a:p>
          <a:p>
            <a:pPr marL="285750" indent="-285750">
              <a:buFont typeface="Arial" charset="0"/>
              <a:buChar char="•"/>
            </a:pPr>
            <a:r>
              <a:rPr lang="en-US" sz="2800" dirty="0"/>
              <a:t>Water</a:t>
            </a:r>
          </a:p>
          <a:p>
            <a:pPr marL="285750" indent="-285750">
              <a:buFont typeface="Arial" charset="0"/>
              <a:buChar char="•"/>
            </a:pPr>
            <a:r>
              <a:rPr lang="en-US" sz="2800" dirty="0"/>
              <a:t>Carbon sequestration</a:t>
            </a:r>
          </a:p>
        </p:txBody>
      </p:sp>
    </p:spTree>
    <p:extLst>
      <p:ext uri="{BB962C8B-B14F-4D97-AF65-F5344CB8AC3E}">
        <p14:creationId xmlns:p14="http://schemas.microsoft.com/office/powerpoint/2010/main" val="831869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187756" y="1981494"/>
            <a:ext cx="8768488" cy="4374856"/>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8137282" y="2966719"/>
            <a:ext cx="939852" cy="924560"/>
          </a:xfrm>
          <a:prstGeom prst="wedgeEllipseCallout">
            <a:avLst>
              <a:gd name="adj1" fmla="val -89627"/>
              <a:gd name="adj2" fmla="val 10356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1526750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09600" y="307790"/>
            <a:ext cx="8001000" cy="707886"/>
          </a:xfrm>
          <a:prstGeom prst="rect">
            <a:avLst/>
          </a:prstGeom>
          <a:noFill/>
        </p:spPr>
        <p:txBody>
          <a:bodyPr wrap="square" rtlCol="0">
            <a:spAutoFit/>
          </a:bodyPr>
          <a:lstStyle/>
          <a:p>
            <a:pPr algn="ctr"/>
            <a:r>
              <a:rPr lang="en-US" sz="4000" dirty="0"/>
              <a:t>Humans and Ecosystems</a:t>
            </a:r>
          </a:p>
        </p:txBody>
      </p:sp>
      <p:sp>
        <p:nvSpPr>
          <p:cNvPr id="3" name="Slide Number Placeholder 2"/>
          <p:cNvSpPr>
            <a:spLocks noGrp="1"/>
          </p:cNvSpPr>
          <p:nvPr>
            <p:ph type="sldNum" sz="quarter" idx="12"/>
          </p:nvPr>
        </p:nvSpPr>
        <p:spPr/>
        <p:txBody>
          <a:bodyPr/>
          <a:lstStyle/>
          <a:p>
            <a:fld id="{B6F15528-21DE-4FAA-801E-634DDDAF4B2B}" type="slidenum">
              <a:rPr lang="en-US" smtClean="0"/>
              <a:pPr/>
              <a:t>3</a:t>
            </a:fld>
            <a:endParaRPr lang="en-US"/>
          </a:p>
        </p:txBody>
      </p:sp>
      <p:sp>
        <p:nvSpPr>
          <p:cNvPr id="10" name="TextBox 9"/>
          <p:cNvSpPr txBox="1"/>
          <p:nvPr/>
        </p:nvSpPr>
        <p:spPr>
          <a:xfrm>
            <a:off x="606611" y="1216211"/>
            <a:ext cx="8298329" cy="3539430"/>
          </a:xfrm>
          <a:prstGeom prst="rect">
            <a:avLst/>
          </a:prstGeom>
          <a:noFill/>
        </p:spPr>
        <p:txBody>
          <a:bodyPr wrap="square" rtlCol="0">
            <a:spAutoFit/>
          </a:bodyPr>
          <a:lstStyle/>
          <a:p>
            <a:r>
              <a:rPr lang="en-US" sz="3200" dirty="0"/>
              <a:t>From previous Lessons, you’ve learned that ecosystems are comprised of different carbon pools (e.g., producers, herbivores, carnivores) and that matter and energy move among these pools through carbon-transforming processes. </a:t>
            </a:r>
          </a:p>
          <a:p>
            <a:endParaRPr lang="en-US" sz="3200" dirty="0"/>
          </a:p>
          <a:p>
            <a:r>
              <a:rPr lang="en-US" sz="3200" dirty="0"/>
              <a:t>Are humans part of ecosystems? How?</a:t>
            </a:r>
          </a:p>
        </p:txBody>
      </p:sp>
    </p:spTree>
    <p:extLst>
      <p:ext uri="{BB962C8B-B14F-4D97-AF65-F5344CB8AC3E}">
        <p14:creationId xmlns:p14="http://schemas.microsoft.com/office/powerpoint/2010/main" val="9378095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4</a:t>
            </a:fld>
            <a:endParaRPr lang="en-US" dirty="0"/>
          </a:p>
        </p:txBody>
      </p:sp>
      <p:sp>
        <p:nvSpPr>
          <p:cNvPr id="10" name="TextBox 9"/>
          <p:cNvSpPr txBox="1"/>
          <p:nvPr/>
        </p:nvSpPr>
        <p:spPr>
          <a:xfrm>
            <a:off x="609600" y="307790"/>
            <a:ext cx="8001000" cy="707886"/>
          </a:xfrm>
          <a:prstGeom prst="rect">
            <a:avLst/>
          </a:prstGeom>
          <a:noFill/>
        </p:spPr>
        <p:txBody>
          <a:bodyPr wrap="square" rtlCol="0">
            <a:spAutoFit/>
          </a:bodyPr>
          <a:lstStyle/>
          <a:p>
            <a:pPr algn="ctr"/>
            <a:r>
              <a:rPr lang="en-US" sz="4000" dirty="0"/>
              <a:t>Humans and Ecosystems</a:t>
            </a:r>
          </a:p>
        </p:txBody>
      </p:sp>
      <p:sp>
        <p:nvSpPr>
          <p:cNvPr id="11" name="TextBox 10"/>
          <p:cNvSpPr txBox="1"/>
          <p:nvPr/>
        </p:nvSpPr>
        <p:spPr>
          <a:xfrm>
            <a:off x="472141" y="1111623"/>
            <a:ext cx="4474614" cy="5509200"/>
          </a:xfrm>
          <a:prstGeom prst="rect">
            <a:avLst/>
          </a:prstGeom>
          <a:noFill/>
        </p:spPr>
        <p:txBody>
          <a:bodyPr wrap="square" rtlCol="0">
            <a:spAutoFit/>
          </a:bodyPr>
          <a:lstStyle/>
          <a:p>
            <a:r>
              <a:rPr lang="en-US" sz="3200" dirty="0"/>
              <a:t>Of course humans are part of ecosystems! All of the matter and energy that we need to survive come from ecosystems, as well as the oxygen we breathe. </a:t>
            </a:r>
          </a:p>
          <a:p>
            <a:endParaRPr lang="en-US" sz="3200" dirty="0"/>
          </a:p>
          <a:p>
            <a:r>
              <a:rPr lang="en-US" sz="3200" dirty="0"/>
              <a:t>Let’s read to find out more about ecosystem products and services. </a:t>
            </a:r>
          </a:p>
        </p:txBody>
      </p:sp>
      <p:sp>
        <p:nvSpPr>
          <p:cNvPr id="2" name="Rectangle 1">
            <a:extLst>
              <a:ext uri="{FF2B5EF4-FFF2-40B4-BE49-F238E27FC236}">
                <a16:creationId xmlns:a16="http://schemas.microsoft.com/office/drawing/2014/main" id="{F2806DE8-BFCB-E34B-B7AF-BB0988CC1F08}"/>
              </a:ext>
            </a:extLst>
          </p:cNvPr>
          <p:cNvSpPr/>
          <p:nvPr/>
        </p:nvSpPr>
        <p:spPr>
          <a:xfrm>
            <a:off x="4946754" y="1111623"/>
            <a:ext cx="3663845" cy="4031873"/>
          </a:xfrm>
          <a:prstGeom prst="rect">
            <a:avLst/>
          </a:prstGeom>
        </p:spPr>
        <p:txBody>
          <a:bodyPr wrap="square">
            <a:spAutoFit/>
          </a:bodyPr>
          <a:lstStyle/>
          <a:p>
            <a:r>
              <a:rPr lang="en-US" sz="3200" dirty="0"/>
              <a:t>Read the “5.1 Ecosystem Products and Services Reading” using the Questions, Connections, Questions Reading Strategy.</a:t>
            </a:r>
          </a:p>
        </p:txBody>
      </p:sp>
    </p:spTree>
    <p:extLst>
      <p:ext uri="{BB962C8B-B14F-4D97-AF65-F5344CB8AC3E}">
        <p14:creationId xmlns:p14="http://schemas.microsoft.com/office/powerpoint/2010/main" val="2286019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a:t>
            </a:r>
          </a:p>
        </p:txBody>
      </p:sp>
      <p:sp>
        <p:nvSpPr>
          <p:cNvPr id="3" name="Content Placeholder 2"/>
          <p:cNvSpPr>
            <a:spLocks noGrp="1"/>
          </p:cNvSpPr>
          <p:nvPr>
            <p:ph idx="1"/>
          </p:nvPr>
        </p:nvSpPr>
        <p:spPr/>
        <p:txBody>
          <a:bodyPr/>
          <a:lstStyle/>
          <a:p>
            <a:r>
              <a:rPr lang="en-US" dirty="0"/>
              <a:t>Are real ecosystems open or closed systems? Why?</a:t>
            </a:r>
          </a:p>
          <a:p>
            <a:r>
              <a:rPr lang="en-US" dirty="0"/>
              <a:t>Why do humans manage ecosystems?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1427262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Application of Reading</a:t>
            </a:r>
          </a:p>
        </p:txBody>
      </p:sp>
      <p:sp>
        <p:nvSpPr>
          <p:cNvPr id="3" name="Slide Number Placeholder 2">
            <a:extLst>
              <a:ext uri="{FF2B5EF4-FFF2-40B4-BE49-F238E27FC236}">
                <a16:creationId xmlns:a16="http://schemas.microsoft.com/office/drawing/2014/main" id="{A710B3A6-28E3-41DE-B38E-C4DC0B8CF115}"/>
              </a:ext>
            </a:extLst>
          </p:cNvPr>
          <p:cNvSpPr>
            <a:spLocks noGrp="1"/>
          </p:cNvSpPr>
          <p:nvPr>
            <p:ph type="sldNum" sz="quarter" idx="12"/>
          </p:nvPr>
        </p:nvSpPr>
        <p:spPr/>
        <p:txBody>
          <a:bodyPr/>
          <a:lstStyle/>
          <a:p>
            <a:fld id="{720FEE0B-F069-E94B-95AD-7C6965ED0E4E}" type="slidenum">
              <a:rPr lang="en-US" smtClean="0"/>
              <a:t>6</a:t>
            </a:fld>
            <a:endParaRPr lang="en-US"/>
          </a:p>
        </p:txBody>
      </p:sp>
      <p:sp>
        <p:nvSpPr>
          <p:cNvPr id="4" name="TextBox 3"/>
          <p:cNvSpPr txBox="1"/>
          <p:nvPr/>
        </p:nvSpPr>
        <p:spPr>
          <a:xfrm>
            <a:off x="6553200" y="1740596"/>
            <a:ext cx="2320977" cy="4524315"/>
          </a:xfrm>
          <a:prstGeom prst="rect">
            <a:avLst/>
          </a:prstGeom>
          <a:noFill/>
        </p:spPr>
        <p:txBody>
          <a:bodyPr wrap="square" rtlCol="0">
            <a:spAutoFit/>
          </a:bodyPr>
          <a:lstStyle/>
          <a:p>
            <a:r>
              <a:rPr lang="en-US" sz="2400" dirty="0"/>
              <a:t>Answer questions 1 and 2 using the reading.</a:t>
            </a:r>
          </a:p>
          <a:p>
            <a:endParaRPr lang="en-US" sz="2400" dirty="0"/>
          </a:p>
          <a:p>
            <a:endParaRPr lang="en-US" sz="2400" dirty="0"/>
          </a:p>
          <a:p>
            <a:r>
              <a:rPr lang="en-US" sz="2400" dirty="0"/>
              <a:t>At each station, identify the products and services that each ecosystem may provide. </a:t>
            </a:r>
          </a:p>
        </p:txBody>
      </p:sp>
      <p:pic>
        <p:nvPicPr>
          <p:cNvPr id="14" name="Picture 13"/>
          <p:cNvPicPr/>
          <p:nvPr/>
        </p:nvPicPr>
        <p:blipFill>
          <a:blip r:embed="rId3">
            <a:extLst>
              <a:ext uri="{28A0092B-C50C-407E-A947-70E740481C1C}">
                <a14:useLocalDpi xmlns:a14="http://schemas.microsoft.com/office/drawing/2010/main" val="0"/>
              </a:ext>
            </a:extLst>
          </a:blip>
          <a:srcRect/>
          <a:stretch>
            <a:fillRect/>
          </a:stretch>
        </p:blipFill>
        <p:spPr bwMode="auto">
          <a:xfrm>
            <a:off x="749508" y="1740596"/>
            <a:ext cx="2709125" cy="1865208"/>
          </a:xfrm>
          <a:prstGeom prst="rect">
            <a:avLst/>
          </a:prstGeom>
          <a:noFill/>
          <a:ln>
            <a:noFill/>
          </a:ln>
        </p:spPr>
      </p:pic>
      <p:pic>
        <p:nvPicPr>
          <p:cNvPr id="15" name="Picture 14"/>
          <p:cNvPicPr/>
          <p:nvPr/>
        </p:nvPicPr>
        <p:blipFill>
          <a:blip r:embed="rId4">
            <a:extLst>
              <a:ext uri="{28A0092B-C50C-407E-A947-70E740481C1C}">
                <a14:useLocalDpi xmlns:a14="http://schemas.microsoft.com/office/drawing/2010/main" val="0"/>
              </a:ext>
            </a:extLst>
          </a:blip>
          <a:srcRect/>
          <a:stretch>
            <a:fillRect/>
          </a:stretch>
        </p:blipFill>
        <p:spPr bwMode="auto">
          <a:xfrm>
            <a:off x="361219" y="3157131"/>
            <a:ext cx="2717176" cy="2269310"/>
          </a:xfrm>
          <a:prstGeom prst="rect">
            <a:avLst/>
          </a:prstGeom>
          <a:noFill/>
          <a:ln>
            <a:noFill/>
          </a:ln>
        </p:spPr>
      </p:pic>
      <p:pic>
        <p:nvPicPr>
          <p:cNvPr id="16" name="Picture 15"/>
          <p:cNvPicPr/>
          <p:nvPr/>
        </p:nvPicPr>
        <p:blipFill>
          <a:blip r:embed="rId5">
            <a:extLst>
              <a:ext uri="{28A0092B-C50C-407E-A947-70E740481C1C}">
                <a14:useLocalDpi xmlns:a14="http://schemas.microsoft.com/office/drawing/2010/main" val="0"/>
              </a:ext>
            </a:extLst>
          </a:blip>
          <a:srcRect/>
          <a:stretch>
            <a:fillRect/>
          </a:stretch>
        </p:blipFill>
        <p:spPr bwMode="auto">
          <a:xfrm>
            <a:off x="3268514" y="1696657"/>
            <a:ext cx="3094567" cy="1677161"/>
          </a:xfrm>
          <a:prstGeom prst="rect">
            <a:avLst/>
          </a:prstGeom>
          <a:noFill/>
          <a:ln>
            <a:noFill/>
          </a:ln>
        </p:spPr>
      </p:pic>
      <p:pic>
        <p:nvPicPr>
          <p:cNvPr id="17" name="Picture 16"/>
          <p:cNvPicPr/>
          <p:nvPr/>
        </p:nvPicPr>
        <p:blipFill>
          <a:blip r:embed="rId6">
            <a:extLst>
              <a:ext uri="{28A0092B-C50C-407E-A947-70E740481C1C}">
                <a14:useLocalDpi xmlns:a14="http://schemas.microsoft.com/office/drawing/2010/main" val="0"/>
              </a:ext>
            </a:extLst>
          </a:blip>
          <a:srcRect/>
          <a:stretch>
            <a:fillRect/>
          </a:stretch>
        </p:blipFill>
        <p:spPr bwMode="auto">
          <a:xfrm>
            <a:off x="2884458" y="3157131"/>
            <a:ext cx="3288504" cy="2336522"/>
          </a:xfrm>
          <a:prstGeom prst="rect">
            <a:avLst/>
          </a:prstGeom>
          <a:noFill/>
          <a:ln>
            <a:noFill/>
          </a:ln>
        </p:spPr>
      </p:pic>
      <p:pic>
        <p:nvPicPr>
          <p:cNvPr id="21" name="Picture 20"/>
          <p:cNvPicPr/>
          <p:nvPr/>
        </p:nvPicPr>
        <p:blipFill>
          <a:blip r:embed="rId7">
            <a:extLst>
              <a:ext uri="{28A0092B-C50C-407E-A947-70E740481C1C}">
                <a14:useLocalDpi xmlns:a14="http://schemas.microsoft.com/office/drawing/2010/main" val="0"/>
              </a:ext>
            </a:extLst>
          </a:blip>
          <a:srcRect/>
          <a:stretch>
            <a:fillRect/>
          </a:stretch>
        </p:blipFill>
        <p:spPr bwMode="auto">
          <a:xfrm>
            <a:off x="1893796" y="4615133"/>
            <a:ext cx="2559318" cy="1923779"/>
          </a:xfrm>
          <a:prstGeom prst="rect">
            <a:avLst/>
          </a:prstGeom>
          <a:noFill/>
          <a:ln>
            <a:noFill/>
          </a:ln>
        </p:spPr>
      </p:pic>
    </p:spTree>
    <p:extLst>
      <p:ext uri="{BB962C8B-B14F-4D97-AF65-F5344CB8AC3E}">
        <p14:creationId xmlns:p14="http://schemas.microsoft.com/office/powerpoint/2010/main" val="549212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City Park</a:t>
            </a:r>
          </a:p>
        </p:txBody>
      </p:sp>
      <p:sp>
        <p:nvSpPr>
          <p:cNvPr id="5" name="Slide Number Placeholder 4"/>
          <p:cNvSpPr>
            <a:spLocks noGrp="1"/>
          </p:cNvSpPr>
          <p:nvPr>
            <p:ph type="sldNum" sz="quarter" idx="12"/>
          </p:nvPr>
        </p:nvSpPr>
        <p:spPr/>
        <p:txBody>
          <a:bodyPr/>
          <a:lstStyle/>
          <a:p>
            <a:fld id="{B6F15528-21DE-4FAA-801E-634DDDAF4B2B}" type="slidenum">
              <a:rPr lang="en-US" smtClean="0"/>
              <a:pPr/>
              <a:t>7</a:t>
            </a:fld>
            <a:endParaRPr lang="en-US"/>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787899" y="1771038"/>
            <a:ext cx="7568201" cy="4231911"/>
          </a:xfrm>
          <a:prstGeom prst="rect">
            <a:avLst/>
          </a:prstGeom>
          <a:noFill/>
          <a:ln>
            <a:noFill/>
          </a:ln>
        </p:spPr>
      </p:pic>
    </p:spTree>
    <p:extLst>
      <p:ext uri="{BB962C8B-B14F-4D97-AF65-F5344CB8AC3E}">
        <p14:creationId xmlns:p14="http://schemas.microsoft.com/office/powerpoint/2010/main" val="27196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Tundra</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552413" y="1269282"/>
            <a:ext cx="8039173" cy="5235424"/>
          </a:xfrm>
          <a:prstGeom prst="rect">
            <a:avLst/>
          </a:prstGeom>
          <a:noFill/>
          <a:ln>
            <a:noFill/>
          </a:ln>
        </p:spPr>
      </p:pic>
    </p:spTree>
    <p:extLst>
      <p:ext uri="{BB962C8B-B14F-4D97-AF65-F5344CB8AC3E}">
        <p14:creationId xmlns:p14="http://schemas.microsoft.com/office/powerpoint/2010/main" val="588457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Swine Farm Operation</a:t>
            </a:r>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15007" y="1330184"/>
            <a:ext cx="7713985" cy="5026166"/>
          </a:xfrm>
          <a:prstGeom prst="rect">
            <a:avLst/>
          </a:prstGeom>
          <a:noFill/>
          <a:ln>
            <a:noFill/>
          </a:ln>
        </p:spPr>
      </p:pic>
    </p:spTree>
    <p:extLst>
      <p:ext uri="{BB962C8B-B14F-4D97-AF65-F5344CB8AC3E}">
        <p14:creationId xmlns:p14="http://schemas.microsoft.com/office/powerpoint/2010/main" val="346799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20111</TotalTime>
  <Words>958</Words>
  <Application>Microsoft Macintosh PowerPoint</Application>
  <PresentationFormat>On-screen Show (4:3)</PresentationFormat>
  <Paragraphs>89</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Ecosystems Unit  Activity 5.1 Introduction to Ecosystem Products and Services</vt:lpstr>
      <vt:lpstr>Unit map</vt:lpstr>
      <vt:lpstr>PowerPoint Presentation</vt:lpstr>
      <vt:lpstr>PowerPoint Presentation</vt:lpstr>
      <vt:lpstr>Discussion</vt:lpstr>
      <vt:lpstr>Application of Reading</vt:lpstr>
      <vt:lpstr>City Park</vt:lpstr>
      <vt:lpstr>Tundra</vt:lpstr>
      <vt:lpstr>Swine Farm Operation</vt:lpstr>
      <vt:lpstr>Rainforest</vt:lpstr>
      <vt:lpstr>Looking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zhanli</dc:creator>
  <cp:lastModifiedBy>Tompkins, Elizabeth</cp:lastModifiedBy>
  <cp:revision>688</cp:revision>
  <cp:lastPrinted>2012-08-05T18:30:52Z</cp:lastPrinted>
  <dcterms:created xsi:type="dcterms:W3CDTF">2011-09-07T14:12:14Z</dcterms:created>
  <dcterms:modified xsi:type="dcterms:W3CDTF">2020-01-07T23:51:56Z</dcterms:modified>
</cp:coreProperties>
</file>