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71" r:id="rId2"/>
    <p:sldId id="273" r:id="rId3"/>
    <p:sldId id="287" r:id="rId4"/>
    <p:sldId id="257" r:id="rId5"/>
    <p:sldId id="288" r:id="rId6"/>
    <p:sldId id="290" r:id="rId7"/>
    <p:sldId id="292" r:id="rId8"/>
    <p:sldId id="291" r:id="rId9"/>
    <p:sldId id="262" r:id="rId10"/>
    <p:sldId id="263" r:id="rId11"/>
    <p:sldId id="264" r:id="rId12"/>
    <p:sldId id="265" r:id="rId13"/>
    <p:sldId id="298" r:id="rId14"/>
    <p:sldId id="266"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41"/>
    <p:restoredTop sz="56887" autoAdjust="0"/>
  </p:normalViewPr>
  <p:slideViewPr>
    <p:cSldViewPr snapToGrid="0" snapToObjects="1" showGuides="1">
      <p:cViewPr varScale="1">
        <p:scale>
          <a:sx n="51" d="100"/>
          <a:sy n="51" d="100"/>
        </p:scale>
        <p:origin x="1600" y="192"/>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18D1-ABF3-7748-B30D-452F0511B435}" type="datetimeFigureOut">
              <a:rPr lang="en-US" smtClean="0"/>
              <a:t>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5A0549-FFFC-824C-BB58-14BD7B8125CA}" type="slidenum">
              <a:rPr lang="en-US" smtClean="0"/>
              <a:t>‹#›</a:t>
            </a:fld>
            <a:endParaRPr lang="en-US"/>
          </a:p>
        </p:txBody>
      </p:sp>
    </p:spTree>
    <p:extLst>
      <p:ext uri="{BB962C8B-B14F-4D97-AF65-F5344CB8AC3E}">
        <p14:creationId xmlns:p14="http://schemas.microsoft.com/office/powerpoint/2010/main" val="1607568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69978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Connect the Carbon Cycling and Energy Flow Questions to carbon transforming processes.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8-12 to help students make connections between the Carbon Cycling and Energy Flow Questions and carbon transforming processes that they have studied in previous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units.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9-13 to review how all organisms use their food in two ways: materials for growth (biosynthesis) and energy (cellular respiration). </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kern="1200" dirty="0">
                <a:solidFill>
                  <a:schemeClr val="tx1"/>
                </a:solidFill>
                <a:effectLst/>
                <a:latin typeface="+mn-lt"/>
                <a:ea typeface="+mn-ea"/>
                <a:cs typeface="+mn-cs"/>
              </a:rPr>
              <a:t>Note: It is important that students recognize that living organisms do not create or destroy matter or energy but only transform them in biological processes. </a:t>
            </a:r>
            <a:endParaRPr lang="en-US" sz="14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kern="1200" dirty="0">
                <a:solidFill>
                  <a:schemeClr val="tx1"/>
                </a:solidFill>
                <a:effectLst/>
                <a:latin typeface="+mn-lt"/>
                <a:ea typeface="+mn-ea"/>
                <a:cs typeface="+mn-cs"/>
              </a:rPr>
              <a:t>Image</a:t>
            </a:r>
            <a:r>
              <a:rPr lang="en-US" sz="1200" b="1" kern="1200" baseline="0" dirty="0">
                <a:solidFill>
                  <a:schemeClr val="tx1"/>
                </a:solidFill>
                <a:effectLst/>
                <a:latin typeface="+mn-lt"/>
                <a:ea typeface="+mn-ea"/>
                <a:cs typeface="+mn-cs"/>
              </a:rPr>
              <a:t> Credit: Craig Douglas, Michigan State University</a:t>
            </a:r>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10</a:t>
            </a:fld>
            <a:endParaRPr lang="en-US"/>
          </a:p>
        </p:txBody>
      </p:sp>
    </p:spTree>
    <p:extLst>
      <p:ext uri="{BB962C8B-B14F-4D97-AF65-F5344CB8AC3E}">
        <p14:creationId xmlns:p14="http://schemas.microsoft.com/office/powerpoint/2010/main" val="611710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Connect the Carbon Cycling and Energy Flow Questions to carbon transforming processes.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8-12 to help students make connections between the Carbon Cycling and Energy Flow Questions and carbon transforming processes that they have studied in previous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units.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9-13 to review how all organisms use their food in two ways: materials for growth (biosynthesis) and energy (cellular respiration).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 Slide 11 to remind students that animals CANNOT digest some of the food that they eat (such as cellulose and other fiber molecules for humans). This food leaves the animals as feces that add to soil organic carbon.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 Slides 12 and 13 to discuss what happens to soil organic carbon: some is digested by decomposers and used for growth and cell respiration; some is not digested and remains in the soil (as humus).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Note: It is important that students recognize that living organisms do not create or destroy matter or energy but only transform them in biological processes. </a:t>
            </a:r>
          </a:p>
          <a:p>
            <a:endParaRPr lang="en-US" sz="1400" b="1" kern="1200" dirty="0">
              <a:solidFill>
                <a:schemeClr val="tx1"/>
              </a:solidFill>
              <a:effectLst/>
              <a:latin typeface="+mn-lt"/>
              <a:ea typeface="+mn-ea"/>
              <a:cs typeface="+mn-cs"/>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b="1" kern="1200" dirty="0">
                <a:solidFill>
                  <a:schemeClr val="tx1"/>
                </a:solidFill>
                <a:effectLst/>
                <a:latin typeface="+mn-lt"/>
                <a:ea typeface="+mn-ea"/>
                <a:cs typeface="+mn-cs"/>
              </a:rPr>
              <a:t>Image</a:t>
            </a:r>
            <a:r>
              <a:rPr lang="en-US" sz="1200" b="1" kern="1200" baseline="0" dirty="0">
                <a:solidFill>
                  <a:schemeClr val="tx1"/>
                </a:solidFill>
                <a:effectLst/>
                <a:latin typeface="+mn-lt"/>
                <a:ea typeface="+mn-ea"/>
                <a:cs typeface="+mn-cs"/>
              </a:rPr>
              <a:t> Credit: 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11</a:t>
            </a:fld>
            <a:endParaRPr lang="en-US"/>
          </a:p>
        </p:txBody>
      </p:sp>
    </p:spTree>
    <p:extLst>
      <p:ext uri="{BB962C8B-B14F-4D97-AF65-F5344CB8AC3E}">
        <p14:creationId xmlns:p14="http://schemas.microsoft.com/office/powerpoint/2010/main" val="2075468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Connect the Carbon Cycling and Energy Flow Questions to carbon transforming processes.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8-12 to help students make connections between the Carbon Cycling and Energy Flow Questions and carbon transforming processes that they have studied in previous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units.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9-13 to review how all organisms use their food in two ways: materials for growth (biosynthesis) and energy (cellular respiration).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 Slides 12 and 13 to discuss what happens to soil organic carbon: some is digested by decomposers and used for growth and cell respiration; some is not digested and remains in the soil (as humus).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Note: It is important that students recognize that living organisms do not create or destroy matter or energy but only transform them in biological processes. </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kern="1200" dirty="0">
                <a:solidFill>
                  <a:schemeClr val="tx1"/>
                </a:solidFill>
                <a:effectLst/>
                <a:latin typeface="+mn-lt"/>
                <a:ea typeface="+mn-ea"/>
                <a:cs typeface="+mn-cs"/>
              </a:rPr>
              <a:t>Image</a:t>
            </a:r>
            <a:r>
              <a:rPr lang="en-US" sz="1200" b="1" kern="1200" baseline="0" dirty="0">
                <a:solidFill>
                  <a:schemeClr val="tx1"/>
                </a:solidFill>
                <a:effectLst/>
                <a:latin typeface="+mn-lt"/>
                <a:ea typeface="+mn-ea"/>
                <a:cs typeface="+mn-cs"/>
              </a:rPr>
              <a:t> Credit: Craig Douglas, Michigan State University</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492110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Connect the Carbon Cycling and Energy Flow Questions to carbon transforming processes.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8-12 to help students make connections between the Carbon Cycling and Energy Flow Questions and carbon transforming processes that they have studied in previous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units.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9-13 to review how all organisms use their food in two ways: materials for growth (biosynthesis) and energy (cellular respiration).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 Slides 12 and 13 to discuss what happens to soil organic carbon: some is digested by decomposers and used for growth and cell respiration; some is not digested and remains in the soil (as humus).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Note: It is important that students recognize that living organisms do not create or destroy matter or energy but only transform them in biological processes. </a:t>
            </a:r>
          </a:p>
        </p:txBody>
      </p:sp>
      <p:sp>
        <p:nvSpPr>
          <p:cNvPr id="4" name="Slide Number Placeholder 3"/>
          <p:cNvSpPr>
            <a:spLocks noGrp="1"/>
          </p:cNvSpPr>
          <p:nvPr>
            <p:ph type="sldNum" sz="quarter" idx="5"/>
          </p:nvPr>
        </p:nvSpPr>
        <p:spPr/>
        <p:txBody>
          <a:bodyPr/>
          <a:lstStyle/>
          <a:p>
            <a:fld id="{965A0549-FFFC-824C-BB58-14BD7B8125CA}" type="slidenum">
              <a:rPr lang="en-US" smtClean="0"/>
              <a:t>13</a:t>
            </a:fld>
            <a:endParaRPr lang="en-US"/>
          </a:p>
        </p:txBody>
      </p:sp>
    </p:spTree>
    <p:extLst>
      <p:ext uri="{BB962C8B-B14F-4D97-AF65-F5344CB8AC3E}">
        <p14:creationId xmlns:p14="http://schemas.microsoft.com/office/powerpoint/2010/main" val="2805210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Summarize what students know about processes that move carbon from one carbon pool to another.</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14 to summarize the biological processes that connect carbon pools. Point out to students that feces and death move but do not transform carbon.</a:t>
            </a:r>
          </a:p>
        </p:txBody>
      </p:sp>
      <p:sp>
        <p:nvSpPr>
          <p:cNvPr id="4" name="Slide Number Placeholder 3"/>
          <p:cNvSpPr>
            <a:spLocks noGrp="1"/>
          </p:cNvSpPr>
          <p:nvPr>
            <p:ph type="sldNum" sz="quarter" idx="10"/>
          </p:nvPr>
        </p:nvSpPr>
        <p:spPr/>
        <p:txBody>
          <a:bodyPr/>
          <a:lstStyle/>
          <a:p>
            <a:fld id="{D3F3F3A2-4CB2-4280-92F2-A775C7AFE2B3}" type="slidenum">
              <a:rPr lang="en-US" smtClean="0"/>
              <a:pPr/>
              <a:t>14</a:t>
            </a:fld>
            <a:endParaRPr lang="en-US"/>
          </a:p>
        </p:txBody>
      </p:sp>
    </p:spTree>
    <p:extLst>
      <p:ext uri="{BB962C8B-B14F-4D97-AF65-F5344CB8AC3E}">
        <p14:creationId xmlns:p14="http://schemas.microsoft.com/office/powerpoint/2010/main" val="3866493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3.1 Large-Scale Four Questions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287822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Slides 3 and 4 of the PPT to connect this activity to the previous lesson.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3 and 4 of the 3.1 Large-Scale Four Questions PPT to remind students of the Organic Matter Pyramid as an important pattern in most terrestrial ecosystems.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53AFAC-1A08-7F4F-8495-3FE54312C5FA}" type="slidenum">
              <a:rPr lang="en-US" smtClean="0"/>
              <a:t>3</a:t>
            </a:fld>
            <a:endParaRPr lang="en-US"/>
          </a:p>
        </p:txBody>
      </p:sp>
    </p:spTree>
    <p:extLst>
      <p:ext uri="{BB962C8B-B14F-4D97-AF65-F5344CB8AC3E}">
        <p14:creationId xmlns:p14="http://schemas.microsoft.com/office/powerpoint/2010/main" val="1052532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Slides 3 and 4 of the PPT to connect this activity to the previous lesson.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3 and 4 of the 3.1 Large-Scale Four Questions PPT to remind students of the Organic Matter Pyramid as an important pattern in most terrestrial ecosystems.</a:t>
            </a:r>
            <a:r>
              <a:rPr lang="en-US" dirty="0">
                <a:effectLst/>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Hannah Miller</a:t>
            </a:r>
            <a:endParaRPr lang="en-US" dirty="0"/>
          </a:p>
        </p:txBody>
      </p:sp>
      <p:sp>
        <p:nvSpPr>
          <p:cNvPr id="4" name="Slide Number Placeholder 3"/>
          <p:cNvSpPr>
            <a:spLocks noGrp="1"/>
          </p:cNvSpPr>
          <p:nvPr>
            <p:ph type="sldNum" sz="quarter" idx="10"/>
          </p:nvPr>
        </p:nvSpPr>
        <p:spPr/>
        <p:txBody>
          <a:bodyPr/>
          <a:lstStyle/>
          <a:p>
            <a:fld id="{5E53AFAC-1A08-7F4F-8495-3FE54312C5FA}" type="slidenum">
              <a:rPr lang="en-US" smtClean="0"/>
              <a:t>4</a:t>
            </a:fld>
            <a:endParaRPr lang="en-US"/>
          </a:p>
        </p:txBody>
      </p:sp>
    </p:spTree>
    <p:extLst>
      <p:ext uri="{BB962C8B-B14F-4D97-AF65-F5344CB8AC3E}">
        <p14:creationId xmlns:p14="http://schemas.microsoft.com/office/powerpoint/2010/main" val="3105773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unanswered questions about organic matter in ecosystems.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students to review their questions that they still have about the organic matter pyramid and matter and energy in ecosystems. They can review questions they asked on the 2.3 Evidence-Based Arguments Tool or the Driving Question Board.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5 to suggest </a:t>
            </a:r>
            <a:r>
              <a:rPr lang="en-US" sz="1200" i="1" kern="1200" dirty="0">
                <a:solidFill>
                  <a:schemeClr val="tx1"/>
                </a:solidFill>
                <a:effectLst/>
                <a:latin typeface="+mn-lt"/>
                <a:ea typeface="+mn-ea"/>
                <a:cs typeface="+mn-cs"/>
              </a:rPr>
              <a:t>why </a:t>
            </a:r>
            <a:r>
              <a:rPr lang="en-US" sz="1200" kern="1200" dirty="0">
                <a:solidFill>
                  <a:schemeClr val="tx1"/>
                </a:solidFill>
                <a:effectLst/>
                <a:latin typeface="+mn-lt"/>
                <a:ea typeface="+mn-ea"/>
                <a:cs typeface="+mn-cs"/>
              </a:rPr>
              <a:t>questions about patterns in organic matter pools.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5</a:t>
            </a:fld>
            <a:endParaRPr lang="en-US"/>
          </a:p>
        </p:txBody>
      </p:sp>
    </p:spTree>
    <p:extLst>
      <p:ext uri="{BB962C8B-B14F-4D97-AF65-F5344CB8AC3E}">
        <p14:creationId xmlns:p14="http://schemas.microsoft.com/office/powerpoint/2010/main" val="1494352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Large-Scale Four Questions</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each student a copy of the Large-Scale Four Questions Handout with Checklist.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6 to introduce and discuss the Large-Scale Four Questions, discussing how they are similar to the Three Questions from previous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but at the Ecosystem scale.</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6</a:t>
            </a:fld>
            <a:endParaRPr lang="en-US"/>
          </a:p>
        </p:txBody>
      </p:sp>
    </p:spTree>
    <p:extLst>
      <p:ext uri="{BB962C8B-B14F-4D97-AF65-F5344CB8AC3E}">
        <p14:creationId xmlns:p14="http://schemas.microsoft.com/office/powerpoint/2010/main" val="3878767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Answer the Carbon Pools Question for a meadow ecosystem.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7 to remind students that they already know an answer to the Carbon Pools Question for meadows and other terrestrial ecosystems.</a:t>
            </a:r>
            <a:r>
              <a:rPr lang="en-US" dirty="0">
                <a:effectLst/>
              </a:rPr>
              <a:t> </a:t>
            </a:r>
          </a:p>
          <a:p>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Image</a:t>
            </a:r>
            <a:r>
              <a:rPr lang="en-US" sz="1200" b="1" kern="1200" baseline="0" dirty="0">
                <a:solidFill>
                  <a:schemeClr val="tx1"/>
                </a:solidFill>
                <a:effectLst/>
                <a:latin typeface="+mn-lt"/>
                <a:ea typeface="+mn-ea"/>
                <a:cs typeface="+mn-cs"/>
              </a:rPr>
              <a:t> Credit: Craig Douglas, Michigan State University</a:t>
            </a:r>
          </a:p>
          <a:p>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7</a:t>
            </a:fld>
            <a:endParaRPr lang="en-US"/>
          </a:p>
        </p:txBody>
      </p:sp>
    </p:spTree>
    <p:extLst>
      <p:ext uri="{BB962C8B-B14F-4D97-AF65-F5344CB8AC3E}">
        <p14:creationId xmlns:p14="http://schemas.microsoft.com/office/powerpoint/2010/main" val="3043988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Connect the Carbon Cycling and Energy Flow Questions to carbon transforming processes.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8-12 to help students make connections between the Carbon Cycling and Energy Flow Questions and carbon transforming processes that they have studied in previous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units.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8 to have student read the Carbon Cycling and Energy Flow Questions on their handouts and discuss how they are like the Matter Movement, Matter Change, and Energy Change Questions that they used in previous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units. Discuss the Rules to Follow and Evidence We Can Observe portions of the handout.</a:t>
            </a:r>
          </a:p>
          <a:p>
            <a:pPr lvl="0"/>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8</a:t>
            </a:fld>
            <a:endParaRPr lang="en-US"/>
          </a:p>
        </p:txBody>
      </p:sp>
    </p:spTree>
    <p:extLst>
      <p:ext uri="{BB962C8B-B14F-4D97-AF65-F5344CB8AC3E}">
        <p14:creationId xmlns:p14="http://schemas.microsoft.com/office/powerpoint/2010/main" val="2639437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Connect the Carbon Cycling and Energy Flow Questions to carbon transforming processes.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8-12 to help students make connections between the Carbon Cycling and Energy Flow Questions and carbon transforming processes that they have studied in previous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units.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8 to have student read the Carbon Cycling and Energy Flow Questions on their handouts and discuss how they are like the Matter Movement, Matter Change, and Energy Change Questions that they used in previous </a:t>
            </a:r>
            <a:r>
              <a:rPr lang="en-US" sz="1200" i="1" kern="1200" dirty="0">
                <a:solidFill>
                  <a:schemeClr val="tx1"/>
                </a:solidFill>
                <a:effectLst/>
                <a:latin typeface="+mn-lt"/>
                <a:ea typeface="+mn-ea"/>
                <a:cs typeface="+mn-cs"/>
              </a:rPr>
              <a:t>Carbon TIME </a:t>
            </a:r>
            <a:r>
              <a:rPr lang="en-US" sz="1200" kern="1200" dirty="0">
                <a:solidFill>
                  <a:schemeClr val="tx1"/>
                </a:solidFill>
                <a:effectLst/>
                <a:latin typeface="+mn-lt"/>
                <a:ea typeface="+mn-ea"/>
                <a:cs typeface="+mn-cs"/>
              </a:rPr>
              <a:t>units. Discuss the Rules to Follow and Evidence We Can Observe portions of the handout.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9-13 to review how all organisms use their food in two ways: materials for growth (biosynthesis) and energy (cellular respiration).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Note: It is important that students recognize that living organisms do not create or destroy matter or energy but only transform them in biological processes. </a:t>
            </a:r>
            <a:endParaRPr lang="en-US" sz="14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kern="1200" dirty="0">
                <a:solidFill>
                  <a:schemeClr val="tx1"/>
                </a:solidFill>
                <a:effectLst/>
                <a:latin typeface="+mn-lt"/>
                <a:ea typeface="+mn-ea"/>
                <a:cs typeface="+mn-cs"/>
              </a:rPr>
              <a:t>Image</a:t>
            </a:r>
            <a:r>
              <a:rPr lang="en-US" sz="1200" b="1" kern="1200" baseline="0" dirty="0">
                <a:solidFill>
                  <a:schemeClr val="tx1"/>
                </a:solidFill>
                <a:effectLst/>
                <a:latin typeface="+mn-lt"/>
                <a:ea typeface="+mn-ea"/>
                <a:cs typeface="+mn-cs"/>
              </a:rPr>
              <a:t> Credit: Craig Douglas, Michigan State University</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9</a:t>
            </a:fld>
            <a:endParaRPr lang="en-US"/>
          </a:p>
        </p:txBody>
      </p:sp>
    </p:spTree>
    <p:extLst>
      <p:ext uri="{BB962C8B-B14F-4D97-AF65-F5344CB8AC3E}">
        <p14:creationId xmlns:p14="http://schemas.microsoft.com/office/powerpoint/2010/main" val="722503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AA4C3B9-21AB-47D2-93F2-5CC6E5DF2827}"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65104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95BD69-DE36-4FE4-AF6A-F89943AF78B9}"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884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9B376C-D941-4DEE-BD79-DE1A994F7D2A}"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75661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BCF355-82E3-453E-96F8-D74CF0411942}"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98035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3F29072-A585-4122-BBEF-33169FEBB2AA}"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886098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6DAAA9-DF6D-4435-A5D7-9735A9AAF8BE}"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45868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53CBD-5235-4D53-AFA6-E4C6F0CB8737}" type="datetime1">
              <a:rPr lang="en-US" smtClean="0"/>
              <a:t>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55048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6B71A-CFCE-410C-A524-A2D3EAFF4DD5}" type="datetime1">
              <a:rPr lang="en-US" smtClean="0"/>
              <a:t>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39533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7A4488-79AA-412C-9258-EABC1ECBB8C7}" type="datetime1">
              <a:rPr lang="en-US" smtClean="0"/>
              <a:t>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74191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F122EDD-5BBB-4E6B-A764-A612014E4F0A}"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45510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58B2AA-F57F-4F1F-B3A1-B58B87F4461C}"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08429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CBDD4-A928-403D-96C3-DE732EFB4D04}" type="datetime1">
              <a:rPr lang="en-US" smtClean="0"/>
              <a:t>1/6/20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7BF67416-E77E-E442-993F-59C0501000DD}" type="slidenum">
              <a:rPr lang="en-US" smtClean="0"/>
              <a:pPr/>
              <a:t>‹#›</a:t>
            </a:fld>
            <a:endParaRPr lang="en-US" dirty="0"/>
          </a:p>
        </p:txBody>
      </p:sp>
    </p:spTree>
    <p:extLst>
      <p:ext uri="{BB962C8B-B14F-4D97-AF65-F5344CB8AC3E}">
        <p14:creationId xmlns:p14="http://schemas.microsoft.com/office/powerpoint/2010/main" val="130862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notesSlide" Target="../notesSlides/notesSlide7.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3.1 </a:t>
            </a:r>
            <a:r>
              <a:rPr lang="en-US">
                <a:latin typeface="Arial"/>
                <a:cs typeface="Arial"/>
              </a:rPr>
              <a:t>The Large-Scale </a:t>
            </a:r>
            <a:r>
              <a:rPr lang="en-US" dirty="0">
                <a:latin typeface="Arial"/>
                <a:cs typeface="Arial"/>
              </a:rPr>
              <a:t>Four Questions</a:t>
            </a:r>
          </a:p>
        </p:txBody>
      </p:sp>
      <p:sp>
        <p:nvSpPr>
          <p:cNvPr id="5" name="Slide Number Placeholder 4">
            <a:extLst>
              <a:ext uri="{FF2B5EF4-FFF2-40B4-BE49-F238E27FC236}">
                <a16:creationId xmlns:a16="http://schemas.microsoft.com/office/drawing/2014/main" id="{C0360997-D940-431C-8D3D-5C7B9A332046}"/>
              </a:ext>
            </a:extLst>
          </p:cNvPr>
          <p:cNvSpPr>
            <a:spLocks noGrp="1"/>
          </p:cNvSpPr>
          <p:nvPr>
            <p:ph type="sldNum" sz="quarter" idx="12"/>
          </p:nvPr>
        </p:nvSpPr>
        <p:spPr/>
        <p:txBody>
          <a:bodyPr/>
          <a:lstStyle/>
          <a:p>
            <a:fld id="{7BF67416-E77E-E442-993F-59C0501000DD}" type="slidenum">
              <a:rPr lang="en-US" smtClean="0"/>
              <a:t>1</a:t>
            </a:fld>
            <a:endParaRPr lang="en-US"/>
          </a:p>
        </p:txBody>
      </p:sp>
    </p:spTree>
    <p:extLst>
      <p:ext uri="{BB962C8B-B14F-4D97-AF65-F5344CB8AC3E}">
        <p14:creationId xmlns:p14="http://schemas.microsoft.com/office/powerpoint/2010/main" val="4012766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Craig Douglas\My Documents\for JJ\Visual Teaching Tools\Animal\food use flow chart.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4447" t="6493" r="4447" b="6517"/>
          <a:stretch/>
        </p:blipFill>
        <p:spPr bwMode="auto">
          <a:xfrm>
            <a:off x="457200" y="457200"/>
            <a:ext cx="8229600" cy="5954713"/>
          </a:xfrm>
          <a:prstGeom prst="rect">
            <a:avLst/>
          </a:prstGeom>
          <a:noFill/>
          <a:extLst>
            <a:ext uri="{909E8E84-426E-40dd-AFC4-6F175D3DCCD1}">
              <a14:hiddenFill xmlns="" xmlns:a14="http://schemas.microsoft.com/office/drawing/2010/main">
                <a:solidFill>
                  <a:srgbClr val="FFFFFF"/>
                </a:solidFill>
              </a14:hiddenFill>
            </a:ext>
          </a:extLst>
        </p:spPr>
      </p:pic>
      <p:sp>
        <p:nvSpPr>
          <p:cNvPr id="15363" name="Title 1"/>
          <p:cNvSpPr>
            <a:spLocks noGrp="1"/>
          </p:cNvSpPr>
          <p:nvPr>
            <p:ph type="title"/>
          </p:nvPr>
        </p:nvSpPr>
        <p:spPr/>
        <p:txBody>
          <a:bodyPr/>
          <a:lstStyle/>
          <a:p>
            <a:r>
              <a:rPr lang="en-US" altLang="en-US"/>
              <a:t>Animals use food in two ways</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10</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a:t>Digestion</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a:t>Materials</a:t>
            </a:r>
            <a:br>
              <a:rPr lang="en-US" altLang="en-US" sz="2400"/>
            </a:br>
            <a:r>
              <a:rPr lang="en-US" altLang="en-US" sz="2400"/>
              <a:t>for growth:</a:t>
            </a:r>
            <a:br>
              <a:rPr lang="en-US" altLang="en-US" sz="2400"/>
            </a:br>
            <a:r>
              <a:rPr lang="en-US" altLang="en-US" sz="240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a:t>Energy:</a:t>
            </a:r>
            <a:br>
              <a:rPr lang="en-US" altLang="en-US" sz="2400"/>
            </a:br>
            <a:r>
              <a:rPr lang="en-US" altLang="en-US" sz="2400"/>
              <a:t>Cellular </a:t>
            </a:r>
            <a:br>
              <a:rPr lang="en-US" altLang="en-US" sz="2400"/>
            </a:br>
            <a:r>
              <a:rPr lang="en-US" altLang="en-US" sz="2400"/>
              <a:t>respiration</a:t>
            </a:r>
          </a:p>
        </p:txBody>
      </p:sp>
    </p:spTree>
    <p:extLst>
      <p:ext uri="{BB962C8B-B14F-4D97-AF65-F5344CB8AC3E}">
        <p14:creationId xmlns:p14="http://schemas.microsoft.com/office/powerpoint/2010/main" val="28588942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What happens to food that animals can’t digest?</a:t>
            </a:r>
          </a:p>
        </p:txBody>
      </p:sp>
      <p:sp>
        <p:nvSpPr>
          <p:cNvPr id="3" name="Slide Number Placeholder 2"/>
          <p:cNvSpPr>
            <a:spLocks noGrp="1"/>
          </p:cNvSpPr>
          <p:nvPr>
            <p:ph type="sldNum" sz="quarter" idx="12"/>
          </p:nvPr>
        </p:nvSpPr>
        <p:spPr/>
        <p:txBody>
          <a:bodyPr/>
          <a:lstStyle/>
          <a:p>
            <a:pPr>
              <a:defRPr/>
            </a:pPr>
            <a:fld id="{9EE8E013-6711-4AED-964D-A11B2D22E240}" type="slidenum">
              <a:rPr lang="en-US"/>
              <a:pPr>
                <a:defRPr/>
              </a:pPr>
              <a:t>11</a:t>
            </a:fld>
            <a:endParaRPr lang="en-US"/>
          </a:p>
        </p:txBody>
      </p:sp>
      <p:sp>
        <p:nvSpPr>
          <p:cNvPr id="5" name="Title 1"/>
          <p:cNvSpPr txBox="1">
            <a:spLocks/>
          </p:cNvSpPr>
          <p:nvPr/>
        </p:nvSpPr>
        <p:spPr>
          <a:xfrm>
            <a:off x="5211763" y="1776413"/>
            <a:ext cx="3475037" cy="4425950"/>
          </a:xfrm>
          <a:prstGeom prst="rect">
            <a:avLst/>
          </a:prstGeom>
        </p:spPr>
        <p:txBody>
          <a:bodyPr anchor="ctr">
            <a:normAutofit fontScale="7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en-US" dirty="0"/>
              <a:t>Our digestive systems cannot break down some large organic molecules (such as fiber).</a:t>
            </a:r>
          </a:p>
          <a:p>
            <a:pPr algn="l" fontAlgn="auto">
              <a:spcAft>
                <a:spcPts val="0"/>
              </a:spcAft>
              <a:defRPr/>
            </a:pPr>
            <a:endParaRPr lang="en-US" dirty="0"/>
          </a:p>
          <a:p>
            <a:pPr algn="l" fontAlgn="auto">
              <a:spcAft>
                <a:spcPts val="0"/>
              </a:spcAft>
              <a:defRPr/>
            </a:pPr>
            <a:r>
              <a:rPr lang="en-US" dirty="0"/>
              <a:t>These molecules leave our bodies as feces.</a:t>
            </a:r>
          </a:p>
        </p:txBody>
      </p:sp>
      <p:pic>
        <p:nvPicPr>
          <p:cNvPr id="24581" name="co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1975" y="2012950"/>
            <a:ext cx="5281613" cy="302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2" name="arrows"/>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61975" y="2013086"/>
            <a:ext cx="5281613" cy="30255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3943350" y="4606261"/>
            <a:ext cx="1209675" cy="5601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6616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0" presetClass="path" presetSubtype="0" repeatCount="indefinite" accel="50000" decel="50000" fill="hold" nodeType="withEffect">
                                  <p:stCondLst>
                                    <p:cond delay="0"/>
                                  </p:stCondLst>
                                  <p:childTnLst>
                                    <p:animMotion origin="layout" path="M 4.16667E-6 0 C -0.00747 -0.02593 -0.02171 -0.10625 -0.0448 -0.15556 C -0.06789 -0.20486 -0.10643 -0.2706 -0.13907 -0.29653 C -0.17171 -0.32245 -0.22188 -0.31898 -0.24063 -0.31111 C -0.25938 -0.30324 -0.2441 -0.25903 -0.25157 -0.24861 C -0.25903 -0.23819 -0.27778 -0.23958 -0.28542 -0.24861 C -0.29306 -0.25764 -0.3 -0.28634 -0.2974 -0.30278 C -0.2948 -0.31921 -0.26997 -0.33958 -0.2698 -0.34792 C -0.26962 -0.35625 -0.28924 -0.35741 -0.29688 -0.35278 C -0.30452 -0.34815 -0.31094 -0.32384 -0.31615 -0.31944 C -0.32136 -0.31505 -0.32882 -0.31875 -0.32761 -0.32639 C -0.32639 -0.33403 -0.30157 -0.35463 -0.30834 -0.36528 C -0.31511 -0.37593 -0.35174 -0.4044 -0.36875 -0.38958 C -0.38577 -0.37477 -0.40174 -0.29931 -0.41042 -0.27569 " pathEditMode="relative" rAng="0" ptsTypes="aaaaaaaaaaaaaa">
                                      <p:cBhvr>
                                        <p:cTn id="8" dur="8000" fill="hold"/>
                                        <p:tgtEl>
                                          <p:spTgt spid="8"/>
                                        </p:tgtEl>
                                        <p:attrNameLst>
                                          <p:attrName>ppt_x</p:attrName>
                                          <p:attrName>ppt_y</p:attrName>
                                        </p:attrNameLst>
                                      </p:cBhvr>
                                      <p:rCtr x="-20521" y="-20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4" t="6507" r="4934" b="6507"/>
          <a:stretch/>
        </p:blipFill>
        <p:spPr bwMode="auto">
          <a:xfrm>
            <a:off x="457200" y="457200"/>
            <a:ext cx="8229600" cy="5954714"/>
          </a:xfrm>
          <a:prstGeom prst="rect">
            <a:avLst/>
          </a:prstGeom>
          <a:noFill/>
          <a:extLst>
            <a:ext uri="{909E8E84-426E-40dd-AFC4-6F175D3DCCD1}">
              <a14:hiddenFill xmlns="" xmlns:a14="http://schemas.microsoft.com/office/drawing/2010/main">
                <a:solidFill>
                  <a:srgbClr val="FFFFFF"/>
                </a:solidFill>
              </a14:hiddenFill>
            </a:ext>
          </a:extLst>
        </p:spPr>
      </p:pic>
      <p:sp>
        <p:nvSpPr>
          <p:cNvPr id="15363" name="Title 1"/>
          <p:cNvSpPr>
            <a:spLocks noGrp="1"/>
          </p:cNvSpPr>
          <p:nvPr>
            <p:ph type="title"/>
          </p:nvPr>
        </p:nvSpPr>
        <p:spPr/>
        <p:txBody>
          <a:bodyPr/>
          <a:lstStyle/>
          <a:p>
            <a:r>
              <a:rPr lang="en-US" altLang="en-US" dirty="0"/>
              <a:t>Decomposers use food in two ways</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12</a:t>
            </a:fld>
            <a:endParaRPr lang="en-US"/>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Tree>
    <p:extLst>
      <p:ext uri="{BB962C8B-B14F-4D97-AF65-F5344CB8AC3E}">
        <p14:creationId xmlns:p14="http://schemas.microsoft.com/office/powerpoint/2010/main" val="308953909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83607" y="190896"/>
            <a:ext cx="2993546" cy="6318392"/>
          </a:xfrm>
        </p:spPr>
        <p:txBody>
          <a:bodyPr>
            <a:normAutofit/>
          </a:bodyPr>
          <a:lstStyle/>
          <a:p>
            <a:pPr algn="l"/>
            <a:r>
              <a:rPr lang="en-US" sz="3600" dirty="0"/>
              <a:t>Decomposers don’t digest all the organic matter in dead plants and animals</a:t>
            </a:r>
            <a:br>
              <a:rPr lang="en-US" sz="3600" dirty="0"/>
            </a:br>
            <a:r>
              <a:rPr lang="en-US" sz="2800" dirty="0"/>
              <a:t>Like animals, decomposers leave some undigested organic matter in the soil </a:t>
            </a:r>
            <a:r>
              <a:rPr lang="en-US" sz="2800"/>
              <a:t>(humus).</a:t>
            </a:r>
            <a:endParaRPr lang="en-US" sz="3600" dirty="0"/>
          </a:p>
        </p:txBody>
      </p:sp>
      <p:pic>
        <p:nvPicPr>
          <p:cNvPr id="9" name="Content Placeholder 8" descr="Screenshot 2015-05-04 16.22.52.png"/>
          <p:cNvPicPr>
            <a:picLocks noGrp="1" noChangeAspect="1"/>
          </p:cNvPicPr>
          <p:nvPr>
            <p:ph idx="1"/>
          </p:nvPr>
        </p:nvPicPr>
        <p:blipFill rotWithShape="1">
          <a:blip r:embed="rId3">
            <a:extLst>
              <a:ext uri="{28A0092B-C50C-407E-A947-70E740481C1C}">
                <a14:useLocalDpi xmlns:a14="http://schemas.microsoft.com/office/drawing/2010/main" val="0"/>
              </a:ext>
            </a:extLst>
          </a:blip>
          <a:srcRect l="32570" t="3808" r="3530" b="9979"/>
          <a:stretch/>
        </p:blipFill>
        <p:spPr>
          <a:xfrm>
            <a:off x="3513659" y="356461"/>
            <a:ext cx="5377473" cy="5873857"/>
          </a:xfrm>
        </p:spPr>
      </p:pic>
    </p:spTree>
    <p:extLst>
      <p:ext uri="{BB962C8B-B14F-4D97-AF65-F5344CB8AC3E}">
        <p14:creationId xmlns:p14="http://schemas.microsoft.com/office/powerpoint/2010/main" val="3846896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609600"/>
            <a:ext cx="8229600" cy="1143000"/>
          </a:xfrm>
        </p:spPr>
        <p:txBody>
          <a:bodyPr>
            <a:noAutofit/>
          </a:bodyPr>
          <a:lstStyle/>
          <a:p>
            <a:r>
              <a:rPr lang="en-US" sz="3600" dirty="0"/>
              <a:t>The organic pools and inorganic pools are connected through biological processes</a:t>
            </a:r>
            <a:br>
              <a:rPr lang="en-US" sz="3600" dirty="0"/>
            </a:br>
            <a:endParaRPr lang="en-US" sz="3600" dirty="0"/>
          </a:p>
        </p:txBody>
      </p:sp>
      <p:sp>
        <p:nvSpPr>
          <p:cNvPr id="3" name="Content Placeholder 2"/>
          <p:cNvSpPr>
            <a:spLocks noGrp="1"/>
          </p:cNvSpPr>
          <p:nvPr>
            <p:ph idx="1"/>
          </p:nvPr>
        </p:nvSpPr>
        <p:spPr>
          <a:xfrm>
            <a:off x="457200" y="1905000"/>
            <a:ext cx="8229600" cy="4724400"/>
          </a:xfrm>
        </p:spPr>
        <p:txBody>
          <a:bodyPr>
            <a:normAutofit fontScale="85000" lnSpcReduction="10000"/>
          </a:bodyPr>
          <a:lstStyle/>
          <a:p>
            <a:r>
              <a:rPr lang="en-US" dirty="0"/>
              <a:t>Photosynthesis – transforms CO</a:t>
            </a:r>
            <a:r>
              <a:rPr lang="en-US" baseline="-25000" dirty="0"/>
              <a:t>2</a:t>
            </a:r>
            <a:r>
              <a:rPr lang="en-US" dirty="0"/>
              <a:t> to organic carbon</a:t>
            </a:r>
          </a:p>
          <a:p>
            <a:endParaRPr lang="en-US" dirty="0"/>
          </a:p>
          <a:p>
            <a:r>
              <a:rPr lang="en-US" dirty="0"/>
              <a:t>Biosynthesis &amp; Digestion – rearrange organic carbon molecules into other organic carbon molecules</a:t>
            </a:r>
          </a:p>
          <a:p>
            <a:endParaRPr lang="en-US" dirty="0"/>
          </a:p>
          <a:p>
            <a:r>
              <a:rPr lang="en-US" dirty="0"/>
              <a:t>Feces &amp; death – moves organic carbon to the soil pool</a:t>
            </a:r>
          </a:p>
          <a:p>
            <a:endParaRPr lang="en-US" dirty="0"/>
          </a:p>
          <a:p>
            <a:r>
              <a:rPr lang="en-US" dirty="0"/>
              <a:t>Cellular respiration – transforms organic carbon into inorganic carbon (CO</a:t>
            </a:r>
            <a:r>
              <a:rPr lang="en-US" baseline="-25000" dirty="0"/>
              <a:t>2 </a:t>
            </a:r>
            <a:r>
              <a:rPr lang="en-US" dirty="0"/>
              <a:t>in the air)</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18635624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pic>
        <p:nvPicPr>
          <p:cNvPr id="8" name="Picture 7">
            <a:extLst>
              <a:ext uri="{FF2B5EF4-FFF2-40B4-BE49-F238E27FC236}">
                <a16:creationId xmlns:a16="http://schemas.microsoft.com/office/drawing/2014/main" id="{0FEA87D5-F8AE-1849-B635-353E0311DADF}"/>
              </a:ext>
            </a:extLst>
          </p:cNvPr>
          <p:cNvPicPr>
            <a:picLocks noChangeAspect="1"/>
          </p:cNvPicPr>
          <p:nvPr/>
        </p:nvPicPr>
        <p:blipFill>
          <a:blip r:embed="rId3"/>
          <a:srcRect/>
          <a:stretch/>
        </p:blipFill>
        <p:spPr>
          <a:xfrm>
            <a:off x="391939" y="1696365"/>
            <a:ext cx="8752061" cy="4381258"/>
          </a:xfrm>
          <a:prstGeom prst="rect">
            <a:avLst/>
          </a:prstGeom>
        </p:spPr>
      </p:pic>
      <p:sp>
        <p:nvSpPr>
          <p:cNvPr id="7" name="Oval Callout 6"/>
          <p:cNvSpPr>
            <a:spLocks noChangeArrowheads="1"/>
          </p:cNvSpPr>
          <p:nvPr/>
        </p:nvSpPr>
        <p:spPr bwMode="auto">
          <a:xfrm rot="21056995">
            <a:off x="6628479" y="847338"/>
            <a:ext cx="924560" cy="924560"/>
          </a:xfrm>
          <a:prstGeom prst="wedgeEllipseCallout">
            <a:avLst>
              <a:gd name="adj1" fmla="val -89627"/>
              <a:gd name="adj2" fmla="val 10356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740522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Important Patterns: The Organic Matter Pyramid</a:t>
            </a:r>
          </a:p>
        </p:txBody>
      </p:sp>
      <p:sp>
        <p:nvSpPr>
          <p:cNvPr id="6" name="Content Placeholder 5"/>
          <p:cNvSpPr>
            <a:spLocks noGrp="1"/>
          </p:cNvSpPr>
          <p:nvPr>
            <p:ph idx="1"/>
          </p:nvPr>
        </p:nvSpPr>
        <p:spPr>
          <a:xfrm>
            <a:off x="457200" y="1482972"/>
            <a:ext cx="8452338" cy="1624013"/>
          </a:xfrm>
        </p:spPr>
        <p:txBody>
          <a:bodyPr>
            <a:normAutofit fontScale="92500" lnSpcReduction="20000"/>
          </a:bodyPr>
          <a:lstStyle/>
          <a:p>
            <a:pPr marL="0" indent="0">
              <a:buNone/>
            </a:pPr>
            <a:r>
              <a:rPr lang="en-US" dirty="0"/>
              <a:t>In the meadow ecosystem the populations of grass, rabbits, and foxes changed a lot over time, but they usually ended in the same pattern after 100 years: the organic matter pyramid.</a:t>
            </a:r>
          </a:p>
        </p:txBody>
      </p:sp>
      <p:sp>
        <p:nvSpPr>
          <p:cNvPr id="5" name="Slide Number Placeholder 4"/>
          <p:cNvSpPr>
            <a:spLocks noGrp="1"/>
          </p:cNvSpPr>
          <p:nvPr>
            <p:ph type="sldNum" sz="quarter" idx="12"/>
          </p:nvPr>
        </p:nvSpPr>
        <p:spPr/>
        <p:txBody>
          <a:bodyPr/>
          <a:lstStyle/>
          <a:p>
            <a:fld id="{6972B99C-BD6F-B44A-8352-803F63E777E0}" type="slidenum">
              <a:rPr lang="en-US" smtClean="0"/>
              <a:t>3</a:t>
            </a:fld>
            <a:endParaRPr lang="en-US"/>
          </a:p>
        </p:txBody>
      </p:sp>
      <p:pic>
        <p:nvPicPr>
          <p:cNvPr id="7" name="Picture 6" descr="Screenshot 2016-09-06 16.05.4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0" y="3422650"/>
            <a:ext cx="3479800" cy="2933700"/>
          </a:xfrm>
          <a:prstGeom prst="rect">
            <a:avLst/>
          </a:prstGeom>
        </p:spPr>
      </p:pic>
    </p:spTree>
    <p:extLst>
      <p:ext uri="{BB962C8B-B14F-4D97-AF65-F5344CB8AC3E}">
        <p14:creationId xmlns:p14="http://schemas.microsoft.com/office/powerpoint/2010/main" val="1348467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807"/>
          </a:xfrm>
        </p:spPr>
        <p:txBody>
          <a:bodyPr>
            <a:normAutofit fontScale="90000"/>
          </a:bodyPr>
          <a:lstStyle/>
          <a:p>
            <a:r>
              <a:rPr lang="en-US" dirty="0"/>
              <a:t>Important Patterns: Other Ecosystems</a:t>
            </a:r>
          </a:p>
        </p:txBody>
      </p:sp>
      <p:grpSp>
        <p:nvGrpSpPr>
          <p:cNvPr id="4" name="Group 3">
            <a:extLst>
              <a:ext uri="{FF2B5EF4-FFF2-40B4-BE49-F238E27FC236}">
                <a16:creationId xmlns:a16="http://schemas.microsoft.com/office/drawing/2014/main" id="{F4455120-3AD2-334D-A202-14861CE71F9F}"/>
              </a:ext>
            </a:extLst>
          </p:cNvPr>
          <p:cNvGrpSpPr/>
          <p:nvPr/>
        </p:nvGrpSpPr>
        <p:grpSpPr>
          <a:xfrm>
            <a:off x="254985" y="1186825"/>
            <a:ext cx="5097163" cy="4251164"/>
            <a:chOff x="254985" y="1712116"/>
            <a:chExt cx="5097163" cy="4251164"/>
          </a:xfrm>
        </p:grpSpPr>
        <p:sp>
          <p:nvSpPr>
            <p:cNvPr id="9" name="TextBox 8"/>
            <p:cNvSpPr txBox="1"/>
            <p:nvPr/>
          </p:nvSpPr>
          <p:spPr>
            <a:xfrm>
              <a:off x="2277294" y="3335431"/>
              <a:ext cx="3074854" cy="461665"/>
            </a:xfrm>
            <a:prstGeom prst="rect">
              <a:avLst/>
            </a:prstGeom>
            <a:noFill/>
          </p:spPr>
          <p:txBody>
            <a:bodyPr wrap="square" rtlCol="0">
              <a:spAutoFit/>
            </a:bodyPr>
            <a:lstStyle/>
            <a:p>
              <a:pPr algn="ctr"/>
              <a:r>
                <a:rPr lang="en-US" sz="2400" dirty="0"/>
                <a:t>Prairie</a:t>
              </a:r>
            </a:p>
          </p:txBody>
        </p:sp>
        <p:sp>
          <p:nvSpPr>
            <p:cNvPr id="10" name="TextBox 9"/>
            <p:cNvSpPr txBox="1"/>
            <p:nvPr/>
          </p:nvSpPr>
          <p:spPr>
            <a:xfrm>
              <a:off x="2277294" y="5501615"/>
              <a:ext cx="3074854" cy="461665"/>
            </a:xfrm>
            <a:prstGeom prst="rect">
              <a:avLst/>
            </a:prstGeom>
            <a:noFill/>
          </p:spPr>
          <p:txBody>
            <a:bodyPr wrap="square" rtlCol="0">
              <a:spAutoFit/>
            </a:bodyPr>
            <a:lstStyle/>
            <a:p>
              <a:pPr algn="ctr"/>
              <a:r>
                <a:rPr lang="en-US" sz="2400" dirty="0"/>
                <a:t>Desert</a:t>
              </a:r>
            </a:p>
          </p:txBody>
        </p:sp>
        <p:sp>
          <p:nvSpPr>
            <p:cNvPr id="11" name="TextBox 10"/>
            <p:cNvSpPr txBox="1"/>
            <p:nvPr/>
          </p:nvSpPr>
          <p:spPr>
            <a:xfrm>
              <a:off x="457200" y="3309912"/>
              <a:ext cx="1794550" cy="461665"/>
            </a:xfrm>
            <a:prstGeom prst="rect">
              <a:avLst/>
            </a:prstGeom>
            <a:noFill/>
          </p:spPr>
          <p:txBody>
            <a:bodyPr wrap="square" rtlCol="0">
              <a:spAutoFit/>
            </a:bodyPr>
            <a:lstStyle/>
            <a:p>
              <a:pPr algn="ctr"/>
              <a:r>
                <a:rPr lang="en-US" sz="2400" dirty="0"/>
                <a:t>Cornfield</a:t>
              </a:r>
            </a:p>
          </p:txBody>
        </p:sp>
        <p:sp>
          <p:nvSpPr>
            <p:cNvPr id="12" name="TextBox 11"/>
            <p:cNvSpPr txBox="1"/>
            <p:nvPr/>
          </p:nvSpPr>
          <p:spPr>
            <a:xfrm>
              <a:off x="675399" y="5492292"/>
              <a:ext cx="1601895" cy="461665"/>
            </a:xfrm>
            <a:prstGeom prst="rect">
              <a:avLst/>
            </a:prstGeom>
            <a:noFill/>
          </p:spPr>
          <p:txBody>
            <a:bodyPr wrap="square" rtlCol="0">
              <a:spAutoFit/>
            </a:bodyPr>
            <a:lstStyle/>
            <a:p>
              <a:pPr algn="ctr"/>
              <a:r>
                <a:rPr lang="en-US" sz="2400" dirty="0"/>
                <a:t>Forest</a:t>
              </a:r>
            </a:p>
          </p:txBody>
        </p:sp>
        <p:pic>
          <p:nvPicPr>
            <p:cNvPr id="18" name="Picture 17" descr="N Gate Prairie 3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7717" y="1712116"/>
              <a:ext cx="2385399" cy="1586291"/>
            </a:xfrm>
            <a:prstGeom prst="rect">
              <a:avLst/>
            </a:prstGeom>
          </p:spPr>
        </p:pic>
        <p:pic>
          <p:nvPicPr>
            <p:cNvPr id="19" name="Picture 18" descr="CIMG768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7716" y="3815343"/>
              <a:ext cx="2385399" cy="1626612"/>
            </a:xfrm>
            <a:prstGeom prst="rect">
              <a:avLst/>
            </a:prstGeom>
          </p:spPr>
        </p:pic>
        <p:pic>
          <p:nvPicPr>
            <p:cNvPr id="20" name="Picture 19" descr="IMG_9377.JPG - Version 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622" y="1723621"/>
              <a:ext cx="2234303" cy="1486508"/>
            </a:xfrm>
            <a:prstGeom prst="rect">
              <a:avLst/>
            </a:prstGeom>
          </p:spPr>
        </p:pic>
        <p:pic>
          <p:nvPicPr>
            <p:cNvPr id="22" name="Picture 21" descr="IMG_5965.JPG - Version 2.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985" y="3790305"/>
              <a:ext cx="2318940" cy="1557106"/>
            </a:xfrm>
            <a:prstGeom prst="rect">
              <a:avLst/>
            </a:prstGeom>
          </p:spPr>
        </p:pic>
      </p:grpSp>
      <p:sp>
        <p:nvSpPr>
          <p:cNvPr id="3" name="Slide Number Placeholder 2">
            <a:extLst>
              <a:ext uri="{FF2B5EF4-FFF2-40B4-BE49-F238E27FC236}">
                <a16:creationId xmlns:a16="http://schemas.microsoft.com/office/drawing/2014/main" id="{A710B3A6-28E3-41DE-B38E-C4DC0B8CF115}"/>
              </a:ext>
            </a:extLst>
          </p:cNvPr>
          <p:cNvSpPr>
            <a:spLocks noGrp="1"/>
          </p:cNvSpPr>
          <p:nvPr>
            <p:ph type="sldNum" sz="quarter" idx="12"/>
          </p:nvPr>
        </p:nvSpPr>
        <p:spPr/>
        <p:txBody>
          <a:bodyPr/>
          <a:lstStyle/>
          <a:p>
            <a:fld id="{720FEE0B-F069-E94B-95AD-7C6965ED0E4E}" type="slidenum">
              <a:rPr lang="en-US" smtClean="0"/>
              <a:t>4</a:t>
            </a:fld>
            <a:endParaRPr lang="en-US"/>
          </a:p>
        </p:txBody>
      </p:sp>
      <p:sp>
        <p:nvSpPr>
          <p:cNvPr id="5" name="TextBox 4">
            <a:extLst>
              <a:ext uri="{FF2B5EF4-FFF2-40B4-BE49-F238E27FC236}">
                <a16:creationId xmlns:a16="http://schemas.microsoft.com/office/drawing/2014/main" id="{67E8720B-5961-B641-B9EB-7C87EC77377D}"/>
              </a:ext>
            </a:extLst>
          </p:cNvPr>
          <p:cNvSpPr txBox="1"/>
          <p:nvPr/>
        </p:nvSpPr>
        <p:spPr>
          <a:xfrm>
            <a:off x="5566906" y="1143445"/>
            <a:ext cx="2896158" cy="5262979"/>
          </a:xfrm>
          <a:prstGeom prst="rect">
            <a:avLst/>
          </a:prstGeom>
          <a:noFill/>
        </p:spPr>
        <p:txBody>
          <a:bodyPr wrap="square" rtlCol="0">
            <a:spAutoFit/>
          </a:bodyPr>
          <a:lstStyle/>
          <a:p>
            <a:r>
              <a:rPr lang="en-US" sz="2400" dirty="0"/>
              <a:t>Other ecosystems had different amounts of organic carbon.</a:t>
            </a:r>
          </a:p>
          <a:p>
            <a:endParaRPr lang="en-US" sz="2400" dirty="0"/>
          </a:p>
          <a:p>
            <a:r>
              <a:rPr lang="en-US" sz="2400" dirty="0"/>
              <a:t>They had the same pattern in carbon pool sizes:</a:t>
            </a:r>
          </a:p>
          <a:p>
            <a:pPr marL="342900" indent="-342900">
              <a:buFont typeface="Arial" panose="020B0604020202020204" pitchFamily="34" charset="0"/>
              <a:buChar char="•"/>
            </a:pPr>
            <a:r>
              <a:rPr lang="en-US" sz="2400" dirty="0"/>
              <a:t>Carnivores smallest</a:t>
            </a:r>
          </a:p>
          <a:p>
            <a:pPr marL="342900" indent="-342900">
              <a:buFont typeface="Arial" panose="020B0604020202020204" pitchFamily="34" charset="0"/>
              <a:buChar char="•"/>
            </a:pPr>
            <a:r>
              <a:rPr lang="en-US" sz="2400" dirty="0"/>
              <a:t>Herbivores</a:t>
            </a:r>
          </a:p>
          <a:p>
            <a:pPr marL="342900" indent="-342900">
              <a:buFont typeface="Arial" panose="020B0604020202020204" pitchFamily="34" charset="0"/>
              <a:buChar char="•"/>
            </a:pPr>
            <a:r>
              <a:rPr lang="en-US" sz="2400" dirty="0"/>
              <a:t>Producers</a:t>
            </a:r>
          </a:p>
          <a:p>
            <a:pPr marL="342900" indent="-342900">
              <a:buFont typeface="Arial" panose="020B0604020202020204" pitchFamily="34" charset="0"/>
              <a:buChar char="•"/>
            </a:pPr>
            <a:r>
              <a:rPr lang="en-US" sz="2400" dirty="0"/>
              <a:t>Soil organic carbon largest</a:t>
            </a:r>
          </a:p>
        </p:txBody>
      </p:sp>
    </p:spTree>
    <p:extLst>
      <p:ext uri="{BB962C8B-B14F-4D97-AF65-F5344CB8AC3E}">
        <p14:creationId xmlns:p14="http://schemas.microsoft.com/office/powerpoint/2010/main" val="4004125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9C0AA-C379-2245-A39E-61495DF97E2A}"/>
              </a:ext>
            </a:extLst>
          </p:cNvPr>
          <p:cNvSpPr>
            <a:spLocks noGrp="1"/>
          </p:cNvSpPr>
          <p:nvPr>
            <p:ph type="title"/>
          </p:nvPr>
        </p:nvSpPr>
        <p:spPr/>
        <p:txBody>
          <a:bodyPr/>
          <a:lstStyle/>
          <a:p>
            <a:r>
              <a:rPr lang="en-US" dirty="0"/>
              <a:t>Unanswered Questions: </a:t>
            </a:r>
            <a:r>
              <a:rPr lang="en-US" i="1" dirty="0"/>
              <a:t>Why?</a:t>
            </a:r>
            <a:endParaRPr lang="en-US" dirty="0"/>
          </a:p>
        </p:txBody>
      </p:sp>
      <p:sp>
        <p:nvSpPr>
          <p:cNvPr id="3" name="Content Placeholder 2">
            <a:extLst>
              <a:ext uri="{FF2B5EF4-FFF2-40B4-BE49-F238E27FC236}">
                <a16:creationId xmlns:a16="http://schemas.microsoft.com/office/drawing/2014/main" id="{853E3627-1B28-7146-9775-94AABDC8A5C3}"/>
              </a:ext>
            </a:extLst>
          </p:cNvPr>
          <p:cNvSpPr>
            <a:spLocks noGrp="1"/>
          </p:cNvSpPr>
          <p:nvPr>
            <p:ph idx="1"/>
          </p:nvPr>
        </p:nvSpPr>
        <p:spPr/>
        <p:txBody>
          <a:bodyPr/>
          <a:lstStyle/>
          <a:p>
            <a:r>
              <a:rPr lang="en-US" dirty="0"/>
              <a:t>What unanswered questions did you have about the Meadow Simulation?</a:t>
            </a:r>
          </a:p>
          <a:p>
            <a:r>
              <a:rPr lang="en-US" dirty="0"/>
              <a:t>Some </a:t>
            </a:r>
            <a:r>
              <a:rPr lang="en-US" i="1" dirty="0"/>
              <a:t>why</a:t>
            </a:r>
            <a:r>
              <a:rPr lang="en-US" dirty="0"/>
              <a:t> questions:</a:t>
            </a:r>
          </a:p>
          <a:p>
            <a:pPr lvl="1"/>
            <a:r>
              <a:rPr lang="en-US" dirty="0"/>
              <a:t>Why does the carnivore organic carbon pool become smaller than the herbivore pool?</a:t>
            </a:r>
          </a:p>
          <a:p>
            <a:pPr lvl="1"/>
            <a:r>
              <a:rPr lang="en-US" dirty="0"/>
              <a:t>Why does the herbivore pool become smaller than the producer pool?</a:t>
            </a:r>
          </a:p>
          <a:p>
            <a:pPr lvl="1"/>
            <a:r>
              <a:rPr lang="en-US" dirty="0"/>
              <a:t>Why is the soil organic carbon pool so large?</a:t>
            </a:r>
          </a:p>
        </p:txBody>
      </p:sp>
      <p:sp>
        <p:nvSpPr>
          <p:cNvPr id="4" name="Slide Number Placeholder 3">
            <a:extLst>
              <a:ext uri="{FF2B5EF4-FFF2-40B4-BE49-F238E27FC236}">
                <a16:creationId xmlns:a16="http://schemas.microsoft.com/office/drawing/2014/main" id="{A0F3762A-442A-7748-8F2A-7A9ED03F99E8}"/>
              </a:ext>
            </a:extLst>
          </p:cNvPr>
          <p:cNvSpPr>
            <a:spLocks noGrp="1"/>
          </p:cNvSpPr>
          <p:nvPr>
            <p:ph type="sldNum" sz="quarter" idx="12"/>
          </p:nvPr>
        </p:nvSpPr>
        <p:spPr/>
        <p:txBody>
          <a:bodyPr/>
          <a:lstStyle/>
          <a:p>
            <a:fld id="{7BF67416-E77E-E442-993F-59C0501000DD}" type="slidenum">
              <a:rPr lang="en-US" smtClean="0"/>
              <a:t>5</a:t>
            </a:fld>
            <a:endParaRPr lang="en-US"/>
          </a:p>
        </p:txBody>
      </p:sp>
    </p:spTree>
    <p:extLst>
      <p:ext uri="{BB962C8B-B14F-4D97-AF65-F5344CB8AC3E}">
        <p14:creationId xmlns:p14="http://schemas.microsoft.com/office/powerpoint/2010/main" val="353534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53AD0-48CF-6143-83CD-2CFF91C485E9}"/>
              </a:ext>
            </a:extLst>
          </p:cNvPr>
          <p:cNvSpPr>
            <a:spLocks noGrp="1"/>
          </p:cNvSpPr>
          <p:nvPr>
            <p:ph type="title"/>
          </p:nvPr>
        </p:nvSpPr>
        <p:spPr>
          <a:xfrm>
            <a:off x="457200" y="274638"/>
            <a:ext cx="8229600" cy="581396"/>
          </a:xfrm>
        </p:spPr>
        <p:txBody>
          <a:bodyPr>
            <a:normAutofit/>
          </a:bodyPr>
          <a:lstStyle/>
          <a:p>
            <a:r>
              <a:rPr lang="en-US" sz="3200" dirty="0"/>
              <a:t>Answering </a:t>
            </a:r>
            <a:r>
              <a:rPr lang="en-US" sz="3200" i="1" dirty="0"/>
              <a:t>Why: </a:t>
            </a:r>
            <a:r>
              <a:rPr lang="en-US" sz="3200" dirty="0"/>
              <a:t>Large-scale Four Questions</a:t>
            </a:r>
          </a:p>
        </p:txBody>
      </p:sp>
      <p:pic>
        <p:nvPicPr>
          <p:cNvPr id="6" name="Content Placeholder 5">
            <a:extLst>
              <a:ext uri="{FF2B5EF4-FFF2-40B4-BE49-F238E27FC236}">
                <a16:creationId xmlns:a16="http://schemas.microsoft.com/office/drawing/2014/main" id="{F056BF01-9841-B545-A3C4-9553138A306B}"/>
              </a:ext>
            </a:extLst>
          </p:cNvPr>
          <p:cNvPicPr>
            <a:picLocks noGrp="1" noChangeAspect="1"/>
          </p:cNvPicPr>
          <p:nvPr>
            <p:ph idx="1"/>
          </p:nvPr>
        </p:nvPicPr>
        <p:blipFill>
          <a:blip r:embed="rId3"/>
          <a:stretch>
            <a:fillRect/>
          </a:stretch>
        </p:blipFill>
        <p:spPr>
          <a:xfrm>
            <a:off x="4322842" y="766223"/>
            <a:ext cx="4460715" cy="5772689"/>
          </a:xfrm>
        </p:spPr>
      </p:pic>
      <p:sp>
        <p:nvSpPr>
          <p:cNvPr id="4" name="Slide Number Placeholder 3">
            <a:extLst>
              <a:ext uri="{FF2B5EF4-FFF2-40B4-BE49-F238E27FC236}">
                <a16:creationId xmlns:a16="http://schemas.microsoft.com/office/drawing/2014/main" id="{F60CD5CF-EFF0-A449-B70A-02C1E6AB50E0}"/>
              </a:ext>
            </a:extLst>
          </p:cNvPr>
          <p:cNvSpPr>
            <a:spLocks noGrp="1"/>
          </p:cNvSpPr>
          <p:nvPr>
            <p:ph type="sldNum" sz="quarter" idx="12"/>
          </p:nvPr>
        </p:nvSpPr>
        <p:spPr/>
        <p:txBody>
          <a:bodyPr/>
          <a:lstStyle/>
          <a:p>
            <a:fld id="{7BF67416-E77E-E442-993F-59C0501000DD}" type="slidenum">
              <a:rPr lang="en-US" smtClean="0"/>
              <a:t>6</a:t>
            </a:fld>
            <a:endParaRPr lang="en-US"/>
          </a:p>
        </p:txBody>
      </p:sp>
      <p:sp>
        <p:nvSpPr>
          <p:cNvPr id="7" name="Content Placeholder 6">
            <a:extLst>
              <a:ext uri="{FF2B5EF4-FFF2-40B4-BE49-F238E27FC236}">
                <a16:creationId xmlns:a16="http://schemas.microsoft.com/office/drawing/2014/main" id="{18634465-EB69-B943-9AE8-15E4DC21AD99}"/>
              </a:ext>
            </a:extLst>
          </p:cNvPr>
          <p:cNvSpPr txBox="1">
            <a:spLocks/>
          </p:cNvSpPr>
          <p:nvPr/>
        </p:nvSpPr>
        <p:spPr>
          <a:xfrm>
            <a:off x="457200" y="1089498"/>
            <a:ext cx="3865642" cy="5266851"/>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Just like in previous </a:t>
            </a:r>
            <a:r>
              <a:rPr lang="en-US" i="1" dirty="0"/>
              <a:t>Carbon TIME </a:t>
            </a:r>
            <a:r>
              <a:rPr lang="en-US" dirty="0"/>
              <a:t>Units we will be tracing matter and energy in the </a:t>
            </a:r>
            <a:r>
              <a:rPr lang="en-US" i="1" dirty="0"/>
              <a:t>Ecosystems</a:t>
            </a:r>
            <a:r>
              <a:rPr lang="en-US" dirty="0"/>
              <a:t> Unit.</a:t>
            </a:r>
          </a:p>
          <a:p>
            <a:r>
              <a:rPr lang="en-US" dirty="0"/>
              <a:t>Now we will focus on tracing matter and energy through whole ecosystems. </a:t>
            </a:r>
          </a:p>
          <a:p>
            <a:r>
              <a:rPr lang="en-US" dirty="0"/>
              <a:t>Therefore, the Large Scale Four Questions that we are trying to answer are slightly different from the Three Questions about plants, animals, and decomposers.</a:t>
            </a:r>
          </a:p>
        </p:txBody>
      </p:sp>
    </p:spTree>
    <p:extLst>
      <p:ext uri="{BB962C8B-B14F-4D97-AF65-F5344CB8AC3E}">
        <p14:creationId xmlns:p14="http://schemas.microsoft.com/office/powerpoint/2010/main" val="987653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5029200" y="152400"/>
            <a:ext cx="3810000" cy="6513731"/>
            <a:chOff x="5029200" y="152400"/>
            <a:chExt cx="3810000" cy="6513731"/>
          </a:xfrm>
        </p:grpSpPr>
        <p:sp>
          <p:nvSpPr>
            <p:cNvPr id="2" name="TextBox 1"/>
            <p:cNvSpPr txBox="1"/>
            <p:nvPr/>
          </p:nvSpPr>
          <p:spPr>
            <a:xfrm>
              <a:off x="5029200" y="2514600"/>
              <a:ext cx="2057400" cy="369332"/>
            </a:xfrm>
            <a:prstGeom prst="rect">
              <a:avLst/>
            </a:prstGeom>
            <a:noFill/>
          </p:spPr>
          <p:txBody>
            <a:bodyPr wrap="square" rtlCol="0">
              <a:spAutoFit/>
            </a:bodyPr>
            <a:lstStyle/>
            <a:p>
              <a:pPr algn="ctr"/>
              <a:r>
                <a:rPr lang="en-US" dirty="0"/>
                <a:t>Atmosphere CO</a:t>
              </a:r>
              <a:r>
                <a:rPr lang="en-US" baseline="-25000" dirty="0"/>
                <a:t>2</a:t>
              </a:r>
            </a:p>
          </p:txBody>
        </p:sp>
        <p:grpSp>
          <p:nvGrpSpPr>
            <p:cNvPr id="4" name="Group 3"/>
            <p:cNvGrpSpPr/>
            <p:nvPr/>
          </p:nvGrpSpPr>
          <p:grpSpPr>
            <a:xfrm>
              <a:off x="5105400" y="152400"/>
              <a:ext cx="3733800" cy="6513731"/>
              <a:chOff x="5105400" y="152400"/>
              <a:chExt cx="3733800" cy="6513731"/>
            </a:xfrm>
          </p:grpSpPr>
          <p:sp>
            <p:nvSpPr>
              <p:cNvPr id="6" name="Rectangle 5"/>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162800" y="1447800"/>
                <a:ext cx="1600200" cy="646331"/>
              </a:xfrm>
              <a:prstGeom prst="rect">
                <a:avLst/>
              </a:prstGeom>
              <a:noFill/>
            </p:spPr>
            <p:txBody>
              <a:bodyPr wrap="square" rtlCol="0">
                <a:spAutoFit/>
              </a:bodyPr>
              <a:lstStyle/>
              <a:p>
                <a:pPr algn="ctr"/>
                <a:r>
                  <a:rPr lang="en-US" dirty="0"/>
                  <a:t>Carnivores organic carbon</a:t>
                </a:r>
                <a:endParaRPr lang="en-US" baseline="-25000" dirty="0"/>
              </a:p>
            </p:txBody>
          </p:sp>
          <p:sp>
            <p:nvSpPr>
              <p:cNvPr id="12" name="TextBox 11"/>
              <p:cNvSpPr txBox="1"/>
              <p:nvPr/>
            </p:nvSpPr>
            <p:spPr>
              <a:xfrm>
                <a:off x="7239000" y="3733800"/>
                <a:ext cx="1600200" cy="646331"/>
              </a:xfrm>
              <a:prstGeom prst="rect">
                <a:avLst/>
              </a:prstGeom>
              <a:noFill/>
            </p:spPr>
            <p:txBody>
              <a:bodyPr wrap="square" rtlCol="0">
                <a:spAutoFit/>
              </a:bodyPr>
              <a:lstStyle/>
              <a:p>
                <a:pPr algn="ctr"/>
                <a:r>
                  <a:rPr lang="en-US" dirty="0"/>
                  <a:t>Herbivores organic carbon</a:t>
                </a:r>
                <a:endParaRPr lang="en-US" baseline="-25000" dirty="0"/>
              </a:p>
            </p:txBody>
          </p:sp>
          <p:sp>
            <p:nvSpPr>
              <p:cNvPr id="13" name="TextBox 12"/>
              <p:cNvSpPr txBox="1"/>
              <p:nvPr/>
            </p:nvSpPr>
            <p:spPr>
              <a:xfrm>
                <a:off x="7162800" y="5983069"/>
                <a:ext cx="1600200" cy="646331"/>
              </a:xfrm>
              <a:prstGeom prst="rect">
                <a:avLst/>
              </a:prstGeom>
              <a:noFill/>
            </p:spPr>
            <p:txBody>
              <a:bodyPr wrap="square" rtlCol="0">
                <a:spAutoFit/>
              </a:bodyPr>
              <a:lstStyle/>
              <a:p>
                <a:pPr algn="ctr"/>
                <a:r>
                  <a:rPr lang="en-US" dirty="0"/>
                  <a:t>Producers organic carbon</a:t>
                </a:r>
                <a:endParaRPr lang="en-US" baseline="-25000" dirty="0"/>
              </a:p>
            </p:txBody>
          </p:sp>
          <p:sp>
            <p:nvSpPr>
              <p:cNvPr id="14" name="TextBox 13"/>
              <p:cNvSpPr txBox="1"/>
              <p:nvPr/>
            </p:nvSpPr>
            <p:spPr>
              <a:xfrm>
                <a:off x="5105400" y="6019800"/>
                <a:ext cx="1828800" cy="646331"/>
              </a:xfrm>
              <a:prstGeom prst="rect">
                <a:avLst/>
              </a:prstGeom>
              <a:noFill/>
            </p:spPr>
            <p:txBody>
              <a:bodyPr wrap="square" rtlCol="0">
                <a:spAutoFit/>
              </a:bodyPr>
              <a:lstStyle/>
              <a:p>
                <a:pPr algn="ctr"/>
                <a:r>
                  <a:rPr lang="en-US" dirty="0"/>
                  <a:t>Soil </a:t>
                </a:r>
              </a:p>
              <a:p>
                <a:pPr algn="ctr"/>
                <a:r>
                  <a:rPr lang="en-US" dirty="0"/>
                  <a:t>Organic Carbon</a:t>
                </a:r>
                <a:endParaRPr lang="en-US" baseline="-25000" dirty="0"/>
              </a:p>
            </p:txBody>
          </p:sp>
        </p:grpSp>
      </p:grpSp>
      <p:pic>
        <p:nvPicPr>
          <p:cNvPr id="17" name="Picture 59" descr="circles backgroun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 y="1828800"/>
            <a:ext cx="5007421" cy="3313896"/>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44" descr="aspen circl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19200" y="1828800"/>
            <a:ext cx="1508836" cy="2194661"/>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35" descr="bunny circle 0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34469" y="3733800"/>
            <a:ext cx="594331" cy="594347"/>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36" descr="bunny circle 0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772578" y="3623736"/>
            <a:ext cx="777302" cy="777241"/>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38" descr="bunny circle 04"/>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945882" y="3472415"/>
            <a:ext cx="594331" cy="731543"/>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39" descr="bunny circle 05"/>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3352800" y="3352800"/>
            <a:ext cx="548713" cy="685844"/>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40" descr="fox circle"/>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678768" y="3019765"/>
            <a:ext cx="594381" cy="685811"/>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41" descr="forbs circle 0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2286000" y="3733800"/>
            <a:ext cx="777302" cy="1485023"/>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42" descr="forbs circle 02"/>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533400" y="3718493"/>
            <a:ext cx="685816" cy="777307"/>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43" descr="veg clump 0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38200" y="3444187"/>
            <a:ext cx="914405" cy="594413"/>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45" descr="pines circle"/>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2" y="3062599"/>
            <a:ext cx="1051609" cy="1005867"/>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46" descr="leaf circle 01"/>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160513" y="4114800"/>
            <a:ext cx="868687" cy="823039"/>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47" descr="leaf circle 02"/>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1981200" y="4611013"/>
            <a:ext cx="823020" cy="570587"/>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54" descr="branch circle"/>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4008051" y="4572000"/>
            <a:ext cx="640149" cy="524888"/>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56" descr="grass circle 01"/>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3550901" y="3962400"/>
            <a:ext cx="640099" cy="594380"/>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57" descr="grass circle 02"/>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4236651" y="3352800"/>
            <a:ext cx="640149" cy="594413"/>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667000" y="2362200"/>
            <a:ext cx="381000" cy="254000"/>
          </a:xfrm>
          <a:prstGeom prst="rect">
            <a:avLst/>
          </a:prstGeom>
        </p:spPr>
      </p:pic>
      <p:pic>
        <p:nvPicPr>
          <p:cNvPr id="35" name="Picture 34"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3581400" y="2514600"/>
            <a:ext cx="381000" cy="254000"/>
          </a:xfrm>
          <a:prstGeom prst="rect">
            <a:avLst/>
          </a:prstGeom>
        </p:spPr>
      </p:pic>
      <p:pic>
        <p:nvPicPr>
          <p:cNvPr id="36" name="Picture 35"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4114800" y="2209800"/>
            <a:ext cx="381000" cy="254000"/>
          </a:xfrm>
          <a:prstGeom prst="rect">
            <a:avLst/>
          </a:prstGeom>
        </p:spPr>
      </p:pic>
      <p:pic>
        <p:nvPicPr>
          <p:cNvPr id="37" name="Picture 36"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533400" y="2209800"/>
            <a:ext cx="381000" cy="254000"/>
          </a:xfrm>
          <a:prstGeom prst="rect">
            <a:avLst/>
          </a:prstGeom>
        </p:spPr>
      </p:pic>
      <p:pic>
        <p:nvPicPr>
          <p:cNvPr id="34" name="Picture 58" descr="circles entire"/>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8841" y="1828800"/>
            <a:ext cx="5007421" cy="331389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7</a:t>
            </a:fld>
            <a:endParaRPr lang="en-US"/>
          </a:p>
        </p:txBody>
      </p:sp>
      <p:sp>
        <p:nvSpPr>
          <p:cNvPr id="38" name="Title 1">
            <a:extLst>
              <a:ext uri="{FF2B5EF4-FFF2-40B4-BE49-F238E27FC236}">
                <a16:creationId xmlns:a16="http://schemas.microsoft.com/office/drawing/2014/main" id="{6B4F891E-61AA-4545-96B4-73D9C09D0773}"/>
              </a:ext>
            </a:extLst>
          </p:cNvPr>
          <p:cNvSpPr>
            <a:spLocks noGrp="1"/>
          </p:cNvSpPr>
          <p:nvPr>
            <p:ph type="title"/>
          </p:nvPr>
        </p:nvSpPr>
        <p:spPr>
          <a:xfrm>
            <a:off x="457200" y="274638"/>
            <a:ext cx="4550224" cy="1143000"/>
          </a:xfrm>
        </p:spPr>
        <p:txBody>
          <a:bodyPr>
            <a:normAutofit fontScale="90000"/>
          </a:bodyPr>
          <a:lstStyle/>
          <a:p>
            <a:pPr algn="l"/>
            <a:r>
              <a:rPr lang="en-US" sz="3200" dirty="0"/>
              <a:t>Answering the Carbon Pools Question for a Meadow Ecosystem</a:t>
            </a:r>
          </a:p>
        </p:txBody>
      </p:sp>
      <p:sp>
        <p:nvSpPr>
          <p:cNvPr id="39" name="Title 1">
            <a:extLst>
              <a:ext uri="{FF2B5EF4-FFF2-40B4-BE49-F238E27FC236}">
                <a16:creationId xmlns:a16="http://schemas.microsoft.com/office/drawing/2014/main" id="{F062F58B-CF15-6C42-BC07-AC5795AEB0F4}"/>
              </a:ext>
            </a:extLst>
          </p:cNvPr>
          <p:cNvSpPr txBox="1">
            <a:spLocks/>
          </p:cNvSpPr>
          <p:nvPr/>
        </p:nvSpPr>
        <p:spPr>
          <a:xfrm>
            <a:off x="337464" y="5427238"/>
            <a:ext cx="4550224" cy="1143000"/>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dirty="0"/>
              <a:t>We can identify five carbon pools</a:t>
            </a:r>
          </a:p>
        </p:txBody>
      </p:sp>
    </p:spTree>
    <p:extLst>
      <p:ext uri="{BB962C8B-B14F-4D97-AF65-F5344CB8AC3E}">
        <p14:creationId xmlns:p14="http://schemas.microsoft.com/office/powerpoint/2010/main" val="236502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34"/>
                                        </p:tgtEl>
                                      </p:cBhvr>
                                    </p:animEffect>
                                    <p:set>
                                      <p:cBhvr>
                                        <p:cTn id="7" dur="1" fill="hold">
                                          <p:stCondLst>
                                            <p:cond delay="999"/>
                                          </p:stCondLst>
                                        </p:cTn>
                                        <p:tgtEl>
                                          <p:spTgt spid="34"/>
                                        </p:tgtEl>
                                        <p:attrNameLst>
                                          <p:attrName>style.visibility</p:attrName>
                                        </p:attrNameLst>
                                      </p:cBhvr>
                                      <p:to>
                                        <p:strVal val="hidden"/>
                                      </p:to>
                                    </p:set>
                                  </p:childTnLst>
                                </p:cTn>
                              </p:par>
                              <p:par>
                                <p:cTn id="8" presetID="0" presetClass="path" presetSubtype="0" accel="50000" decel="50000" fill="hold" nodeType="withEffect">
                                  <p:stCondLst>
                                    <p:cond delay="0"/>
                                  </p:stCondLst>
                                  <p:childTnLst>
                                    <p:animMotion origin="layout" path="M -4.77959E-6 -4.56124E-6 C -4.77959E-6 -4.56124E-6 0.27074 -0.05556 0.54148 -0.11113 " pathEditMode="relative" ptsTypes="aA">
                                      <p:cBhvr>
                                        <p:cTn id="9" dur="1000" fill="hold"/>
                                        <p:tgtEl>
                                          <p:spTgt spid="37"/>
                                        </p:tgtEl>
                                        <p:attrNameLst>
                                          <p:attrName>ppt_x</p:attrName>
                                          <p:attrName>ppt_y</p:attrName>
                                        </p:attrNameLst>
                                      </p:cBhvr>
                                    </p:animMotion>
                                  </p:childTnLst>
                                </p:cTn>
                              </p:par>
                              <p:par>
                                <p:cTn id="10" presetID="0" presetClass="path" presetSubtype="0" accel="50000" decel="50000" fill="hold" nodeType="withEffect">
                                  <p:stCondLst>
                                    <p:cond delay="0"/>
                                  </p:stCondLst>
                                  <p:childTnLst>
                                    <p:animMotion origin="layout" path="M 4.77959E-6 -4.56124E-6 C 4.77959E-6 -4.56124E-6 0.16244 -0.02778 0.32488 -0.05557 " pathEditMode="relative" ptsTypes="aA">
                                      <p:cBhvr>
                                        <p:cTn id="11" dur="1000" fill="hold"/>
                                        <p:tgtEl>
                                          <p:spTgt spid="3"/>
                                        </p:tgtEl>
                                        <p:attrNameLst>
                                          <p:attrName>ppt_x</p:attrName>
                                          <p:attrName>ppt_y</p:attrName>
                                        </p:attrNameLst>
                                      </p:cBhvr>
                                    </p:animMotion>
                                  </p:childTnLst>
                                </p:cTn>
                              </p:par>
                              <p:par>
                                <p:cTn id="12" presetID="0" presetClass="path" presetSubtype="0" accel="50000" decel="50000" fill="hold" nodeType="withEffect">
                                  <p:stCondLst>
                                    <p:cond delay="0"/>
                                  </p:stCondLst>
                                  <p:childTnLst>
                                    <p:animMotion origin="layout" path="M 3.17945E-6 -4.36907E-6 C 3.17945E-6 0.00024 0.13936 -0.0815 0.27889 -0.163 " pathEditMode="relative" rAng="0" ptsTypes="aA">
                                      <p:cBhvr>
                                        <p:cTn id="13" dur="1000" fill="hold"/>
                                        <p:tgtEl>
                                          <p:spTgt spid="35"/>
                                        </p:tgtEl>
                                        <p:attrNameLst>
                                          <p:attrName>ppt_x</p:attrName>
                                          <p:attrName>ppt_y</p:attrName>
                                        </p:attrNameLst>
                                      </p:cBhvr>
                                      <p:rCtr x="13936" y="-8150"/>
                                    </p:animMotion>
                                  </p:childTnLst>
                                </p:cTn>
                              </p:par>
                              <p:par>
                                <p:cTn id="14" presetID="0" presetClass="path" presetSubtype="0" accel="50000" decel="50000" fill="hold" nodeType="withEffect">
                                  <p:stCondLst>
                                    <p:cond delay="0"/>
                                  </p:stCondLst>
                                  <p:childTnLst>
                                    <p:animMotion origin="layout" path="M -4.77959E-6 -8.77518E-7 C -4.77959E-6 -8.77518E-7 0.11663 -0.01667 0.23326 -0.03334 " pathEditMode="relative" ptsTypes="aA">
                                      <p:cBhvr>
                                        <p:cTn id="15" dur="1000" fill="hold"/>
                                        <p:tgtEl>
                                          <p:spTgt spid="36"/>
                                        </p:tgtEl>
                                        <p:attrNameLst>
                                          <p:attrName>ppt_x</p:attrName>
                                          <p:attrName>ppt_y</p:attrName>
                                        </p:attrNameLst>
                                      </p:cBhvr>
                                    </p:animMotion>
                                  </p:childTnLst>
                                </p:cTn>
                              </p:par>
                              <p:par>
                                <p:cTn id="16" presetID="0" presetClass="path" presetSubtype="0" accel="50000" decel="50000" fill="hold" nodeType="withEffect">
                                  <p:stCondLst>
                                    <p:cond delay="0"/>
                                  </p:stCondLst>
                                  <p:childTnLst>
                                    <p:animMotion origin="layout" path="M -1.88607E-6 2.05651E-6 C -1.88607E-6 2.05651E-6 0.36679 0.11672 0.73359 0.23344 " pathEditMode="relative" ptsTypes="aA">
                                      <p:cBhvr>
                                        <p:cTn id="17" dur="1000" fill="hold"/>
                                        <p:tgtEl>
                                          <p:spTgt spid="26"/>
                                        </p:tgtEl>
                                        <p:attrNameLst>
                                          <p:attrName>ppt_x</p:attrName>
                                          <p:attrName>ppt_y</p:attrName>
                                        </p:attrNameLst>
                                      </p:cBhvr>
                                    </p:animMotion>
                                  </p:childTnLst>
                                </p:cTn>
                              </p:par>
                              <p:par>
                                <p:cTn id="18" presetID="0" presetClass="path" presetSubtype="0" accel="50000" decel="50000" fill="hold" nodeType="withEffect">
                                  <p:stCondLst>
                                    <p:cond delay="0"/>
                                  </p:stCondLst>
                                  <p:childTnLst>
                                    <p:animMotion origin="layout" path="M 0.01667 -0.00115 C 0.01667 -0.00092 0.35012 0.10445 0.68357 0.21006 " pathEditMode="relative" rAng="0" ptsTypes="aA">
                                      <p:cBhvr>
                                        <p:cTn id="19" dur="1000" fill="hold"/>
                                        <p:tgtEl>
                                          <p:spTgt spid="27"/>
                                        </p:tgtEl>
                                        <p:attrNameLst>
                                          <p:attrName>ppt_x</p:attrName>
                                          <p:attrName>ppt_y</p:attrName>
                                        </p:attrNameLst>
                                      </p:cBhvr>
                                      <p:rCtr x="33345" y="10560"/>
                                    </p:animMotion>
                                  </p:childTnLst>
                                </p:cTn>
                              </p:par>
                              <p:par>
                                <p:cTn id="20" presetID="0" presetClass="path" presetSubtype="0" accel="50000" decel="50000" fill="hold" nodeType="withEffect">
                                  <p:stCondLst>
                                    <p:cond delay="0"/>
                                  </p:stCondLst>
                                  <p:childTnLst>
                                    <p:animMotion origin="layout" path="M -1.64293E-6 -3.16813E-6 C -1.64293E-6 -3.16813E-6 0.29177 0.07782 0.58353 0.15563 " pathEditMode="relative" ptsTypes="aA">
                                      <p:cBhvr>
                                        <p:cTn id="21" dur="1000" fill="hold"/>
                                        <p:tgtEl>
                                          <p:spTgt spid="25"/>
                                        </p:tgtEl>
                                        <p:attrNameLst>
                                          <p:attrName>ppt_x</p:attrName>
                                          <p:attrName>ppt_y</p:attrName>
                                        </p:attrNameLst>
                                      </p:cBhvr>
                                    </p:animMotion>
                                  </p:childTnLst>
                                </p:cTn>
                              </p:par>
                              <p:par>
                                <p:cTn id="22" presetID="0" presetClass="path" presetSubtype="0" accel="50000" decel="50000" fill="hold" nodeType="withEffect">
                                  <p:stCondLst>
                                    <p:cond delay="0"/>
                                  </p:stCondLst>
                                  <p:childTnLst>
                                    <p:animMotion origin="layout" path="M 3.28586E-6 2.05651E-6 C 3.28586E-6 2.05651E-6 0.24175 0.07226 0.4835 0.14451 " pathEditMode="relative" ptsTypes="aA">
                                      <p:cBhvr>
                                        <p:cTn id="23" dur="1000" fill="hold"/>
                                        <p:tgtEl>
                                          <p:spTgt spid="32"/>
                                        </p:tgtEl>
                                        <p:attrNameLst>
                                          <p:attrName>ppt_x</p:attrName>
                                          <p:attrName>ppt_y</p:attrName>
                                        </p:attrNameLst>
                                      </p:cBhvr>
                                    </p:animMotion>
                                  </p:childTnLst>
                                </p:cTn>
                              </p:par>
                              <p:par>
                                <p:cTn id="24" presetID="0" presetClass="path" presetSubtype="0" accel="50000" decel="50000" fill="hold" nodeType="withEffect">
                                  <p:stCondLst>
                                    <p:cond delay="0"/>
                                  </p:stCondLst>
                                  <p:childTnLst>
                                    <p:animMotion origin="layout" path="M -6.71414E-6 2.05651E-6 C -6.71414E-6 2.05651E-6 0.21257 0.15563 0.42514 0.31126 " pathEditMode="relative" ptsTypes="aA">
                                      <p:cBhvr>
                                        <p:cTn id="25" dur="1000" fill="hold"/>
                                        <p:tgtEl>
                                          <p:spTgt spid="33"/>
                                        </p:tgtEl>
                                        <p:attrNameLst>
                                          <p:attrName>ppt_x</p:attrName>
                                          <p:attrName>ppt_y</p:attrName>
                                        </p:attrNameLst>
                                      </p:cBhvr>
                                    </p:animMotion>
                                  </p:childTnLst>
                                </p:cTn>
                              </p:par>
                              <p:par>
                                <p:cTn id="26" presetID="0" presetClass="path" presetSubtype="0" accel="50000" decel="50000" fill="hold" nodeType="withEffect">
                                  <p:stCondLst>
                                    <p:cond delay="0"/>
                                  </p:stCondLst>
                                  <p:childTnLst>
                                    <p:animMotion origin="layout" path="M -2.12921E-6 -5.88698E-6 C -2.12921E-6 -5.88698E-6 0.42514 0.10004 0.85029 0.20009 " pathEditMode="relative" ptsTypes="aA">
                                      <p:cBhvr>
                                        <p:cTn id="27" dur="1000" fill="hold"/>
                                        <p:tgtEl>
                                          <p:spTgt spid="28"/>
                                        </p:tgtEl>
                                        <p:attrNameLst>
                                          <p:attrName>ppt_x</p:attrName>
                                          <p:attrName>ppt_y</p:attrName>
                                        </p:attrNameLst>
                                      </p:cBhvr>
                                    </p:animMotion>
                                  </p:childTnLst>
                                </p:cTn>
                              </p:par>
                              <p:par>
                                <p:cTn id="28" presetID="0" presetClass="path" presetSubtype="0" accel="50000" decel="50000" fill="hold" nodeType="withEffect">
                                  <p:stCondLst>
                                    <p:cond delay="0"/>
                                  </p:stCondLst>
                                  <p:childTnLst>
                                    <p:animMotion origin="layout" path="M 7.87079E-6 1.85271E-7 C 7.87079E-6 1.85271E-7 0.33345 0.17786 0.6669 0.35572 " pathEditMode="relative" ptsTypes="aA">
                                      <p:cBhvr>
                                        <p:cTn id="29" dur="1000" fill="hold"/>
                                        <p:tgtEl>
                                          <p:spTgt spid="18"/>
                                        </p:tgtEl>
                                        <p:attrNameLst>
                                          <p:attrName>ppt_x</p:attrName>
                                          <p:attrName>ppt_y</p:attrName>
                                        </p:attrNameLst>
                                      </p:cBhvr>
                                    </p:animMotion>
                                  </p:childTnLst>
                                </p:cTn>
                              </p:par>
                              <p:par>
                                <p:cTn id="30" presetID="0" presetClass="path" presetSubtype="0" accel="50000" decel="50000" fill="hold" nodeType="withEffect">
                                  <p:stCondLst>
                                    <p:cond delay="0"/>
                                  </p:stCondLst>
                                  <p:childTnLst>
                                    <p:animMotion origin="layout" path="M 1.64293E-6 6.54006E-6 C 1.64293E-6 6.54006E-6 0.32511 -0.0389 0.65023 -0.07781 " pathEditMode="relative" ptsTypes="aA">
                                      <p:cBhvr>
                                        <p:cTn id="31" dur="1000" fill="hold"/>
                                        <p:tgtEl>
                                          <p:spTgt spid="19"/>
                                        </p:tgtEl>
                                        <p:attrNameLst>
                                          <p:attrName>ppt_x</p:attrName>
                                          <p:attrName>ppt_y</p:attrName>
                                        </p:attrNameLst>
                                      </p:cBhvr>
                                    </p:animMotion>
                                  </p:childTnLst>
                                </p:cTn>
                              </p:par>
                              <p:par>
                                <p:cTn id="32" presetID="0" presetClass="path" presetSubtype="0" accel="50000" decel="50000" fill="hold" nodeType="withEffect">
                                  <p:stCondLst>
                                    <p:cond delay="0"/>
                                  </p:stCondLst>
                                  <p:childTnLst>
                                    <p:animMotion origin="layout" path="M -1.64293E-6 1.68597E-6 C -1.64293E-6 1.68597E-6 0.32511 -0.05558 0.65022 -0.11116 " pathEditMode="relative" ptsTypes="aA">
                                      <p:cBhvr>
                                        <p:cTn id="33" dur="1000" fill="hold"/>
                                        <p:tgtEl>
                                          <p:spTgt spid="20"/>
                                        </p:tgtEl>
                                        <p:attrNameLst>
                                          <p:attrName>ppt_x</p:attrName>
                                          <p:attrName>ppt_y</p:attrName>
                                        </p:attrNameLst>
                                      </p:cBhvr>
                                    </p:animMotion>
                                  </p:childTnLst>
                                </p:cTn>
                              </p:par>
                              <p:par>
                                <p:cTn id="34" presetID="0" presetClass="path" presetSubtype="0" accel="50000" decel="50000" fill="hold" nodeType="withEffect">
                                  <p:stCondLst>
                                    <p:cond delay="0"/>
                                  </p:stCondLst>
                                  <p:childTnLst>
                                    <p:animMotion origin="layout" path="M -1.64293E-6 -5.70171E-6 C -1.64293E-6 -5.70171E-6 0.2626 -0.02224 0.52519 -0.04447 " pathEditMode="relative" ptsTypes="aA">
                                      <p:cBhvr>
                                        <p:cTn id="35" dur="1000" fill="hold"/>
                                        <p:tgtEl>
                                          <p:spTgt spid="22"/>
                                        </p:tgtEl>
                                        <p:attrNameLst>
                                          <p:attrName>ppt_x</p:attrName>
                                          <p:attrName>ppt_y</p:attrName>
                                        </p:attrNameLst>
                                      </p:cBhvr>
                                    </p:animMotion>
                                  </p:childTnLst>
                                </p:cTn>
                              </p:par>
                              <p:par>
                                <p:cTn id="36" presetID="0" presetClass="path" presetSubtype="0" accel="50000" decel="50000" fill="hold" nodeType="withEffect">
                                  <p:stCondLst>
                                    <p:cond delay="0"/>
                                  </p:stCondLst>
                                  <p:childTnLst>
                                    <p:animMotion origin="layout" path="M -2.4314E-7 -1.87124E-6 C -2.4314E-7 -1.87124E-6 0.24592 -0.05558 0.49184 -0.11116 " pathEditMode="relative" ptsTypes="aA">
                                      <p:cBhvr>
                                        <p:cTn id="37" dur="1000" fill="hold"/>
                                        <p:tgtEl>
                                          <p:spTgt spid="23"/>
                                        </p:tgtEl>
                                        <p:attrNameLst>
                                          <p:attrName>ppt_x</p:attrName>
                                          <p:attrName>ppt_y</p:attrName>
                                        </p:attrNameLst>
                                      </p:cBhvr>
                                    </p:animMotion>
                                  </p:childTnLst>
                                </p:cTn>
                              </p:par>
                              <p:par>
                                <p:cTn id="38" presetID="0" presetClass="path" presetSubtype="0" accel="50000" decel="50000" fill="hold" nodeType="withEffect">
                                  <p:stCondLst>
                                    <p:cond delay="0"/>
                                  </p:stCondLst>
                                  <p:childTnLst>
                                    <p:animMotion origin="layout" path="M -2.12921E-6 -1.87124E-6 C -2.12921E-6 -1.87124E-6 0.21674 -0.1723 0.43348 -0.3446 " pathEditMode="relative" ptsTypes="aA">
                                      <p:cBhvr>
                                        <p:cTn id="39" dur="1000" fill="hold"/>
                                        <p:tgtEl>
                                          <p:spTgt spid="24"/>
                                        </p:tgtEl>
                                        <p:attrNameLst>
                                          <p:attrName>ppt_x</p:attrName>
                                          <p:attrName>ppt_y</p:attrName>
                                        </p:attrNameLst>
                                      </p:cBhvr>
                                    </p:animMotion>
                                  </p:childTnLst>
                                </p:cTn>
                              </p:par>
                              <p:par>
                                <p:cTn id="40" presetID="0" presetClass="path" presetSubtype="0" accel="50000" decel="50000" fill="hold" nodeType="withEffect">
                                  <p:stCondLst>
                                    <p:cond delay="0"/>
                                  </p:stCondLst>
                                  <p:childTnLst>
                                    <p:animMotion origin="layout" path="M 3.529E-6 2.80686E-6 C 3.529E-6 2.80686E-6 0.17506 0.05558 0.35012 0.11116 " pathEditMode="relative" ptsTypes="aA">
                                      <p:cBhvr>
                                        <p:cTn id="41" dur="1000" fill="hold"/>
                                        <p:tgtEl>
                                          <p:spTgt spid="30"/>
                                        </p:tgtEl>
                                        <p:attrNameLst>
                                          <p:attrName>ppt_x</p:attrName>
                                          <p:attrName>ppt_y</p:attrName>
                                        </p:attrNameLst>
                                      </p:cBhvr>
                                    </p:animMotion>
                                  </p:childTnLst>
                                </p:cTn>
                              </p:par>
                              <p:par>
                                <p:cTn id="42" presetID="0" presetClass="path" presetSubtype="0" accel="50000" decel="50000" fill="hold" nodeType="withEffect">
                                  <p:stCondLst>
                                    <p:cond delay="0"/>
                                  </p:stCondLst>
                                  <p:childTnLst>
                                    <p:animMotion origin="layout" path="M -6.71414E-6 -2.89486E-6 C -6.71414E-6 -2.89486E-6 0.09169 0.05002 0.18339 0.10005 " pathEditMode="relative" ptsTypes="aA">
                                      <p:cBhvr>
                                        <p:cTn id="43" dur="1000" fill="hold"/>
                                        <p:tgtEl>
                                          <p:spTgt spid="31"/>
                                        </p:tgtEl>
                                        <p:attrNameLst>
                                          <p:attrName>ppt_x</p:attrName>
                                          <p:attrName>ppt_y</p:attrName>
                                        </p:attrNameLst>
                                      </p:cBhvr>
                                    </p:animMotion>
                                  </p:childTnLst>
                                </p:cTn>
                              </p:par>
                              <p:par>
                                <p:cTn id="44" presetID="0" presetClass="path" presetSubtype="0" accel="50000" decel="50000" fill="hold" nodeType="withEffect">
                                  <p:stCondLst>
                                    <p:cond delay="0"/>
                                  </p:stCondLst>
                                  <p:childTnLst>
                                    <p:animMotion origin="layout" path="M -0.01909 -0.02661 C -0.01909 -0.02637 0.08504 0.04001 0.18917 0.10663 " pathEditMode="relative" rAng="0" ptsTypes="aA">
                                      <p:cBhvr>
                                        <p:cTn id="45" dur="1000" fill="hold"/>
                                        <p:tgtEl>
                                          <p:spTgt spid="29"/>
                                        </p:tgtEl>
                                        <p:attrNameLst>
                                          <p:attrName>ppt_x</p:attrName>
                                          <p:attrName>ppt_y</p:attrName>
                                        </p:attrNameLst>
                                      </p:cBhvr>
                                      <p:rCtr x="10413" y="6662"/>
                                    </p:animMotion>
                                  </p:childTnLst>
                                </p:cTn>
                              </p:par>
                              <p:par>
                                <p:cTn id="46" presetID="1" presetClass="entr" presetSubtype="0"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53AD0-48CF-6143-83CD-2CFF91C485E9}"/>
              </a:ext>
            </a:extLst>
          </p:cNvPr>
          <p:cNvSpPr>
            <a:spLocks noGrp="1"/>
          </p:cNvSpPr>
          <p:nvPr>
            <p:ph type="title"/>
          </p:nvPr>
        </p:nvSpPr>
        <p:spPr>
          <a:xfrm>
            <a:off x="1" y="274638"/>
            <a:ext cx="8968902" cy="581396"/>
          </a:xfrm>
        </p:spPr>
        <p:txBody>
          <a:bodyPr>
            <a:normAutofit fontScale="90000"/>
          </a:bodyPr>
          <a:lstStyle/>
          <a:p>
            <a:r>
              <a:rPr lang="en-US" sz="3200" dirty="0"/>
              <a:t>Answering the Carbon Cycling and Energy Flow Questions</a:t>
            </a:r>
          </a:p>
        </p:txBody>
      </p:sp>
      <p:pic>
        <p:nvPicPr>
          <p:cNvPr id="6" name="Content Placeholder 5">
            <a:extLst>
              <a:ext uri="{FF2B5EF4-FFF2-40B4-BE49-F238E27FC236}">
                <a16:creationId xmlns:a16="http://schemas.microsoft.com/office/drawing/2014/main" id="{F056BF01-9841-B545-A3C4-9553138A306B}"/>
              </a:ext>
            </a:extLst>
          </p:cNvPr>
          <p:cNvPicPr>
            <a:picLocks noGrp="1" noChangeAspect="1"/>
          </p:cNvPicPr>
          <p:nvPr>
            <p:ph idx="1"/>
          </p:nvPr>
        </p:nvPicPr>
        <p:blipFill>
          <a:blip r:embed="rId3"/>
          <a:stretch>
            <a:fillRect/>
          </a:stretch>
        </p:blipFill>
        <p:spPr>
          <a:xfrm>
            <a:off x="4322842" y="766223"/>
            <a:ext cx="4460715" cy="5772689"/>
          </a:xfrm>
        </p:spPr>
      </p:pic>
      <p:sp>
        <p:nvSpPr>
          <p:cNvPr id="4" name="Slide Number Placeholder 3">
            <a:extLst>
              <a:ext uri="{FF2B5EF4-FFF2-40B4-BE49-F238E27FC236}">
                <a16:creationId xmlns:a16="http://schemas.microsoft.com/office/drawing/2014/main" id="{F60CD5CF-EFF0-A449-B70A-02C1E6AB50E0}"/>
              </a:ext>
            </a:extLst>
          </p:cNvPr>
          <p:cNvSpPr>
            <a:spLocks noGrp="1"/>
          </p:cNvSpPr>
          <p:nvPr>
            <p:ph type="sldNum" sz="quarter" idx="12"/>
          </p:nvPr>
        </p:nvSpPr>
        <p:spPr/>
        <p:txBody>
          <a:bodyPr/>
          <a:lstStyle/>
          <a:p>
            <a:fld id="{7BF67416-E77E-E442-993F-59C0501000DD}" type="slidenum">
              <a:rPr lang="en-US" smtClean="0"/>
              <a:t>8</a:t>
            </a:fld>
            <a:endParaRPr lang="en-US"/>
          </a:p>
        </p:txBody>
      </p:sp>
      <p:sp>
        <p:nvSpPr>
          <p:cNvPr id="7" name="Content Placeholder 6">
            <a:extLst>
              <a:ext uri="{FF2B5EF4-FFF2-40B4-BE49-F238E27FC236}">
                <a16:creationId xmlns:a16="http://schemas.microsoft.com/office/drawing/2014/main" id="{18634465-EB69-B943-9AE8-15E4DC21AD99}"/>
              </a:ext>
            </a:extLst>
          </p:cNvPr>
          <p:cNvSpPr txBox="1">
            <a:spLocks/>
          </p:cNvSpPr>
          <p:nvPr/>
        </p:nvSpPr>
        <p:spPr>
          <a:xfrm>
            <a:off x="457200" y="1089498"/>
            <a:ext cx="3865642" cy="526685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Ecosystems include plants, animals, and decomposers.</a:t>
            </a:r>
          </a:p>
          <a:p>
            <a:r>
              <a:rPr lang="en-US" dirty="0"/>
              <a:t>What do we already know about matter change and energy change in plants, animals, and decomposers?</a:t>
            </a:r>
          </a:p>
        </p:txBody>
      </p:sp>
      <p:sp>
        <p:nvSpPr>
          <p:cNvPr id="3" name="Rounded Rectangle 2">
            <a:extLst>
              <a:ext uri="{FF2B5EF4-FFF2-40B4-BE49-F238E27FC236}">
                <a16:creationId xmlns:a16="http://schemas.microsoft.com/office/drawing/2014/main" id="{FFA461E3-BE14-BE44-B432-06C1D267035D}"/>
              </a:ext>
            </a:extLst>
          </p:cNvPr>
          <p:cNvSpPr/>
          <p:nvPr/>
        </p:nvSpPr>
        <p:spPr>
          <a:xfrm>
            <a:off x="4322842" y="2412460"/>
            <a:ext cx="4460715" cy="2645924"/>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6683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Craig Douglas\My Documents\for JJ\Visual Teaching Tools\Plant\food use flow chart.png"/>
          <p:cNvPicPr>
            <a:picLocks noChangeAspect="1" noChangeArrowheads="1"/>
          </p:cNvPicPr>
          <p:nvPr/>
        </p:nvPicPr>
        <p:blipFill rotWithShape="1">
          <a:blip r:embed="rId3">
            <a:extLst>
              <a:ext uri="{28A0092B-C50C-407E-A947-70E740481C1C}">
                <a14:useLocalDpi xmlns:a14="http://schemas.microsoft.com/office/drawing/2010/main" val="0"/>
              </a:ext>
            </a:extLst>
          </a:blip>
          <a:srcRect l="5051" r="4949"/>
          <a:stretch/>
        </p:blipFill>
        <p:spPr bwMode="auto">
          <a:xfrm>
            <a:off x="457200" y="0"/>
            <a:ext cx="8229600" cy="6461125"/>
          </a:xfrm>
          <a:prstGeom prst="rect">
            <a:avLst/>
          </a:prstGeom>
          <a:noFill/>
          <a:extLst>
            <a:ext uri="{909E8E84-426E-40dd-AFC4-6F175D3DCCD1}">
              <a14:hiddenFill xmlns="" xmlns:a14="http://schemas.microsoft.com/office/drawing/2010/main">
                <a:solidFill>
                  <a:srgbClr val="FFFFFF"/>
                </a:solidFill>
              </a14:hiddenFill>
            </a:ext>
          </a:extLst>
        </p:spPr>
      </p:pic>
      <p:sp>
        <p:nvSpPr>
          <p:cNvPr id="15363" name="Title 1"/>
          <p:cNvSpPr>
            <a:spLocks noGrp="1"/>
          </p:cNvSpPr>
          <p:nvPr>
            <p:ph type="title"/>
          </p:nvPr>
        </p:nvSpPr>
        <p:spPr/>
        <p:txBody>
          <a:bodyPr/>
          <a:lstStyle/>
          <a:p>
            <a:r>
              <a:rPr lang="en-US" altLang="en-US" dirty="0"/>
              <a:t>Plants use food in two ways</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9</a:t>
            </a:fld>
            <a:endParaRPr lang="en-US"/>
          </a:p>
        </p:txBody>
      </p:sp>
      <p:sp>
        <p:nvSpPr>
          <p:cNvPr id="15365" name="TextBox 4"/>
          <p:cNvSpPr txBox="1">
            <a:spLocks noChangeArrowheads="1"/>
          </p:cNvSpPr>
          <p:nvPr/>
        </p:nvSpPr>
        <p:spPr bwMode="auto">
          <a:xfrm>
            <a:off x="695324" y="3153375"/>
            <a:ext cx="1800225"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Food</a:t>
            </a:r>
          </a:p>
        </p:txBody>
      </p:sp>
      <p:sp>
        <p:nvSpPr>
          <p:cNvPr id="15366" name="TextBox 6"/>
          <p:cNvSpPr txBox="1">
            <a:spLocks noChangeArrowheads="1"/>
          </p:cNvSpPr>
          <p:nvPr/>
        </p:nvSpPr>
        <p:spPr bwMode="auto">
          <a:xfrm>
            <a:off x="3667126" y="3153375"/>
            <a:ext cx="180022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To Cells</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pic>
        <p:nvPicPr>
          <p:cNvPr id="9" name="Picture 3" descr="C:\Documents and Settings\Craig Douglas\My Documents\for JJ\Digestion and Biosynthesis\glucose right fa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71896"/>
            <a:ext cx="1797050" cy="118555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1108557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921</TotalTime>
  <Words>1683</Words>
  <Application>Microsoft Macintosh PowerPoint</Application>
  <PresentationFormat>On-screen Show (4:3)</PresentationFormat>
  <Paragraphs>153</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Ecosystems Unit  Activity 3.1 The Large-Scale Four Questions</vt:lpstr>
      <vt:lpstr>Unit map</vt:lpstr>
      <vt:lpstr>Important Patterns: The Organic Matter Pyramid</vt:lpstr>
      <vt:lpstr>Important Patterns: Other Ecosystems</vt:lpstr>
      <vt:lpstr>Unanswered Questions: Why?</vt:lpstr>
      <vt:lpstr>Answering Why: Large-scale Four Questions</vt:lpstr>
      <vt:lpstr>Answering the Carbon Pools Question for a Meadow Ecosystem</vt:lpstr>
      <vt:lpstr>Answering the Carbon Cycling and Energy Flow Questions</vt:lpstr>
      <vt:lpstr>Plants use food in two ways</vt:lpstr>
      <vt:lpstr>Animals use food in two ways</vt:lpstr>
      <vt:lpstr>What happens to food that animals can’t digest?</vt:lpstr>
      <vt:lpstr>Decomposers use food in two ways</vt:lpstr>
      <vt:lpstr>Decomposers don’t digest all the organic matter in dead plants and animals Like animals, decomposers leave some undigested organic matter in the soil (humus).</vt:lpstr>
      <vt:lpstr>The organic pools and inorganic pools are connected through biological processes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59</cp:revision>
  <dcterms:created xsi:type="dcterms:W3CDTF">2014-10-21T13:30:48Z</dcterms:created>
  <dcterms:modified xsi:type="dcterms:W3CDTF">2020-01-07T00:13:35Z</dcterms:modified>
</cp:coreProperties>
</file>