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271" r:id="rId2"/>
    <p:sldId id="275" r:id="rId3"/>
    <p:sldId id="302" r:id="rId4"/>
    <p:sldId id="303" r:id="rId5"/>
    <p:sldId id="304" r:id="rId6"/>
    <p:sldId id="299" r:id="rId7"/>
    <p:sldId id="285" r:id="rId8"/>
    <p:sldId id="300" r:id="rId9"/>
    <p:sldId id="301" r:id="rId10"/>
    <p:sldId id="276" r:id="rId11"/>
    <p:sldId id="319" r:id="rId12"/>
    <p:sldId id="31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57"/>
    <p:restoredTop sz="52394" autoAdjust="0"/>
  </p:normalViewPr>
  <p:slideViewPr>
    <p:cSldViewPr snapToGrid="0" snapToObjects="1">
      <p:cViewPr varScale="1">
        <p:scale>
          <a:sx n="47" d="100"/>
          <a:sy n="47" d="100"/>
        </p:scale>
        <p:origin x="1664" y="184"/>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initial ideas from Lesson 1.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Have students look back at their initial ideas on 1.2 Expressing Ideas and Questions Tool for Ecosystems.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them to share some of their initial ideas, their thinking about how their ideas have changed, and what their initial questions were.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them how they would now answer their initial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967486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5.2 Ecosystem Products and Services Jigsaw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How do humans change ecosystems to get the products and services we need?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What happens to other ecosystem services when humans disturb an ecosystem to get more of one product or service?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a:t>
            </a:r>
            <a:r>
              <a:rPr lang="en-US" sz="1200" b="1" kern="1200" dirty="0">
                <a:solidFill>
                  <a:schemeClr val="tx1"/>
                </a:solidFill>
                <a:effectLst/>
                <a:latin typeface="+mn-lt"/>
                <a:ea typeface="+mn-ea"/>
                <a:cs typeface="+mn-cs"/>
              </a:rPr>
              <a:t>, assign </a:t>
            </a:r>
            <a:r>
              <a:rPr lang="en-US" sz="1200" kern="1200" dirty="0">
                <a:solidFill>
                  <a:schemeClr val="tx1"/>
                </a:solidFill>
                <a:effectLst/>
                <a:latin typeface="+mn-lt"/>
                <a:ea typeface="+mn-ea"/>
                <a:cs typeface="+mn-cs"/>
              </a:rPr>
              <a:t>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284991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5.2 Ecosystem Products and Services Jigsaw PPT.</a:t>
            </a:r>
          </a:p>
          <a:p>
            <a:pPr lvl="0"/>
            <a:r>
              <a:rPr lang="en-US" sz="1200" kern="1200" dirty="0">
                <a:solidFill>
                  <a:schemeClr val="tx1"/>
                </a:solidFill>
                <a:effectLst/>
                <a:latin typeface="+mn-lt"/>
                <a:ea typeface="+mn-ea"/>
                <a:cs typeface="+mn-cs"/>
              </a:rPr>
              <a:t>Pass out a Learning Tracking Tool for Ecosystems to each student.</a:t>
            </a:r>
          </a:p>
          <a:p>
            <a:pPr lvl="0"/>
            <a:r>
              <a:rPr lang="en-US" sz="1200" kern="1200" dirty="0">
                <a:solidFill>
                  <a:schemeClr val="tx1"/>
                </a:solidFill>
                <a:effectLst/>
                <a:latin typeface="+mn-lt"/>
                <a:ea typeface="+mn-ea"/>
                <a:cs typeface="+mn-cs"/>
              </a:rPr>
              <a:t>Have students write the activity chunk name in the first column, "Ecosystems Products and Services, Explainers"</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Ecosystems Products &amp; Services,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Explain how humans manage ecosystems to provide products and services that we want, as well as how increasing one product or service can decrease others.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We change ecosystems to provide products and services that we need, but those changes can harm other services.</a:t>
            </a:r>
          </a:p>
          <a:p>
            <a:r>
              <a:rPr lang="en-US" sz="1200" b="1" kern="1200" dirty="0">
                <a:solidFill>
                  <a:schemeClr val="tx1"/>
                </a:solidFill>
                <a:effectLst/>
                <a:latin typeface="+mn-lt"/>
                <a:ea typeface="+mn-ea"/>
                <a:cs typeface="+mn-cs"/>
              </a:rPr>
              <a:t>What Are We Asking </a:t>
            </a:r>
            <a:r>
              <a:rPr lang="en-US" sz="1200" b="1" kern="1200">
                <a:solidFill>
                  <a:schemeClr val="tx1"/>
                </a:solidFill>
                <a:effectLst/>
                <a:latin typeface="+mn-lt"/>
                <a:ea typeface="+mn-ea"/>
                <a:cs typeface="+mn-cs"/>
              </a:rPr>
              <a:t>Now?</a:t>
            </a:r>
            <a:r>
              <a:rPr lang="en-US" sz="1200" b="1" kern="1200" dirty="0">
                <a:solidFill>
                  <a:schemeClr val="tx1"/>
                </a:solidFill>
                <a:effectLst/>
                <a:latin typeface="+mn-lt"/>
                <a:ea typeface="+mn-ea"/>
                <a:cs typeface="+mn-cs"/>
              </a:rPr>
              <a:t> </a:t>
            </a:r>
            <a:r>
              <a:rPr lang="en-US" sz="1200" kern="1200">
                <a:solidFill>
                  <a:schemeClr val="tx1"/>
                </a:solidFill>
                <a:effectLst/>
                <a:latin typeface="+mn-lt"/>
                <a:ea typeface="+mn-ea"/>
                <a:cs typeface="+mn-cs"/>
              </a:rPr>
              <a:t>How </a:t>
            </a:r>
            <a:r>
              <a:rPr lang="en-US" sz="1200" kern="1200" dirty="0">
                <a:solidFill>
                  <a:schemeClr val="tx1"/>
                </a:solidFill>
                <a:effectLst/>
                <a:latin typeface="+mn-lt"/>
                <a:ea typeface="+mn-ea"/>
                <a:cs typeface="+mn-cs"/>
              </a:rPr>
              <a:t>are humans affecting carbon cycles and energy flows in the whole world?</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184686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5.2 Ecosystem Products and Services Jigsaw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332936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 how matter cycles and energy flows in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of the PPT to review what students have learned about matter and energy in ecosystems.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3 reminds students of how matter cycles and energy flows in ecosystems.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3</a:t>
            </a:fld>
            <a:endParaRPr lang="en-US"/>
          </a:p>
        </p:txBody>
      </p:sp>
    </p:spTree>
    <p:extLst>
      <p:ext uri="{BB962C8B-B14F-4D97-AF65-F5344CB8AC3E}">
        <p14:creationId xmlns:p14="http://schemas.microsoft.com/office/powerpoint/2010/main" val="2032540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Review how matter cycles and energy flows in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of the PPT to review what students have learned about matter and energy in ecosystems.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Slide 4 reminds students of carbon pools and fluxes.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4</a:t>
            </a:fld>
            <a:endParaRPr lang="en-US"/>
          </a:p>
        </p:txBody>
      </p:sp>
    </p:spTree>
    <p:extLst>
      <p:ext uri="{BB962C8B-B14F-4D97-AF65-F5344CB8AC3E}">
        <p14:creationId xmlns:p14="http://schemas.microsoft.com/office/powerpoint/2010/main" val="936041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how matter cycles and energy flows in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of the PPT to review what students have learned about matter and energy in ecosystems.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Slide 5 reminds students that ecosystems are actually open systems that provide products and services.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500859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reading and corresponding worksheet for one ecosystem</a:t>
            </a:r>
            <a:r>
              <a:rPr lang="en-US" sz="1200" b="1" i="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5.2 Ecosystem Products and Services Jigsaw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student a copy of one of the 5.2 Ecosystem Products and Services Readings. About one third of the students should read about each ecosystem.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5.2 Ecosystem Products and Services Worksheet for the ecosystem they read about. Students can work individually or in pairs or groups with those who have the same ecosystem.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33622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who focused on the same ecosystem form a group.</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7 of the 5.2 Ecosystem Products and Services Jigsaw PPT. Have students who read about the same ecosystem form a group. Depending on the size of your class, you may have multiple small groups for each ecosystem.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 their groups, have students discuss their answers to the questions on the worksheet and come to consensus.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about how their ecosystem functions.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5.2 Ecosystem Products and Services Jigsaw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Decide how to have students share the information for their ecosystem.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Students who focused on the same ecosystem can present to the whole class. They could make a poster to share.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can form groups of three with students who focused on each of three ecosystems.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489646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 similarities and differences between the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5.2 Ecosystem Products and Services Jigsaw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the similarities and differences between the three ecosystems.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Focus the discussion on the differences between the corn farm and the beef farm, and the wind composition in and out of each ecosystem.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31776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047882"/>
            <a:ext cx="8229600" cy="1838318"/>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5.2: </a:t>
            </a:r>
            <a:r>
              <a:rPr lang="en-US" dirty="0">
                <a:ea typeface="ＭＳ Ｐゴシック" charset="-128"/>
                <a:cs typeface="ＭＳ Ｐゴシック" charset="-128"/>
              </a:rPr>
              <a:t>Ecosystem Products and Services Jigsaw</a:t>
            </a:r>
            <a:endParaRPr lang="en-US" dirty="0">
              <a:latin typeface="Arial"/>
              <a:cs typeface="Arial"/>
            </a:endParaRPr>
          </a:p>
        </p:txBody>
      </p:sp>
      <p:sp>
        <p:nvSpPr>
          <p:cNvPr id="9" name="Slide Number Placeholder 8">
            <a:extLst>
              <a:ext uri="{FF2B5EF4-FFF2-40B4-BE49-F238E27FC236}">
                <a16:creationId xmlns:a16="http://schemas.microsoft.com/office/drawing/2014/main" id="{88075BF0-615A-476C-95AE-7E2B815EBF3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Revisit Your Initial Ideas and Questions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
        <p:nvSpPr>
          <p:cNvPr id="13" name="TextBox 12"/>
          <p:cNvSpPr txBox="1"/>
          <p:nvPr/>
        </p:nvSpPr>
        <p:spPr>
          <a:xfrm>
            <a:off x="457200" y="1449602"/>
            <a:ext cx="3268265" cy="4832092"/>
          </a:xfrm>
          <a:prstGeom prst="rect">
            <a:avLst/>
          </a:prstGeom>
          <a:noFill/>
        </p:spPr>
        <p:txBody>
          <a:bodyPr wrap="square" rtlCol="0">
            <a:spAutoFit/>
          </a:bodyPr>
          <a:lstStyle/>
          <a:p>
            <a:r>
              <a:rPr lang="en-US" sz="2800" dirty="0"/>
              <a:t>Look back at your initial ideas and questions about ecosystems from Lesson 1.2.</a:t>
            </a:r>
          </a:p>
          <a:p>
            <a:pPr marL="457200" indent="-457200">
              <a:buFont typeface="Arial"/>
              <a:buChar char="•"/>
            </a:pPr>
            <a:r>
              <a:rPr lang="en-US" sz="2800" dirty="0"/>
              <a:t>What were your initial ideas?</a:t>
            </a:r>
          </a:p>
          <a:p>
            <a:pPr marL="457200" indent="-457200">
              <a:buFont typeface="Arial"/>
              <a:buChar char="•"/>
            </a:pPr>
            <a:r>
              <a:rPr lang="en-US" sz="2800" dirty="0"/>
              <a:t>How have your ideas changed?</a:t>
            </a:r>
          </a:p>
          <a:p>
            <a:pPr marL="457200" indent="-457200">
              <a:buFont typeface="Arial"/>
              <a:buChar char="•"/>
            </a:pPr>
            <a:r>
              <a:rPr lang="en-US" sz="2800" dirty="0"/>
              <a:t>What questions did you have?</a:t>
            </a:r>
          </a:p>
        </p:txBody>
      </p:sp>
      <p:pic>
        <p:nvPicPr>
          <p:cNvPr id="7" name="Content Placeholder 6">
            <a:extLst>
              <a:ext uri="{FF2B5EF4-FFF2-40B4-BE49-F238E27FC236}">
                <a16:creationId xmlns:a16="http://schemas.microsoft.com/office/drawing/2014/main" id="{4A679FA6-1548-2C47-9058-B2A79C25767A}"/>
              </a:ext>
            </a:extLst>
          </p:cNvPr>
          <p:cNvPicPr>
            <a:picLocks noGrp="1" noChangeAspect="1"/>
          </p:cNvPicPr>
          <p:nvPr>
            <p:ph idx="1"/>
          </p:nvPr>
        </p:nvPicPr>
        <p:blipFill>
          <a:blip r:embed="rId3"/>
          <a:stretch>
            <a:fillRect/>
          </a:stretch>
        </p:blipFill>
        <p:spPr>
          <a:xfrm>
            <a:off x="4548781" y="1449602"/>
            <a:ext cx="3596287" cy="4654018"/>
          </a:xfrm>
          <a:ln>
            <a:solidFill>
              <a:schemeClr val="tx1"/>
            </a:solidFill>
          </a:ln>
        </p:spPr>
      </p:pic>
    </p:spTree>
    <p:extLst>
      <p:ext uri="{BB962C8B-B14F-4D97-AF65-F5344CB8AC3E}">
        <p14:creationId xmlns:p14="http://schemas.microsoft.com/office/powerpoint/2010/main" val="53674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How do humans change ecosystems to get the products and services we need?</a:t>
            </a:r>
            <a:endParaRPr lang="en-US" sz="3200" dirty="0"/>
          </a:p>
          <a:p>
            <a:r>
              <a:rPr lang="en-US" dirty="0"/>
              <a:t>Predictions</a:t>
            </a:r>
          </a:p>
          <a:p>
            <a:pPr lvl="1"/>
            <a:r>
              <a:rPr lang="en-US" dirty="0"/>
              <a:t>What happens to other ecosystem services when humans disturb an ecosystem to get more of one product or service?</a:t>
            </a:r>
            <a:endParaRPr lang="en-US" sz="3200"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2121904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2A35-6D5D-114C-8702-05C54BBE02A0}"/>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43AAA090-9AF7-0245-B8EC-958F4D3C9004}"/>
              </a:ext>
            </a:extLst>
          </p:cNvPr>
          <p:cNvSpPr>
            <a:spLocks noGrp="1"/>
          </p:cNvSpPr>
          <p:nvPr>
            <p:ph idx="1"/>
          </p:nvPr>
        </p:nvSpPr>
        <p:spPr>
          <a:xfrm>
            <a:off x="104276" y="1504826"/>
            <a:ext cx="4778943" cy="4906748"/>
          </a:xfrm>
        </p:spPr>
        <p:txBody>
          <a:bodyPr>
            <a:normAutofit fontScale="62500" lnSpcReduction="20000"/>
          </a:bodyPr>
          <a:lstStyle/>
          <a:p>
            <a:pPr lvl="0"/>
            <a:r>
              <a:rPr lang="en-US" dirty="0"/>
              <a:t>Record the activity chunk name  “Ecosystems Products and Services, Explainers”</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sp>
        <p:nvSpPr>
          <p:cNvPr id="4" name="Slide Number Placeholder 3">
            <a:extLst>
              <a:ext uri="{FF2B5EF4-FFF2-40B4-BE49-F238E27FC236}">
                <a16:creationId xmlns:a16="http://schemas.microsoft.com/office/drawing/2014/main" id="{2794A197-54B6-1743-9B18-F6E772F50967}"/>
              </a:ext>
            </a:extLst>
          </p:cNvPr>
          <p:cNvSpPr>
            <a:spLocks noGrp="1"/>
          </p:cNvSpPr>
          <p:nvPr>
            <p:ph type="sldNum" sz="quarter" idx="12"/>
          </p:nvPr>
        </p:nvSpPr>
        <p:spPr/>
        <p:txBody>
          <a:bodyPr/>
          <a:lstStyle/>
          <a:p>
            <a:fld id="{D3A1C050-F6FE-0E43-A9D0-F8EEADE3D1E4}" type="slidenum">
              <a:rPr lang="en-US" smtClean="0"/>
              <a:pPr/>
              <a:t>12</a:t>
            </a:fld>
            <a:endParaRPr lang="en-US"/>
          </a:p>
        </p:txBody>
      </p:sp>
      <p:pic>
        <p:nvPicPr>
          <p:cNvPr id="16" name="Picture 15" descr="A screenshot of a the Learning Tracking Tool&#10;">
            <a:extLst>
              <a:ext uri="{FF2B5EF4-FFF2-40B4-BE49-F238E27FC236}">
                <a16:creationId xmlns:a16="http://schemas.microsoft.com/office/drawing/2014/main" id="{EBA4E4F6-5F9B-B641-88FC-EA54C58B6D8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1036507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8" name="Picture 7">
            <a:extLst>
              <a:ext uri="{FF2B5EF4-FFF2-40B4-BE49-F238E27FC236}">
                <a16:creationId xmlns:a16="http://schemas.microsoft.com/office/drawing/2014/main" id="{620CD998-67B8-F04A-8094-9FF4485209B7}"/>
              </a:ext>
            </a:extLst>
          </p:cNvPr>
          <p:cNvPicPr>
            <a:picLocks noChangeAspect="1"/>
          </p:cNvPicPr>
          <p:nvPr/>
        </p:nvPicPr>
        <p:blipFill>
          <a:blip r:embed="rId3"/>
          <a:srcRect/>
          <a:stretch/>
        </p:blipFill>
        <p:spPr>
          <a:xfrm>
            <a:off x="362397" y="1868565"/>
            <a:ext cx="8612270" cy="4296913"/>
          </a:xfrm>
          <a:prstGeom prst="rect">
            <a:avLst/>
          </a:prstGeom>
        </p:spPr>
      </p:pic>
      <p:sp>
        <p:nvSpPr>
          <p:cNvPr id="7" name="Oval Callout 6"/>
          <p:cNvSpPr>
            <a:spLocks noChangeArrowheads="1"/>
          </p:cNvSpPr>
          <p:nvPr/>
        </p:nvSpPr>
        <p:spPr bwMode="auto">
          <a:xfrm>
            <a:off x="8050107" y="2921821"/>
            <a:ext cx="924560" cy="1014358"/>
          </a:xfrm>
          <a:prstGeom prst="wedgeEllipseCallout">
            <a:avLst>
              <a:gd name="adj1" fmla="val -67847"/>
              <a:gd name="adj2" fmla="val 99005"/>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826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dirty="0"/>
              <a:t>Matter and Energy in Ecosystems</a:t>
            </a:r>
          </a:p>
        </p:txBody>
      </p:sp>
      <p:sp>
        <p:nvSpPr>
          <p:cNvPr id="3" name="Content Placeholder 2"/>
          <p:cNvSpPr>
            <a:spLocks noGrp="1"/>
          </p:cNvSpPr>
          <p:nvPr>
            <p:ph idx="1"/>
          </p:nvPr>
        </p:nvSpPr>
        <p:spPr>
          <a:xfrm>
            <a:off x="278468" y="1730632"/>
            <a:ext cx="3854522" cy="4679980"/>
          </a:xfrm>
        </p:spPr>
        <p:txBody>
          <a:bodyPr>
            <a:noAutofit/>
          </a:bodyPr>
          <a:lstStyle/>
          <a:p>
            <a:pPr marL="514350" lvl="0" indent="-514350">
              <a:buFont typeface="+mj-lt"/>
              <a:buAutoNum type="arabicPeriod"/>
            </a:pPr>
            <a:r>
              <a:rPr lang="en-US" sz="2200" b="1" dirty="0"/>
              <a:t>Matter cycles </a:t>
            </a:r>
            <a:r>
              <a:rPr lang="en-US" sz="2200" dirty="0"/>
              <a:t>through an ecosystem from the </a:t>
            </a:r>
            <a:r>
              <a:rPr lang="en-US" sz="2200" dirty="0">
                <a:solidFill>
                  <a:srgbClr val="0000FF"/>
                </a:solidFill>
              </a:rPr>
              <a:t>atmosphere</a:t>
            </a:r>
            <a:r>
              <a:rPr lang="en-US" sz="2200" dirty="0"/>
              <a:t> -&gt; </a:t>
            </a:r>
            <a:r>
              <a:rPr lang="en-US" sz="2200" dirty="0">
                <a:solidFill>
                  <a:schemeClr val="bg2">
                    <a:lumMod val="50000"/>
                  </a:schemeClr>
                </a:solidFill>
              </a:rPr>
              <a:t>organic molecules </a:t>
            </a:r>
            <a:r>
              <a:rPr lang="en-US" sz="2200" dirty="0"/>
              <a:t>(photosynthesis) -&gt; </a:t>
            </a:r>
            <a:r>
              <a:rPr lang="en-US" sz="2200" dirty="0">
                <a:solidFill>
                  <a:srgbClr val="0000FF"/>
                </a:solidFill>
              </a:rPr>
              <a:t>atmosphere</a:t>
            </a:r>
            <a:r>
              <a:rPr lang="en-US" sz="2200" dirty="0"/>
              <a:t> (cellular respiration).</a:t>
            </a:r>
          </a:p>
          <a:p>
            <a:pPr marL="514350" lvl="0" indent="-514350">
              <a:buFont typeface="+mj-lt"/>
              <a:buAutoNum type="arabicPeriod"/>
            </a:pPr>
            <a:r>
              <a:rPr lang="en-US" sz="2200" b="1" dirty="0"/>
              <a:t>Energy flows </a:t>
            </a:r>
            <a:r>
              <a:rPr lang="en-US" sz="2200" dirty="0"/>
              <a:t>through an ecosystem from the </a:t>
            </a:r>
            <a:r>
              <a:rPr lang="en-US" sz="2400" b="1" dirty="0">
                <a:ln>
                  <a:solidFill>
                    <a:schemeClr val="tx1"/>
                  </a:solidFill>
                </a:ln>
                <a:solidFill>
                  <a:srgbClr val="FFFF00"/>
                </a:solidFill>
              </a:rPr>
              <a:t>sun</a:t>
            </a:r>
            <a:r>
              <a:rPr lang="en-US" sz="2200" dirty="0"/>
              <a:t>-&gt; </a:t>
            </a:r>
            <a:r>
              <a:rPr lang="en-US" sz="2200" dirty="0">
                <a:solidFill>
                  <a:srgbClr val="008000"/>
                </a:solidFill>
              </a:rPr>
              <a:t>chemical energy </a:t>
            </a:r>
            <a:r>
              <a:rPr lang="en-US" sz="2200" dirty="0"/>
              <a:t>(via photosynthesis) -&gt; </a:t>
            </a:r>
            <a:r>
              <a:rPr lang="en-US" sz="2200" dirty="0">
                <a:solidFill>
                  <a:srgbClr val="FF0000"/>
                </a:solidFill>
              </a:rPr>
              <a:t>heat energy </a:t>
            </a:r>
            <a:r>
              <a:rPr lang="en-US" sz="2200" dirty="0"/>
              <a:t>radiated out to space (via cellular respiration)</a:t>
            </a:r>
          </a:p>
          <a:p>
            <a:pPr marL="0" lvl="0" indent="0">
              <a:buNone/>
            </a:pPr>
            <a:endParaRPr lang="en-US" sz="2200"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3</a:t>
            </a:fld>
            <a:endParaRPr lang="en-US"/>
          </a:p>
        </p:txBody>
      </p:sp>
      <p:sp>
        <p:nvSpPr>
          <p:cNvPr id="6" name="Rectangle 5"/>
          <p:cNvSpPr/>
          <p:nvPr/>
        </p:nvSpPr>
        <p:spPr>
          <a:xfrm>
            <a:off x="457200" y="825063"/>
            <a:ext cx="8408332" cy="830997"/>
          </a:xfrm>
          <a:prstGeom prst="rect">
            <a:avLst/>
          </a:prstGeom>
        </p:spPr>
        <p:txBody>
          <a:bodyPr wrap="square">
            <a:spAutoFit/>
          </a:bodyPr>
          <a:lstStyle/>
          <a:p>
            <a:pPr marL="1588" lvl="0" indent="-1588">
              <a:buNone/>
            </a:pPr>
            <a:r>
              <a:rPr lang="en-US" sz="2400" dirty="0"/>
              <a:t>Throughout Lesson 3, you’ve traced carbon and energy through an ecosystem, discovering these important points:</a:t>
            </a:r>
          </a:p>
        </p:txBody>
      </p:sp>
      <p:pic>
        <p:nvPicPr>
          <p:cNvPr id="7" name="Picture 6" descr="Cycle vs Flow ProcessTool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1058" y="1702530"/>
            <a:ext cx="4016532" cy="4754552"/>
          </a:xfrm>
          <a:prstGeom prst="rect">
            <a:avLst/>
          </a:prstGeom>
        </p:spPr>
      </p:pic>
    </p:spTree>
    <p:extLst>
      <p:ext uri="{BB962C8B-B14F-4D97-AF65-F5344CB8AC3E}">
        <p14:creationId xmlns:p14="http://schemas.microsoft.com/office/powerpoint/2010/main" val="1725697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15"/>
            <a:ext cx="8229600" cy="1143000"/>
          </a:xfrm>
        </p:spPr>
        <p:txBody>
          <a:bodyPr>
            <a:normAutofit/>
          </a:bodyPr>
          <a:lstStyle/>
          <a:p>
            <a:r>
              <a:rPr lang="en-US" sz="4000" dirty="0"/>
              <a:t>Matter and Energy in Ecosystems</a:t>
            </a:r>
          </a:p>
        </p:txBody>
      </p:sp>
      <p:sp>
        <p:nvSpPr>
          <p:cNvPr id="3" name="Content Placeholder 2"/>
          <p:cNvSpPr>
            <a:spLocks noGrp="1"/>
          </p:cNvSpPr>
          <p:nvPr>
            <p:ph idx="1"/>
          </p:nvPr>
        </p:nvSpPr>
        <p:spPr>
          <a:xfrm>
            <a:off x="17147" y="1035874"/>
            <a:ext cx="3875008" cy="5652792"/>
          </a:xfrm>
        </p:spPr>
        <p:txBody>
          <a:bodyPr>
            <a:noAutofit/>
          </a:bodyPr>
          <a:lstStyle/>
          <a:p>
            <a:pPr marL="514350" lvl="0" indent="-514350">
              <a:buFont typeface="+mj-lt"/>
              <a:buAutoNum type="arabicPeriod" startAt="3"/>
            </a:pPr>
            <a:r>
              <a:rPr lang="en-US" sz="2200" dirty="0"/>
              <a:t>Photosynthesis brings </a:t>
            </a:r>
            <a:r>
              <a:rPr lang="en-US" sz="2200" b="1" dirty="0"/>
              <a:t>matter AND energy </a:t>
            </a:r>
            <a:r>
              <a:rPr lang="en-US" sz="2200" dirty="0"/>
              <a:t>into an ecosystem, converting inorganic carbon to organic carbon, and sunlight energy to chemical energy.</a:t>
            </a:r>
          </a:p>
          <a:p>
            <a:pPr marL="514350" lvl="0" indent="-514350">
              <a:buFont typeface="+mj-lt"/>
              <a:buAutoNum type="arabicPeriod" startAt="3"/>
            </a:pPr>
            <a:endParaRPr lang="en-US" sz="2200" dirty="0"/>
          </a:p>
          <a:p>
            <a:pPr marL="514350" lvl="0" indent="-514350">
              <a:buFont typeface="+mj-lt"/>
              <a:buAutoNum type="arabicPeriod" startAt="3"/>
            </a:pPr>
            <a:r>
              <a:rPr lang="en-US" sz="2200" dirty="0"/>
              <a:t>Herbivores, carnivores, and decomposers </a:t>
            </a:r>
            <a:r>
              <a:rPr lang="en-US" sz="2200" b="1" dirty="0"/>
              <a:t>ALL </a:t>
            </a:r>
            <a:r>
              <a:rPr lang="en-US" sz="2200" dirty="0"/>
              <a:t>depend on producers to satisfy their matter (for biosynthesis) and energy (for movement and cellular processes) needs.</a:t>
            </a:r>
          </a:p>
          <a:p>
            <a:pPr marL="0" lvl="0" indent="0">
              <a:buNone/>
            </a:pPr>
            <a:endParaRPr lang="en-US" sz="2200" dirty="0"/>
          </a:p>
        </p:txBody>
      </p:sp>
      <p:sp>
        <p:nvSpPr>
          <p:cNvPr id="4" name="Slide Number Placeholder 3"/>
          <p:cNvSpPr>
            <a:spLocks noGrp="1"/>
          </p:cNvSpPr>
          <p:nvPr>
            <p:ph type="sldNum" sz="quarter" idx="12"/>
          </p:nvPr>
        </p:nvSpPr>
        <p:spPr/>
        <p:txBody>
          <a:bodyPr/>
          <a:lstStyle/>
          <a:p>
            <a:fld id="{92294A01-5C9A-5B49-BA85-52E6C4A953ED}" type="slidenum">
              <a:rPr lang="en-US" smtClean="0"/>
              <a:pPr/>
              <a:t>4</a:t>
            </a:fld>
            <a:endParaRPr lang="en-US"/>
          </a:p>
        </p:txBody>
      </p:sp>
      <p:pic>
        <p:nvPicPr>
          <p:cNvPr id="6" name="Picture 5" descr="Pools &amp; Fluxes ProcessTool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1885" y="1043299"/>
            <a:ext cx="4504915" cy="5204621"/>
          </a:xfrm>
          <a:prstGeom prst="rect">
            <a:avLst/>
          </a:prstGeom>
        </p:spPr>
      </p:pic>
    </p:spTree>
    <p:extLst>
      <p:ext uri="{BB962C8B-B14F-4D97-AF65-F5344CB8AC3E}">
        <p14:creationId xmlns:p14="http://schemas.microsoft.com/office/powerpoint/2010/main" val="889356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 vs. Closed Ecosystems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0" y="2016004"/>
            <a:ext cx="8686800" cy="3422073"/>
          </a:xfrm>
          <a:prstGeom prst="rect">
            <a:avLst/>
          </a:prstGeom>
        </p:spPr>
      </p:pic>
    </p:spTree>
    <p:extLst>
      <p:ext uri="{BB962C8B-B14F-4D97-AF65-F5344CB8AC3E}">
        <p14:creationId xmlns:p14="http://schemas.microsoft.com/office/powerpoint/2010/main" val="556795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Exploring a Different Ecosystem</a:t>
            </a:r>
          </a:p>
        </p:txBody>
      </p:sp>
      <p:sp>
        <p:nvSpPr>
          <p:cNvPr id="3" name="Content Placeholder 2"/>
          <p:cNvSpPr>
            <a:spLocks noGrp="1"/>
          </p:cNvSpPr>
          <p:nvPr>
            <p:ph idx="1"/>
          </p:nvPr>
        </p:nvSpPr>
        <p:spPr>
          <a:xfrm>
            <a:off x="457200" y="1504826"/>
            <a:ext cx="8229600" cy="4397474"/>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You will now read about and describe how a different human managed ecosystem functions.</a:t>
            </a:r>
          </a:p>
          <a:p>
            <a:pPr marL="0" marR="0" lvl="0" indent="0" defTabSz="914400" eaLnBrk="1" fontAlgn="auto" latinLnBrk="0" hangingPunct="1">
              <a:lnSpc>
                <a:spcPct val="100000"/>
              </a:lnSpc>
              <a:spcBef>
                <a:spcPts val="0"/>
              </a:spcBef>
              <a:spcAft>
                <a:spcPts val="0"/>
              </a:spcAft>
              <a:buClrTx/>
              <a:buSzTx/>
              <a:buFontTx/>
              <a:buNone/>
              <a:tabLst/>
              <a:defRPr/>
            </a:pPr>
            <a:r>
              <a:rPr lang="en-US" dirty="0"/>
              <a:t>Here are the ecosystems:</a:t>
            </a:r>
          </a:p>
          <a:p>
            <a:pPr defTabSz="914400">
              <a:spcBef>
                <a:spcPts val="0"/>
              </a:spcBef>
            </a:pPr>
            <a:r>
              <a:rPr lang="en-US" dirty="0"/>
              <a:t>A Forest</a:t>
            </a:r>
          </a:p>
          <a:p>
            <a:pPr defTabSz="914400">
              <a:spcBef>
                <a:spcPts val="0"/>
              </a:spcBef>
            </a:pPr>
            <a:r>
              <a:rPr lang="en-US" dirty="0"/>
              <a:t>A Beef Farm</a:t>
            </a:r>
          </a:p>
          <a:p>
            <a:pPr defTabSz="914400">
              <a:spcBef>
                <a:spcPts val="0"/>
              </a:spcBef>
            </a:pPr>
            <a:r>
              <a:rPr lang="en-US" dirty="0"/>
              <a:t>A Corn Farm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dirty="0"/>
          </a:p>
        </p:txBody>
      </p:sp>
    </p:spTree>
    <p:extLst>
      <p:ext uri="{BB962C8B-B14F-4D97-AF65-F5344CB8AC3E}">
        <p14:creationId xmlns:p14="http://schemas.microsoft.com/office/powerpoint/2010/main" val="1516417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Group</a:t>
            </a:r>
          </a:p>
        </p:txBody>
      </p:sp>
      <p:sp>
        <p:nvSpPr>
          <p:cNvPr id="6" name="Content Placeholder 5"/>
          <p:cNvSpPr>
            <a:spLocks noGrp="1"/>
          </p:cNvSpPr>
          <p:nvPr>
            <p:ph idx="1"/>
          </p:nvPr>
        </p:nvSpPr>
        <p:spPr/>
        <p:txBody>
          <a:bodyPr/>
          <a:lstStyle/>
          <a:p>
            <a:r>
              <a:rPr lang="en-US" dirty="0"/>
              <a:t>Compare your ideas with someone who has the same ecosystem.</a:t>
            </a:r>
          </a:p>
          <a:p>
            <a:pPr lvl="1"/>
            <a:r>
              <a:rPr lang="en-US" dirty="0"/>
              <a:t>How are they alike?</a:t>
            </a:r>
          </a:p>
          <a:p>
            <a:pPr lvl="1"/>
            <a:r>
              <a:rPr lang="en-US" dirty="0"/>
              <a:t>How are they different?</a:t>
            </a:r>
          </a:p>
          <a:p>
            <a:r>
              <a:rPr lang="en-US" dirty="0"/>
              <a:t>Consider making revisions to your work based on your conversation with your partner or group.</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611857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7271"/>
            <a:ext cx="8229600" cy="992402"/>
          </a:xfrm>
        </p:spPr>
        <p:txBody>
          <a:bodyPr/>
          <a:lstStyle/>
          <a:p>
            <a:r>
              <a:rPr lang="en-US" dirty="0"/>
              <a:t>Sharing Ideas with the Class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109196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Similarities and Differences</a:t>
            </a:r>
          </a:p>
        </p:txBody>
      </p:sp>
      <p:sp>
        <p:nvSpPr>
          <p:cNvPr id="3" name="Content Placeholder 2"/>
          <p:cNvSpPr>
            <a:spLocks noGrp="1"/>
          </p:cNvSpPr>
          <p:nvPr>
            <p:ph idx="1"/>
          </p:nvPr>
        </p:nvSpPr>
        <p:spPr/>
        <p:txBody>
          <a:bodyPr/>
          <a:lstStyle/>
          <a:p>
            <a:r>
              <a:rPr lang="en-US" dirty="0"/>
              <a:t>What are differences between the different ecosystems you read about?</a:t>
            </a:r>
          </a:p>
          <a:p>
            <a:r>
              <a:rPr lang="en-US" dirty="0"/>
              <a:t>What are similarities between the ecosystems you read about?</a:t>
            </a:r>
          </a:p>
          <a:p>
            <a:r>
              <a:rPr lang="en-US" dirty="0"/>
              <a:t>How does the corn farm compare to the beef farm in terms of inputs and outputs. </a:t>
            </a:r>
          </a:p>
          <a:p>
            <a:r>
              <a:rPr lang="en-US" dirty="0"/>
              <a:t>How does the wind blowing into and out of each ecosystem compare?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675480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2030</TotalTime>
  <Words>1513</Words>
  <Application>Microsoft Macintosh PowerPoint</Application>
  <PresentationFormat>On-screen Show (4:3)</PresentationFormat>
  <Paragraphs>128</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Ecosystems Unit  Activity 5.2: Ecosystem Products and Services Jigsaw</vt:lpstr>
      <vt:lpstr>Unit map</vt:lpstr>
      <vt:lpstr>Matter and Energy in Ecosystems</vt:lpstr>
      <vt:lpstr>Matter and Energy in Ecosystems</vt:lpstr>
      <vt:lpstr>Open vs. Closed Ecosystems</vt:lpstr>
      <vt:lpstr>Exploring a Different Ecosystem</vt:lpstr>
      <vt:lpstr>Comparing Ideas with a Group</vt:lpstr>
      <vt:lpstr>Sharing Ideas with the Class</vt:lpstr>
      <vt:lpstr>Similarities and Differences</vt:lpstr>
      <vt:lpstr>Revisit Your Initial Ideas and Questions</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119</cp:revision>
  <dcterms:created xsi:type="dcterms:W3CDTF">2013-03-15T22:46:26Z</dcterms:created>
  <dcterms:modified xsi:type="dcterms:W3CDTF">2020-03-23T18:43:10Z</dcterms:modified>
</cp:coreProperties>
</file>