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310" r:id="rId2"/>
    <p:sldId id="318" r:id="rId3"/>
    <p:sldId id="275" r:id="rId4"/>
    <p:sldId id="320" r:id="rId5"/>
    <p:sldId id="312" r:id="rId6"/>
    <p:sldId id="313" r:id="rId7"/>
    <p:sldId id="315" r:id="rId8"/>
    <p:sldId id="306" r:id="rId9"/>
    <p:sldId id="307" r:id="rId10"/>
    <p:sldId id="316" r:id="rId11"/>
    <p:sldId id="317" r:id="rId12"/>
    <p:sldId id="31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210">
          <p15:clr>
            <a:srgbClr val="A4A3A4"/>
          </p15:clr>
        </p15:guide>
        <p15:guide id="3" pos="52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p:restoredTop sz="76481" autoAdjust="0"/>
  </p:normalViewPr>
  <p:slideViewPr>
    <p:cSldViewPr snapToGrid="0" snapToObjects="1">
      <p:cViewPr varScale="1">
        <p:scale>
          <a:sx n="71" d="100"/>
          <a:sy n="71" d="100"/>
        </p:scale>
        <p:origin x="2208" y="176"/>
      </p:cViewPr>
      <p:guideLst>
        <p:guide orient="horz" pos="2160"/>
        <p:guide pos="2210"/>
        <p:guide pos="5279"/>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0E1531-EFDD-C44A-9A69-21D15AE591AA}" type="datetimeFigureOut">
              <a:rPr lang="en-US" smtClean="0"/>
              <a:t>1/16/20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F722143-2E42-8746-BA9B-7810B9793C9E}" type="slidenum">
              <a:rPr lang="en-US" smtClean="0"/>
              <a:t>‹#›</a:t>
            </a:fld>
            <a:endParaRPr lang="en-US"/>
          </a:p>
        </p:txBody>
      </p:sp>
    </p:spTree>
    <p:extLst>
      <p:ext uri="{BB962C8B-B14F-4D97-AF65-F5344CB8AC3E}">
        <p14:creationId xmlns:p14="http://schemas.microsoft.com/office/powerpoint/2010/main" val="24699462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00E83B-61AA-134D-9457-C0D213C92F22}" type="datetimeFigureOut">
              <a:rPr lang="en-US" smtClean="0"/>
              <a:t>1/16/20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27FE6E-BEFD-8E4A-A8F2-593711BC48C3}" type="slidenum">
              <a:rPr lang="en-US" smtClean="0"/>
              <a:t>‹#›</a:t>
            </a:fld>
            <a:endParaRPr lang="en-US"/>
          </a:p>
        </p:txBody>
      </p:sp>
    </p:spTree>
    <p:extLst>
      <p:ext uri="{BB962C8B-B14F-4D97-AF65-F5344CB8AC3E}">
        <p14:creationId xmlns:p14="http://schemas.microsoft.com/office/powerpoint/2010/main" val="322933054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arbontime.bscs.org/sites/default/files/simulations/eco-simulation/index.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1768710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results of trial 2 as a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10 to ask, “</a:t>
            </a:r>
            <a:r>
              <a:rPr lang="en-US" sz="1200" i="1" kern="1200" dirty="0">
                <a:solidFill>
                  <a:schemeClr val="tx1"/>
                </a:solidFill>
                <a:effectLst/>
                <a:latin typeface="+mn-lt"/>
                <a:ea typeface="+mn-ea"/>
                <a:cs typeface="+mn-cs"/>
              </a:rPr>
              <a:t>How do we explain the changes in the organic matter diagram?” </a:t>
            </a:r>
            <a:r>
              <a:rPr lang="en-US" sz="1200" kern="1200" dirty="0">
                <a:solidFill>
                  <a:schemeClr val="tx1"/>
                </a:solidFill>
                <a:effectLst/>
                <a:latin typeface="+mn-lt"/>
                <a:ea typeface="+mn-ea"/>
                <a:cs typeface="+mn-cs"/>
              </a:rPr>
              <a:t> Listen for students to explain that only grasses remained and there were no herbivores, so the grass population increased.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10</a:t>
            </a:fld>
            <a:endParaRPr lang="en-US"/>
          </a:p>
        </p:txBody>
      </p:sp>
    </p:spTree>
    <p:extLst>
      <p:ext uri="{BB962C8B-B14F-4D97-AF65-F5344CB8AC3E}">
        <p14:creationId xmlns:p14="http://schemas.microsoft.com/office/powerpoint/2010/main" val="302795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use simulation to determine the maximum fox mass the meadow can support.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11 to explain the challenge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how they should record their data on the worksheet.  Students will use this data to complete the Evidence-Based Arguments Tool in Activity 2.3.</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11</a:t>
            </a:fld>
            <a:endParaRPr lang="en-US"/>
          </a:p>
        </p:txBody>
      </p:sp>
    </p:spTree>
    <p:extLst>
      <p:ext uri="{BB962C8B-B14F-4D97-AF65-F5344CB8AC3E}">
        <p14:creationId xmlns:p14="http://schemas.microsoft.com/office/powerpoint/2010/main" val="1839986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2.2 Meadow Simulation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patterns did you find in the organic mass of the grass, rabbit, and fox populations?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Why is the fox population always small after 100 years?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38435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2.2 Meadow Simulation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44379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to review the features of the online Meadow Simulation. </a:t>
            </a: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3</a:t>
            </a:fld>
            <a:endParaRPr lang="en-US"/>
          </a:p>
        </p:txBody>
      </p:sp>
    </p:spTree>
    <p:extLst>
      <p:ext uri="{BB962C8B-B14F-4D97-AF65-F5344CB8AC3E}">
        <p14:creationId xmlns:p14="http://schemas.microsoft.com/office/powerpoint/2010/main" val="3830429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to review the features of the online Meadow Simulation.</a:t>
            </a:r>
          </a:p>
          <a:p>
            <a:r>
              <a:rPr lang="en-US" sz="1200" kern="1200" dirty="0">
                <a:solidFill>
                  <a:schemeClr val="tx1"/>
                </a:solidFill>
                <a:effectLst/>
                <a:latin typeface="+mn-lt"/>
                <a:ea typeface="+mn-ea"/>
                <a:cs typeface="+mn-cs"/>
                <a:hlinkClick r:id="rId3"/>
              </a:rPr>
              <a:t>https://carbontime.bscs.org/sites/default/files/simulations/eco-simulation/index.html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1362106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to review the features of the online Meadow Simulation.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5</a:t>
            </a:fld>
            <a:endParaRPr lang="en-US"/>
          </a:p>
        </p:txBody>
      </p:sp>
    </p:spTree>
    <p:extLst>
      <p:ext uri="{BB962C8B-B14F-4D97-AF65-F5344CB8AC3E}">
        <p14:creationId xmlns:p14="http://schemas.microsoft.com/office/powerpoint/2010/main" val="1647866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trials 1 &amp; 2 on the Meadow Simulation Worksheet.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each student a copy of the 2.2 Meadow Simulation Worksheet.  Students should work in pairs at a computer. Use Slide 6 to give the following directions:</a:t>
            </a:r>
          </a:p>
          <a:p>
            <a:pPr marL="171450" lvl="0" indent="-171450">
              <a:buFont typeface="Arial" panose="020B0604020202020204" pitchFamily="34" charset="0"/>
              <a:buChar char="•"/>
            </a:pPr>
            <a:r>
              <a:rPr lang="en-US" dirty="0">
                <a:effectLst/>
              </a:rPr>
              <a:t>With a partner, complete trials 1 &amp; 2 (questions 1 – 5) on the Meadow Simulation Worksheet.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"Be ready to explain your results and your answers to the class. Do not go on until we have discussed our results as a class."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6</a:t>
            </a:fld>
            <a:endParaRPr lang="en-US"/>
          </a:p>
        </p:txBody>
      </p:sp>
    </p:spTree>
    <p:extLst>
      <p:ext uri="{BB962C8B-B14F-4D97-AF65-F5344CB8AC3E}">
        <p14:creationId xmlns:p14="http://schemas.microsoft.com/office/powerpoint/2010/main" val="2203455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results of trial 1 as a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7 and 8 to discuss the results of trial 1.</a:t>
            </a:r>
          </a:p>
          <a:p>
            <a:pPr marL="171450" lvl="0" indent="-171450">
              <a:buFont typeface="Arial" panose="020B0604020202020204" pitchFamily="34" charset="0"/>
              <a:buChar char="•"/>
            </a:pPr>
            <a:r>
              <a:rPr lang="en-US" dirty="0">
                <a:effectLst/>
              </a:rPr>
              <a:t>Use Slide 7 to show the results of trial 1 (initial mass = 500 for foxes, rabbits, and grasses). Ask students: </a:t>
            </a:r>
            <a:r>
              <a:rPr lang="en-US" i="1" dirty="0">
                <a:effectLst/>
              </a:rPr>
              <a:t>What happened when we started with populations of equal mass? </a:t>
            </a:r>
            <a:r>
              <a:rPr lang="en-US" dirty="0">
                <a:effectLst/>
              </a:rPr>
              <a:t>Listen for students' responses to recognize that the fox population quickly declined, the rabbit population initially declined but then returned to somewhat higher levels, and the grass population increased and then leveled off (the line graph captures this information, but students also saw it happening on real time through the “camera” image of the organisms).</a:t>
            </a:r>
          </a:p>
          <a:p>
            <a:pPr marL="171450" lvl="0" indent="-171450">
              <a:buFont typeface="Arial" panose="020B0604020202020204" pitchFamily="34" charset="0"/>
              <a:buChar char="•"/>
            </a:pPr>
            <a:r>
              <a:rPr lang="en-US" dirty="0">
                <a:effectLst/>
              </a:rPr>
              <a:t>Ask students: </a:t>
            </a:r>
            <a:r>
              <a:rPr lang="en-US" i="1" dirty="0">
                <a:effectLst/>
              </a:rPr>
              <a:t>What are the relationships between the four different representations (line graph, organic mass diagram, table, picture)? </a:t>
            </a:r>
            <a:r>
              <a:rPr lang="en-US" dirty="0">
                <a:effectLst/>
              </a:rPr>
              <a:t>Make sure that they realize that all four representations are different ways to represent the amount of organic matter in each of the three populations. The “camera” shows the populations in “real-time,” the line graph shows the mass of each population at each time point, and the organic matter diagram and table show the mass of each population at selected time points. Help students connect the more concrete representation of the organisms through the camera viewer with the more abstract representations (especially the line graph and the organic matter diagram).</a:t>
            </a:r>
          </a:p>
          <a:p>
            <a:pPr marL="171450" lvl="0" indent="-171450">
              <a:buFont typeface="Arial" panose="020B0604020202020204" pitchFamily="34" charset="0"/>
              <a:buChar char="•"/>
            </a:pPr>
            <a:r>
              <a:rPr lang="en-US" dirty="0">
                <a:effectLst/>
              </a:rPr>
              <a:t>Note to teachers: you may know the organic matter diagram as the “biomass pyramid” or “organic matter pyramid.” In the next activity students will identify this pattern, so try to refrain from calling it a pyramid at this point.  Subsequent lessons will help students to develop an explanation for the organic matter pyramid.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8 to show the initial and final organic mass diagrams.  Ask students: </a:t>
            </a:r>
            <a:r>
              <a:rPr lang="en-US" sz="1200" i="1" kern="1200" dirty="0">
                <a:solidFill>
                  <a:schemeClr val="tx1"/>
                </a:solidFill>
                <a:effectLst/>
                <a:latin typeface="+mn-lt"/>
                <a:ea typeface="+mn-ea"/>
                <a:cs typeface="+mn-cs"/>
              </a:rPr>
              <a:t>How do we explain the changes in the organic mass diagram</a:t>
            </a:r>
            <a:r>
              <a:rPr lang="en-US" sz="1200" kern="1200" dirty="0">
                <a:solidFill>
                  <a:schemeClr val="tx1"/>
                </a:solidFill>
                <a:effectLst/>
                <a:latin typeface="+mn-lt"/>
                <a:ea typeface="+mn-ea"/>
                <a:cs typeface="+mn-cs"/>
              </a:rPr>
              <a:t>? Listen for them to explain that rabbits eat grasses and foxes eat rabbits. Probe their ideas by asking </a:t>
            </a:r>
            <a:r>
              <a:rPr lang="en-US" sz="1200" i="1" kern="1200" dirty="0">
                <a:solidFill>
                  <a:schemeClr val="tx1"/>
                </a:solidFill>
                <a:effectLst/>
                <a:latin typeface="+mn-lt"/>
                <a:ea typeface="+mn-ea"/>
                <a:cs typeface="+mn-cs"/>
              </a:rPr>
              <a:t>When a rabbit eats 10 pounds of grass do all 10 pounds end up as rabbit organic matter? Where does the rest go? </a:t>
            </a:r>
            <a:r>
              <a:rPr lang="en-US" sz="1200" kern="1200" dirty="0">
                <a:solidFill>
                  <a:schemeClr val="tx1"/>
                </a:solidFill>
                <a:effectLst/>
                <a:latin typeface="+mn-lt"/>
                <a:ea typeface="+mn-ea"/>
                <a:cs typeface="+mn-cs"/>
              </a:rPr>
              <a:t>Listen to see if students remember that some of the mass of food that rabbits eat is lost as carbon dioxide and water through the process of cellular respiration. A full explanation of the organic matter diagram will be the focus of lesson 3.</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527FE6E-BEFD-8E4A-A8F2-593711BC48C3}" type="slidenum">
              <a:rPr lang="en-US" smtClean="0"/>
              <a:t>7</a:t>
            </a:fld>
            <a:endParaRPr lang="en-US"/>
          </a:p>
        </p:txBody>
      </p:sp>
    </p:spTree>
    <p:extLst>
      <p:ext uri="{BB962C8B-B14F-4D97-AF65-F5344CB8AC3E}">
        <p14:creationId xmlns:p14="http://schemas.microsoft.com/office/powerpoint/2010/main" val="3467252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results of trial 1 as a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8 to show the initial and final organic mass diagrams.  Ask students: </a:t>
            </a:r>
            <a:r>
              <a:rPr lang="en-US" sz="1200" i="1" kern="1200" dirty="0">
                <a:solidFill>
                  <a:schemeClr val="tx1"/>
                </a:solidFill>
                <a:effectLst/>
                <a:latin typeface="+mn-lt"/>
                <a:ea typeface="+mn-ea"/>
                <a:cs typeface="+mn-cs"/>
              </a:rPr>
              <a:t>How do we explain the changes in the organic mass diagram</a:t>
            </a:r>
            <a:r>
              <a:rPr lang="en-US" sz="1200" kern="1200" dirty="0">
                <a:solidFill>
                  <a:schemeClr val="tx1"/>
                </a:solidFill>
                <a:effectLst/>
                <a:latin typeface="+mn-lt"/>
                <a:ea typeface="+mn-ea"/>
                <a:cs typeface="+mn-cs"/>
              </a:rPr>
              <a:t>? Listen for them to explain that rabbits eat grasses and foxes eat rabbits. Probe their ideas by asking </a:t>
            </a:r>
            <a:r>
              <a:rPr lang="en-US" sz="1200" i="1" kern="1200" dirty="0">
                <a:solidFill>
                  <a:schemeClr val="tx1"/>
                </a:solidFill>
                <a:effectLst/>
                <a:latin typeface="+mn-lt"/>
                <a:ea typeface="+mn-ea"/>
                <a:cs typeface="+mn-cs"/>
              </a:rPr>
              <a:t>When a rabbit eats 10 pounds of grass do all 10 pounds end up as rabbit organic matter? Where does the rest go? </a:t>
            </a:r>
            <a:r>
              <a:rPr lang="en-US" sz="1200" kern="1200" dirty="0">
                <a:solidFill>
                  <a:schemeClr val="tx1"/>
                </a:solidFill>
                <a:effectLst/>
                <a:latin typeface="+mn-lt"/>
                <a:ea typeface="+mn-ea"/>
                <a:cs typeface="+mn-cs"/>
              </a:rPr>
              <a:t>Listen to see if students remember that some of the mass of food that rabbits eat is lost as carbon dioxide and water through the process of cellular respiration. A full explanation of the organic matter diagram will be the focus of lesson 3.</a:t>
            </a:r>
            <a:r>
              <a:rPr lang="en-US" dirty="0">
                <a:effectLst/>
              </a:rPr>
              <a:t> </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8</a:t>
            </a:fld>
            <a:endParaRPr lang="en-US"/>
          </a:p>
        </p:txBody>
      </p:sp>
    </p:spTree>
    <p:extLst>
      <p:ext uri="{BB962C8B-B14F-4D97-AF65-F5344CB8AC3E}">
        <p14:creationId xmlns:p14="http://schemas.microsoft.com/office/powerpoint/2010/main" val="302795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results of trial 2 as a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9 and 10 to discuss the results of trial 2.</a:t>
            </a:r>
          </a:p>
          <a:p>
            <a:pPr marL="171450" lvl="0" indent="-171450">
              <a:buFont typeface="Arial" panose="020B0604020202020204" pitchFamily="34" charset="0"/>
              <a:buChar char="•"/>
            </a:pPr>
            <a:r>
              <a:rPr lang="en-US" dirty="0">
                <a:effectLst/>
              </a:rPr>
              <a:t>Use Slide 9 to show the results of trial 2 (initial mass = 1000 for foxes, 500 for rabbits, and 100 for grasses). Ask students: </a:t>
            </a:r>
            <a:r>
              <a:rPr lang="en-US" i="1" dirty="0">
                <a:effectLst/>
              </a:rPr>
              <a:t>What happened when we started with the greatest mass in the carnivore population, less in the herbivores, and the least mass in the producer population? </a:t>
            </a:r>
            <a:r>
              <a:rPr lang="en-US" dirty="0">
                <a:effectLst/>
              </a:rPr>
              <a:t>Listen for students’ responses to recognize that the foxes quickly ate all of the rabbits, so both populations died out leaving only grasses.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10 to ask, “</a:t>
            </a:r>
            <a:r>
              <a:rPr lang="en-US" sz="1200" i="1" kern="1200" dirty="0">
                <a:solidFill>
                  <a:schemeClr val="tx1"/>
                </a:solidFill>
                <a:effectLst/>
                <a:latin typeface="+mn-lt"/>
                <a:ea typeface="+mn-ea"/>
                <a:cs typeface="+mn-cs"/>
              </a:rPr>
              <a:t>How do we explain the changes in the organic matter diagram?” </a:t>
            </a:r>
            <a:r>
              <a:rPr lang="en-US" sz="1200" kern="1200" dirty="0">
                <a:solidFill>
                  <a:schemeClr val="tx1"/>
                </a:solidFill>
                <a:effectLst/>
                <a:latin typeface="+mn-lt"/>
                <a:ea typeface="+mn-ea"/>
                <a:cs typeface="+mn-cs"/>
              </a:rPr>
              <a:t> Listen for students to explain that only grasses remained and there were no herbivores, so the grass population increased.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9</a:t>
            </a:fld>
            <a:endParaRPr lang="en-US"/>
          </a:p>
        </p:txBody>
      </p:sp>
    </p:spTree>
    <p:extLst>
      <p:ext uri="{BB962C8B-B14F-4D97-AF65-F5344CB8AC3E}">
        <p14:creationId xmlns:p14="http://schemas.microsoft.com/office/powerpoint/2010/main" val="643242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6BA275C-92E2-43B6-BE5F-5D940A088168}" type="datetime1">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889140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BF1B0-B852-46AA-9804-889309FEF50C}" type="datetime1">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2403557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2F0768-95BA-464E-A517-8451FD1F5DA6}" type="datetime1">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59160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57FEEAE-721D-499A-AF56-DF0220D37EE8}" type="datetime1">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3080736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7D8CC3-01E6-4FDA-B62D-B28C72E574ED}" type="datetime1">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2106568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374584-A6ED-4DD2-A845-388BADFAE287}" type="datetime1">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2531422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2A5C5A-73D7-4BD4-AA8A-547368307A24}" type="datetime1">
              <a:rPr lang="en-US" smtClean="0"/>
              <a:t>1/16/20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267005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B55F1F9-54CC-4738-835B-59C06A20862E}" type="datetime1">
              <a:rPr lang="en-US" smtClean="0"/>
              <a:t>1/16/20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1263967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D08E11-05B0-4825-98CF-1C766EE54A55}" type="datetime1">
              <a:rPr lang="en-US" smtClean="0"/>
              <a:t>1/16/20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1229957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A8A7B25-E8EC-472F-9696-3EE3F9BC3420}" type="datetime1">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880646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C88E3C8-B18F-4FC9-8CD0-E7F4D4003D37}" type="datetime1">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5617D5-5D65-394C-BDC0-17C99FCD7A97}" type="slidenum">
              <a:rPr lang="en-US" smtClean="0"/>
              <a:t>‹#›</a:t>
            </a:fld>
            <a:endParaRPr lang="en-US"/>
          </a:p>
        </p:txBody>
      </p:sp>
    </p:spTree>
    <p:extLst>
      <p:ext uri="{BB962C8B-B14F-4D97-AF65-F5344CB8AC3E}">
        <p14:creationId xmlns:p14="http://schemas.microsoft.com/office/powerpoint/2010/main" val="1978341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116121-04D6-43B6-8152-0648FA4A2BF4}" type="datetime1">
              <a:rPr lang="en-US" smtClean="0"/>
              <a:t>1/16/20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545617D5-5D65-394C-BDC0-17C99FCD7A97}" type="slidenum">
              <a:rPr lang="en-US" smtClean="0"/>
              <a:pPr/>
              <a:t>‹#›</a:t>
            </a:fld>
            <a:endParaRPr lang="en-US" dirty="0"/>
          </a:p>
        </p:txBody>
      </p:sp>
    </p:spTree>
    <p:extLst>
      <p:ext uri="{BB962C8B-B14F-4D97-AF65-F5344CB8AC3E}">
        <p14:creationId xmlns:p14="http://schemas.microsoft.com/office/powerpoint/2010/main" val="22615829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douglasanimation.com/CarbonTIME/"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2.2 The </a:t>
            </a:r>
            <a:r>
              <a:rPr lang="en-US">
                <a:latin typeface="Arial"/>
                <a:cs typeface="Arial"/>
              </a:rPr>
              <a:t>Meadow Simulation</a:t>
            </a:r>
            <a:endParaRPr lang="en-US" dirty="0">
              <a:latin typeface="Arial"/>
              <a:cs typeface="Arial"/>
            </a:endParaRPr>
          </a:p>
        </p:txBody>
      </p:sp>
      <p:sp>
        <p:nvSpPr>
          <p:cNvPr id="5" name="Slide Number Placeholder 4">
            <a:extLst>
              <a:ext uri="{FF2B5EF4-FFF2-40B4-BE49-F238E27FC236}">
                <a16:creationId xmlns:a16="http://schemas.microsoft.com/office/drawing/2014/main" id="{E017CCA3-3024-482D-9764-18BE247EEA1A}"/>
              </a:ext>
            </a:extLst>
          </p:cNvPr>
          <p:cNvSpPr>
            <a:spLocks noGrp="1"/>
          </p:cNvSpPr>
          <p:nvPr>
            <p:ph type="sldNum" sz="quarter" idx="12"/>
          </p:nvPr>
        </p:nvSpPr>
        <p:spPr/>
        <p:txBody>
          <a:bodyPr/>
          <a:lstStyle/>
          <a:p>
            <a:fld id="{545617D5-5D65-394C-BDC0-17C99FCD7A97}" type="slidenum">
              <a:rPr lang="en-US" smtClean="0"/>
              <a:t>1</a:t>
            </a:fld>
            <a:endParaRPr lang="en-US"/>
          </a:p>
        </p:txBody>
      </p:sp>
    </p:spTree>
    <p:extLst>
      <p:ext uri="{BB962C8B-B14F-4D97-AF65-F5344CB8AC3E}">
        <p14:creationId xmlns:p14="http://schemas.microsoft.com/office/powerpoint/2010/main" val="804919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001" y="274638"/>
            <a:ext cx="8229600" cy="1143000"/>
          </a:xfrm>
        </p:spPr>
        <p:txBody>
          <a:bodyPr>
            <a:noAutofit/>
          </a:bodyPr>
          <a:lstStyle/>
          <a:p>
            <a:r>
              <a:rPr lang="en-US" sz="2800" b="1" dirty="0"/>
              <a:t>Trial 2 Results:</a:t>
            </a:r>
            <a:br>
              <a:rPr lang="en-US" sz="2800" b="1" dirty="0"/>
            </a:br>
            <a:r>
              <a:rPr lang="en-US" sz="2800" dirty="0"/>
              <a:t>How do we explain the changes in the </a:t>
            </a:r>
            <a:br>
              <a:rPr lang="en-US" sz="2800" dirty="0"/>
            </a:br>
            <a:r>
              <a:rPr lang="en-US" sz="2800" dirty="0"/>
              <a:t>organic mass diagram?</a:t>
            </a:r>
          </a:p>
        </p:txBody>
      </p:sp>
      <p:sp>
        <p:nvSpPr>
          <p:cNvPr id="8" name="Content Placeholder 7"/>
          <p:cNvSpPr>
            <a:spLocks noGrp="1"/>
          </p:cNvSpPr>
          <p:nvPr>
            <p:ph idx="1"/>
          </p:nvPr>
        </p:nvSpPr>
        <p:spPr>
          <a:xfrm>
            <a:off x="269847" y="1843548"/>
            <a:ext cx="8437754" cy="919172"/>
          </a:xfrm>
        </p:spPr>
        <p:txBody>
          <a:bodyPr>
            <a:normAutofit/>
          </a:bodyPr>
          <a:lstStyle/>
          <a:p>
            <a:pPr marL="0" indent="0">
              <a:buNone/>
            </a:pPr>
            <a:r>
              <a:rPr lang="en-US" sz="2900" dirty="0"/>
              <a:t>Initial Mass Diagram                Final Mass Diagram</a:t>
            </a:r>
          </a:p>
          <a:p>
            <a:pPr marL="0" indent="0">
              <a:buNone/>
            </a:pPr>
            <a:endParaRPr lang="en-US" dirty="0"/>
          </a:p>
        </p:txBody>
      </p:sp>
      <p:sp>
        <p:nvSpPr>
          <p:cNvPr id="4" name="Slide Number Placeholder 3"/>
          <p:cNvSpPr>
            <a:spLocks noGrp="1"/>
          </p:cNvSpPr>
          <p:nvPr>
            <p:ph type="sldNum" sz="quarter" idx="12"/>
          </p:nvPr>
        </p:nvSpPr>
        <p:spPr/>
        <p:txBody>
          <a:bodyPr/>
          <a:lstStyle/>
          <a:p>
            <a:fld id="{545617D5-5D65-394C-BDC0-17C99FCD7A97}" type="slidenum">
              <a:rPr lang="en-US" smtClean="0"/>
              <a:t>10</a:t>
            </a:fld>
            <a:endParaRPr lang="en-US"/>
          </a:p>
        </p:txBody>
      </p:sp>
      <p:pic>
        <p:nvPicPr>
          <p:cNvPr id="3" name="Picture 2" descr="Screenshot 2016-09-05 18.19.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100" y="2654556"/>
            <a:ext cx="8801100" cy="3048000"/>
          </a:xfrm>
          <a:prstGeom prst="rect">
            <a:avLst/>
          </a:prstGeom>
        </p:spPr>
      </p:pic>
    </p:spTree>
    <p:extLst>
      <p:ext uri="{BB962C8B-B14F-4D97-AF65-F5344CB8AC3E}">
        <p14:creationId xmlns:p14="http://schemas.microsoft.com/office/powerpoint/2010/main" val="3598936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Challenge:</a:t>
            </a:r>
          </a:p>
        </p:txBody>
      </p:sp>
      <p:sp>
        <p:nvSpPr>
          <p:cNvPr id="3" name="Content Placeholder 2"/>
          <p:cNvSpPr>
            <a:spLocks noGrp="1"/>
          </p:cNvSpPr>
          <p:nvPr>
            <p:ph idx="1"/>
          </p:nvPr>
        </p:nvSpPr>
        <p:spPr/>
        <p:txBody>
          <a:bodyPr/>
          <a:lstStyle/>
          <a:p>
            <a:pPr marL="0" indent="0">
              <a:buNone/>
            </a:pPr>
            <a:r>
              <a:rPr lang="en-US" dirty="0"/>
              <a:t>Use the simulation to determine the maximum fox organic mass that the meadow can support.</a:t>
            </a:r>
          </a:p>
          <a:p>
            <a:pPr lvl="1"/>
            <a:r>
              <a:rPr lang="en-US" dirty="0"/>
              <a:t>Choose initial conditions, run simulation, and record the final organic mass of each population</a:t>
            </a:r>
          </a:p>
          <a:p>
            <a:pPr lvl="1"/>
            <a:r>
              <a:rPr lang="en-US" dirty="0"/>
              <a:t>Run at least 4 trials (question 7)</a:t>
            </a:r>
          </a:p>
          <a:p>
            <a:pPr lvl="1"/>
            <a:r>
              <a:rPr lang="en-US" dirty="0"/>
              <a:t>Write down the data and draw the organic mass diagram for the trial that resulted in the highest fox organic mass (question 8)</a:t>
            </a:r>
          </a:p>
        </p:txBody>
      </p:sp>
      <p:sp>
        <p:nvSpPr>
          <p:cNvPr id="4" name="Slide Number Placeholder 3"/>
          <p:cNvSpPr>
            <a:spLocks noGrp="1"/>
          </p:cNvSpPr>
          <p:nvPr>
            <p:ph type="sldNum" sz="quarter" idx="12"/>
          </p:nvPr>
        </p:nvSpPr>
        <p:spPr/>
        <p:txBody>
          <a:bodyPr/>
          <a:lstStyle/>
          <a:p>
            <a:fld id="{545617D5-5D65-394C-BDC0-17C99FCD7A97}" type="slidenum">
              <a:rPr lang="en-US" smtClean="0"/>
              <a:t>11</a:t>
            </a:fld>
            <a:endParaRPr lang="en-US"/>
          </a:p>
        </p:txBody>
      </p:sp>
    </p:spTree>
    <p:extLst>
      <p:ext uri="{BB962C8B-B14F-4D97-AF65-F5344CB8AC3E}">
        <p14:creationId xmlns:p14="http://schemas.microsoft.com/office/powerpoint/2010/main" val="94538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What patterns did you find in the organic mass of the grass, rabbit, and fox populations? </a:t>
            </a:r>
          </a:p>
          <a:p>
            <a:r>
              <a:rPr lang="en-US" dirty="0"/>
              <a:t>Predictions</a:t>
            </a:r>
          </a:p>
          <a:p>
            <a:pPr lvl="1"/>
            <a:r>
              <a:rPr lang="en-US" dirty="0"/>
              <a:t>Why is the fox population always small after 100 years?</a:t>
            </a:r>
            <a:endParaRPr lang="en-US" sz="3200"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1071478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334529" y="1417638"/>
            <a:ext cx="8616967" cy="4469925"/>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107243" y="1892647"/>
            <a:ext cx="924560" cy="924560"/>
          </a:xfrm>
          <a:prstGeom prst="wedgeEllipseCallout">
            <a:avLst>
              <a:gd name="adj1" fmla="val 45487"/>
              <a:gd name="adj2" fmla="val 11905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80632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simulation</a:t>
            </a:r>
          </a:p>
        </p:txBody>
      </p:sp>
      <p:sp>
        <p:nvSpPr>
          <p:cNvPr id="3" name="Content Placeholder 2"/>
          <p:cNvSpPr>
            <a:spLocks noGrp="1"/>
          </p:cNvSpPr>
          <p:nvPr>
            <p:ph idx="1"/>
          </p:nvPr>
        </p:nvSpPr>
        <p:spPr/>
        <p:txBody>
          <a:bodyPr>
            <a:normAutofit/>
          </a:bodyPr>
          <a:lstStyle/>
          <a:p>
            <a:r>
              <a:rPr lang="en-US" dirty="0"/>
              <a:t>In the last activity you made predictions about changes in the biomass of three different populations in a meadow ecosystem</a:t>
            </a:r>
          </a:p>
          <a:p>
            <a:pPr lvl="1"/>
            <a:r>
              <a:rPr lang="en-US" sz="3200" dirty="0"/>
              <a:t>Producers: grasses</a:t>
            </a:r>
          </a:p>
          <a:p>
            <a:pPr lvl="1"/>
            <a:r>
              <a:rPr lang="en-US" sz="3200" dirty="0"/>
              <a:t>Herbivores: rabbits</a:t>
            </a:r>
          </a:p>
          <a:p>
            <a:pPr lvl="1"/>
            <a:r>
              <a:rPr lang="en-US" sz="3200" dirty="0"/>
              <a:t>Carnivores: foxes</a:t>
            </a:r>
          </a:p>
          <a:p>
            <a:pPr marL="628650" indent="-571500"/>
            <a:r>
              <a:rPr lang="en-US" sz="3600" dirty="0"/>
              <a:t>In this activity you will use the online simulation to test your predictions</a:t>
            </a:r>
          </a:p>
        </p:txBody>
      </p:sp>
      <p:sp>
        <p:nvSpPr>
          <p:cNvPr id="4" name="Slide Number Placeholder 3"/>
          <p:cNvSpPr>
            <a:spLocks noGrp="1"/>
          </p:cNvSpPr>
          <p:nvPr>
            <p:ph type="sldNum" sz="quarter" idx="12"/>
          </p:nvPr>
        </p:nvSpPr>
        <p:spPr/>
        <p:txBody>
          <a:bodyPr/>
          <a:lstStyle/>
          <a:p>
            <a:fld id="{545617D5-5D65-394C-BDC0-17C99FCD7A97}" type="slidenum">
              <a:rPr lang="en-US" smtClean="0"/>
              <a:t>3</a:t>
            </a:fld>
            <a:endParaRPr lang="en-US"/>
          </a:p>
        </p:txBody>
      </p:sp>
    </p:spTree>
    <p:extLst>
      <p:ext uri="{BB962C8B-B14F-4D97-AF65-F5344CB8AC3E}">
        <p14:creationId xmlns:p14="http://schemas.microsoft.com/office/powerpoint/2010/main" val="2849387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189"/>
            <a:ext cx="8229600" cy="1143000"/>
          </a:xfrm>
        </p:spPr>
        <p:txBody>
          <a:bodyPr>
            <a:normAutofit fontScale="90000"/>
          </a:bodyPr>
          <a:lstStyle/>
          <a:p>
            <a:r>
              <a:rPr lang="en-US" sz="3200" dirty="0"/>
              <a:t>Using the Meadow Simulation</a:t>
            </a:r>
            <a:br>
              <a:rPr lang="en-US" sz="3200" dirty="0"/>
            </a:br>
            <a:r>
              <a:rPr lang="en-US" sz="3100" dirty="0"/>
              <a:t>(</a:t>
            </a:r>
            <a:r>
              <a:rPr lang="en-US" sz="3100" dirty="0">
                <a:hlinkClick r:id="rId3"/>
              </a:rPr>
              <a:t>http://douglasanimation.com/CarbonTIME/</a:t>
            </a:r>
            <a:r>
              <a:rPr lang="en-US" sz="3100" dirty="0"/>
              <a:t> </a:t>
            </a:r>
            <a:r>
              <a:rPr lang="en-US" dirty="0"/>
              <a:t>)</a:t>
            </a:r>
            <a:endParaRPr lang="en-US" sz="3100" dirty="0"/>
          </a:p>
        </p:txBody>
      </p:sp>
      <p:pic>
        <p:nvPicPr>
          <p:cNvPr id="6" name="Picture 5" descr="Screenshot 2016-09-02 15.30.4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372" y="1387977"/>
            <a:ext cx="7374811" cy="5116075"/>
          </a:xfrm>
          <a:prstGeom prst="rect">
            <a:avLst/>
          </a:prstGeom>
        </p:spPr>
      </p:pic>
      <p:sp>
        <p:nvSpPr>
          <p:cNvPr id="10" name="Rectangular Callout 9"/>
          <p:cNvSpPr/>
          <p:nvPr/>
        </p:nvSpPr>
        <p:spPr>
          <a:xfrm>
            <a:off x="1012663" y="4661085"/>
            <a:ext cx="3142901" cy="1396780"/>
          </a:xfrm>
          <a:prstGeom prst="wedgeRectCallout">
            <a:avLst>
              <a:gd name="adj1" fmla="val 51890"/>
              <a:gd name="adj2" fmla="val -252666"/>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Change initial mass of each population by typing in box or moving sliders. The maximum initial mass for each population is 1000.</a:t>
            </a:r>
          </a:p>
        </p:txBody>
      </p:sp>
      <p:sp>
        <p:nvSpPr>
          <p:cNvPr id="11" name="Rectangular Callout 10"/>
          <p:cNvSpPr/>
          <p:nvPr/>
        </p:nvSpPr>
        <p:spPr>
          <a:xfrm>
            <a:off x="7019983" y="4087129"/>
            <a:ext cx="1703152" cy="1421579"/>
          </a:xfrm>
          <a:prstGeom prst="wedgeRectCallout">
            <a:avLst>
              <a:gd name="adj1" fmla="val -72375"/>
              <a:gd name="adj2" fmla="val -183737"/>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Click the arrow to run the simulation.</a:t>
            </a:r>
          </a:p>
        </p:txBody>
      </p:sp>
      <p:sp>
        <p:nvSpPr>
          <p:cNvPr id="3" name="Slide Number Placeholder 2">
            <a:extLst>
              <a:ext uri="{FF2B5EF4-FFF2-40B4-BE49-F238E27FC236}">
                <a16:creationId xmlns:a16="http://schemas.microsoft.com/office/drawing/2014/main" id="{67B1E5A3-F7CA-4E19-B166-BAF86B4537D7}"/>
              </a:ext>
            </a:extLst>
          </p:cNvPr>
          <p:cNvSpPr>
            <a:spLocks noGrp="1"/>
          </p:cNvSpPr>
          <p:nvPr>
            <p:ph type="sldNum" sz="quarter" idx="12"/>
          </p:nvPr>
        </p:nvSpPr>
        <p:spPr/>
        <p:txBody>
          <a:bodyPr/>
          <a:lstStyle/>
          <a:p>
            <a:fld id="{545617D5-5D65-394C-BDC0-17C99FCD7A97}" type="slidenum">
              <a:rPr lang="en-US" smtClean="0"/>
              <a:t>4</a:t>
            </a:fld>
            <a:endParaRPr lang="en-US"/>
          </a:p>
        </p:txBody>
      </p:sp>
    </p:spTree>
    <p:extLst>
      <p:ext uri="{BB962C8B-B14F-4D97-AF65-F5344CB8AC3E}">
        <p14:creationId xmlns:p14="http://schemas.microsoft.com/office/powerpoint/2010/main" val="2790360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6-09-02 15.57.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080" y="1870559"/>
            <a:ext cx="8620132" cy="4485791"/>
          </a:xfrm>
          <a:prstGeom prst="rect">
            <a:avLst/>
          </a:prstGeom>
        </p:spPr>
      </p:pic>
      <p:sp>
        <p:nvSpPr>
          <p:cNvPr id="5" name="Rectangular Callout 4"/>
          <p:cNvSpPr/>
          <p:nvPr/>
        </p:nvSpPr>
        <p:spPr>
          <a:xfrm>
            <a:off x="232080" y="394703"/>
            <a:ext cx="3526786" cy="1014023"/>
          </a:xfrm>
          <a:prstGeom prst="wedgeRectCallout">
            <a:avLst>
              <a:gd name="adj1" fmla="val 4925"/>
              <a:gd name="adj2" fmla="val 140491"/>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As the simulation runs, a graph of the organic mass of each population over time is drawn.</a:t>
            </a:r>
          </a:p>
        </p:txBody>
      </p:sp>
      <p:sp>
        <p:nvSpPr>
          <p:cNvPr id="6" name="Rectangular Callout 5"/>
          <p:cNvSpPr/>
          <p:nvPr/>
        </p:nvSpPr>
        <p:spPr>
          <a:xfrm>
            <a:off x="5389425" y="171611"/>
            <a:ext cx="3462788" cy="1510175"/>
          </a:xfrm>
          <a:prstGeom prst="wedgeRectCallout">
            <a:avLst>
              <a:gd name="adj1" fmla="val 4925"/>
              <a:gd name="adj2" fmla="val 140491"/>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An animation of the changes in the grass, rabbit, and fox populations appears on the camera screen.</a:t>
            </a:r>
          </a:p>
        </p:txBody>
      </p:sp>
      <p:sp>
        <p:nvSpPr>
          <p:cNvPr id="7" name="Rectangular Callout 6"/>
          <p:cNvSpPr/>
          <p:nvPr/>
        </p:nvSpPr>
        <p:spPr>
          <a:xfrm>
            <a:off x="2321555" y="2383340"/>
            <a:ext cx="2570119" cy="1426422"/>
          </a:xfrm>
          <a:prstGeom prst="wedgeRectCallout">
            <a:avLst>
              <a:gd name="adj1" fmla="val -29134"/>
              <a:gd name="adj2" fmla="val 109211"/>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The mass of each population is represented in two different ways in this box.</a:t>
            </a:r>
          </a:p>
        </p:txBody>
      </p:sp>
      <p:sp>
        <p:nvSpPr>
          <p:cNvPr id="2" name="Slide Number Placeholder 1">
            <a:extLst>
              <a:ext uri="{FF2B5EF4-FFF2-40B4-BE49-F238E27FC236}">
                <a16:creationId xmlns:a16="http://schemas.microsoft.com/office/drawing/2014/main" id="{3A24B9E4-1B8D-4DD4-9A86-9F33BF107EAD}"/>
              </a:ext>
            </a:extLst>
          </p:cNvPr>
          <p:cNvSpPr>
            <a:spLocks noGrp="1"/>
          </p:cNvSpPr>
          <p:nvPr>
            <p:ph type="sldNum" sz="quarter" idx="12"/>
          </p:nvPr>
        </p:nvSpPr>
        <p:spPr/>
        <p:txBody>
          <a:bodyPr/>
          <a:lstStyle/>
          <a:p>
            <a:fld id="{545617D5-5D65-394C-BDC0-17C99FCD7A97}" type="slidenum">
              <a:rPr lang="en-US" smtClean="0"/>
              <a:t>5</a:t>
            </a:fld>
            <a:endParaRPr lang="en-US"/>
          </a:p>
        </p:txBody>
      </p:sp>
    </p:spTree>
    <p:extLst>
      <p:ext uri="{BB962C8B-B14F-4D97-AF65-F5344CB8AC3E}">
        <p14:creationId xmlns:p14="http://schemas.microsoft.com/office/powerpoint/2010/main" val="91782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Directions</a:t>
            </a:r>
          </a:p>
        </p:txBody>
      </p:sp>
      <p:sp>
        <p:nvSpPr>
          <p:cNvPr id="3" name="Content Placeholder 2"/>
          <p:cNvSpPr>
            <a:spLocks noGrp="1"/>
          </p:cNvSpPr>
          <p:nvPr>
            <p:ph idx="1"/>
          </p:nvPr>
        </p:nvSpPr>
        <p:spPr/>
        <p:txBody>
          <a:bodyPr/>
          <a:lstStyle/>
          <a:p>
            <a:pPr marL="514350" indent="-514350">
              <a:buFont typeface="+mj-lt"/>
              <a:buAutoNum type="arabicPeriod"/>
            </a:pPr>
            <a:r>
              <a:rPr lang="en-US" dirty="0"/>
              <a:t>With a partner complete trials 1 &amp; 2 (questions 1 – 5) on the Meadow Simulation Worksheet</a:t>
            </a:r>
          </a:p>
          <a:p>
            <a:pPr marL="514350" indent="-514350">
              <a:buFont typeface="+mj-lt"/>
              <a:buAutoNum type="arabicPeriod"/>
            </a:pPr>
            <a:r>
              <a:rPr lang="en-US" dirty="0"/>
              <a:t>Be ready to explain your results and your answers to the class</a:t>
            </a:r>
          </a:p>
          <a:p>
            <a:pPr marL="514350" indent="-514350">
              <a:buFont typeface="+mj-lt"/>
              <a:buAutoNum type="arabicPeriod"/>
            </a:pPr>
            <a:r>
              <a:rPr lang="en-US" dirty="0"/>
              <a:t>Do not go on until we have discussed our results as a class</a:t>
            </a:r>
          </a:p>
        </p:txBody>
      </p:sp>
      <p:sp>
        <p:nvSpPr>
          <p:cNvPr id="4" name="Slide Number Placeholder 3"/>
          <p:cNvSpPr>
            <a:spLocks noGrp="1"/>
          </p:cNvSpPr>
          <p:nvPr>
            <p:ph type="sldNum" sz="quarter" idx="12"/>
          </p:nvPr>
        </p:nvSpPr>
        <p:spPr/>
        <p:txBody>
          <a:bodyPr/>
          <a:lstStyle/>
          <a:p>
            <a:fld id="{545617D5-5D65-394C-BDC0-17C99FCD7A97}" type="slidenum">
              <a:rPr lang="en-US" smtClean="0"/>
              <a:t>6</a:t>
            </a:fld>
            <a:endParaRPr lang="en-US"/>
          </a:p>
        </p:txBody>
      </p:sp>
    </p:spTree>
    <p:extLst>
      <p:ext uri="{BB962C8B-B14F-4D97-AF65-F5344CB8AC3E}">
        <p14:creationId xmlns:p14="http://schemas.microsoft.com/office/powerpoint/2010/main" val="3009589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a:t>Trial 1 Results:</a:t>
            </a:r>
            <a:br>
              <a:rPr lang="en-US" sz="2800" b="1" dirty="0"/>
            </a:br>
            <a:r>
              <a:rPr lang="en-US" sz="2800" dirty="0"/>
              <a:t>What happened when we started with populations</a:t>
            </a:r>
            <a:br>
              <a:rPr lang="en-US" sz="2800" dirty="0"/>
            </a:br>
            <a:r>
              <a:rPr lang="en-US" sz="2800" dirty="0"/>
              <a:t> of equal mass?</a:t>
            </a:r>
          </a:p>
        </p:txBody>
      </p:sp>
      <p:sp>
        <p:nvSpPr>
          <p:cNvPr id="4" name="Slide Number Placeholder 3"/>
          <p:cNvSpPr>
            <a:spLocks noGrp="1"/>
          </p:cNvSpPr>
          <p:nvPr>
            <p:ph type="sldNum" sz="quarter" idx="12"/>
          </p:nvPr>
        </p:nvSpPr>
        <p:spPr/>
        <p:txBody>
          <a:bodyPr/>
          <a:lstStyle/>
          <a:p>
            <a:fld id="{545617D5-5D65-394C-BDC0-17C99FCD7A97}" type="slidenum">
              <a:rPr lang="en-US" smtClean="0"/>
              <a:t>7</a:t>
            </a:fld>
            <a:endParaRPr lang="en-US"/>
          </a:p>
        </p:txBody>
      </p:sp>
      <p:pic>
        <p:nvPicPr>
          <p:cNvPr id="6" name="Picture 5" descr="Screenshot 2016-09-05 18.40.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4206"/>
            <a:ext cx="9144000" cy="4772144"/>
          </a:xfrm>
          <a:prstGeom prst="rect">
            <a:avLst/>
          </a:prstGeom>
        </p:spPr>
      </p:pic>
    </p:spTree>
    <p:extLst>
      <p:ext uri="{BB962C8B-B14F-4D97-AF65-F5344CB8AC3E}">
        <p14:creationId xmlns:p14="http://schemas.microsoft.com/office/powerpoint/2010/main" val="2745482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001" y="274638"/>
            <a:ext cx="8229600" cy="1143000"/>
          </a:xfrm>
        </p:spPr>
        <p:txBody>
          <a:bodyPr>
            <a:noAutofit/>
          </a:bodyPr>
          <a:lstStyle/>
          <a:p>
            <a:r>
              <a:rPr lang="en-US" sz="2800" b="1" dirty="0"/>
              <a:t>Trial 1 Results:</a:t>
            </a:r>
            <a:br>
              <a:rPr lang="en-US" sz="2800" b="1" dirty="0"/>
            </a:br>
            <a:r>
              <a:rPr lang="en-US" sz="2800" dirty="0"/>
              <a:t>How do we explain the changes in the </a:t>
            </a:r>
            <a:br>
              <a:rPr lang="en-US" sz="2800" dirty="0"/>
            </a:br>
            <a:r>
              <a:rPr lang="en-US" sz="2800" dirty="0"/>
              <a:t> organic mass diagram?</a:t>
            </a:r>
          </a:p>
        </p:txBody>
      </p:sp>
      <p:sp>
        <p:nvSpPr>
          <p:cNvPr id="8" name="Content Placeholder 7"/>
          <p:cNvSpPr>
            <a:spLocks noGrp="1"/>
          </p:cNvSpPr>
          <p:nvPr>
            <p:ph idx="1"/>
          </p:nvPr>
        </p:nvSpPr>
        <p:spPr>
          <a:xfrm>
            <a:off x="269847" y="1843548"/>
            <a:ext cx="8437754" cy="919172"/>
          </a:xfrm>
        </p:spPr>
        <p:txBody>
          <a:bodyPr>
            <a:normAutofit/>
          </a:bodyPr>
          <a:lstStyle/>
          <a:p>
            <a:pPr marL="0" indent="0">
              <a:buNone/>
            </a:pPr>
            <a:r>
              <a:rPr lang="en-US" sz="2900" dirty="0"/>
              <a:t>Initial Mass Diagram                Final Mass Diagram</a:t>
            </a:r>
          </a:p>
          <a:p>
            <a:pPr marL="0" indent="0">
              <a:buNone/>
            </a:pPr>
            <a:endParaRPr lang="en-US" dirty="0"/>
          </a:p>
        </p:txBody>
      </p:sp>
      <p:sp>
        <p:nvSpPr>
          <p:cNvPr id="4" name="Slide Number Placeholder 3"/>
          <p:cNvSpPr>
            <a:spLocks noGrp="1"/>
          </p:cNvSpPr>
          <p:nvPr>
            <p:ph type="sldNum" sz="quarter" idx="12"/>
          </p:nvPr>
        </p:nvSpPr>
        <p:spPr/>
        <p:txBody>
          <a:bodyPr/>
          <a:lstStyle/>
          <a:p>
            <a:fld id="{545617D5-5D65-394C-BDC0-17C99FCD7A97}" type="slidenum">
              <a:rPr lang="en-US" smtClean="0"/>
              <a:t>8</a:t>
            </a:fld>
            <a:endParaRPr lang="en-US"/>
          </a:p>
        </p:txBody>
      </p:sp>
      <p:pic>
        <p:nvPicPr>
          <p:cNvPr id="11" name="Picture 10" descr="Screenshot 2016-09-05 18.10.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0" y="2459635"/>
            <a:ext cx="8864600" cy="3175000"/>
          </a:xfrm>
          <a:prstGeom prst="rect">
            <a:avLst/>
          </a:prstGeom>
        </p:spPr>
      </p:pic>
    </p:spTree>
    <p:extLst>
      <p:ext uri="{BB962C8B-B14F-4D97-AF65-F5344CB8AC3E}">
        <p14:creationId xmlns:p14="http://schemas.microsoft.com/office/powerpoint/2010/main" val="1341156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45617D5-5D65-394C-BDC0-17C99FCD7A97}" type="slidenum">
              <a:rPr lang="en-US" smtClean="0"/>
              <a:t>9</a:t>
            </a:fld>
            <a:endParaRPr lang="en-US"/>
          </a:p>
        </p:txBody>
      </p:sp>
      <p:sp>
        <p:nvSpPr>
          <p:cNvPr id="8" name="Title 1"/>
          <p:cNvSpPr>
            <a:spLocks noGrp="1"/>
          </p:cNvSpPr>
          <p:nvPr>
            <p:ph type="title"/>
          </p:nvPr>
        </p:nvSpPr>
        <p:spPr>
          <a:xfrm>
            <a:off x="394748" y="482848"/>
            <a:ext cx="8535875" cy="1143000"/>
          </a:xfrm>
        </p:spPr>
        <p:txBody>
          <a:bodyPr>
            <a:noAutofit/>
          </a:bodyPr>
          <a:lstStyle/>
          <a:p>
            <a:r>
              <a:rPr lang="en-US" sz="2400" b="1" dirty="0"/>
              <a:t>Trial 2 Results:</a:t>
            </a:r>
            <a:br>
              <a:rPr lang="en-US" sz="2400" b="1" dirty="0"/>
            </a:br>
            <a:r>
              <a:rPr lang="en-US" sz="2400" dirty="0"/>
              <a:t>What happened when we started with the greatest mass in the carnivore population, less in the herbivores, and the least mass in the producer population?</a:t>
            </a:r>
            <a:br>
              <a:rPr lang="en-US" sz="2400" dirty="0"/>
            </a:br>
            <a:r>
              <a:rPr lang="en-US" sz="2800" dirty="0"/>
              <a:t> </a:t>
            </a:r>
          </a:p>
        </p:txBody>
      </p:sp>
      <p:pic>
        <p:nvPicPr>
          <p:cNvPr id="9" name="Picture 8" descr="Screenshot 2016-09-05 18.39.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51256"/>
            <a:ext cx="9144000" cy="4705094"/>
          </a:xfrm>
          <a:prstGeom prst="rect">
            <a:avLst/>
          </a:prstGeom>
        </p:spPr>
      </p:pic>
    </p:spTree>
    <p:extLst>
      <p:ext uri="{BB962C8B-B14F-4D97-AF65-F5344CB8AC3E}">
        <p14:creationId xmlns:p14="http://schemas.microsoft.com/office/powerpoint/2010/main" val="23587893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2712</TotalTime>
  <Words>1627</Words>
  <Application>Microsoft Macintosh PowerPoint</Application>
  <PresentationFormat>On-screen Show (4:3)</PresentationFormat>
  <Paragraphs>96</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Ecosystems Unit  Activity 2.2 The Meadow Simulation</vt:lpstr>
      <vt:lpstr>Unit map</vt:lpstr>
      <vt:lpstr>The simulation</vt:lpstr>
      <vt:lpstr>Using the Meadow Simulation (http://douglasanimation.com/CarbonTIME/ )</vt:lpstr>
      <vt:lpstr>PowerPoint Presentation</vt:lpstr>
      <vt:lpstr>Directions</vt:lpstr>
      <vt:lpstr>Trial 1 Results: What happened when we started with populations  of equal mass?</vt:lpstr>
      <vt:lpstr>Trial 1 Results: How do we explain the changes in the   organic mass diagram?</vt:lpstr>
      <vt:lpstr>Trial 2 Results: What happened when we started with the greatest mass in the carnivore population, less in the herbivores, and the least mass in the producer population?  </vt:lpstr>
      <vt:lpstr>Trial 2 Results: How do we explain the changes in the  organic mass diagram?</vt:lpstr>
      <vt:lpstr>Your Challenge:</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Activity 1</dc:title>
  <dc:creator>Jenny Dauer</dc:creator>
  <cp:lastModifiedBy>Tompkins, Elizabeth</cp:lastModifiedBy>
  <cp:revision>121</cp:revision>
  <dcterms:created xsi:type="dcterms:W3CDTF">2012-10-20T17:00:59Z</dcterms:created>
  <dcterms:modified xsi:type="dcterms:W3CDTF">2020-01-16T20:31:01Z</dcterms:modified>
</cp:coreProperties>
</file>