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93" r:id="rId2"/>
    <p:sldId id="387" r:id="rId3"/>
    <p:sldId id="388" r:id="rId4"/>
    <p:sldId id="389" r:id="rId5"/>
    <p:sldId id="390" r:id="rId6"/>
    <p:sldId id="391" r:id="rId7"/>
    <p:sldId id="39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6">
          <p15:clr>
            <a:srgbClr val="A4A3A4"/>
          </p15:clr>
        </p15:guide>
        <p15:guide id="2" pos="94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urtney Lyn Lannen" initials="CL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9300"/>
    <a:srgbClr val="8A8A8A"/>
    <a:srgbClr val="4D4D4D"/>
    <a:srgbClr val="7F7F7F"/>
    <a:srgbClr val="FF6600"/>
    <a:srgbClr val="0E8040"/>
    <a:srgbClr val="414141"/>
    <a:srgbClr val="9FCC3A"/>
    <a:srgbClr val="212121"/>
    <a:srgbClr val="074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51431" autoAdjust="0"/>
  </p:normalViewPr>
  <p:slideViewPr>
    <p:cSldViewPr snapToGrid="0">
      <p:cViewPr varScale="1">
        <p:scale>
          <a:sx n="45" d="100"/>
          <a:sy n="45" d="100"/>
        </p:scale>
        <p:origin x="2944" y="184"/>
      </p:cViewPr>
      <p:guideLst>
        <p:guide orient="horz" pos="516"/>
        <p:guide pos="9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36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7B73-D3B5-A94C-B6D8-3F5C6AA4A7D4}" type="datetimeFigureOut">
              <a:rPr lang="en-US" smtClean="0"/>
              <a:t>1/8/20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1973A-F9FE-744A-A2F8-5B917F4B3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773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88DA7-652E-411C-AC6B-9DECCF795181}" type="datetimeFigureOut">
              <a:rPr lang="en-US" smtClean="0"/>
              <a:pPr/>
              <a:t>1/8/20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3F3A2-4CB2-4280-92F2-A775C7AFE2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11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3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(Optional) Show the Supplemental PPT.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3.3 Supplemental PPT includes animation that has a different representation of the organic matter pyramid, following 500 carbon atoms through a meadow ecosystem and showing the numbers of carbon atoms that reach different carbon pools.</a:t>
            </a:r>
            <a:r>
              <a:rPr lang="en-US">
                <a:effectLst/>
              </a:rPr>
              <a:t>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28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52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269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38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5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3F3A2-4CB2-4280-92F2-A775C7AFE2B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68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4418D-E11B-489F-93E0-DF5B348DCBA1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50CA-8DAD-4F28-8574-155C4B9F83A8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A25A8-7FF2-4100-8AB1-549DFDCB0A13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17E74-5B3B-49DF-8910-DFC17C670A51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D676-15FA-480F-B55E-56BC97CBFF52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A5CA-B92D-4D54-B91D-A03A63723E61}" type="datetime1">
              <a:rPr lang="en-US" smtClean="0"/>
              <a:t>1/8/20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B0F3-206A-4AA8-B075-2F84D9EB4CC1}" type="datetime1">
              <a:rPr lang="en-US" smtClean="0"/>
              <a:t>1/8/20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17093-7A43-4E25-858F-2B709C04F0DA}" type="datetime1">
              <a:rPr lang="en-US" smtClean="0"/>
              <a:t>1/8/20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C33D4-E079-48CF-AFD5-631BA97B9777}" type="datetime1">
              <a:rPr lang="en-US" smtClean="0"/>
              <a:t>1/8/20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1C4B9-E5A8-4378-9C04-1565614E54D4}" type="datetime1">
              <a:rPr lang="en-US" smtClean="0"/>
              <a:t>1/8/20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AE129-835A-43AE-B964-C9DD2618A8A3}" type="datetime1">
              <a:rPr lang="en-US" smtClean="0"/>
              <a:t>1/8/20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46336-9546-488A-96BF-3A103F89FC69}" type="datetime1">
              <a:rPr lang="en-US" smtClean="0"/>
              <a:t>1/8/20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4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4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8036" y="294321"/>
            <a:ext cx="6164199" cy="684705"/>
            <a:chOff x="178036" y="294321"/>
            <a:chExt cx="6164199" cy="684705"/>
          </a:xfrm>
        </p:grpSpPr>
        <p:sp>
          <p:nvSpPr>
            <p:cNvPr id="6" name="TextBox 5"/>
            <p:cNvSpPr txBox="1"/>
            <p:nvPr/>
          </p:nvSpPr>
          <p:spPr>
            <a:xfrm>
              <a:off x="3003051" y="332695"/>
              <a:ext cx="33391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Carbon: Transformations in Matter and Energy</a:t>
              </a:r>
            </a:p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Environmental Literacy Project</a:t>
              </a:r>
              <a:b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Michigan State University</a:t>
              </a:r>
              <a:r>
                <a:rPr lang="en-US" sz="1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Picture 1" descr="Carbon TIME 1 line small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036" y="294321"/>
              <a:ext cx="2831104" cy="643007"/>
            </a:xfrm>
            <a:prstGeom prst="rect">
              <a:avLst/>
            </a:prstGeom>
          </p:spPr>
        </p:pic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2829" y="1519216"/>
            <a:ext cx="8229600" cy="2539882"/>
          </a:xfrm>
        </p:spPr>
        <p:txBody>
          <a:bodyPr>
            <a:normAutofit/>
          </a:bodyPr>
          <a:lstStyle/>
          <a:p>
            <a:r>
              <a:rPr lang="en-US" i="1" dirty="0">
                <a:latin typeface="Arial"/>
                <a:cs typeface="Arial"/>
              </a:rPr>
              <a:t>Ecosystems </a:t>
            </a:r>
            <a:r>
              <a:rPr lang="en-US" dirty="0">
                <a:latin typeface="Arial"/>
                <a:cs typeface="Arial"/>
              </a:rPr>
              <a:t>Unit</a:t>
            </a:r>
            <a:br>
              <a:rPr lang="en-US" dirty="0">
                <a:latin typeface="Arial"/>
                <a:cs typeface="Arial"/>
              </a:rPr>
            </a:b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Activity 3.3 Supplemental</a:t>
            </a:r>
          </a:p>
        </p:txBody>
      </p:sp>
      <p:pic>
        <p:nvPicPr>
          <p:cNvPr id="8" name="fo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2369" y="4602940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unn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2038" y="4612084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forb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6865" y="4468088"/>
            <a:ext cx="1107312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4B19D-DB57-45B4-B192-D4608361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1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rnivore bar"/>
          <p:cNvSpPr/>
          <p:nvPr/>
        </p:nvSpPr>
        <p:spPr>
          <a:xfrm>
            <a:off x="2697480" y="457200"/>
            <a:ext cx="246888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rbivore bar"/>
          <p:cNvSpPr/>
          <p:nvPr/>
        </p:nvSpPr>
        <p:spPr>
          <a:xfrm>
            <a:off x="2697480" y="2438400"/>
            <a:ext cx="822960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1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41" name="&quot;3&quot;"/>
          <p:cNvSpPr txBox="1"/>
          <p:nvPr/>
        </p:nvSpPr>
        <p:spPr>
          <a:xfrm>
            <a:off x="2609584" y="183335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42" name="&quot;10&quot;"/>
          <p:cNvSpPr txBox="1"/>
          <p:nvPr/>
        </p:nvSpPr>
        <p:spPr>
          <a:xfrm>
            <a:off x="2806966" y="2171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10</a:t>
            </a:r>
          </a:p>
        </p:txBody>
      </p:sp>
      <p:sp>
        <p:nvSpPr>
          <p:cNvPr id="36" name="Arrow photosynthesis"/>
          <p:cNvSpPr/>
          <p:nvPr/>
        </p:nvSpPr>
        <p:spPr>
          <a:xfrm rot="3497170">
            <a:off x="1031496" y="3443051"/>
            <a:ext cx="2038320" cy="18288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row producer respiration"/>
          <p:cNvSpPr/>
          <p:nvPr/>
        </p:nvSpPr>
        <p:spPr>
          <a:xfrm rot="14280000">
            <a:off x="1660995" y="3435608"/>
            <a:ext cx="1911580" cy="9144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 producer eaten"/>
          <p:cNvSpPr/>
          <p:nvPr/>
        </p:nvSpPr>
        <p:spPr>
          <a:xfrm rot="16200000">
            <a:off x="3185419" y="4279855"/>
            <a:ext cx="611083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 herbivore eaten"/>
          <p:cNvSpPr/>
          <p:nvPr/>
        </p:nvSpPr>
        <p:spPr>
          <a:xfrm rot="16200000">
            <a:off x="3193249" y="2308886"/>
            <a:ext cx="640080" cy="73152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 carnivore respiration"/>
          <p:cNvSpPr/>
          <p:nvPr/>
        </p:nvSpPr>
        <p:spPr>
          <a:xfrm rot="9199075">
            <a:off x="2303084" y="1378122"/>
            <a:ext cx="457200" cy="36576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row producer death"/>
          <p:cNvSpPr/>
          <p:nvPr/>
        </p:nvSpPr>
        <p:spPr>
          <a:xfrm rot="10800000">
            <a:off x="2278983" y="5388128"/>
            <a:ext cx="447914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 herbivore respiration"/>
          <p:cNvSpPr/>
          <p:nvPr/>
        </p:nvSpPr>
        <p:spPr>
          <a:xfrm rot="12610148">
            <a:off x="2447328" y="2639882"/>
            <a:ext cx="305106" cy="25603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 decomposer respiration"/>
          <p:cNvSpPr/>
          <p:nvPr/>
        </p:nvSpPr>
        <p:spPr>
          <a:xfrm rot="16990149">
            <a:off x="418627" y="3955378"/>
            <a:ext cx="1467608" cy="237744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 herbivore death"/>
          <p:cNvSpPr/>
          <p:nvPr/>
        </p:nvSpPr>
        <p:spPr>
          <a:xfrm rot="7985111">
            <a:off x="2111519" y="4705446"/>
            <a:ext cx="1280160" cy="12801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 carnivore death"/>
          <p:cNvSpPr/>
          <p:nvPr/>
        </p:nvSpPr>
        <p:spPr>
          <a:xfrm rot="7262091">
            <a:off x="638837" y="3408311"/>
            <a:ext cx="3236976" cy="3657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38" y="5235441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f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5234" y="3071790"/>
            <a:ext cx="1219864" cy="67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34" y="3125102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117" y="5635739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73" y="849461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2" y="520851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4376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4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3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6087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90" y="570104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713" y="5709158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fa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3258" y="3072536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fa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127" y="970149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40" y="5244872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atmosphere"/>
          <p:cNvSpPr/>
          <p:nvPr/>
        </p:nvSpPr>
        <p:spPr>
          <a:xfrm>
            <a:off x="471863" y="1219200"/>
            <a:ext cx="2047875" cy="204787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cloud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763" y="1449655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herbivore"/>
          <p:cNvSpPr/>
          <p:nvPr/>
        </p:nvSpPr>
        <p:spPr>
          <a:xfrm>
            <a:off x="2768832" y="2703246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bunn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0998" y="2752804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&quot;Herbivores&quot;"/>
          <p:cNvSpPr txBox="1"/>
          <p:nvPr/>
        </p:nvSpPr>
        <p:spPr>
          <a:xfrm>
            <a:off x="2902431" y="3783568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Herbivores</a:t>
            </a:r>
          </a:p>
        </p:txBody>
      </p:sp>
      <p:sp>
        <p:nvSpPr>
          <p:cNvPr id="8" name="Rectangle soil"/>
          <p:cNvSpPr/>
          <p:nvPr/>
        </p:nvSpPr>
        <p:spPr>
          <a:xfrm>
            <a:off x="776664" y="4876800"/>
            <a:ext cx="1447800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soil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664" y="4876801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&quot;Soil Carbon&quot;"/>
          <p:cNvSpPr txBox="1"/>
          <p:nvPr/>
        </p:nvSpPr>
        <p:spPr>
          <a:xfrm>
            <a:off x="870379" y="5955268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7127" y="2727046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Atmosphere</a:t>
            </a:r>
          </a:p>
        </p:txBody>
      </p:sp>
      <p:sp>
        <p:nvSpPr>
          <p:cNvPr id="7" name="Rectangle producer"/>
          <p:cNvSpPr/>
          <p:nvPr/>
        </p:nvSpPr>
        <p:spPr>
          <a:xfrm>
            <a:off x="2771891" y="4876800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1891" y="533400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8609" y="579580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forb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0545" y="4874488"/>
            <a:ext cx="1107312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88609" y="1611868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Carnivores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4589" y="5947649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Producers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427884" y="457200"/>
            <a:ext cx="4267200" cy="17235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000" dirty="0"/>
              <a:t>The organic matter pyramid: </a:t>
            </a:r>
            <a:r>
              <a:rPr lang="en-US" sz="2200" dirty="0"/>
              <a:t>Comparing the organic matter of producers, herbivores, and carnivores.</a:t>
            </a:r>
            <a:endParaRPr lang="en-US" sz="2200" b="1" dirty="0">
              <a:solidFill>
                <a:srgbClr val="0000FF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27884" y="457200"/>
            <a:ext cx="4267200" cy="11079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How can we explain the organic matter pyramid by tracing carbon atoms through the ecosystem?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27884" y="457200"/>
            <a:ext cx="4267200" cy="178510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How can we explain the organic matter pyramid by tracing carbon atoms through the ecosystem?</a:t>
            </a:r>
          </a:p>
          <a:p>
            <a:r>
              <a:rPr lang="en-US" sz="2200" dirty="0"/>
              <a:t>Let's follow 500 carbon atoms through the ecosystem.</a:t>
            </a:r>
            <a:endParaRPr lang="en-US" sz="2200" b="1" dirty="0">
              <a:solidFill>
                <a:srgbClr val="0000FF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27884" y="2438400"/>
            <a:ext cx="4267200" cy="156966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Note: The pathways of carbon atoms are the same in all ecosystems, but the numbers of atoms are different.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4427884" y="2283859"/>
            <a:ext cx="4267200" cy="20735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300"/>
              </a:lnSpc>
              <a:spcBef>
                <a:spcPts val="500"/>
              </a:spcBef>
              <a:buNone/>
            </a:pPr>
            <a:r>
              <a:rPr lang="en-US" sz="1800" dirty="0"/>
              <a:t>In these slides we are counting individual carbon atoms, but real ecosystems have far too many carbon atoms to count.  For example, the organic matter of a small meadow contains more than 10,000,000,000,000,000,000,000,000,000 carbon atoms!</a:t>
            </a:r>
          </a:p>
        </p:txBody>
      </p:sp>
    </p:spTree>
    <p:extLst>
      <p:ext uri="{BB962C8B-B14F-4D97-AF65-F5344CB8AC3E}">
        <p14:creationId xmlns:p14="http://schemas.microsoft.com/office/powerpoint/2010/main" val="411862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repeatCount="2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6" presetClass="emph" presetSubtype="0" repeatCount="2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9 0.00694 L -0.21546 -0.13889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-729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-0.21458 0.14236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710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7.40741E-7 L 6.66667E-6 -0.31944 " pathEditMode="relative" ptsTypes="AA">
                                      <p:cBhvr>
                                        <p:cTn id="15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66670" y="6667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082 L -0.21927 -0.01411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5" y="324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0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66670" y="6667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4.44444E-6 -0.31389 " pathEditMode="relative" ptsTypes="AA">
                                      <p:cBhvr>
                                        <p:cTn id="16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C 0.01129 0.00949 0.02275 0.01898 -0.00139 0.06759 C -0.02552 0.1162 -0.11093 0.24699 -0.14514 0.29167 C -0.17934 0.33634 -0.19357 0.32616 -0.20642 0.33518 " pathEditMode="relative" rAng="0" ptsTypes="aaaa">
                                      <p:cBhvr>
                                        <p:cTn id="16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680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6787E-6 C -0.03437 0.07749 -0.16875 0.35924 -0.2059 0.46518 C -0.24305 0.57113 -0.21944 0.60027 -0.22309 0.6359 " pathEditMode="relative" rAng="0" ptsTypes="aaa">
                                      <p:cBhvr>
                                        <p:cTn id="16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3" y="31783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03704E-6 C -0.01354 0.00624 -0.02708 0.01249 -0.01875 -0.05741 C -0.01041 -0.12732 0.01979 -0.27385 0.05 -0.42038 " pathEditMode="relative" ptsTypes="aaA">
                                      <p:cBhvr>
                                        <p:cTn id="16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8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indefinite" accel="50000" decel="5000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9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7" grpId="0" animBg="1"/>
      <p:bldP spid="37" grpId="1" animBg="1"/>
      <p:bldP spid="29" grpId="0" animBg="1"/>
      <p:bldP spid="29" grpId="1" animBg="1"/>
      <p:bldP spid="31" grpId="0"/>
      <p:bldP spid="31" grpId="1"/>
      <p:bldP spid="41" grpId="0"/>
      <p:bldP spid="41" grpId="1"/>
      <p:bldP spid="42" grpId="0"/>
      <p:bldP spid="42" grpId="1"/>
      <p:bldP spid="36" grpId="0" animBg="1"/>
      <p:bldP spid="39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9" grpId="0" animBg="1"/>
      <p:bldP spid="6" grpId="0" animBg="1"/>
      <p:bldP spid="44" grpId="0"/>
      <p:bldP spid="8" grpId="0" animBg="1"/>
      <p:bldP spid="34" grpId="0"/>
      <p:bldP spid="35" grpId="0"/>
      <p:bldP spid="7" grpId="0" animBg="1"/>
      <p:bldP spid="4" grpId="0" animBg="1"/>
      <p:bldP spid="43" grpId="0"/>
      <p:bldP spid="45" grpId="0"/>
      <p:bldP spid="68" grpId="0" animBg="1"/>
      <p:bldP spid="68" grpId="1" animBg="1"/>
      <p:bldP spid="69" grpId="0" animBg="1"/>
      <p:bldP spid="69" grpId="1" animBg="1"/>
      <p:bldP spid="71" grpId="0" animBg="1"/>
      <p:bldP spid="74" grpId="0" animBg="1"/>
      <p:bldP spid="75" grpId="0" animBg="1"/>
      <p:bldP spid="75" grpId="1" animBg="1"/>
      <p:bldP spid="7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9" name="Arrow photosynthesis"/>
          <p:cNvSpPr/>
          <p:nvPr/>
        </p:nvSpPr>
        <p:spPr>
          <a:xfrm rot="3497170">
            <a:off x="1030393" y="3443051"/>
            <a:ext cx="2038320" cy="18288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 producer respiration"/>
          <p:cNvSpPr/>
          <p:nvPr/>
        </p:nvSpPr>
        <p:spPr>
          <a:xfrm rot="14280000">
            <a:off x="1659892" y="3435608"/>
            <a:ext cx="1911580" cy="9144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 producer eaten"/>
          <p:cNvSpPr/>
          <p:nvPr/>
        </p:nvSpPr>
        <p:spPr>
          <a:xfrm rot="16200000">
            <a:off x="3193841" y="4279855"/>
            <a:ext cx="611083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 herbivore eaten"/>
          <p:cNvSpPr/>
          <p:nvPr/>
        </p:nvSpPr>
        <p:spPr>
          <a:xfrm rot="16200000">
            <a:off x="3192146" y="2308886"/>
            <a:ext cx="640080" cy="73152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 predator respiration"/>
          <p:cNvSpPr/>
          <p:nvPr/>
        </p:nvSpPr>
        <p:spPr>
          <a:xfrm rot="9199075">
            <a:off x="2301981" y="1378122"/>
            <a:ext cx="457200" cy="36576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 producer death"/>
          <p:cNvSpPr/>
          <p:nvPr/>
        </p:nvSpPr>
        <p:spPr>
          <a:xfrm rot="10800000">
            <a:off x="2277880" y="5388128"/>
            <a:ext cx="447914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 herbivore respiration"/>
          <p:cNvSpPr/>
          <p:nvPr/>
        </p:nvSpPr>
        <p:spPr>
          <a:xfrm rot="12610148">
            <a:off x="2446225" y="2639882"/>
            <a:ext cx="305106" cy="25603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 decomposer respiration"/>
          <p:cNvSpPr/>
          <p:nvPr/>
        </p:nvSpPr>
        <p:spPr>
          <a:xfrm rot="16990149">
            <a:off x="417524" y="3955378"/>
            <a:ext cx="1467608" cy="237744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 herbivore death"/>
          <p:cNvSpPr/>
          <p:nvPr/>
        </p:nvSpPr>
        <p:spPr>
          <a:xfrm rot="7985111">
            <a:off x="2110416" y="4705446"/>
            <a:ext cx="1280160" cy="12801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 predator death"/>
          <p:cNvSpPr/>
          <p:nvPr/>
        </p:nvSpPr>
        <p:spPr>
          <a:xfrm rot="7262091">
            <a:off x="637734" y="3408311"/>
            <a:ext cx="3236976" cy="3657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38" y="5235441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117" y="5635739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4376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90" y="570104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713" y="5709158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4376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4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3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6087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40" y="5244872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producer"/>
          <p:cNvSpPr/>
          <p:nvPr/>
        </p:nvSpPr>
        <p:spPr>
          <a:xfrm>
            <a:off x="2770788" y="48791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soil"/>
          <p:cNvSpPr/>
          <p:nvPr/>
        </p:nvSpPr>
        <p:spPr>
          <a:xfrm>
            <a:off x="785086" y="4879112"/>
            <a:ext cx="1447800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0788" y="5357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herbivore"/>
          <p:cNvSpPr/>
          <p:nvPr/>
        </p:nvSpPr>
        <p:spPr>
          <a:xfrm>
            <a:off x="2770788" y="27074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forb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9442" y="4876800"/>
            <a:ext cx="1107312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atmosphere"/>
          <p:cNvSpPr/>
          <p:nvPr/>
        </p:nvSpPr>
        <p:spPr>
          <a:xfrm>
            <a:off x="480285" y="1221512"/>
            <a:ext cx="2047875" cy="204787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cloud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660" y="1442442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soi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086" y="4879113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7506" y="581892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bunn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9895" y="2755116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90127" y="1614180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Carnivores</a:t>
            </a:r>
          </a:p>
        </p:txBody>
      </p:sp>
      <p:sp>
        <p:nvSpPr>
          <p:cNvPr id="44" name="&quot;Herbivores&quot;"/>
          <p:cNvSpPr txBox="1"/>
          <p:nvPr/>
        </p:nvSpPr>
        <p:spPr>
          <a:xfrm>
            <a:off x="2901328" y="3785880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Herbivores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3486" y="5949961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Producers</a:t>
            </a:r>
          </a:p>
        </p:txBody>
      </p:sp>
      <p:sp>
        <p:nvSpPr>
          <p:cNvPr id="34" name="&quot;Soil Carbon&quot;"/>
          <p:cNvSpPr txBox="1"/>
          <p:nvPr/>
        </p:nvSpPr>
        <p:spPr>
          <a:xfrm>
            <a:off x="869276" y="5957580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6024" y="2729358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Atmosphere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27884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producers?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001054" y="5111129"/>
            <a:ext cx="1675290" cy="1077218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300 carbon atoms become part of the plant through biosynthesis.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002458" y="5244872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stay in the living plants.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ount 500"/>
          <p:cNvSpPr txBox="1"/>
          <p:nvPr/>
        </p:nvSpPr>
        <p:spPr>
          <a:xfrm>
            <a:off x="2980931" y="545942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sp>
        <p:nvSpPr>
          <p:cNvPr id="67" name="count 500"/>
          <p:cNvSpPr txBox="1"/>
          <p:nvPr/>
        </p:nvSpPr>
        <p:spPr>
          <a:xfrm>
            <a:off x="2980930" y="545942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</a:p>
        </p:txBody>
      </p:sp>
      <p:sp>
        <p:nvSpPr>
          <p:cNvPr id="68" name="count 500"/>
          <p:cNvSpPr txBox="1"/>
          <p:nvPr/>
        </p:nvSpPr>
        <p:spPr>
          <a:xfrm>
            <a:off x="2980932" y="545942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</a:p>
        </p:txBody>
      </p:sp>
      <p:sp>
        <p:nvSpPr>
          <p:cNvPr id="70" name="count 500"/>
          <p:cNvSpPr txBox="1"/>
          <p:nvPr/>
        </p:nvSpPr>
        <p:spPr>
          <a:xfrm>
            <a:off x="2980932" y="54594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</a:p>
        </p:txBody>
      </p:sp>
      <p:sp>
        <p:nvSpPr>
          <p:cNvPr id="71" name="count 500"/>
          <p:cNvSpPr txBox="1"/>
          <p:nvPr/>
        </p:nvSpPr>
        <p:spPr>
          <a:xfrm>
            <a:off x="2980932" y="545942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</a:p>
        </p:txBody>
      </p:sp>
      <p:sp>
        <p:nvSpPr>
          <p:cNvPr id="72" name="count 500"/>
          <p:cNvSpPr txBox="1"/>
          <p:nvPr/>
        </p:nvSpPr>
        <p:spPr>
          <a:xfrm>
            <a:off x="2980932" y="545942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</a:p>
        </p:txBody>
      </p:sp>
      <p:sp>
        <p:nvSpPr>
          <p:cNvPr id="73" name="count 500"/>
          <p:cNvSpPr txBox="1"/>
          <p:nvPr/>
        </p:nvSpPr>
        <p:spPr>
          <a:xfrm>
            <a:off x="2980932" y="54594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</a:p>
        </p:txBody>
      </p:sp>
      <p:sp>
        <p:nvSpPr>
          <p:cNvPr id="74" name="count 500"/>
          <p:cNvSpPr txBox="1"/>
          <p:nvPr/>
        </p:nvSpPr>
        <p:spPr>
          <a:xfrm>
            <a:off x="2980929" y="545942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</a:p>
        </p:txBody>
      </p:sp>
      <p:sp>
        <p:nvSpPr>
          <p:cNvPr id="75" name="count 500"/>
          <p:cNvSpPr txBox="1"/>
          <p:nvPr/>
        </p:nvSpPr>
        <p:spPr>
          <a:xfrm>
            <a:off x="2980932" y="546673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</a:t>
            </a:r>
          </a:p>
        </p:txBody>
      </p:sp>
      <p:sp>
        <p:nvSpPr>
          <p:cNvPr id="77" name="count 500"/>
          <p:cNvSpPr txBox="1"/>
          <p:nvPr/>
        </p:nvSpPr>
        <p:spPr>
          <a:xfrm>
            <a:off x="2825438" y="545941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</a:p>
        </p:txBody>
      </p:sp>
      <p:sp>
        <p:nvSpPr>
          <p:cNvPr id="78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110</a:t>
            </a:r>
          </a:p>
        </p:txBody>
      </p:sp>
      <p:sp>
        <p:nvSpPr>
          <p:cNvPr id="79" name="count 500"/>
          <p:cNvSpPr txBox="1"/>
          <p:nvPr/>
        </p:nvSpPr>
        <p:spPr>
          <a:xfrm>
            <a:off x="2825438" y="545941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</a:p>
        </p:txBody>
      </p:sp>
      <p:sp>
        <p:nvSpPr>
          <p:cNvPr id="80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130</a:t>
            </a:r>
          </a:p>
        </p:txBody>
      </p:sp>
      <p:sp>
        <p:nvSpPr>
          <p:cNvPr id="81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140</a:t>
            </a:r>
          </a:p>
        </p:txBody>
      </p:sp>
      <p:sp>
        <p:nvSpPr>
          <p:cNvPr id="82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150</a:t>
            </a:r>
          </a:p>
        </p:txBody>
      </p:sp>
      <p:sp>
        <p:nvSpPr>
          <p:cNvPr id="83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160</a:t>
            </a:r>
          </a:p>
        </p:txBody>
      </p:sp>
      <p:sp>
        <p:nvSpPr>
          <p:cNvPr id="89" name="count 500"/>
          <p:cNvSpPr txBox="1"/>
          <p:nvPr/>
        </p:nvSpPr>
        <p:spPr>
          <a:xfrm>
            <a:off x="2825441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170</a:t>
            </a:r>
          </a:p>
        </p:txBody>
      </p:sp>
      <p:sp>
        <p:nvSpPr>
          <p:cNvPr id="90" name="count 500"/>
          <p:cNvSpPr txBox="1"/>
          <p:nvPr/>
        </p:nvSpPr>
        <p:spPr>
          <a:xfrm>
            <a:off x="2825438" y="546887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180</a:t>
            </a:r>
          </a:p>
        </p:txBody>
      </p:sp>
      <p:sp>
        <p:nvSpPr>
          <p:cNvPr id="91" name="count 500"/>
          <p:cNvSpPr txBox="1"/>
          <p:nvPr/>
        </p:nvSpPr>
        <p:spPr>
          <a:xfrm>
            <a:off x="2825441" y="545941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190</a:t>
            </a:r>
          </a:p>
        </p:txBody>
      </p:sp>
      <p:sp>
        <p:nvSpPr>
          <p:cNvPr id="92" name="count 500"/>
          <p:cNvSpPr txBox="1"/>
          <p:nvPr/>
        </p:nvSpPr>
        <p:spPr>
          <a:xfrm>
            <a:off x="2825438" y="5459417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</a:p>
        </p:txBody>
      </p:sp>
      <p:sp>
        <p:nvSpPr>
          <p:cNvPr id="93" name="count 500"/>
          <p:cNvSpPr txBox="1"/>
          <p:nvPr/>
        </p:nvSpPr>
        <p:spPr>
          <a:xfrm>
            <a:off x="2825438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210</a:t>
            </a:r>
          </a:p>
        </p:txBody>
      </p:sp>
      <p:sp>
        <p:nvSpPr>
          <p:cNvPr id="94" name="count 500"/>
          <p:cNvSpPr txBox="1"/>
          <p:nvPr/>
        </p:nvSpPr>
        <p:spPr>
          <a:xfrm>
            <a:off x="2825441" y="545941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220</a:t>
            </a:r>
          </a:p>
        </p:txBody>
      </p:sp>
      <p:sp>
        <p:nvSpPr>
          <p:cNvPr id="95" name="count 500"/>
          <p:cNvSpPr txBox="1"/>
          <p:nvPr/>
        </p:nvSpPr>
        <p:spPr>
          <a:xfrm>
            <a:off x="2830298" y="545941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230</a:t>
            </a:r>
          </a:p>
        </p:txBody>
      </p:sp>
      <p:sp>
        <p:nvSpPr>
          <p:cNvPr id="96" name="count 500"/>
          <p:cNvSpPr txBox="1"/>
          <p:nvPr/>
        </p:nvSpPr>
        <p:spPr>
          <a:xfrm>
            <a:off x="2825438" y="546673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240</a:t>
            </a:r>
          </a:p>
        </p:txBody>
      </p:sp>
      <p:sp>
        <p:nvSpPr>
          <p:cNvPr id="97" name="count 500"/>
          <p:cNvSpPr txBox="1"/>
          <p:nvPr/>
        </p:nvSpPr>
        <p:spPr>
          <a:xfrm>
            <a:off x="2830298" y="546887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250</a:t>
            </a:r>
          </a:p>
        </p:txBody>
      </p:sp>
      <p:sp>
        <p:nvSpPr>
          <p:cNvPr id="98" name="count 500"/>
          <p:cNvSpPr txBox="1"/>
          <p:nvPr/>
        </p:nvSpPr>
        <p:spPr>
          <a:xfrm>
            <a:off x="2825438" y="546887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260</a:t>
            </a:r>
          </a:p>
        </p:txBody>
      </p:sp>
      <p:sp>
        <p:nvSpPr>
          <p:cNvPr id="99" name="count 500"/>
          <p:cNvSpPr txBox="1"/>
          <p:nvPr/>
        </p:nvSpPr>
        <p:spPr>
          <a:xfrm>
            <a:off x="2830298" y="545941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270</a:t>
            </a:r>
          </a:p>
        </p:txBody>
      </p:sp>
      <p:sp>
        <p:nvSpPr>
          <p:cNvPr id="100" name="count 500"/>
          <p:cNvSpPr txBox="1"/>
          <p:nvPr/>
        </p:nvSpPr>
        <p:spPr>
          <a:xfrm>
            <a:off x="2825438" y="545941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280</a:t>
            </a:r>
          </a:p>
        </p:txBody>
      </p:sp>
      <p:sp>
        <p:nvSpPr>
          <p:cNvPr id="101" name="count 500"/>
          <p:cNvSpPr txBox="1"/>
          <p:nvPr/>
        </p:nvSpPr>
        <p:spPr>
          <a:xfrm>
            <a:off x="2825438" y="546887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290</a:t>
            </a:r>
          </a:p>
        </p:txBody>
      </p:sp>
      <p:sp>
        <p:nvSpPr>
          <p:cNvPr id="103" name="count 500"/>
          <p:cNvSpPr txBox="1"/>
          <p:nvPr/>
        </p:nvSpPr>
        <p:spPr>
          <a:xfrm>
            <a:off x="2830299" y="5459412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300</a:t>
            </a:r>
          </a:p>
        </p:txBody>
      </p:sp>
      <p:sp>
        <p:nvSpPr>
          <p:cNvPr id="104" name="count 500"/>
          <p:cNvSpPr txBox="1"/>
          <p:nvPr/>
        </p:nvSpPr>
        <p:spPr>
          <a:xfrm>
            <a:off x="2830299" y="5468879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310</a:t>
            </a:r>
          </a:p>
        </p:txBody>
      </p:sp>
      <p:sp>
        <p:nvSpPr>
          <p:cNvPr id="105" name="count 500"/>
          <p:cNvSpPr txBox="1"/>
          <p:nvPr/>
        </p:nvSpPr>
        <p:spPr>
          <a:xfrm>
            <a:off x="2825438" y="5468879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320</a:t>
            </a:r>
          </a:p>
        </p:txBody>
      </p:sp>
      <p:sp>
        <p:nvSpPr>
          <p:cNvPr id="106" name="count 500"/>
          <p:cNvSpPr txBox="1"/>
          <p:nvPr/>
        </p:nvSpPr>
        <p:spPr>
          <a:xfrm>
            <a:off x="2825437" y="5468879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330</a:t>
            </a:r>
          </a:p>
        </p:txBody>
      </p:sp>
      <p:sp>
        <p:nvSpPr>
          <p:cNvPr id="107" name="count 500"/>
          <p:cNvSpPr txBox="1"/>
          <p:nvPr/>
        </p:nvSpPr>
        <p:spPr>
          <a:xfrm>
            <a:off x="2830299" y="5478325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340</a:t>
            </a:r>
          </a:p>
        </p:txBody>
      </p:sp>
      <p:sp>
        <p:nvSpPr>
          <p:cNvPr id="108" name="count 500"/>
          <p:cNvSpPr txBox="1"/>
          <p:nvPr/>
        </p:nvSpPr>
        <p:spPr>
          <a:xfrm>
            <a:off x="2825436" y="5459333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350</a:t>
            </a:r>
          </a:p>
        </p:txBody>
      </p:sp>
      <p:sp>
        <p:nvSpPr>
          <p:cNvPr id="109" name="count 500"/>
          <p:cNvSpPr txBox="1"/>
          <p:nvPr/>
        </p:nvSpPr>
        <p:spPr>
          <a:xfrm>
            <a:off x="2825435" y="5459332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360</a:t>
            </a:r>
          </a:p>
        </p:txBody>
      </p:sp>
      <p:sp>
        <p:nvSpPr>
          <p:cNvPr id="110" name="count 500"/>
          <p:cNvSpPr txBox="1"/>
          <p:nvPr/>
        </p:nvSpPr>
        <p:spPr>
          <a:xfrm>
            <a:off x="2825434" y="5468879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370</a:t>
            </a:r>
          </a:p>
        </p:txBody>
      </p:sp>
      <p:sp>
        <p:nvSpPr>
          <p:cNvPr id="111" name="count 500"/>
          <p:cNvSpPr txBox="1"/>
          <p:nvPr/>
        </p:nvSpPr>
        <p:spPr>
          <a:xfrm>
            <a:off x="2825433" y="5459412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380</a:t>
            </a:r>
          </a:p>
        </p:txBody>
      </p:sp>
      <p:sp>
        <p:nvSpPr>
          <p:cNvPr id="112" name="count 500"/>
          <p:cNvSpPr txBox="1"/>
          <p:nvPr/>
        </p:nvSpPr>
        <p:spPr>
          <a:xfrm>
            <a:off x="2825432" y="5459412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390</a:t>
            </a:r>
          </a:p>
        </p:txBody>
      </p:sp>
      <p:sp>
        <p:nvSpPr>
          <p:cNvPr id="113" name="count 500"/>
          <p:cNvSpPr txBox="1"/>
          <p:nvPr/>
        </p:nvSpPr>
        <p:spPr>
          <a:xfrm>
            <a:off x="2825431" y="547832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400</a:t>
            </a:r>
          </a:p>
        </p:txBody>
      </p:sp>
      <p:sp>
        <p:nvSpPr>
          <p:cNvPr id="114" name="count 500"/>
          <p:cNvSpPr txBox="1"/>
          <p:nvPr/>
        </p:nvSpPr>
        <p:spPr>
          <a:xfrm>
            <a:off x="2825431" y="546887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410</a:t>
            </a:r>
          </a:p>
        </p:txBody>
      </p:sp>
      <p:sp>
        <p:nvSpPr>
          <p:cNvPr id="115" name="count 500"/>
          <p:cNvSpPr txBox="1"/>
          <p:nvPr/>
        </p:nvSpPr>
        <p:spPr>
          <a:xfrm>
            <a:off x="2830299" y="5468876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420</a:t>
            </a:r>
          </a:p>
        </p:txBody>
      </p:sp>
      <p:sp>
        <p:nvSpPr>
          <p:cNvPr id="116" name="count 500"/>
          <p:cNvSpPr txBox="1"/>
          <p:nvPr/>
        </p:nvSpPr>
        <p:spPr>
          <a:xfrm>
            <a:off x="2811231" y="5468877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430</a:t>
            </a:r>
          </a:p>
        </p:txBody>
      </p:sp>
      <p:sp>
        <p:nvSpPr>
          <p:cNvPr id="117" name="count 500"/>
          <p:cNvSpPr txBox="1"/>
          <p:nvPr/>
        </p:nvSpPr>
        <p:spPr>
          <a:xfrm>
            <a:off x="2825431" y="5459331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440</a:t>
            </a:r>
          </a:p>
        </p:txBody>
      </p:sp>
      <p:sp>
        <p:nvSpPr>
          <p:cNvPr id="118" name="count 500"/>
          <p:cNvSpPr txBox="1"/>
          <p:nvPr/>
        </p:nvSpPr>
        <p:spPr>
          <a:xfrm>
            <a:off x="2830299" y="546887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450</a:t>
            </a:r>
          </a:p>
        </p:txBody>
      </p:sp>
      <p:sp>
        <p:nvSpPr>
          <p:cNvPr id="119" name="count 500"/>
          <p:cNvSpPr txBox="1"/>
          <p:nvPr/>
        </p:nvSpPr>
        <p:spPr>
          <a:xfrm>
            <a:off x="2811231" y="547832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460</a:t>
            </a:r>
          </a:p>
        </p:txBody>
      </p:sp>
      <p:sp>
        <p:nvSpPr>
          <p:cNvPr id="120" name="count 500"/>
          <p:cNvSpPr txBox="1"/>
          <p:nvPr/>
        </p:nvSpPr>
        <p:spPr>
          <a:xfrm>
            <a:off x="2825431" y="54593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470</a:t>
            </a:r>
          </a:p>
        </p:txBody>
      </p:sp>
      <p:sp>
        <p:nvSpPr>
          <p:cNvPr id="121" name="count 500"/>
          <p:cNvSpPr txBox="1"/>
          <p:nvPr/>
        </p:nvSpPr>
        <p:spPr>
          <a:xfrm>
            <a:off x="2811231" y="545932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480</a:t>
            </a:r>
          </a:p>
        </p:txBody>
      </p:sp>
      <p:sp>
        <p:nvSpPr>
          <p:cNvPr id="122" name="count 500"/>
          <p:cNvSpPr txBox="1"/>
          <p:nvPr/>
        </p:nvSpPr>
        <p:spPr>
          <a:xfrm>
            <a:off x="2825431" y="545932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490</a:t>
            </a:r>
          </a:p>
        </p:txBody>
      </p:sp>
      <p:sp>
        <p:nvSpPr>
          <p:cNvPr id="123" name="count 500"/>
          <p:cNvSpPr txBox="1"/>
          <p:nvPr/>
        </p:nvSpPr>
        <p:spPr>
          <a:xfrm>
            <a:off x="2830299" y="546887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500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1949" y="4035112"/>
            <a:ext cx="1627927" cy="1569660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500 carbon atoms become part of sugar molecules through photosynthesis.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10448" y="2101309"/>
            <a:ext cx="1675290" cy="1815882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200 carbon atoms go back to the atmosphere when plants use the sugar for cellular respiration.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count 100"/>
          <p:cNvSpPr txBox="1"/>
          <p:nvPr/>
        </p:nvSpPr>
        <p:spPr>
          <a:xfrm>
            <a:off x="2973102" y="327244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sp>
        <p:nvSpPr>
          <p:cNvPr id="148" name="count 100"/>
          <p:cNvSpPr txBox="1"/>
          <p:nvPr/>
        </p:nvSpPr>
        <p:spPr>
          <a:xfrm>
            <a:off x="2973101" y="327244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</a:p>
        </p:txBody>
      </p:sp>
      <p:sp>
        <p:nvSpPr>
          <p:cNvPr id="149" name="count 100"/>
          <p:cNvSpPr txBox="1"/>
          <p:nvPr/>
        </p:nvSpPr>
        <p:spPr>
          <a:xfrm>
            <a:off x="2973103" y="327244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</a:p>
        </p:txBody>
      </p:sp>
      <p:sp>
        <p:nvSpPr>
          <p:cNvPr id="150" name="count 100"/>
          <p:cNvSpPr txBox="1"/>
          <p:nvPr/>
        </p:nvSpPr>
        <p:spPr>
          <a:xfrm>
            <a:off x="2973103" y="327244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</a:p>
        </p:txBody>
      </p:sp>
      <p:sp>
        <p:nvSpPr>
          <p:cNvPr id="151" name="count 100"/>
          <p:cNvSpPr txBox="1"/>
          <p:nvPr/>
        </p:nvSpPr>
        <p:spPr>
          <a:xfrm>
            <a:off x="2973103" y="327243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</a:p>
        </p:txBody>
      </p:sp>
      <p:sp>
        <p:nvSpPr>
          <p:cNvPr id="152" name="count 100"/>
          <p:cNvSpPr txBox="1"/>
          <p:nvPr/>
        </p:nvSpPr>
        <p:spPr>
          <a:xfrm>
            <a:off x="2973103" y="3272438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</a:p>
        </p:txBody>
      </p:sp>
      <p:sp>
        <p:nvSpPr>
          <p:cNvPr id="153" name="count 100"/>
          <p:cNvSpPr txBox="1"/>
          <p:nvPr/>
        </p:nvSpPr>
        <p:spPr>
          <a:xfrm>
            <a:off x="2973103" y="327243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</a:p>
        </p:txBody>
      </p:sp>
      <p:sp>
        <p:nvSpPr>
          <p:cNvPr id="154" name="count 100"/>
          <p:cNvSpPr txBox="1"/>
          <p:nvPr/>
        </p:nvSpPr>
        <p:spPr>
          <a:xfrm>
            <a:off x="2973100" y="327243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</a:p>
        </p:txBody>
      </p:sp>
      <p:sp>
        <p:nvSpPr>
          <p:cNvPr id="155" name="count 100"/>
          <p:cNvSpPr txBox="1"/>
          <p:nvPr/>
        </p:nvSpPr>
        <p:spPr>
          <a:xfrm>
            <a:off x="2973103" y="327975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</a:t>
            </a:r>
          </a:p>
        </p:txBody>
      </p:sp>
      <p:sp>
        <p:nvSpPr>
          <p:cNvPr id="156" name="count 100"/>
          <p:cNvSpPr txBox="1"/>
          <p:nvPr/>
        </p:nvSpPr>
        <p:spPr>
          <a:xfrm>
            <a:off x="2817609" y="3272435"/>
            <a:ext cx="651140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3705224" y="4187799"/>
            <a:ext cx="2266951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go to herbivores when they eat plants.</a:t>
            </a:r>
          </a:p>
        </p:txBody>
      </p:sp>
      <p:sp>
        <p:nvSpPr>
          <p:cNvPr id="158" name="Rectangle 157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count 100"/>
          <p:cNvSpPr txBox="1"/>
          <p:nvPr/>
        </p:nvSpPr>
        <p:spPr>
          <a:xfrm>
            <a:off x="981517" y="547401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sp>
        <p:nvSpPr>
          <p:cNvPr id="160" name="count 100"/>
          <p:cNvSpPr txBox="1"/>
          <p:nvPr/>
        </p:nvSpPr>
        <p:spPr>
          <a:xfrm>
            <a:off x="981516" y="547401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</a:p>
        </p:txBody>
      </p:sp>
      <p:sp>
        <p:nvSpPr>
          <p:cNvPr id="161" name="count 100"/>
          <p:cNvSpPr txBox="1"/>
          <p:nvPr/>
        </p:nvSpPr>
        <p:spPr>
          <a:xfrm>
            <a:off x="981518" y="547401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</a:p>
        </p:txBody>
      </p:sp>
      <p:sp>
        <p:nvSpPr>
          <p:cNvPr id="162" name="count 100"/>
          <p:cNvSpPr txBox="1"/>
          <p:nvPr/>
        </p:nvSpPr>
        <p:spPr>
          <a:xfrm>
            <a:off x="981518" y="547401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</a:p>
        </p:txBody>
      </p:sp>
      <p:sp>
        <p:nvSpPr>
          <p:cNvPr id="163" name="count 100"/>
          <p:cNvSpPr txBox="1"/>
          <p:nvPr/>
        </p:nvSpPr>
        <p:spPr>
          <a:xfrm>
            <a:off x="981518" y="547401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</a:p>
        </p:txBody>
      </p:sp>
      <p:sp>
        <p:nvSpPr>
          <p:cNvPr id="164" name="count 100"/>
          <p:cNvSpPr txBox="1"/>
          <p:nvPr/>
        </p:nvSpPr>
        <p:spPr>
          <a:xfrm>
            <a:off x="981518" y="547401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</a:p>
        </p:txBody>
      </p:sp>
      <p:sp>
        <p:nvSpPr>
          <p:cNvPr id="165" name="count 100"/>
          <p:cNvSpPr txBox="1"/>
          <p:nvPr/>
        </p:nvSpPr>
        <p:spPr>
          <a:xfrm>
            <a:off x="981518" y="547401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</a:p>
        </p:txBody>
      </p:sp>
      <p:sp>
        <p:nvSpPr>
          <p:cNvPr id="166" name="count 100"/>
          <p:cNvSpPr txBox="1"/>
          <p:nvPr/>
        </p:nvSpPr>
        <p:spPr>
          <a:xfrm>
            <a:off x="981515" y="547401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</a:p>
        </p:txBody>
      </p:sp>
      <p:sp>
        <p:nvSpPr>
          <p:cNvPr id="167" name="count 100"/>
          <p:cNvSpPr txBox="1"/>
          <p:nvPr/>
        </p:nvSpPr>
        <p:spPr>
          <a:xfrm>
            <a:off x="981518" y="548132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</a:t>
            </a:r>
          </a:p>
        </p:txBody>
      </p:sp>
      <p:sp>
        <p:nvSpPr>
          <p:cNvPr id="168" name="count 100"/>
          <p:cNvSpPr txBox="1"/>
          <p:nvPr/>
        </p:nvSpPr>
        <p:spPr>
          <a:xfrm>
            <a:off x="826024" y="547400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35938" y="5705114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go to the soil when plants or leaves die.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731080" y="2220589"/>
            <a:ext cx="651140" cy="461666"/>
          </a:xfrm>
          <a:prstGeom prst="rect">
            <a:avLst/>
          </a:prstGeom>
          <a:solidFill>
            <a:schemeClr val="accent4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count 500"/>
          <p:cNvSpPr txBox="1"/>
          <p:nvPr/>
        </p:nvSpPr>
        <p:spPr>
          <a:xfrm>
            <a:off x="1042053" y="2239547"/>
            <a:ext cx="340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171" name="count 500"/>
          <p:cNvSpPr txBox="1"/>
          <p:nvPr/>
        </p:nvSpPr>
        <p:spPr>
          <a:xfrm>
            <a:off x="886570" y="222059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sp>
        <p:nvSpPr>
          <p:cNvPr id="172" name="count 500"/>
          <p:cNvSpPr txBox="1"/>
          <p:nvPr/>
        </p:nvSpPr>
        <p:spPr>
          <a:xfrm>
            <a:off x="886569" y="222058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</a:p>
        </p:txBody>
      </p:sp>
      <p:sp>
        <p:nvSpPr>
          <p:cNvPr id="173" name="count 500"/>
          <p:cNvSpPr txBox="1"/>
          <p:nvPr/>
        </p:nvSpPr>
        <p:spPr>
          <a:xfrm>
            <a:off x="886571" y="2220588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</a:p>
        </p:txBody>
      </p:sp>
      <p:sp>
        <p:nvSpPr>
          <p:cNvPr id="174" name="count 500"/>
          <p:cNvSpPr txBox="1"/>
          <p:nvPr/>
        </p:nvSpPr>
        <p:spPr>
          <a:xfrm>
            <a:off x="886571" y="222058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</a:p>
        </p:txBody>
      </p:sp>
      <p:sp>
        <p:nvSpPr>
          <p:cNvPr id="175" name="count 500"/>
          <p:cNvSpPr txBox="1"/>
          <p:nvPr/>
        </p:nvSpPr>
        <p:spPr>
          <a:xfrm>
            <a:off x="886571" y="222058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</a:p>
        </p:txBody>
      </p:sp>
      <p:sp>
        <p:nvSpPr>
          <p:cNvPr id="176" name="count 500"/>
          <p:cNvSpPr txBox="1"/>
          <p:nvPr/>
        </p:nvSpPr>
        <p:spPr>
          <a:xfrm>
            <a:off x="886571" y="2220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</a:p>
        </p:txBody>
      </p:sp>
      <p:sp>
        <p:nvSpPr>
          <p:cNvPr id="177" name="count 500"/>
          <p:cNvSpPr txBox="1"/>
          <p:nvPr/>
        </p:nvSpPr>
        <p:spPr>
          <a:xfrm>
            <a:off x="886571" y="222058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</a:p>
        </p:txBody>
      </p:sp>
      <p:sp>
        <p:nvSpPr>
          <p:cNvPr id="178" name="count 500"/>
          <p:cNvSpPr txBox="1"/>
          <p:nvPr/>
        </p:nvSpPr>
        <p:spPr>
          <a:xfrm>
            <a:off x="886568" y="222058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</a:p>
        </p:txBody>
      </p:sp>
      <p:sp>
        <p:nvSpPr>
          <p:cNvPr id="179" name="count 500"/>
          <p:cNvSpPr txBox="1"/>
          <p:nvPr/>
        </p:nvSpPr>
        <p:spPr>
          <a:xfrm>
            <a:off x="886571" y="222789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</a:t>
            </a:r>
          </a:p>
        </p:txBody>
      </p:sp>
      <p:sp>
        <p:nvSpPr>
          <p:cNvPr id="180" name="count 500"/>
          <p:cNvSpPr txBox="1"/>
          <p:nvPr/>
        </p:nvSpPr>
        <p:spPr>
          <a:xfrm>
            <a:off x="731077" y="2220582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</a:p>
        </p:txBody>
      </p:sp>
      <p:sp>
        <p:nvSpPr>
          <p:cNvPr id="181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110</a:t>
            </a:r>
          </a:p>
        </p:txBody>
      </p:sp>
      <p:sp>
        <p:nvSpPr>
          <p:cNvPr id="182" name="count 500"/>
          <p:cNvSpPr txBox="1"/>
          <p:nvPr/>
        </p:nvSpPr>
        <p:spPr>
          <a:xfrm>
            <a:off x="731077" y="2220581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</a:p>
        </p:txBody>
      </p:sp>
      <p:sp>
        <p:nvSpPr>
          <p:cNvPr id="183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130</a:t>
            </a:r>
          </a:p>
        </p:txBody>
      </p:sp>
      <p:sp>
        <p:nvSpPr>
          <p:cNvPr id="184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140</a:t>
            </a:r>
          </a:p>
        </p:txBody>
      </p:sp>
      <p:sp>
        <p:nvSpPr>
          <p:cNvPr id="185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150</a:t>
            </a:r>
          </a:p>
        </p:txBody>
      </p:sp>
      <p:sp>
        <p:nvSpPr>
          <p:cNvPr id="186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160</a:t>
            </a:r>
          </a:p>
        </p:txBody>
      </p:sp>
      <p:sp>
        <p:nvSpPr>
          <p:cNvPr id="187" name="count 500"/>
          <p:cNvSpPr txBox="1"/>
          <p:nvPr/>
        </p:nvSpPr>
        <p:spPr>
          <a:xfrm>
            <a:off x="731080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170</a:t>
            </a:r>
          </a:p>
        </p:txBody>
      </p:sp>
      <p:sp>
        <p:nvSpPr>
          <p:cNvPr id="188" name="count 500"/>
          <p:cNvSpPr txBox="1"/>
          <p:nvPr/>
        </p:nvSpPr>
        <p:spPr>
          <a:xfrm>
            <a:off x="731077" y="2230042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180</a:t>
            </a:r>
          </a:p>
        </p:txBody>
      </p:sp>
      <p:sp>
        <p:nvSpPr>
          <p:cNvPr id="189" name="count 500"/>
          <p:cNvSpPr txBox="1"/>
          <p:nvPr/>
        </p:nvSpPr>
        <p:spPr>
          <a:xfrm>
            <a:off x="731080" y="2220581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190</a:t>
            </a:r>
          </a:p>
        </p:txBody>
      </p:sp>
      <p:sp>
        <p:nvSpPr>
          <p:cNvPr id="190" name="count 500"/>
          <p:cNvSpPr txBox="1"/>
          <p:nvPr/>
        </p:nvSpPr>
        <p:spPr>
          <a:xfrm>
            <a:off x="731077" y="222058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</a:p>
        </p:txBody>
      </p:sp>
      <p:sp>
        <p:nvSpPr>
          <p:cNvPr id="221" name="Rectangle 220"/>
          <p:cNvSpPr/>
          <p:nvPr/>
        </p:nvSpPr>
        <p:spPr>
          <a:xfrm>
            <a:off x="731080" y="2220589"/>
            <a:ext cx="651130" cy="444913"/>
          </a:xfrm>
          <a:prstGeom prst="rect">
            <a:avLst/>
          </a:prstGeom>
          <a:noFill/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TextBox 190"/>
          <p:cNvSpPr txBox="1"/>
          <p:nvPr/>
        </p:nvSpPr>
        <p:spPr>
          <a:xfrm>
            <a:off x="4427884" y="2438400"/>
            <a:ext cx="4267200" cy="156966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Note: The pathways of carbon atoms are the same in all ecosystems, but the numbers of atoms are different.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4427884" y="1337181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Photosynthesis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4427884" y="1826074"/>
            <a:ext cx="443989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Cellular Respiration/Biosynthesis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4427884" y="2316886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Being Eaten/Death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5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</a:p>
        </p:txBody>
      </p:sp>
      <p:sp>
        <p:nvSpPr>
          <p:cNvPr id="206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</a:p>
        </p:txBody>
      </p:sp>
      <p:sp>
        <p:nvSpPr>
          <p:cNvPr id="207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</a:p>
        </p:txBody>
      </p:sp>
      <p:sp>
        <p:nvSpPr>
          <p:cNvPr id="208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</a:t>
            </a:r>
          </a:p>
        </p:txBody>
      </p:sp>
      <p:sp>
        <p:nvSpPr>
          <p:cNvPr id="209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</a:t>
            </a:r>
          </a:p>
        </p:txBody>
      </p:sp>
      <p:sp>
        <p:nvSpPr>
          <p:cNvPr id="210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</a:t>
            </a:r>
          </a:p>
        </p:txBody>
      </p:sp>
      <p:sp>
        <p:nvSpPr>
          <p:cNvPr id="211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</a:p>
        </p:txBody>
      </p:sp>
      <p:sp>
        <p:nvSpPr>
          <p:cNvPr id="212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</a:p>
        </p:txBody>
      </p:sp>
      <p:sp>
        <p:nvSpPr>
          <p:cNvPr id="213" name="count 500"/>
          <p:cNvSpPr txBox="1"/>
          <p:nvPr/>
        </p:nvSpPr>
        <p:spPr>
          <a:xfrm>
            <a:off x="886666" y="22311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90</a:t>
            </a:r>
          </a:p>
        </p:txBody>
      </p:sp>
      <p:sp>
        <p:nvSpPr>
          <p:cNvPr id="214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</a:t>
            </a:r>
          </a:p>
        </p:txBody>
      </p:sp>
      <p:sp>
        <p:nvSpPr>
          <p:cNvPr id="215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110</a:t>
            </a:r>
          </a:p>
        </p:txBody>
      </p:sp>
      <p:sp>
        <p:nvSpPr>
          <p:cNvPr id="216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</a:p>
        </p:txBody>
      </p:sp>
      <p:sp>
        <p:nvSpPr>
          <p:cNvPr id="217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130</a:t>
            </a:r>
          </a:p>
        </p:txBody>
      </p:sp>
      <p:sp>
        <p:nvSpPr>
          <p:cNvPr id="218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140</a:t>
            </a:r>
          </a:p>
        </p:txBody>
      </p:sp>
      <p:sp>
        <p:nvSpPr>
          <p:cNvPr id="219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150</a:t>
            </a:r>
          </a:p>
        </p:txBody>
      </p:sp>
      <p:sp>
        <p:nvSpPr>
          <p:cNvPr id="220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160</a:t>
            </a:r>
          </a:p>
        </p:txBody>
      </p:sp>
      <p:sp>
        <p:nvSpPr>
          <p:cNvPr id="223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170</a:t>
            </a:r>
          </a:p>
        </p:txBody>
      </p:sp>
      <p:sp>
        <p:nvSpPr>
          <p:cNvPr id="224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180</a:t>
            </a:r>
          </a:p>
        </p:txBody>
      </p:sp>
      <p:sp>
        <p:nvSpPr>
          <p:cNvPr id="225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190</a:t>
            </a:r>
          </a:p>
        </p:txBody>
      </p:sp>
      <p:sp>
        <p:nvSpPr>
          <p:cNvPr id="226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</a:p>
        </p:txBody>
      </p:sp>
      <p:sp>
        <p:nvSpPr>
          <p:cNvPr id="227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210</a:t>
            </a:r>
          </a:p>
        </p:txBody>
      </p:sp>
      <p:sp>
        <p:nvSpPr>
          <p:cNvPr id="228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220</a:t>
            </a:r>
          </a:p>
        </p:txBody>
      </p:sp>
      <p:sp>
        <p:nvSpPr>
          <p:cNvPr id="229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230</a:t>
            </a:r>
          </a:p>
        </p:txBody>
      </p:sp>
      <p:sp>
        <p:nvSpPr>
          <p:cNvPr id="230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240</a:t>
            </a:r>
          </a:p>
        </p:txBody>
      </p:sp>
      <p:sp>
        <p:nvSpPr>
          <p:cNvPr id="231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250</a:t>
            </a:r>
          </a:p>
        </p:txBody>
      </p:sp>
      <p:sp>
        <p:nvSpPr>
          <p:cNvPr id="232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260</a:t>
            </a:r>
          </a:p>
        </p:txBody>
      </p:sp>
      <p:sp>
        <p:nvSpPr>
          <p:cNvPr id="233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270</a:t>
            </a:r>
          </a:p>
        </p:txBody>
      </p:sp>
      <p:sp>
        <p:nvSpPr>
          <p:cNvPr id="234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280</a:t>
            </a:r>
          </a:p>
        </p:txBody>
      </p:sp>
      <p:sp>
        <p:nvSpPr>
          <p:cNvPr id="235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290</a:t>
            </a:r>
          </a:p>
        </p:txBody>
      </p:sp>
      <p:sp>
        <p:nvSpPr>
          <p:cNvPr id="236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300</a:t>
            </a:r>
          </a:p>
        </p:txBody>
      </p:sp>
      <p:sp>
        <p:nvSpPr>
          <p:cNvPr id="237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310</a:t>
            </a:r>
          </a:p>
        </p:txBody>
      </p:sp>
      <p:sp>
        <p:nvSpPr>
          <p:cNvPr id="238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320</a:t>
            </a:r>
          </a:p>
        </p:txBody>
      </p:sp>
      <p:sp>
        <p:nvSpPr>
          <p:cNvPr id="239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330</a:t>
            </a:r>
          </a:p>
        </p:txBody>
      </p:sp>
      <p:sp>
        <p:nvSpPr>
          <p:cNvPr id="240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340</a:t>
            </a:r>
          </a:p>
        </p:txBody>
      </p:sp>
      <p:sp>
        <p:nvSpPr>
          <p:cNvPr id="241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350</a:t>
            </a:r>
          </a:p>
        </p:txBody>
      </p:sp>
      <p:sp>
        <p:nvSpPr>
          <p:cNvPr id="242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360</a:t>
            </a:r>
          </a:p>
        </p:txBody>
      </p:sp>
      <p:sp>
        <p:nvSpPr>
          <p:cNvPr id="243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370</a:t>
            </a:r>
          </a:p>
        </p:txBody>
      </p:sp>
      <p:sp>
        <p:nvSpPr>
          <p:cNvPr id="244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380</a:t>
            </a:r>
          </a:p>
        </p:txBody>
      </p:sp>
      <p:sp>
        <p:nvSpPr>
          <p:cNvPr id="245" name="count 500"/>
          <p:cNvSpPr txBox="1"/>
          <p:nvPr/>
        </p:nvSpPr>
        <p:spPr>
          <a:xfrm>
            <a:off x="731175" y="223116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390</a:t>
            </a:r>
          </a:p>
        </p:txBody>
      </p:sp>
      <p:sp>
        <p:nvSpPr>
          <p:cNvPr id="246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400</a:t>
            </a:r>
          </a:p>
        </p:txBody>
      </p:sp>
      <p:sp>
        <p:nvSpPr>
          <p:cNvPr id="247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410</a:t>
            </a:r>
          </a:p>
        </p:txBody>
      </p:sp>
      <p:sp>
        <p:nvSpPr>
          <p:cNvPr id="248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420</a:t>
            </a:r>
          </a:p>
        </p:txBody>
      </p:sp>
      <p:sp>
        <p:nvSpPr>
          <p:cNvPr id="249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430</a:t>
            </a:r>
          </a:p>
        </p:txBody>
      </p:sp>
      <p:sp>
        <p:nvSpPr>
          <p:cNvPr id="250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440</a:t>
            </a:r>
          </a:p>
        </p:txBody>
      </p:sp>
      <p:sp>
        <p:nvSpPr>
          <p:cNvPr id="251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450</a:t>
            </a:r>
          </a:p>
        </p:txBody>
      </p:sp>
      <p:sp>
        <p:nvSpPr>
          <p:cNvPr id="252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460</a:t>
            </a:r>
          </a:p>
        </p:txBody>
      </p:sp>
      <p:sp>
        <p:nvSpPr>
          <p:cNvPr id="253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470</a:t>
            </a:r>
          </a:p>
        </p:txBody>
      </p:sp>
      <p:sp>
        <p:nvSpPr>
          <p:cNvPr id="254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480</a:t>
            </a:r>
          </a:p>
        </p:txBody>
      </p:sp>
      <p:sp>
        <p:nvSpPr>
          <p:cNvPr id="255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490</a:t>
            </a:r>
          </a:p>
        </p:txBody>
      </p:sp>
      <p:sp>
        <p:nvSpPr>
          <p:cNvPr id="256" name="count 500"/>
          <p:cNvSpPr txBox="1"/>
          <p:nvPr/>
        </p:nvSpPr>
        <p:spPr>
          <a:xfrm>
            <a:off x="731175" y="223116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20583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191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54 -0.35115 " pathEditMode="relative" ptsTypes="AA">
                                      <p:cBhvr>
                                        <p:cTn id="119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F243E"/>
                                      </p:to>
                                    </p:animClr>
                                    <p:set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F81BD"/>
                                      </p:to>
                                    </p:animClr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64A2"/>
                                      </p:to>
                                    </p:animClr>
                                    <p:set>
                                      <p:cBhvr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3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42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3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42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3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42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3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42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3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4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42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3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42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3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42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3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6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8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42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3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42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3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7" presetID="42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3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8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0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42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3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2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42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3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6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42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3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3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0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2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42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3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4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42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3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3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3" presetClass="emph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8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9" presetID="3" presetClass="emph" presetSubtype="2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0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1" presetID="42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3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3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3" presetClass="emph" presetSubtype="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3" presetID="3" presetClass="emph" presetSubtype="2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4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5" presetID="42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3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3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3" presetClass="emph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6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7" presetID="3" presetClass="emph" presetSubtype="2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8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9" presetID="42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3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3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3" presetClass="emph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0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1" presetID="3" presetClass="emph" presetSubtype="2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2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3" presetID="42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3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3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1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3" presetClass="emph" presetSubtype="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4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5" presetID="3" presetClass="emph" presetSubtype="2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6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7" presetID="42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3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3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" presetClass="emph" presetSubtype="2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8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9" presetID="3" presetClass="emph" presetSubtype="2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0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1" presetID="42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3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3" presetClass="emph" presetSubtype="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2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3" presetID="3" presetClass="emph" presetSubtype="2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4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5" presetID="42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3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3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3" presetClass="emph" presetSubtype="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6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7" presetID="3" presetClass="emph" presetSubtype="2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8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9" presetID="42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1" dur="3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3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3" presetClass="emph" presetSubtype="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0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1" presetID="3" presetClass="emph" presetSubtype="2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2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3" presetID="42" presetClass="exit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3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3" presetClass="emph" presetSubtype="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4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5" presetID="3" presetClass="emph" presetSubtype="2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6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7" presetID="42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3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3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47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5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3" presetClass="emph" presetSubtype="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8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9" presetID="3" presetClass="emph" presetSubtype="2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0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1" presetID="42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47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9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3" presetClass="emph" presetSubtype="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3" presetID="3" presetClass="emph" presetSubtype="2" fill="hold" grpId="3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4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5" presetID="42" presetClass="exit" presetSubtype="0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3" presetClass="emph" presetSubtype="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6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7" presetID="3" presetClass="emph" presetSubtype="2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9" presetID="42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1" dur="3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3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47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7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3" presetClass="emph" presetSubtype="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0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1" presetID="3" presetClass="emph" presetSubtype="2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3" presetID="42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5" dur="3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3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1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3" presetClass="emph" presetSubtype="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4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5" presetID="3" presetClass="emph" presetSubtype="2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6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7" presetID="42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9" dur="3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3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47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7" presetID="3" presetClass="emph" presetSubtype="2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8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9" presetID="3" presetClass="emph" presetSubtype="2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0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1" presetID="42" presetClass="exit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2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3" dur="3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3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47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9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3" presetClass="emph" presetSubtype="2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2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3" presetID="3" presetClass="emph" presetSubtype="2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4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5" presetID="42" presetClass="exit" presetSubtype="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7" dur="3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3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3" presetClass="emph" presetSubtype="2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6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7" presetID="3" presetClass="emph" presetSubtype="2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8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9" presetID="42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1" dur="3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3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3" presetClass="emph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0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1" presetID="3" presetClass="emph" presetSubtype="2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2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3" presetID="42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5" dur="3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3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1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3" presetClass="emph" presetSubtype="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4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5" presetID="3" presetClass="emph" presetSubtype="2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6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7" presetID="42" presetClass="exit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3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3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3" presetClass="emph" presetSubtype="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8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9" presetID="3" presetClass="emph" presetSubtype="2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0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1" presetID="42" presetClass="exit" presetSubtype="0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3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3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4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1" presetID="3" presetClass="emph" presetSubtype="2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2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3" presetID="3" presetClass="emph" presetSubtype="2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4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5" presetID="42" presetClass="exit" presetSubtype="0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7" dur="3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3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3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3" presetClass="emph" presetSubtype="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6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7" presetID="3" presetClass="emph" presetSubtype="2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8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9" presetID="42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1"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47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3" presetClass="emph" presetSubtype="2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0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1" presetID="3" presetClass="emph" presetSubtype="2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2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3" presetID="42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3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3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3" presetClass="emph" presetSubtype="2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4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5" presetID="3" presetClass="emph" presetSubtype="2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6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7" presetID="42" presetClass="exit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9" dur="3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3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47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4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5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3" presetClass="emph" presetSubtype="2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8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9" presetID="3" presetClass="emph" presetSubtype="2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0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1" presetID="42" presetClass="exit" presetSubtype="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3"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47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3" presetClass="emph" presetSubtype="2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2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3" presetID="3" presetClass="emph" presetSubtype="2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4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5" presetID="42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7" dur="3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3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2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5" presetID="3" presetClass="emph" presetSubtype="2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6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7" presetID="3" presetClass="emph" presetSubtype="2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8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9" presetID="42" presetClass="exit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1" dur="3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3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47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6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7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3" presetClass="emph" presetSubtype="2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0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1" presetID="3" presetClass="emph" presetSubtype="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2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3" presetID="42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4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47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1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3" presetID="3" presetClass="emph" presetSubtype="2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4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5" presetID="3" presetClass="emph" presetSubtype="2" fill="hold" grpId="3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6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7" presetID="42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9" dur="3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3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47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4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5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3" presetClass="emph" presetSubtype="2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8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9" presetID="3" presetClass="emph" presetSubtype="2" fill="hold" grpId="3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0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1" presetID="42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2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3" dur="3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3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47" presetClass="entr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8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9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1" presetID="3" presetClass="emph" presetSubtype="2" fill="hold" grpId="3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2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3" presetID="3" presetClass="emph" presetSubtype="2" fill="hold" grpId="3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4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5" presetID="42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7"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3" presetClass="emph" presetSubtype="2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1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2" presetID="42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3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4" dur="3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3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3" presetClass="emph" presetSubtype="2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8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9" presetID="42" presetClass="exit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0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1" dur="3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3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0" presetID="3" presetClass="emph" presetSubtype="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4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3" presetClass="emph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2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3" presetClass="emph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5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8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3" presetClass="emph" presetSubtype="2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7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8" presetID="3" presetClass="emph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3" presetClass="emph" presetSubtype="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2" presetID="3" presetClass="emph" presetSubtype="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4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3" presetClass="emph" presetSubtype="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0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1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6" presetID="3" presetClass="emph" presetSubtype="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0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3" presetClass="emph" presetSubtype="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3" presetClass="emph" presetSubtype="2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2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4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7" presetID="3" presetClass="emph" presetSubtype="2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8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4" presetID="3" presetClass="emph" presetSubtype="2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6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8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1" presetID="3" presetClass="emph" presetSubtype="2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3" presetClass="emph" presetSubtype="2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9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3" presetClass="emph" presetSubtype="2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7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9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2" presetID="3" presetClass="emph" presetSubtype="2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7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9" presetID="3" presetClass="emph" presetSubtype="2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1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3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3" presetClass="emph" presetSubtype="2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7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0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3" presetID="3" presetClass="emph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5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8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0" presetID="3" presetClass="emph" presetSubtype="2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2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4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5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7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1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3" presetClass="emph" presetSubtype="2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5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6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3" presetClass="emph" presetSubtype="2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5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8" presetID="3" presetClass="emph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9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0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2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5" presetID="3" presetClass="emph" presetSubtype="2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7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3" presetClass="emph" presetSubtype="2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64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6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9" presetID="3" presetClass="emph" presetSubtype="2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0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1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3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6" presetID="3" presetClass="emph" presetSubtype="2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3" presetID="3" presetClass="emph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5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3" presetClass="emph" presetSubtype="2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2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4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7" presetID="3" presetClass="emph" presetSubtype="2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9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3" presetClass="emph" presetSubtype="2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5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06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8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3" presetClass="emph" presetSubtype="2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3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5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6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3" presetClass="emph" presetSubtype="2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0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5" presetID="3" presetClass="emph" presetSubtype="2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7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9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2" presetID="3" presetClass="emph" presetSubtype="2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4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6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3" presetClass="emph" presetSubtype="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1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4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3" presetClass="emph" presetSubtype="2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0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1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3" presetID="3" presetClass="emph" presetSubtype="2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5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7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8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9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0" presetID="3" presetClass="emph" presetSubtype="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2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3" presetClass="emph" presetSubtype="2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8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9" presetID="42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1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2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3" presetClass="emph" presetSubtype="2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5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6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8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9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1" presetID="3" presetClass="emph" presetSubtype="2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2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8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5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6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7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8" presetID="3" presetClass="emph" presetSubtype="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9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0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2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3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5" presetID="3" presetClass="emph" presetSubtype="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6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7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9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0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3" presetClass="emph" presetSubtype="2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3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04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6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7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9" presetID="3" presetClass="emph" presetSubtype="2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0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1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3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4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6" presetID="3" presetClass="emph" presetSubtype="2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7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8" presetID="47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0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25" presetID="47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7" dur="3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8" dur="3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0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2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3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4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5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7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9" presetID="47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0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1" dur="3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2" dur="3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5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46" presetID="47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7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8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9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3" presetID="47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4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8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0" presetID="47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1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2" dur="3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3" dur="3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5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7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9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0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2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4" presetID="47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6" dur="3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7" dur="3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9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0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1" presetID="47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3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4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6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8" presetID="47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9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0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1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3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5" presetID="47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7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8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02" presetID="47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3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4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5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7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8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09" presetID="47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0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1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2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4" presetID="3" presetClass="emph" presetSubtype="2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6" presetID="47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8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1" presetID="3" presetClass="emph" presetSubtype="2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3" presetID="47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4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5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6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8" presetID="3" presetClass="emph" presetSubtype="2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9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0" presetID="47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2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5" presetID="3" presetClass="emph" presetSubtype="2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7" presetID="47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9" dur="3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3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2" presetID="3" presetClass="emph" presetSubtype="2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44" presetID="47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6" dur="3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3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9" presetID="3" presetClass="emph" presetSubtype="2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1" presetID="47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3" dur="3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3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3" presetClass="emph" presetSubtype="2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7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8" presetID="47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0" dur="3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3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3" presetClass="emph" presetSubtype="2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65" presetID="47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7" dur="3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3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0" presetID="3" presetClass="emph" presetSubtype="2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2" presetID="47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4" dur="3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3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7" presetID="3" presetClass="emph" presetSubtype="2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9" presetID="4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1" dur="3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3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3" presetClass="emph" presetSubtype="2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5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6" presetID="47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8" dur="3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3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3" presetClass="emph" presetSubtype="2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3" presetID="47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5" dur="3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3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3" presetClass="emph" presetSubtype="2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9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0" presetID="47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2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5" presetID="3" presetClass="emph" presetSubtype="2" fill="hold" grpId="3" nodeType="withEffect">
                                  <p:stCondLst>
                                    <p:cond delay="2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7" presetID="47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9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3" presetClass="emph" presetSubtype="2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4" presetID="47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5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6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9" presetID="3" presetClass="emph" presetSubtype="2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0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1" presetID="47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2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3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3" presetClass="emph" presetSubtype="2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8" presetID="47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9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0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3" presetClass="emph" presetSubtype="2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5" presetID="47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6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7" dur="3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3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3" presetClass="emph" presetSubtype="2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2" presetID="47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3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4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3" presetClass="emph" presetSubtype="2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9" presetID="47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0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3" presetClass="emph" presetSubtype="2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5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6" presetID="47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8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3" presetClass="emph" presetSubtype="2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3" presetID="47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4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5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3" presetClass="emph" presetSubtype="2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0" presetID="47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1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2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3" presetClass="emph" presetSubtype="2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7" presetID="47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8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9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3" presetClass="emph" presetSubtype="2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4" presetID="47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5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6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3" presetClass="emph" presetSubtype="2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1" presetID="47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2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3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6" presetID="3" presetClass="emph" presetSubtype="2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8" presetID="47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9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0" dur="3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3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3" presetClass="emph" presetSubtype="2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05" presetID="47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7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3" presetClass="emph" presetSubtype="2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2" presetID="47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3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4" dur="3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3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3" presetClass="emph" presetSubtype="2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8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9" presetID="47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0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1" dur="3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3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3" presetClass="emph" presetSubtype="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5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6" presetID="47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7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8" dur="3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3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3" presetClass="emph" presetSubtype="2" fill="hold" grpId="3" nodeType="withEffect">
                                  <p:stCondLst>
                                    <p:cond delay="4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2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3" presetID="47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4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5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3" presetClass="emph" presetSubtype="2" fill="hold" grpId="3" nodeType="withEffect">
                                  <p:stCondLst>
                                    <p:cond delay="4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9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40" presetID="47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1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2" dur="3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3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5" presetID="3" presetClass="emph" presetSubtype="2" fill="hold" grpId="3" nodeType="withEffect">
                                  <p:stCondLst>
                                    <p:cond delay="4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6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47" presetID="47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8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9" dur="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3" presetClass="emph" presetSubtype="2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3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4" presetID="47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5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6" dur="3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7" dur="3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3" presetClass="emph" presetSubtype="2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0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61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4" fill="hold">
                      <p:stCondLst>
                        <p:cond delay="indefinite"/>
                      </p:stCondLst>
                      <p:childTnLst>
                        <p:par>
                          <p:cTn id="1565" fill="hold">
                            <p:stCondLst>
                              <p:cond delay="0"/>
                            </p:stCondLst>
                            <p:childTnLst>
                              <p:par>
                                <p:cTn id="1566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44061"/>
                                      </p:to>
                                    </p:animClr>
                                    <p:set>
                                      <p:cBhvr>
                                        <p:cTn id="15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F81BD"/>
                                      </p:to>
                                    </p:animClr>
                                    <p:set>
                                      <p:cBhvr>
                                        <p:cTn id="15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0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0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61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0" presetClass="path" presetSubtype="0" repeatCount="indefinite" accel="50000" decel="50000" fill="hold" nodeType="withEffect">
                                  <p:stCondLst>
                                    <p:cond delay="66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6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4" presetID="0" presetClass="path" presetSubtype="0" repeatCount="indefinite" accel="50000" decel="5000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161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6" presetID="47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8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2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23" presetID="47" presetClass="entr" presetSubtype="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5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3" presetClass="emph" presetSubtype="2" fill="hold" grpId="5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9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0" presetID="47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3" presetClass="emph" presetSubtype="2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6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7" presetID="47" presetClass="entr" presetSubtype="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9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3" presetClass="emph" presetSubtype="2" fill="hold" grpId="5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3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4" presetID="47" presetClass="entr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6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3" presetClass="emph" presetSubtype="2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1" presetID="47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3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3" presetClass="emph" presetSubtype="2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7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8" presetID="47" presetClass="entr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3" presetClass="emph" presetSubtype="2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4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65" presetID="47" presetClass="entr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7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3" presetClass="emph" presetSubtype="2" fill="hold" grpId="5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2" presetID="47" presetClass="entr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4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3" presetClass="emph" presetSubtype="2" fill="hold" grpId="5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9" presetID="47" presetClass="entr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1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3" presetClass="emph" presetSubtype="2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5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6" presetID="47" presetClass="entr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8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3" presetClass="emph" presetSubtype="2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3" presetID="47" presetClass="entr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3" presetClass="emph" presetSubtype="2" fill="hold" grpId="5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00" presetID="47" presetClass="entr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2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3" presetClass="emph" presetSubtype="2" fill="hold" grpId="5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07" presetID="47" presetClass="entr" presetSubtype="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9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3" presetClass="emph" presetSubtype="2" fill="hold" grpId="5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4" presetID="47" presetClass="entr" presetSubtype="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3" presetClass="emph" presetSubtype="2" fill="hold" grpId="5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1" presetID="47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3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3" presetClass="emph" presetSubtype="2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7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8" presetID="47" presetClass="entr" presetSubtype="0" fill="hold" grpId="4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3" presetClass="emph" presetSubtype="2" fill="hold" grpId="5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34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5" presetID="47" presetClass="entr" presetSubtype="0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7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3" presetClass="emph" presetSubtype="2" fill="hold" grpId="5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42" presetID="47" presetClass="entr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4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3" presetClass="emph" presetSubtype="2" fill="hold" grpId="5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49" presetID="47" presetClass="entr" presetSubtype="0" fill="hold" grpId="4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3" presetClass="emph" presetSubtype="2" fill="hold" grpId="5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6" presetID="42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7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8" dur="3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9" dur="3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1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2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63" presetID="42" presetClass="exit" presetSubtype="0" fill="hold" grpId="6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4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5" dur="3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6" dur="3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8" presetID="3" presetClass="emph" presetSubtype="2" fill="hold" grpId="7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0" presetID="42" presetClass="exit" presetSubtype="0" fill="hold" grpId="6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1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2" dur="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3" dur="3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3" presetClass="emph" presetSubtype="2" fill="hold" grpId="7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6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7" presetID="42" presetClass="exit" presetSubtype="0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8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9" dur="3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0" dur="3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2" presetID="3" presetClass="emph" presetSubtype="2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3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84" presetID="42" presetClass="exit" presetSubtype="0" fill="hold" grpId="6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5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6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7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9" presetID="3" presetClass="emph" presetSubtype="2" fill="hold" grpId="7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0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1" presetID="42" presetClass="exit" presetSubtype="0" fill="hold" grpId="6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2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3" dur="3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4" dur="3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6" presetID="3" presetClass="emph" presetSubtype="2" fill="hold" grpId="7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7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8" presetID="42" presetClass="exit" presetSubtype="0" fill="hold" grpId="6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9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0" dur="3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1" dur="3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3" presetID="3" presetClass="emph" presetSubtype="2" fill="hold" grpId="7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4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5" presetID="42" presetClass="exit" presetSubtype="0" fill="hold" grpId="6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6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7" dur="3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8" dur="3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0" presetID="3" presetClass="emph" presetSubtype="2" fill="hold" grpId="7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1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2" presetID="42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3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4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5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7" presetID="3" presetClass="emph" presetSubtype="2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8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9" presetID="42" presetClass="exit" presetSubtype="0" fill="hold" grpId="6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0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1" dur="3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2" dur="3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4" presetID="3" presetClass="emph" presetSubtype="2" fill="hold" grpId="7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26" presetID="42" presetClass="exit" presetSubtype="0" fill="hold" grpId="6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7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8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9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1" presetID="3" presetClass="emph" presetSubtype="2" fill="hold" grpId="7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3" presetID="42" presetClass="exit" presetSubtype="0" fill="hold" grpId="6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5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6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8" presetID="3" presetClass="emph" presetSubtype="2" fill="hold" grpId="7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0" presetID="42" presetClass="exit" presetSubtype="0" fill="hold" grpId="6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1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2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3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5" presetID="3" presetClass="emph" presetSubtype="2" fill="hold" grpId="7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7" presetID="42" presetClass="exit" presetSubtype="0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9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0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2" presetID="3" presetClass="emph" presetSubtype="2" fill="hold" grpId="7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4" presetID="42" presetClass="exit" presetSubtype="0" fill="hold" grpId="6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5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6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7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3" presetClass="emph" presetSubtype="2" fill="hold" grpId="7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0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61" presetID="42" presetClass="exit" presetSubtype="0" fill="hold" grpId="6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2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3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4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6" presetID="3" presetClass="emph" presetSubtype="2" fill="hold" grpId="7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68" presetID="42" presetClass="exit" presetSubtype="0" fill="hold" grpId="6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0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3" presetID="3" presetClass="emph" presetSubtype="2" fill="hold" grpId="7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5" presetID="42" presetClass="exit" presetSubtype="0" fill="hold" grpId="6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6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7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8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0" presetID="3" presetClass="emph" presetSubtype="2" fill="hold" grpId="7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82" presetID="42" presetClass="exit" presetSubtype="0" fill="hold" grpId="6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4" dur="3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5" dur="3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7" presetID="3" presetClass="emph" presetSubtype="2" fill="hold" grpId="7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89" presetID="42" presetClass="exit" presetSubtype="0" fill="hold" grpId="6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0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1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2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4" presetID="3" presetClass="emph" presetSubtype="2" fill="hold" grpId="7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9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8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9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0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1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2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5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6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7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8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9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2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3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5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6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9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0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1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2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3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6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7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8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9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0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3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4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5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6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7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0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1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2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3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4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4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7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8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9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0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1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4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5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7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8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1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2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4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5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6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8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9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1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72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5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6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8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79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80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2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3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5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6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87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9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0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1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3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6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7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8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0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1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3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5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6" presetID="3" presetClass="emph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7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0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1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2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3" presetID="3" presetClass="emph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14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7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8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9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0" presetID="3" presetClass="emph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1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22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4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5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6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7" presetID="3" presetClass="emph" presetSubtype="2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8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1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2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3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4" presetID="3" presetClass="emph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5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6" presetID="47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7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8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1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2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3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4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5" dur="3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3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8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9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0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1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2" dur="3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3" dur="3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5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56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7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8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3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3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2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3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64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5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6" dur="3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7" dur="3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9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70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1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2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3" dur="3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4" dur="3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6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77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8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9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0" dur="3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1" dur="3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3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4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85" presetID="47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6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7" dur="3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8" dur="3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0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1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2" presetID="47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3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4" dur="3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5" dur="3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7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8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9" presetID="47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0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1" dur="3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2" dur="3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4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5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06" presetID="47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7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8" dur="3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9" dur="3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1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2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3" presetID="47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4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5" dur="3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6" dur="3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8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9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0" presetID="47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1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2" dur="3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3" dur="3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5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6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7" presetID="47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8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9" dur="3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0" dur="3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2" presetID="3" presetClass="emph" presetSubtype="2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3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4" presetID="47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5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6" dur="3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7" dur="3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9" presetID="3" presetClass="emph" presetSubtype="2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0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41" presetID="47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2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3" dur="3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4" dur="3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6" presetID="3" presetClass="emph" presetSubtype="2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7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48" presetID="47" presetClass="exit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9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0" dur="3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1" dur="3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3" presetID="3" presetClass="emph" presetSubtype="2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5" presetID="47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6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7" dur="3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8" dur="3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0" presetID="3" presetClass="emph" presetSubtype="2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1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2" presetID="47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3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4" dur="3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5" dur="3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7" presetID="3" presetClass="emph" presetSubtype="2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8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9" presetID="47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0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1" dur="3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2" dur="3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4" presetID="3" presetClass="emph" presetSubtype="2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75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9" fill="hold">
                            <p:stCondLst>
                              <p:cond delay="4830"/>
                            </p:stCondLst>
                            <p:childTnLst>
                              <p:par>
                                <p:cTn id="2180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3" fill="hold">
                      <p:stCondLst>
                        <p:cond delay="indefinite"/>
                      </p:stCondLst>
                      <p:childTnLst>
                        <p:par>
                          <p:cTn id="2184" fill="hold">
                            <p:stCondLst>
                              <p:cond delay="0"/>
                            </p:stCondLst>
                            <p:childTnLst>
                              <p:par>
                                <p:cTn id="2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8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220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22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22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22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22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22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240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6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7.40741E-7 L 6.66667E-6 -0.31944 " pathEditMode="relative" ptsTypes="AA">
                                      <p:cBhvr>
                                        <p:cTn id="22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8" presetID="6" presetClass="emp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50" presetID="6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5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66670" y="66670"/>
                                    </p:animScale>
                                  </p:childTnLst>
                                </p:cTn>
                              </p:par>
                              <p:par>
                                <p:cTn id="2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8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9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0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2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63" presetID="47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5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8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9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2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3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4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5" presetID="3" presetClass="emph" presetSubtype="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6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7" presetID="47" presetClass="entr" presetSubtype="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9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1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2" presetID="3" presetClass="emph" presetSubtype="2" fill="hold" grpId="5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6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7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8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9" presetID="3" presetClass="emph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90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1" presetID="47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3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5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6" presetID="3" presetClass="emph" presetSubtype="2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97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8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0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1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2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3" presetID="3" presetClass="emph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4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05" presetID="47" presetClass="entr" presetSubtype="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7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9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0" presetID="3" presetClass="emph" presetSubtype="2" fill="hold" grpId="5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4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5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6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7" presetID="3" presetClass="emph" presetSubtype="2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8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9" presetID="47" presetClass="entr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1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3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4" presetID="3" presetClass="emph" presetSubtype="2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8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9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0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1" presetID="3" presetClass="emph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2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3" presetID="47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8" presetID="3" presetClass="emph" presetSubtype="2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9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2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3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4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5" presetID="3" presetClass="emph" presetSubtype="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6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47" presetID="47" presetClass="entr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9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2" presetID="3" presetClass="emph" presetSubtype="2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3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4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6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7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8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9" presetID="3" presetClass="emph" presetSubtype="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60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1" presetID="47" presetClass="entr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3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6" presetID="3" presetClass="emph" presetSubtype="2" fill="hold" grpId="5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67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0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1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2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3" presetID="3" presetClass="emph" presetSubtype="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74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75" presetID="47" presetClass="entr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7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8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9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0" presetID="3" presetClass="emph" presetSubtype="2" fill="hold" grpId="5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8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4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5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6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7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8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89" presetID="47" presetClass="entr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1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4" presetID="3" presetClass="emph" presetSubtype="2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95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6" presetID="42" presetClass="exit" presetSubtype="0" fill="hold" grpId="6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7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8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9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1" presetID="3" presetClass="emph" presetSubtype="2" fill="hold" grpId="7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03" presetID="47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4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5" dur="3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6" dur="3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8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9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0" presetID="42" presetClass="exit" presetSubtype="0" fill="hold" grpId="6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1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2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3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5" presetID="3" presetClass="emph" presetSubtype="2" fill="hold" grpId="7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1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7" presetID="47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8" dur="3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9" dur="3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0" dur="3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2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3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24" presetID="42" presetClass="exit" presetSubtype="0" fill="hold" grpId="6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5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6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7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9" presetID="3" presetClass="emph" presetSubtype="2" fill="hold" grpId="7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1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2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3" dur="3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4" dur="3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6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7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8" presetID="42" presetClass="exit" presetSubtype="0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9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0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1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3" presetID="3" presetClass="emph" presetSubtype="2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45" presetID="47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6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7" dur="3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8" dur="3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0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51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2" presetID="42" presetClass="exit" presetSubtype="0" fill="hold" grpId="6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4" dur="3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5" dur="3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7" presetID="3" presetClass="emph" presetSubtype="2" fill="hold" grpId="7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5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9" presetID="47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0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1" dur="3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2" dur="3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4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5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66" presetID="42" presetClass="exit" presetSubtype="0" fill="hold" grpId="6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8" dur="3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9" dur="3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1" presetID="3" presetClass="emph" presetSubtype="2" fill="hold" grpId="7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3" presetID="47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4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5" dur="3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6" dur="3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8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9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80" presetID="42" presetClass="exit" presetSubtype="0" fill="hold" grpId="6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1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2" dur="3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3" dur="3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5" presetID="3" presetClass="emph" presetSubtype="2" fill="hold" grpId="7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87" presetID="47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8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9" dur="3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0" dur="3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2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93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4" presetID="42" presetClass="exit" presetSubtype="0" fill="hold" grpId="6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5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6" dur="3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7" dur="3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9" presetID="3" presetClass="emph" presetSubtype="2" fill="hold" grpId="7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01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2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3" dur="3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4" dur="3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6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7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08" presetID="42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9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0" dur="3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1" dur="3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3" presetID="3" presetClass="emph" presetSubtype="2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5" presetID="47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6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7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8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0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1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22" presetID="42" presetClass="exit" presetSubtype="0" fill="hold" grpId="6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4" dur="3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5" dur="3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7" presetID="3" presetClass="emph" presetSubtype="2" fill="hold" grpId="7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8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2" fill="hold">
                            <p:stCondLst>
                              <p:cond delay="3900"/>
                            </p:stCondLst>
                            <p:childTnLst>
                              <p:par>
                                <p:cTn id="2533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25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25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0" fill="hold">
                            <p:stCondLst>
                              <p:cond delay="4400"/>
                            </p:stCondLst>
                            <p:childTnLst>
                              <p:par>
                                <p:cTn id="2541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D1B10"/>
                                      </p:to>
                                    </p:animClr>
                                    <p:set>
                                      <p:cBhvr>
                                        <p:cTn id="25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5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8" fill="hold">
                            <p:stCondLst>
                              <p:cond delay="5400"/>
                            </p:stCondLst>
                            <p:childTnLst>
                              <p:par>
                                <p:cTn id="2559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082 L -0.21927 -0.01411 " pathEditMode="relative" rAng="0" ptsTypes="AA">
                                      <p:cBhvr>
                                        <p:cTn id="256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5" y="324"/>
                                    </p:animMotion>
                                  </p:childTnLst>
                                </p:cTn>
                              </p:par>
                              <p:par>
                                <p:cTn id="2561" presetID="6" presetClass="emp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6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63" presetID="6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64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66670" y="66670"/>
                                    </p:animScale>
                                  </p:childTnLst>
                                </p:cTn>
                              </p:par>
                              <p:par>
                                <p:cTn id="25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1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2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3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75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6" presetID="47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8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1" presetID="3" presetClass="emph" presetSubtype="2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8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8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5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6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7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8" presetID="3" presetClass="emph" presetSubtype="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89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0" presetID="47" presetClass="entr" presetSubtype="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5" presetID="3" presetClass="emph" presetSubtype="2" fill="hold" grpId="5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9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0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1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2" presetID="3" presetClass="emph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3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04" presetID="47" presetClass="entr" presetSubtype="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9" presetID="3" presetClass="emph" presetSubtype="2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1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3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4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5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6" presetID="3" presetClass="emph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17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8" presetID="47" presetClass="entr" presetSubtype="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0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3" presetID="3" presetClass="emph" presetSubtype="2" fill="hold" grpId="5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7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8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9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0" presetID="3" presetClass="emph" presetSubtype="2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1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2" presetID="47" presetClass="entr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7" presetID="3" presetClass="emph" presetSubtype="2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1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2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3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4" presetID="3" presetClass="emph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5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46" presetID="47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8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0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1" presetID="3" presetClass="emph" presetSubtype="2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5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3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5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6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7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8" presetID="3" presetClass="emph" presetSubtype="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59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60" presetID="47" presetClass="entr" presetSubtype="0" fill="hold" grpId="4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2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3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4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5" presetID="3" presetClass="emph" presetSubtype="2" fill="hold" grpId="5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6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9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0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1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2" presetID="3" presetClass="emph" presetSubtype="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73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74" presetID="47" presetClass="entr" presetSubtype="0" fill="hold" grpId="4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9" presetID="3" presetClass="emph" presetSubtype="2" fill="hold" grpId="5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3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4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5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6" presetID="3" presetClass="emph" presetSubtype="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7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8" presetID="47" presetClass="entr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0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3" presetID="3" presetClass="emph" presetSubtype="2" fill="hold" grpId="5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9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5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7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8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9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0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1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A452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02" presetID="47" presetClass="entr" presetSubtype="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4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6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7" presetID="3" presetClass="emph" presetSubtype="2" fill="hold" grpId="5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2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09" presetID="42" presetClass="exit" presetSubtype="0" fill="hold" grpId="6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0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1" dur="3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2" dur="3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4" presetID="3" presetClass="emph" presetSubtype="2" fill="hold" grpId="7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15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6" presetID="47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7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8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9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1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2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23" presetID="42" presetClass="exit" presetSubtype="0" fill="hold" grpId="6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4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5" dur="3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6" dur="3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8" presetID="3" presetClass="emph" presetSubtype="2" fill="hold" grpId="7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0" presetID="47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1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2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3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5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36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7" presetID="42" presetClass="exit" presetSubtype="0" fill="hold" grpId="6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9" dur="3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0" dur="3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2" presetID="3" presetClass="emph" presetSubtype="2" fill="hold" grpId="7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4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44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5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6" dur="3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7" dur="3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9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0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1" presetID="42" presetClass="exit" presetSubtype="0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3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4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6" presetID="3" presetClass="emph" presetSubtype="2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8" presetID="47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9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0" dur="3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1" dur="3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3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4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65" presetID="42" presetClass="exit" presetSubtype="0" fill="hold" grpId="6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6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7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8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0" presetID="3" presetClass="emph" presetSubtype="2" fill="hold" grpId="7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7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2" presetID="47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3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4" dur="3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5" dur="3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7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78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9" presetID="42" presetClass="exit" presetSubtype="0" fill="hold" grpId="6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0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1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2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4" presetID="3" presetClass="emph" presetSubtype="2" fill="hold" grpId="7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8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86" presetID="47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7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8" dur="3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9" dur="3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1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2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3" presetID="42" presetClass="exit" presetSubtype="0" fill="hold" grpId="6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5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6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8" presetID="3" presetClass="emph" presetSubtype="2" fill="hold" grpId="7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0" presetID="47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1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2" dur="3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3" dur="3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5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6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7" presetID="42" presetClass="exit" presetSubtype="0" fill="hold" grpId="6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9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0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2" presetID="3" presetClass="emph" presetSubtype="2" fill="hold" grpId="7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13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4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5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6" dur="3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7" dur="3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9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0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21" presetID="42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2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3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4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6" presetID="3" presetClass="emph" presetSubtype="2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28" presetID="47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9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0" dur="3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1" dur="3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3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34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5" presetID="42" presetClass="exit" presetSubtype="0" fill="hold" grpId="6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7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8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0" presetID="3" presetClass="emph" presetSubtype="2" fill="hold" grpId="7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4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8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/>
      <p:bldP spid="19" grpId="0" animBg="1"/>
      <p:bldP spid="19" grpId="1" animBg="1"/>
      <p:bldP spid="20" grpId="0" animBg="1"/>
      <p:bldP spid="12" grpId="0" animBg="1"/>
      <p:bldP spid="21" grpId="0" animBg="1"/>
      <p:bldP spid="23" grpId="0" animBg="1"/>
      <p:bldP spid="25" grpId="0" animBg="1"/>
      <p:bldP spid="26" grpId="0" animBg="1"/>
      <p:bldP spid="26" grpId="1" animBg="1"/>
      <p:bldP spid="27" grpId="0" animBg="1"/>
      <p:bldP spid="28" grpId="0" animBg="1"/>
      <p:bldP spid="22" grpId="0" animBg="1"/>
      <p:bldP spid="4" grpId="0" animBg="1"/>
      <p:bldP spid="9" grpId="0" animBg="1"/>
      <p:bldP spid="43" grpId="0"/>
      <p:bldP spid="44" grpId="0"/>
      <p:bldP spid="44" grpId="1"/>
      <p:bldP spid="34" grpId="0"/>
      <p:bldP spid="34" grpId="1"/>
      <p:bldP spid="35" grpId="0"/>
      <p:bldP spid="35" grpId="1"/>
      <p:bldP spid="35" grpId="2"/>
      <p:bldP spid="57" grpId="0" animBg="1"/>
      <p:bldP spid="57" grpId="1" animBg="1"/>
      <p:bldP spid="63" grpId="0" animBg="1"/>
      <p:bldP spid="13" grpId="0" animBg="1"/>
      <p:bldP spid="65" grpId="0"/>
      <p:bldP spid="65" grpId="1"/>
      <p:bldP spid="65" grpId="2"/>
      <p:bldP spid="65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2" grpId="0"/>
      <p:bldP spid="72" grpId="1"/>
      <p:bldP spid="72" grpId="2"/>
      <p:bldP spid="72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7" grpId="0"/>
      <p:bldP spid="77" grpId="1"/>
      <p:bldP spid="77" grpId="2"/>
      <p:bldP spid="77" grpId="3"/>
      <p:bldP spid="77" grpId="4"/>
      <p:bldP spid="77" grpId="5"/>
      <p:bldP spid="78" grpId="0"/>
      <p:bldP spid="78" grpId="1"/>
      <p:bldP spid="78" grpId="2"/>
      <p:bldP spid="78" grpId="3"/>
      <p:bldP spid="78" grpId="4"/>
      <p:bldP spid="78" grpId="5"/>
      <p:bldP spid="78" grpId="6"/>
      <p:bldP spid="78" grpId="7"/>
      <p:bldP spid="79" grpId="0"/>
      <p:bldP spid="79" grpId="1"/>
      <p:bldP spid="79" grpId="2"/>
      <p:bldP spid="79" grpId="3"/>
      <p:bldP spid="79" grpId="4"/>
      <p:bldP spid="79" grpId="5"/>
      <p:bldP spid="79" grpId="6"/>
      <p:bldP spid="79" grpId="7"/>
      <p:bldP spid="80" grpId="0"/>
      <p:bldP spid="80" grpId="1"/>
      <p:bldP spid="80" grpId="2"/>
      <p:bldP spid="80" grpId="3"/>
      <p:bldP spid="80" grpId="4"/>
      <p:bldP spid="80" grpId="5"/>
      <p:bldP spid="80" grpId="6"/>
      <p:bldP spid="80" grpId="7"/>
      <p:bldP spid="81" grpId="0"/>
      <p:bldP spid="81" grpId="1"/>
      <p:bldP spid="81" grpId="2"/>
      <p:bldP spid="81" grpId="3"/>
      <p:bldP spid="81" grpId="4"/>
      <p:bldP spid="81" grpId="5"/>
      <p:bldP spid="81" grpId="6"/>
      <p:bldP spid="81" grpId="7"/>
      <p:bldP spid="82" grpId="0"/>
      <p:bldP spid="82" grpId="1"/>
      <p:bldP spid="82" grpId="2"/>
      <p:bldP spid="82" grpId="3"/>
      <p:bldP spid="82" grpId="4"/>
      <p:bldP spid="82" grpId="5"/>
      <p:bldP spid="82" grpId="6"/>
      <p:bldP spid="82" grpId="7"/>
      <p:bldP spid="83" grpId="0"/>
      <p:bldP spid="83" grpId="1"/>
      <p:bldP spid="83" grpId="2"/>
      <p:bldP spid="83" grpId="3"/>
      <p:bldP spid="83" grpId="4"/>
      <p:bldP spid="83" grpId="5"/>
      <p:bldP spid="83" grpId="6"/>
      <p:bldP spid="83" grpId="7"/>
      <p:bldP spid="89" grpId="0"/>
      <p:bldP spid="89" grpId="1"/>
      <p:bldP spid="89" grpId="2"/>
      <p:bldP spid="89" grpId="3"/>
      <p:bldP spid="89" grpId="4"/>
      <p:bldP spid="89" grpId="5"/>
      <p:bldP spid="89" grpId="6"/>
      <p:bldP spid="89" grpId="7"/>
      <p:bldP spid="90" grpId="0"/>
      <p:bldP spid="90" grpId="1"/>
      <p:bldP spid="90" grpId="2"/>
      <p:bldP spid="90" grpId="3"/>
      <p:bldP spid="90" grpId="4"/>
      <p:bldP spid="90" grpId="5"/>
      <p:bldP spid="90" grpId="6"/>
      <p:bldP spid="90" grpId="7"/>
      <p:bldP spid="91" grpId="0"/>
      <p:bldP spid="91" grpId="1"/>
      <p:bldP spid="91" grpId="2"/>
      <p:bldP spid="91" grpId="3"/>
      <p:bldP spid="91" grpId="4"/>
      <p:bldP spid="91" grpId="5"/>
      <p:bldP spid="91" grpId="6"/>
      <p:bldP spid="91" grpId="7"/>
      <p:bldP spid="92" grpId="0"/>
      <p:bldP spid="92" grpId="1"/>
      <p:bldP spid="92" grpId="2"/>
      <p:bldP spid="92" grpId="3"/>
      <p:bldP spid="92" grpId="4"/>
      <p:bldP spid="92" grpId="5"/>
      <p:bldP spid="92" grpId="6"/>
      <p:bldP spid="92" grpId="7"/>
      <p:bldP spid="93" grpId="0"/>
      <p:bldP spid="93" grpId="1"/>
      <p:bldP spid="93" grpId="2"/>
      <p:bldP spid="93" grpId="3"/>
      <p:bldP spid="93" grpId="4"/>
      <p:bldP spid="93" grpId="5"/>
      <p:bldP spid="93" grpId="6"/>
      <p:bldP spid="93" grpId="7"/>
      <p:bldP spid="94" grpId="0"/>
      <p:bldP spid="94" grpId="1"/>
      <p:bldP spid="94" grpId="2"/>
      <p:bldP spid="94" grpId="3"/>
      <p:bldP spid="94" grpId="4"/>
      <p:bldP spid="94" grpId="5"/>
      <p:bldP spid="94" grpId="6"/>
      <p:bldP spid="94" grpId="7"/>
      <p:bldP spid="95" grpId="0"/>
      <p:bldP spid="95" grpId="1"/>
      <p:bldP spid="95" grpId="2"/>
      <p:bldP spid="95" grpId="3"/>
      <p:bldP spid="95" grpId="4"/>
      <p:bldP spid="95" grpId="5"/>
      <p:bldP spid="95" grpId="6"/>
      <p:bldP spid="95" grpId="7"/>
      <p:bldP spid="96" grpId="0"/>
      <p:bldP spid="96" grpId="1"/>
      <p:bldP spid="96" grpId="2"/>
      <p:bldP spid="96" grpId="3"/>
      <p:bldP spid="96" grpId="4"/>
      <p:bldP spid="96" grpId="5"/>
      <p:bldP spid="96" grpId="6"/>
      <p:bldP spid="96" grpId="7"/>
      <p:bldP spid="97" grpId="0"/>
      <p:bldP spid="97" grpId="1"/>
      <p:bldP spid="97" grpId="2"/>
      <p:bldP spid="97" grpId="3"/>
      <p:bldP spid="97" grpId="4"/>
      <p:bldP spid="97" grpId="5"/>
      <p:bldP spid="97" grpId="6"/>
      <p:bldP spid="97" grpId="7"/>
      <p:bldP spid="98" grpId="0"/>
      <p:bldP spid="98" grpId="1"/>
      <p:bldP spid="98" grpId="2"/>
      <p:bldP spid="98" grpId="3"/>
      <p:bldP spid="98" grpId="4"/>
      <p:bldP spid="98" grpId="5"/>
      <p:bldP spid="98" grpId="6"/>
      <p:bldP spid="98" grpId="7"/>
      <p:bldP spid="99" grpId="0"/>
      <p:bldP spid="99" grpId="1"/>
      <p:bldP spid="99" grpId="2"/>
      <p:bldP spid="99" grpId="3"/>
      <p:bldP spid="99" grpId="4"/>
      <p:bldP spid="99" grpId="5"/>
      <p:bldP spid="99" grpId="6"/>
      <p:bldP spid="99" grpId="7"/>
      <p:bldP spid="100" grpId="0"/>
      <p:bldP spid="100" grpId="1"/>
      <p:bldP spid="100" grpId="2"/>
      <p:bldP spid="100" grpId="3"/>
      <p:bldP spid="100" grpId="4"/>
      <p:bldP spid="100" grpId="5"/>
      <p:bldP spid="100" grpId="6"/>
      <p:bldP spid="100" grpId="7"/>
      <p:bldP spid="101" grpId="0"/>
      <p:bldP spid="101" grpId="1"/>
      <p:bldP spid="101" grpId="2"/>
      <p:bldP spid="101" grpId="3"/>
      <p:bldP spid="101" grpId="4"/>
      <p:bldP spid="101" grpId="5"/>
      <p:bldP spid="101" grpId="6"/>
      <p:bldP spid="101" grpId="7"/>
      <p:bldP spid="103" grpId="0"/>
      <p:bldP spid="103" grpId="1"/>
      <p:bldP spid="103" grpId="2"/>
      <p:bldP spid="103" grpId="3"/>
      <p:bldP spid="103" grpId="4"/>
      <p:bldP spid="103" grpId="5"/>
      <p:bldP spid="103" grpId="6"/>
      <p:bldP spid="103" grpId="7"/>
      <p:bldP spid="104" grpId="0"/>
      <p:bldP spid="104" grpId="1"/>
      <p:bldP spid="104" grpId="2"/>
      <p:bldP spid="104" grpId="3"/>
      <p:bldP spid="104" grpId="4"/>
      <p:bldP spid="104" grpId="5"/>
      <p:bldP spid="104" grpId="6"/>
      <p:bldP spid="104" grpId="7"/>
      <p:bldP spid="105" grpId="0"/>
      <p:bldP spid="105" grpId="1"/>
      <p:bldP spid="105" grpId="2"/>
      <p:bldP spid="105" grpId="3"/>
      <p:bldP spid="105" grpId="4"/>
      <p:bldP spid="105" grpId="5"/>
      <p:bldP spid="105" grpId="6"/>
      <p:bldP spid="105" grpId="7"/>
      <p:bldP spid="106" grpId="0"/>
      <p:bldP spid="106" grpId="1"/>
      <p:bldP spid="106" grpId="2"/>
      <p:bldP spid="106" grpId="3"/>
      <p:bldP spid="106" grpId="4"/>
      <p:bldP spid="106" grpId="5"/>
      <p:bldP spid="106" grpId="6"/>
      <p:bldP spid="106" grpId="7"/>
      <p:bldP spid="107" grpId="0"/>
      <p:bldP spid="107" grpId="1"/>
      <p:bldP spid="107" grpId="2"/>
      <p:bldP spid="107" grpId="3"/>
      <p:bldP spid="107" grpId="4"/>
      <p:bldP spid="107" grpId="5"/>
      <p:bldP spid="107" grpId="6"/>
      <p:bldP spid="107" grpId="7"/>
      <p:bldP spid="108" grpId="0"/>
      <p:bldP spid="108" grpId="1"/>
      <p:bldP spid="108" grpId="2"/>
      <p:bldP spid="108" grpId="3"/>
      <p:bldP spid="108" grpId="4"/>
      <p:bldP spid="108" grpId="5"/>
      <p:bldP spid="108" grpId="6"/>
      <p:bldP spid="108" grpId="7"/>
      <p:bldP spid="109" grpId="0"/>
      <p:bldP spid="109" grpId="1"/>
      <p:bldP spid="109" grpId="2"/>
      <p:bldP spid="109" grpId="3"/>
      <p:bldP spid="109" grpId="4"/>
      <p:bldP spid="109" grpId="5"/>
      <p:bldP spid="109" grpId="6"/>
      <p:bldP spid="109" grpId="7"/>
      <p:bldP spid="110" grpId="0"/>
      <p:bldP spid="110" grpId="1"/>
      <p:bldP spid="110" grpId="2"/>
      <p:bldP spid="110" grpId="3"/>
      <p:bldP spid="110" grpId="4"/>
      <p:bldP spid="110" grpId="5"/>
      <p:bldP spid="110" grpId="6"/>
      <p:bldP spid="110" grpId="7"/>
      <p:bldP spid="111" grpId="0"/>
      <p:bldP spid="111" grpId="1"/>
      <p:bldP spid="111" grpId="2"/>
      <p:bldP spid="111" grpId="3"/>
      <p:bldP spid="111" grpId="4"/>
      <p:bldP spid="111" grpId="5"/>
      <p:bldP spid="111" grpId="6"/>
      <p:bldP spid="111" grpId="7"/>
      <p:bldP spid="112" grpId="0"/>
      <p:bldP spid="112" grpId="1"/>
      <p:bldP spid="112" grpId="2"/>
      <p:bldP spid="112" grpId="3"/>
      <p:bldP spid="112" grpId="4"/>
      <p:bldP spid="112" grpId="5"/>
      <p:bldP spid="112" grpId="6"/>
      <p:bldP spid="112" grpId="7"/>
      <p:bldP spid="113" grpId="0"/>
      <p:bldP spid="113" grpId="1"/>
      <p:bldP spid="113" grpId="2"/>
      <p:bldP spid="113" grpId="3"/>
      <p:bldP spid="113" grpId="4"/>
      <p:bldP spid="113" grpId="5"/>
      <p:bldP spid="113" grpId="6"/>
      <p:bldP spid="113" grpId="7"/>
      <p:bldP spid="114" grpId="0"/>
      <p:bldP spid="114" grpId="1"/>
      <p:bldP spid="114" grpId="2"/>
      <p:bldP spid="114" grpId="3"/>
      <p:bldP spid="114" grpId="4"/>
      <p:bldP spid="114" grpId="5"/>
      <p:bldP spid="114" grpId="6"/>
      <p:bldP spid="114" grpId="7"/>
      <p:bldP spid="115" grpId="0"/>
      <p:bldP spid="115" grpId="1"/>
      <p:bldP spid="115" grpId="2"/>
      <p:bldP spid="115" grpId="3"/>
      <p:bldP spid="115" grpId="4"/>
      <p:bldP spid="115" grpId="5"/>
      <p:bldP spid="115" grpId="6"/>
      <p:bldP spid="115" grpId="7"/>
      <p:bldP spid="116" grpId="0"/>
      <p:bldP spid="116" grpId="1"/>
      <p:bldP spid="116" grpId="2"/>
      <p:bldP spid="116" grpId="3"/>
      <p:bldP spid="116" grpId="4"/>
      <p:bldP spid="116" grpId="5"/>
      <p:bldP spid="116" grpId="6"/>
      <p:bldP spid="116" grpId="7"/>
      <p:bldP spid="117" grpId="0"/>
      <p:bldP spid="117" grpId="1"/>
      <p:bldP spid="117" grpId="2"/>
      <p:bldP spid="117" grpId="3"/>
      <p:bldP spid="117" grpId="4"/>
      <p:bldP spid="117" grpId="5"/>
      <p:bldP spid="117" grpId="6"/>
      <p:bldP spid="117" grpId="7"/>
      <p:bldP spid="118" grpId="0"/>
      <p:bldP spid="118" grpId="1"/>
      <p:bldP spid="118" grpId="2"/>
      <p:bldP spid="118" grpId="3"/>
      <p:bldP spid="118" grpId="4"/>
      <p:bldP spid="118" grpId="5"/>
      <p:bldP spid="118" grpId="6"/>
      <p:bldP spid="118" grpId="7"/>
      <p:bldP spid="119" grpId="0"/>
      <p:bldP spid="119" grpId="1"/>
      <p:bldP spid="119" grpId="2"/>
      <p:bldP spid="119" grpId="3"/>
      <p:bldP spid="119" grpId="4"/>
      <p:bldP spid="119" grpId="5"/>
      <p:bldP spid="119" grpId="6"/>
      <p:bldP spid="119" grpId="7"/>
      <p:bldP spid="120" grpId="0"/>
      <p:bldP spid="120" grpId="1"/>
      <p:bldP spid="120" grpId="2"/>
      <p:bldP spid="120" grpId="3"/>
      <p:bldP spid="120" grpId="4"/>
      <p:bldP spid="120" grpId="5"/>
      <p:bldP spid="120" grpId="6"/>
      <p:bldP spid="120" grpId="7"/>
      <p:bldP spid="121" grpId="0"/>
      <p:bldP spid="121" grpId="1"/>
      <p:bldP spid="121" grpId="2"/>
      <p:bldP spid="121" grpId="3"/>
      <p:bldP spid="121" grpId="4"/>
      <p:bldP spid="121" grpId="5"/>
      <p:bldP spid="121" grpId="6"/>
      <p:bldP spid="121" grpId="7"/>
      <p:bldP spid="122" grpId="0"/>
      <p:bldP spid="122" grpId="1"/>
      <p:bldP spid="122" grpId="2"/>
      <p:bldP spid="122" grpId="3"/>
      <p:bldP spid="122" grpId="4"/>
      <p:bldP spid="122" grpId="5"/>
      <p:bldP spid="122" grpId="6"/>
      <p:bldP spid="122" grpId="7"/>
      <p:bldP spid="123" grpId="0"/>
      <p:bldP spid="123" grpId="1"/>
      <p:bldP spid="123" grpId="2"/>
      <p:bldP spid="123" grpId="3"/>
      <p:bldP spid="66" grpId="0" animBg="1"/>
      <p:bldP spid="11" grpId="0" animBg="1"/>
      <p:bldP spid="11" grpId="1" animBg="1"/>
      <p:bldP spid="46" grpId="0" animBg="1"/>
      <p:bldP spid="46" grpId="1" animBg="1"/>
      <p:bldP spid="146" grpId="0" animBg="1"/>
      <p:bldP spid="147" grpId="0"/>
      <p:bldP spid="147" grpId="1"/>
      <p:bldP spid="147" grpId="2"/>
      <p:bldP spid="147" grpId="3"/>
      <p:bldP spid="148" grpId="0"/>
      <p:bldP spid="148" grpId="1"/>
      <p:bldP spid="148" grpId="2"/>
      <p:bldP spid="148" grpId="3"/>
      <p:bldP spid="149" grpId="0"/>
      <p:bldP spid="149" grpId="1"/>
      <p:bldP spid="149" grpId="2"/>
      <p:bldP spid="149" grpId="3"/>
      <p:bldP spid="150" grpId="0"/>
      <p:bldP spid="150" grpId="1"/>
      <p:bldP spid="150" grpId="2"/>
      <p:bldP spid="150" grpId="3"/>
      <p:bldP spid="151" grpId="0"/>
      <p:bldP spid="151" grpId="1"/>
      <p:bldP spid="151" grpId="2"/>
      <p:bldP spid="151" grpId="3"/>
      <p:bldP spid="152" grpId="0"/>
      <p:bldP spid="152" grpId="1"/>
      <p:bldP spid="152" grpId="2"/>
      <p:bldP spid="152" grpId="3"/>
      <p:bldP spid="153" grpId="0"/>
      <p:bldP spid="153" grpId="1"/>
      <p:bldP spid="153" grpId="2"/>
      <p:bldP spid="153" grpId="3"/>
      <p:bldP spid="154" grpId="0"/>
      <p:bldP spid="154" grpId="1"/>
      <p:bldP spid="154" grpId="2"/>
      <p:bldP spid="154" grpId="3"/>
      <p:bldP spid="155" grpId="0"/>
      <p:bldP spid="155" grpId="1"/>
      <p:bldP spid="155" grpId="2"/>
      <p:bldP spid="155" grpId="3"/>
      <p:bldP spid="156" grpId="0"/>
      <p:bldP spid="156" grpId="1"/>
      <p:bldP spid="157" grpId="0" animBg="1"/>
      <p:bldP spid="48" grpId="0" animBg="1"/>
      <p:bldP spid="158" grpId="0" animBg="1"/>
      <p:bldP spid="159" grpId="0"/>
      <p:bldP spid="159" grpId="1"/>
      <p:bldP spid="159" grpId="2"/>
      <p:bldP spid="159" grpId="3"/>
      <p:bldP spid="160" grpId="0"/>
      <p:bldP spid="160" grpId="1"/>
      <p:bldP spid="160" grpId="2"/>
      <p:bldP spid="160" grpId="3"/>
      <p:bldP spid="161" grpId="0"/>
      <p:bldP spid="161" grpId="1"/>
      <p:bldP spid="161" grpId="2"/>
      <p:bldP spid="161" grpId="3"/>
      <p:bldP spid="162" grpId="0"/>
      <p:bldP spid="162" grpId="1"/>
      <p:bldP spid="162" grpId="2"/>
      <p:bldP spid="162" grpId="3"/>
      <p:bldP spid="163" grpId="0"/>
      <p:bldP spid="163" grpId="1"/>
      <p:bldP spid="163" grpId="2"/>
      <p:bldP spid="163" grpId="3"/>
      <p:bldP spid="164" grpId="0"/>
      <p:bldP spid="164" grpId="1"/>
      <p:bldP spid="164" grpId="2"/>
      <p:bldP spid="164" grpId="3"/>
      <p:bldP spid="165" grpId="0"/>
      <p:bldP spid="165" grpId="1"/>
      <p:bldP spid="165" grpId="2"/>
      <p:bldP spid="165" grpId="3"/>
      <p:bldP spid="166" grpId="0"/>
      <p:bldP spid="166" grpId="1"/>
      <p:bldP spid="166" grpId="2"/>
      <p:bldP spid="166" grpId="3"/>
      <p:bldP spid="167" grpId="0"/>
      <p:bldP spid="167" grpId="1"/>
      <p:bldP spid="167" grpId="2"/>
      <p:bldP spid="167" grpId="3"/>
      <p:bldP spid="168" grpId="0"/>
      <p:bldP spid="168" grpId="1"/>
      <p:bldP spid="169" grpId="0" animBg="1"/>
      <p:bldP spid="49" grpId="0" animBg="1"/>
      <p:bldP spid="222" grpId="0"/>
      <p:bldP spid="222" grpId="1"/>
      <p:bldP spid="222" grpId="2"/>
      <p:bldP spid="222" grpId="3"/>
      <p:bldP spid="171" grpId="0"/>
      <p:bldP spid="171" grpId="1"/>
      <p:bldP spid="171" grpId="2"/>
      <p:bldP spid="171" grpId="3"/>
      <p:bldP spid="172" grpId="0"/>
      <p:bldP spid="172" grpId="1"/>
      <p:bldP spid="172" grpId="2"/>
      <p:bldP spid="172" grpId="3"/>
      <p:bldP spid="173" grpId="0"/>
      <p:bldP spid="173" grpId="1"/>
      <p:bldP spid="173" grpId="2"/>
      <p:bldP spid="173" grpId="3"/>
      <p:bldP spid="174" grpId="0"/>
      <p:bldP spid="174" grpId="1"/>
      <p:bldP spid="174" grpId="2"/>
      <p:bldP spid="174" grpId="3"/>
      <p:bldP spid="175" grpId="0"/>
      <p:bldP spid="175" grpId="1"/>
      <p:bldP spid="175" grpId="2"/>
      <p:bldP spid="175" grpId="3"/>
      <p:bldP spid="176" grpId="0"/>
      <p:bldP spid="176" grpId="1"/>
      <p:bldP spid="176" grpId="2"/>
      <p:bldP spid="176" grpId="3"/>
      <p:bldP spid="177" grpId="0"/>
      <p:bldP spid="177" grpId="1"/>
      <p:bldP spid="177" grpId="2"/>
      <p:bldP spid="177" grpId="3"/>
      <p:bldP spid="178" grpId="0"/>
      <p:bldP spid="178" grpId="1"/>
      <p:bldP spid="178" grpId="2"/>
      <p:bldP spid="178" grpId="3"/>
      <p:bldP spid="179" grpId="0"/>
      <p:bldP spid="179" grpId="1"/>
      <p:bldP spid="179" grpId="2"/>
      <p:bldP spid="179" grpId="3"/>
      <p:bldP spid="180" grpId="0"/>
      <p:bldP spid="180" grpId="1"/>
      <p:bldP spid="180" grpId="2"/>
      <p:bldP spid="180" grpId="3"/>
      <p:bldP spid="181" grpId="0"/>
      <p:bldP spid="181" grpId="1"/>
      <p:bldP spid="181" grpId="2"/>
      <p:bldP spid="181" grpId="3"/>
      <p:bldP spid="182" grpId="0"/>
      <p:bldP spid="182" grpId="1"/>
      <p:bldP spid="182" grpId="2"/>
      <p:bldP spid="182" grpId="3"/>
      <p:bldP spid="183" grpId="0"/>
      <p:bldP spid="183" grpId="1"/>
      <p:bldP spid="183" grpId="2"/>
      <p:bldP spid="183" grpId="3"/>
      <p:bldP spid="184" grpId="0"/>
      <p:bldP spid="184" grpId="1"/>
      <p:bldP spid="184" grpId="2"/>
      <p:bldP spid="184" grpId="3"/>
      <p:bldP spid="185" grpId="0"/>
      <p:bldP spid="185" grpId="1"/>
      <p:bldP spid="185" grpId="2"/>
      <p:bldP spid="185" grpId="3"/>
      <p:bldP spid="186" grpId="0"/>
      <p:bldP spid="186" grpId="1"/>
      <p:bldP spid="186" grpId="2"/>
      <p:bldP spid="186" grpId="3"/>
      <p:bldP spid="187" grpId="0"/>
      <p:bldP spid="187" grpId="1"/>
      <p:bldP spid="187" grpId="2"/>
      <p:bldP spid="187" grpId="3"/>
      <p:bldP spid="188" grpId="0"/>
      <p:bldP spid="188" grpId="1"/>
      <p:bldP spid="188" grpId="2"/>
      <p:bldP spid="188" grpId="3"/>
      <p:bldP spid="189" grpId="0"/>
      <p:bldP spid="189" grpId="1"/>
      <p:bldP spid="189" grpId="2"/>
      <p:bldP spid="189" grpId="3"/>
      <p:bldP spid="190" grpId="0"/>
      <p:bldP spid="190" grpId="1"/>
      <p:bldP spid="191" grpId="0" animBg="1"/>
      <p:bldP spid="191" grpId="1" animBg="1"/>
      <p:bldP spid="192" grpId="0" animBg="1"/>
      <p:bldP spid="193" grpId="0" animBg="1"/>
      <p:bldP spid="194" grpId="0" animBg="1"/>
      <p:bldP spid="205" grpId="0"/>
      <p:bldP spid="205" grpId="1"/>
      <p:bldP spid="205" grpId="2"/>
      <p:bldP spid="205" grpId="3"/>
      <p:bldP spid="206" grpId="0"/>
      <p:bldP spid="206" grpId="1"/>
      <p:bldP spid="206" grpId="2"/>
      <p:bldP spid="206" grpId="3"/>
      <p:bldP spid="207" grpId="0"/>
      <p:bldP spid="207" grpId="1"/>
      <p:bldP spid="207" grpId="2"/>
      <p:bldP spid="207" grpId="3"/>
      <p:bldP spid="208" grpId="0"/>
      <p:bldP spid="208" grpId="1"/>
      <p:bldP spid="208" grpId="2"/>
      <p:bldP spid="208" grpId="3"/>
      <p:bldP spid="209" grpId="0"/>
      <p:bldP spid="209" grpId="1"/>
      <p:bldP spid="209" grpId="2"/>
      <p:bldP spid="209" grpId="3"/>
      <p:bldP spid="210" grpId="0"/>
      <p:bldP spid="210" grpId="1"/>
      <p:bldP spid="210" grpId="2"/>
      <p:bldP spid="210" grpId="3"/>
      <p:bldP spid="211" grpId="0"/>
      <p:bldP spid="211" grpId="1"/>
      <p:bldP spid="211" grpId="2"/>
      <p:bldP spid="211" grpId="3"/>
      <p:bldP spid="212" grpId="0"/>
      <p:bldP spid="212" grpId="1"/>
      <p:bldP spid="212" grpId="2"/>
      <p:bldP spid="212" grpId="3"/>
      <p:bldP spid="213" grpId="0"/>
      <p:bldP spid="213" grpId="1"/>
      <p:bldP spid="213" grpId="2"/>
      <p:bldP spid="213" grpId="3"/>
      <p:bldP spid="214" grpId="0"/>
      <p:bldP spid="214" grpId="1"/>
      <p:bldP spid="214" grpId="2"/>
      <p:bldP spid="214" grpId="3"/>
      <p:bldP spid="215" grpId="0"/>
      <p:bldP spid="215" grpId="1"/>
      <p:bldP spid="215" grpId="2"/>
      <p:bldP spid="215" grpId="3"/>
      <p:bldP spid="216" grpId="0"/>
      <p:bldP spid="216" grpId="1"/>
      <p:bldP spid="216" grpId="2"/>
      <p:bldP spid="216" grpId="3"/>
      <p:bldP spid="217" grpId="0"/>
      <p:bldP spid="217" grpId="1"/>
      <p:bldP spid="217" grpId="2"/>
      <p:bldP spid="217" grpId="3"/>
      <p:bldP spid="218" grpId="0"/>
      <p:bldP spid="218" grpId="1"/>
      <p:bldP spid="218" grpId="2"/>
      <p:bldP spid="218" grpId="3"/>
      <p:bldP spid="219" grpId="0"/>
      <p:bldP spid="219" grpId="1"/>
      <p:bldP spid="219" grpId="2"/>
      <p:bldP spid="219" grpId="3"/>
      <p:bldP spid="220" grpId="0"/>
      <p:bldP spid="220" grpId="1"/>
      <p:bldP spid="220" grpId="2"/>
      <p:bldP spid="220" grpId="3"/>
      <p:bldP spid="223" grpId="0"/>
      <p:bldP spid="223" grpId="1"/>
      <p:bldP spid="223" grpId="2"/>
      <p:bldP spid="223" grpId="3"/>
      <p:bldP spid="224" grpId="0"/>
      <p:bldP spid="224" grpId="1"/>
      <p:bldP spid="224" grpId="2"/>
      <p:bldP spid="224" grpId="3"/>
      <p:bldP spid="225" grpId="0"/>
      <p:bldP spid="225" grpId="1"/>
      <p:bldP spid="225" grpId="2"/>
      <p:bldP spid="225" grpId="3"/>
      <p:bldP spid="226" grpId="0"/>
      <p:bldP spid="226" grpId="1"/>
      <p:bldP spid="226" grpId="2"/>
      <p:bldP spid="226" grpId="3"/>
      <p:bldP spid="227" grpId="0"/>
      <p:bldP spid="227" grpId="1"/>
      <p:bldP spid="227" grpId="2"/>
      <p:bldP spid="227" grpId="3"/>
      <p:bldP spid="228" grpId="0"/>
      <p:bldP spid="228" grpId="1"/>
      <p:bldP spid="228" grpId="2"/>
      <p:bldP spid="228" grpId="3"/>
      <p:bldP spid="229" grpId="0"/>
      <p:bldP spid="229" grpId="1"/>
      <p:bldP spid="229" grpId="2"/>
      <p:bldP spid="229" grpId="3"/>
      <p:bldP spid="230" grpId="0"/>
      <p:bldP spid="230" grpId="1"/>
      <p:bldP spid="230" grpId="2"/>
      <p:bldP spid="230" grpId="3"/>
      <p:bldP spid="231" grpId="0"/>
      <p:bldP spid="231" grpId="1"/>
      <p:bldP spid="231" grpId="2"/>
      <p:bldP spid="231" grpId="3"/>
      <p:bldP spid="232" grpId="0"/>
      <p:bldP spid="232" grpId="1"/>
      <p:bldP spid="232" grpId="2"/>
      <p:bldP spid="232" grpId="3"/>
      <p:bldP spid="233" grpId="0"/>
      <p:bldP spid="233" grpId="1"/>
      <p:bldP spid="233" grpId="2"/>
      <p:bldP spid="233" grpId="3"/>
      <p:bldP spid="234" grpId="0"/>
      <p:bldP spid="234" grpId="1"/>
      <p:bldP spid="234" grpId="2"/>
      <p:bldP spid="234" grpId="3"/>
      <p:bldP spid="235" grpId="0"/>
      <p:bldP spid="235" grpId="1"/>
      <p:bldP spid="235" grpId="2"/>
      <p:bldP spid="235" grpId="3"/>
      <p:bldP spid="236" grpId="0"/>
      <p:bldP spid="236" grpId="1"/>
      <p:bldP spid="236" grpId="2"/>
      <p:bldP spid="236" grpId="3"/>
      <p:bldP spid="237" grpId="0"/>
      <p:bldP spid="237" grpId="1"/>
      <p:bldP spid="237" grpId="2"/>
      <p:bldP spid="237" grpId="3"/>
      <p:bldP spid="238" grpId="0"/>
      <p:bldP spid="238" grpId="1"/>
      <p:bldP spid="238" grpId="2"/>
      <p:bldP spid="238" grpId="3"/>
      <p:bldP spid="239" grpId="0"/>
      <p:bldP spid="239" grpId="1"/>
      <p:bldP spid="239" grpId="2"/>
      <p:bldP spid="239" grpId="3"/>
      <p:bldP spid="240" grpId="0"/>
      <p:bldP spid="240" grpId="1"/>
      <p:bldP spid="240" grpId="2"/>
      <p:bldP spid="240" grpId="3"/>
      <p:bldP spid="241" grpId="0"/>
      <p:bldP spid="241" grpId="1"/>
      <p:bldP spid="241" grpId="2"/>
      <p:bldP spid="241" grpId="3"/>
      <p:bldP spid="242" grpId="0"/>
      <p:bldP spid="242" grpId="1"/>
      <p:bldP spid="242" grpId="2"/>
      <p:bldP spid="242" grpId="3"/>
      <p:bldP spid="243" grpId="0"/>
      <p:bldP spid="243" grpId="1"/>
      <p:bldP spid="243" grpId="2"/>
      <p:bldP spid="243" grpId="3"/>
      <p:bldP spid="244" grpId="0"/>
      <p:bldP spid="244" grpId="1"/>
      <p:bldP spid="244" grpId="2"/>
      <p:bldP spid="244" grpId="3"/>
      <p:bldP spid="245" grpId="0"/>
      <p:bldP spid="245" grpId="1"/>
      <p:bldP spid="245" grpId="2"/>
      <p:bldP spid="245" grpId="3"/>
      <p:bldP spid="246" grpId="0"/>
      <p:bldP spid="246" grpId="1"/>
      <p:bldP spid="246" grpId="2"/>
      <p:bldP spid="246" grpId="3"/>
      <p:bldP spid="247" grpId="0"/>
      <p:bldP spid="247" grpId="1"/>
      <p:bldP spid="247" grpId="2"/>
      <p:bldP spid="247" grpId="3"/>
      <p:bldP spid="248" grpId="0"/>
      <p:bldP spid="248" grpId="1"/>
      <p:bldP spid="248" grpId="2"/>
      <p:bldP spid="248" grpId="3"/>
      <p:bldP spid="249" grpId="0"/>
      <p:bldP spid="249" grpId="1"/>
      <p:bldP spid="249" grpId="2"/>
      <p:bldP spid="249" grpId="3"/>
      <p:bldP spid="250" grpId="0"/>
      <p:bldP spid="250" grpId="1"/>
      <p:bldP spid="250" grpId="2"/>
      <p:bldP spid="250" grpId="3"/>
      <p:bldP spid="251" grpId="0"/>
      <p:bldP spid="251" grpId="1"/>
      <p:bldP spid="251" grpId="2"/>
      <p:bldP spid="251" grpId="3"/>
      <p:bldP spid="252" grpId="0"/>
      <p:bldP spid="252" grpId="1"/>
      <p:bldP spid="252" grpId="2"/>
      <p:bldP spid="252" grpId="3"/>
      <p:bldP spid="253" grpId="0"/>
      <p:bldP spid="253" grpId="1"/>
      <p:bldP spid="253" grpId="2"/>
      <p:bldP spid="253" grpId="3"/>
      <p:bldP spid="254" grpId="0"/>
      <p:bldP spid="254" grpId="1"/>
      <p:bldP spid="254" grpId="2"/>
      <p:bldP spid="254" grpId="3"/>
      <p:bldP spid="255" grpId="0"/>
      <p:bldP spid="255" grpId="1"/>
      <p:bldP spid="255" grpId="2"/>
      <p:bldP spid="255" grpId="3"/>
      <p:bldP spid="256" grpId="0"/>
      <p:bldP spid="25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Box 224"/>
          <p:cNvSpPr txBox="1"/>
          <p:nvPr/>
        </p:nvSpPr>
        <p:spPr>
          <a:xfrm>
            <a:off x="4427884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producers?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84" name="Herbivore bar"/>
          <p:cNvSpPr/>
          <p:nvPr/>
        </p:nvSpPr>
        <p:spPr>
          <a:xfrm>
            <a:off x="2697480" y="2438400"/>
            <a:ext cx="822960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88" name="&quot;10&quot;"/>
          <p:cNvSpPr txBox="1"/>
          <p:nvPr/>
        </p:nvSpPr>
        <p:spPr>
          <a:xfrm>
            <a:off x="2806966" y="2171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9" name="Arrow photosynthesis"/>
          <p:cNvSpPr/>
          <p:nvPr/>
        </p:nvSpPr>
        <p:spPr>
          <a:xfrm rot="3497170">
            <a:off x="1030393" y="3443051"/>
            <a:ext cx="2038320" cy="18288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 producer respiration"/>
          <p:cNvSpPr/>
          <p:nvPr/>
        </p:nvSpPr>
        <p:spPr>
          <a:xfrm rot="14280000">
            <a:off x="1659892" y="3435608"/>
            <a:ext cx="1911580" cy="9144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 producer eaten"/>
          <p:cNvSpPr/>
          <p:nvPr/>
        </p:nvSpPr>
        <p:spPr>
          <a:xfrm rot="16200000">
            <a:off x="3193841" y="4279855"/>
            <a:ext cx="611083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 herbivore eaten"/>
          <p:cNvSpPr/>
          <p:nvPr/>
        </p:nvSpPr>
        <p:spPr>
          <a:xfrm rot="16200000">
            <a:off x="3192146" y="2308886"/>
            <a:ext cx="640080" cy="73152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 predator respiration"/>
          <p:cNvSpPr/>
          <p:nvPr/>
        </p:nvSpPr>
        <p:spPr>
          <a:xfrm rot="9199075">
            <a:off x="2301981" y="1378122"/>
            <a:ext cx="457200" cy="3657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 producer death"/>
          <p:cNvSpPr/>
          <p:nvPr/>
        </p:nvSpPr>
        <p:spPr>
          <a:xfrm rot="10800000">
            <a:off x="2277880" y="5388128"/>
            <a:ext cx="447914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 herbivore respiration"/>
          <p:cNvSpPr/>
          <p:nvPr/>
        </p:nvSpPr>
        <p:spPr>
          <a:xfrm rot="12610148">
            <a:off x="2446225" y="2639882"/>
            <a:ext cx="305106" cy="256032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 decomposer respiration"/>
          <p:cNvSpPr/>
          <p:nvPr/>
        </p:nvSpPr>
        <p:spPr>
          <a:xfrm rot="16990149">
            <a:off x="417524" y="3955378"/>
            <a:ext cx="1467608" cy="237744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 herbivore death"/>
          <p:cNvSpPr/>
          <p:nvPr/>
        </p:nvSpPr>
        <p:spPr>
          <a:xfrm rot="7985111">
            <a:off x="2110416" y="4705446"/>
            <a:ext cx="1280160" cy="12801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 predator death"/>
          <p:cNvSpPr/>
          <p:nvPr/>
        </p:nvSpPr>
        <p:spPr>
          <a:xfrm rot="7262091">
            <a:off x="637734" y="3408311"/>
            <a:ext cx="3236976" cy="3657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fa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5234" y="3071790"/>
            <a:ext cx="1219864" cy="67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34" y="3125102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fa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3258" y="3072536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producer"/>
          <p:cNvSpPr/>
          <p:nvPr/>
        </p:nvSpPr>
        <p:spPr>
          <a:xfrm>
            <a:off x="2770788" y="48791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soil"/>
          <p:cNvSpPr/>
          <p:nvPr/>
        </p:nvSpPr>
        <p:spPr>
          <a:xfrm>
            <a:off x="785086" y="4879112"/>
            <a:ext cx="1447800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0788" y="535712"/>
            <a:ext cx="1447800" cy="1447800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herbivore"/>
          <p:cNvSpPr/>
          <p:nvPr/>
        </p:nvSpPr>
        <p:spPr>
          <a:xfrm>
            <a:off x="2770788" y="27074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atmosphere"/>
          <p:cNvSpPr/>
          <p:nvPr/>
        </p:nvSpPr>
        <p:spPr>
          <a:xfrm>
            <a:off x="480285" y="1221512"/>
            <a:ext cx="2047875" cy="2047875"/>
          </a:xfrm>
          <a:prstGeom prst="ellipse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5" name="cloud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660" y="1442442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soi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086" y="4879113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forb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9442" y="4876800"/>
            <a:ext cx="1107312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7506" y="581892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bunn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9895" y="2755116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90127" y="1614180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4D4D"/>
                </a:solidFill>
              </a:rPr>
              <a:t>Carnivores</a:t>
            </a:r>
          </a:p>
        </p:txBody>
      </p:sp>
      <p:sp>
        <p:nvSpPr>
          <p:cNvPr id="44" name="&quot;Herbivores&quot;"/>
          <p:cNvSpPr txBox="1"/>
          <p:nvPr/>
        </p:nvSpPr>
        <p:spPr>
          <a:xfrm>
            <a:off x="2901328" y="3785880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4D4D"/>
                </a:solidFill>
              </a:rPr>
              <a:t>Herbivores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3486" y="5949961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Producers</a:t>
            </a:r>
          </a:p>
        </p:txBody>
      </p:sp>
      <p:sp>
        <p:nvSpPr>
          <p:cNvPr id="34" name="&quot;Soil Carbon&quot;"/>
          <p:cNvSpPr txBox="1"/>
          <p:nvPr/>
        </p:nvSpPr>
        <p:spPr>
          <a:xfrm>
            <a:off x="869276" y="5957580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4D4D4D"/>
                </a:solidFill>
              </a:rPr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6024" y="2729358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4D4D4D"/>
                </a:solidFill>
              </a:rPr>
              <a:t>Atmosphere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27884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herbivores?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count 500"/>
          <p:cNvSpPr txBox="1"/>
          <p:nvPr/>
        </p:nvSpPr>
        <p:spPr>
          <a:xfrm>
            <a:off x="2825438" y="545941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count 100"/>
          <p:cNvSpPr txBox="1"/>
          <p:nvPr/>
        </p:nvSpPr>
        <p:spPr>
          <a:xfrm>
            <a:off x="826024" y="547400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100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731080" y="2220589"/>
            <a:ext cx="651140" cy="461666"/>
          </a:xfrm>
          <a:prstGeom prst="rect">
            <a:avLst/>
          </a:prstGeom>
          <a:solidFill>
            <a:schemeClr val="accent4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count 500"/>
          <p:cNvSpPr txBox="1"/>
          <p:nvPr/>
        </p:nvSpPr>
        <p:spPr>
          <a:xfrm>
            <a:off x="731077" y="222058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200</a:t>
            </a:r>
          </a:p>
        </p:txBody>
      </p:sp>
      <p:sp>
        <p:nvSpPr>
          <p:cNvPr id="191" name="count 500"/>
          <p:cNvSpPr txBox="1"/>
          <p:nvPr/>
        </p:nvSpPr>
        <p:spPr>
          <a:xfrm>
            <a:off x="731077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210</a:t>
            </a:r>
          </a:p>
        </p:txBody>
      </p:sp>
      <p:sp>
        <p:nvSpPr>
          <p:cNvPr id="192" name="count 500"/>
          <p:cNvSpPr txBox="1"/>
          <p:nvPr/>
        </p:nvSpPr>
        <p:spPr>
          <a:xfrm>
            <a:off x="731080" y="222057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220</a:t>
            </a:r>
          </a:p>
        </p:txBody>
      </p:sp>
      <p:sp>
        <p:nvSpPr>
          <p:cNvPr id="193" name="count 500"/>
          <p:cNvSpPr txBox="1"/>
          <p:nvPr/>
        </p:nvSpPr>
        <p:spPr>
          <a:xfrm>
            <a:off x="735937" y="222057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230</a:t>
            </a:r>
          </a:p>
        </p:txBody>
      </p:sp>
      <p:sp>
        <p:nvSpPr>
          <p:cNvPr id="194" name="count 500"/>
          <p:cNvSpPr txBox="1"/>
          <p:nvPr/>
        </p:nvSpPr>
        <p:spPr>
          <a:xfrm>
            <a:off x="731077" y="222789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240</a:t>
            </a:r>
          </a:p>
        </p:txBody>
      </p:sp>
      <p:sp>
        <p:nvSpPr>
          <p:cNvPr id="195" name="count 500"/>
          <p:cNvSpPr txBox="1"/>
          <p:nvPr/>
        </p:nvSpPr>
        <p:spPr>
          <a:xfrm>
            <a:off x="735937" y="2230042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250</a:t>
            </a:r>
          </a:p>
        </p:txBody>
      </p:sp>
      <p:sp>
        <p:nvSpPr>
          <p:cNvPr id="221" name="Rectangle 220"/>
          <p:cNvSpPr/>
          <p:nvPr/>
        </p:nvSpPr>
        <p:spPr>
          <a:xfrm>
            <a:off x="731080" y="2220589"/>
            <a:ext cx="651130" cy="444913"/>
          </a:xfrm>
          <a:prstGeom prst="rect">
            <a:avLst/>
          </a:prstGeom>
          <a:noFill/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TextBox 222"/>
          <p:cNvSpPr txBox="1"/>
          <p:nvPr/>
        </p:nvSpPr>
        <p:spPr>
          <a:xfrm>
            <a:off x="4002458" y="5244872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stay in the living plants.</a:t>
            </a:r>
          </a:p>
        </p:txBody>
      </p:sp>
      <p:sp>
        <p:nvSpPr>
          <p:cNvPr id="227" name="TextBox 226"/>
          <p:cNvSpPr txBox="1"/>
          <p:nvPr/>
        </p:nvSpPr>
        <p:spPr>
          <a:xfrm>
            <a:off x="3792065" y="2569369"/>
            <a:ext cx="1675290" cy="1323439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34 carbon atoms become part of the herbivore through biosynthesis.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23488" y="2916370"/>
            <a:ext cx="1675290" cy="1815882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50 carbon atoms go back to the atmosphere when herbivores use the food for cellular respiration.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56230" y="3991839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16 carbon atoms go to the soil when herbivores defecate.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3931361" y="3015025"/>
            <a:ext cx="1675290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 carbon atoms stay in the living herbivores.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</a:t>
            </a:r>
          </a:p>
        </p:txBody>
      </p:sp>
      <p:sp>
        <p:nvSpPr>
          <p:cNvPr id="246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2</a:t>
            </a:r>
          </a:p>
        </p:txBody>
      </p:sp>
      <p:sp>
        <p:nvSpPr>
          <p:cNvPr id="247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3</a:t>
            </a:r>
          </a:p>
        </p:txBody>
      </p:sp>
      <p:sp>
        <p:nvSpPr>
          <p:cNvPr id="248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4</a:t>
            </a:r>
          </a:p>
        </p:txBody>
      </p:sp>
      <p:sp>
        <p:nvSpPr>
          <p:cNvPr id="249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5</a:t>
            </a:r>
          </a:p>
        </p:txBody>
      </p:sp>
      <p:sp>
        <p:nvSpPr>
          <p:cNvPr id="250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6</a:t>
            </a:r>
          </a:p>
        </p:txBody>
      </p:sp>
      <p:sp>
        <p:nvSpPr>
          <p:cNvPr id="251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7</a:t>
            </a:r>
          </a:p>
        </p:txBody>
      </p:sp>
      <p:sp>
        <p:nvSpPr>
          <p:cNvPr id="252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8</a:t>
            </a:r>
          </a:p>
        </p:txBody>
      </p:sp>
      <p:sp>
        <p:nvSpPr>
          <p:cNvPr id="253" name="count 15"/>
          <p:cNvSpPr txBox="1"/>
          <p:nvPr/>
        </p:nvSpPr>
        <p:spPr>
          <a:xfrm>
            <a:off x="3114621" y="1152515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9</a:t>
            </a:r>
          </a:p>
        </p:txBody>
      </p:sp>
      <p:sp>
        <p:nvSpPr>
          <p:cNvPr id="254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10</a:t>
            </a:r>
          </a:p>
        </p:txBody>
      </p:sp>
      <p:sp>
        <p:nvSpPr>
          <p:cNvPr id="255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11</a:t>
            </a:r>
          </a:p>
        </p:txBody>
      </p:sp>
      <p:sp>
        <p:nvSpPr>
          <p:cNvPr id="256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12</a:t>
            </a:r>
          </a:p>
        </p:txBody>
      </p:sp>
      <p:sp>
        <p:nvSpPr>
          <p:cNvPr id="257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13</a:t>
            </a:r>
          </a:p>
        </p:txBody>
      </p:sp>
      <p:sp>
        <p:nvSpPr>
          <p:cNvPr id="258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14</a:t>
            </a:r>
          </a:p>
        </p:txBody>
      </p:sp>
      <p:sp>
        <p:nvSpPr>
          <p:cNvPr id="259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7F7F7F"/>
                </a:solidFill>
              </a:rPr>
              <a:t>15</a:t>
            </a:r>
          </a:p>
        </p:txBody>
      </p:sp>
      <p:sp>
        <p:nvSpPr>
          <p:cNvPr id="261" name="Rectangle 260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count 100"/>
          <p:cNvSpPr txBox="1"/>
          <p:nvPr/>
        </p:nvSpPr>
        <p:spPr>
          <a:xfrm>
            <a:off x="2817609" y="3272435"/>
            <a:ext cx="651140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101</a:t>
            </a:r>
          </a:p>
        </p:txBody>
      </p:sp>
      <p:sp>
        <p:nvSpPr>
          <p:cNvPr id="229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102</a:t>
            </a:r>
          </a:p>
        </p:txBody>
      </p:sp>
      <p:sp>
        <p:nvSpPr>
          <p:cNvPr id="230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103</a:t>
            </a:r>
          </a:p>
        </p:txBody>
      </p:sp>
      <p:sp>
        <p:nvSpPr>
          <p:cNvPr id="262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104</a:t>
            </a:r>
          </a:p>
        </p:txBody>
      </p:sp>
      <p:sp>
        <p:nvSpPr>
          <p:cNvPr id="263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105</a:t>
            </a:r>
          </a:p>
        </p:txBody>
      </p:sp>
      <p:sp>
        <p:nvSpPr>
          <p:cNvPr id="264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106</a:t>
            </a:r>
          </a:p>
        </p:txBody>
      </p:sp>
      <p:sp>
        <p:nvSpPr>
          <p:cNvPr id="265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107</a:t>
            </a:r>
          </a:p>
        </p:txBody>
      </p:sp>
      <p:sp>
        <p:nvSpPr>
          <p:cNvPr id="266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108</a:t>
            </a:r>
          </a:p>
        </p:txBody>
      </p:sp>
      <p:sp>
        <p:nvSpPr>
          <p:cNvPr id="267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109</a:t>
            </a:r>
          </a:p>
        </p:txBody>
      </p:sp>
      <p:sp>
        <p:nvSpPr>
          <p:cNvPr id="268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110</a:t>
            </a:r>
          </a:p>
        </p:txBody>
      </p:sp>
      <p:sp>
        <p:nvSpPr>
          <p:cNvPr id="269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111</a:t>
            </a:r>
          </a:p>
        </p:txBody>
      </p:sp>
      <p:sp>
        <p:nvSpPr>
          <p:cNvPr id="270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112</a:t>
            </a:r>
          </a:p>
        </p:txBody>
      </p:sp>
      <p:sp>
        <p:nvSpPr>
          <p:cNvPr id="271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113</a:t>
            </a:r>
          </a:p>
        </p:txBody>
      </p:sp>
      <p:sp>
        <p:nvSpPr>
          <p:cNvPr id="272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114</a:t>
            </a:r>
          </a:p>
        </p:txBody>
      </p:sp>
      <p:sp>
        <p:nvSpPr>
          <p:cNvPr id="273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115</a:t>
            </a:r>
          </a:p>
        </p:txBody>
      </p:sp>
      <p:sp>
        <p:nvSpPr>
          <p:cNvPr id="274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116</a:t>
            </a:r>
          </a:p>
        </p:txBody>
      </p:sp>
      <p:sp>
        <p:nvSpPr>
          <p:cNvPr id="275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117</a:t>
            </a:r>
          </a:p>
        </p:txBody>
      </p:sp>
      <p:sp>
        <p:nvSpPr>
          <p:cNvPr id="276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118</a:t>
            </a:r>
          </a:p>
        </p:txBody>
      </p:sp>
      <p:sp>
        <p:nvSpPr>
          <p:cNvPr id="277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119</a:t>
            </a:r>
          </a:p>
        </p:txBody>
      </p:sp>
      <p:sp>
        <p:nvSpPr>
          <p:cNvPr id="278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120</a:t>
            </a:r>
          </a:p>
        </p:txBody>
      </p:sp>
      <p:sp>
        <p:nvSpPr>
          <p:cNvPr id="279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121</a:t>
            </a:r>
          </a:p>
        </p:txBody>
      </p:sp>
      <p:sp>
        <p:nvSpPr>
          <p:cNvPr id="280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122</a:t>
            </a:r>
          </a:p>
        </p:txBody>
      </p:sp>
      <p:sp>
        <p:nvSpPr>
          <p:cNvPr id="281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123</a:t>
            </a:r>
          </a:p>
        </p:txBody>
      </p:sp>
      <p:sp>
        <p:nvSpPr>
          <p:cNvPr id="282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124</a:t>
            </a:r>
          </a:p>
        </p:txBody>
      </p:sp>
      <p:sp>
        <p:nvSpPr>
          <p:cNvPr id="283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125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TextBox 223"/>
          <p:cNvSpPr txBox="1"/>
          <p:nvPr/>
        </p:nvSpPr>
        <p:spPr>
          <a:xfrm>
            <a:off x="735938" y="5705114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go to the soil when plants die.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753854" y="3991839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9 carbon atoms go to the soil when herbivores die.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655546" y="471362"/>
            <a:ext cx="1706880" cy="6955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80" dirty="0"/>
              <a:t>Note: The pathways of carbon atoms are the same in all ecosystems, but the numbers of atoms are different.</a:t>
            </a:r>
            <a:endParaRPr lang="en-US" sz="980" b="1" dirty="0">
              <a:solidFill>
                <a:srgbClr val="0000FF"/>
              </a:solidFill>
            </a:endParaRPr>
          </a:p>
        </p:txBody>
      </p:sp>
      <p:sp>
        <p:nvSpPr>
          <p:cNvPr id="160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99</a:t>
            </a:r>
          </a:p>
        </p:txBody>
      </p:sp>
      <p:sp>
        <p:nvSpPr>
          <p:cNvPr id="197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98</a:t>
            </a:r>
          </a:p>
        </p:txBody>
      </p:sp>
      <p:sp>
        <p:nvSpPr>
          <p:cNvPr id="198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97</a:t>
            </a:r>
          </a:p>
        </p:txBody>
      </p:sp>
      <p:sp>
        <p:nvSpPr>
          <p:cNvPr id="199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96</a:t>
            </a:r>
          </a:p>
        </p:txBody>
      </p:sp>
      <p:sp>
        <p:nvSpPr>
          <p:cNvPr id="200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95</a:t>
            </a:r>
          </a:p>
        </p:txBody>
      </p:sp>
      <p:sp>
        <p:nvSpPr>
          <p:cNvPr id="201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94</a:t>
            </a:r>
          </a:p>
        </p:txBody>
      </p:sp>
      <p:sp>
        <p:nvSpPr>
          <p:cNvPr id="202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93</a:t>
            </a:r>
          </a:p>
        </p:txBody>
      </p:sp>
      <p:sp>
        <p:nvSpPr>
          <p:cNvPr id="203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92</a:t>
            </a:r>
          </a:p>
        </p:txBody>
      </p:sp>
      <p:sp>
        <p:nvSpPr>
          <p:cNvPr id="204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91</a:t>
            </a:r>
          </a:p>
        </p:txBody>
      </p:sp>
      <p:sp>
        <p:nvSpPr>
          <p:cNvPr id="205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90</a:t>
            </a:r>
          </a:p>
        </p:txBody>
      </p:sp>
      <p:sp>
        <p:nvSpPr>
          <p:cNvPr id="206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89</a:t>
            </a:r>
          </a:p>
        </p:txBody>
      </p:sp>
      <p:sp>
        <p:nvSpPr>
          <p:cNvPr id="207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88</a:t>
            </a:r>
          </a:p>
        </p:txBody>
      </p:sp>
      <p:sp>
        <p:nvSpPr>
          <p:cNvPr id="208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87</a:t>
            </a:r>
          </a:p>
        </p:txBody>
      </p:sp>
      <p:sp>
        <p:nvSpPr>
          <p:cNvPr id="209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86</a:t>
            </a:r>
          </a:p>
        </p:txBody>
      </p:sp>
      <p:sp>
        <p:nvSpPr>
          <p:cNvPr id="210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85</a:t>
            </a:r>
          </a:p>
        </p:txBody>
      </p:sp>
      <p:sp>
        <p:nvSpPr>
          <p:cNvPr id="211" name="count 100"/>
          <p:cNvSpPr txBox="1"/>
          <p:nvPr/>
        </p:nvSpPr>
        <p:spPr>
          <a:xfrm>
            <a:off x="2972058" y="3272371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84</a:t>
            </a:r>
          </a:p>
        </p:txBody>
      </p:sp>
      <p:sp>
        <p:nvSpPr>
          <p:cNvPr id="212" name="count 100"/>
          <p:cNvSpPr txBox="1"/>
          <p:nvPr/>
        </p:nvSpPr>
        <p:spPr>
          <a:xfrm>
            <a:off x="2980932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74</a:t>
            </a:r>
          </a:p>
        </p:txBody>
      </p:sp>
      <p:sp>
        <p:nvSpPr>
          <p:cNvPr id="213" name="count 100"/>
          <p:cNvSpPr txBox="1"/>
          <p:nvPr/>
        </p:nvSpPr>
        <p:spPr>
          <a:xfrm>
            <a:off x="2980932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64</a:t>
            </a:r>
          </a:p>
        </p:txBody>
      </p:sp>
      <p:sp>
        <p:nvSpPr>
          <p:cNvPr id="214" name="count 100"/>
          <p:cNvSpPr txBox="1"/>
          <p:nvPr/>
        </p:nvSpPr>
        <p:spPr>
          <a:xfrm>
            <a:off x="2980932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54</a:t>
            </a:r>
          </a:p>
        </p:txBody>
      </p:sp>
      <p:sp>
        <p:nvSpPr>
          <p:cNvPr id="215" name="count 100"/>
          <p:cNvSpPr txBox="1"/>
          <p:nvPr/>
        </p:nvSpPr>
        <p:spPr>
          <a:xfrm>
            <a:off x="2980932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44</a:t>
            </a:r>
          </a:p>
        </p:txBody>
      </p:sp>
      <p:sp>
        <p:nvSpPr>
          <p:cNvPr id="216" name="count 100"/>
          <p:cNvSpPr txBox="1"/>
          <p:nvPr/>
        </p:nvSpPr>
        <p:spPr>
          <a:xfrm>
            <a:off x="2980932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34</a:t>
            </a:r>
          </a:p>
        </p:txBody>
      </p:sp>
      <p:sp>
        <p:nvSpPr>
          <p:cNvPr id="218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33</a:t>
            </a:r>
          </a:p>
        </p:txBody>
      </p:sp>
      <p:sp>
        <p:nvSpPr>
          <p:cNvPr id="219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32</a:t>
            </a:r>
          </a:p>
        </p:txBody>
      </p:sp>
      <p:sp>
        <p:nvSpPr>
          <p:cNvPr id="220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31</a:t>
            </a:r>
          </a:p>
        </p:txBody>
      </p:sp>
      <p:sp>
        <p:nvSpPr>
          <p:cNvPr id="284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30</a:t>
            </a:r>
          </a:p>
        </p:txBody>
      </p:sp>
      <p:sp>
        <p:nvSpPr>
          <p:cNvPr id="285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29</a:t>
            </a:r>
          </a:p>
        </p:txBody>
      </p:sp>
      <p:sp>
        <p:nvSpPr>
          <p:cNvPr id="286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28</a:t>
            </a:r>
          </a:p>
        </p:txBody>
      </p:sp>
      <p:sp>
        <p:nvSpPr>
          <p:cNvPr id="287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27</a:t>
            </a:r>
          </a:p>
        </p:txBody>
      </p:sp>
      <p:sp>
        <p:nvSpPr>
          <p:cNvPr id="288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26</a:t>
            </a:r>
          </a:p>
        </p:txBody>
      </p:sp>
      <p:sp>
        <p:nvSpPr>
          <p:cNvPr id="289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</a:t>
            </a:r>
          </a:p>
        </p:txBody>
      </p:sp>
      <p:sp>
        <p:nvSpPr>
          <p:cNvPr id="290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24</a:t>
            </a:r>
          </a:p>
        </p:txBody>
      </p:sp>
      <p:sp>
        <p:nvSpPr>
          <p:cNvPr id="291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23</a:t>
            </a:r>
          </a:p>
        </p:txBody>
      </p:sp>
      <p:sp>
        <p:nvSpPr>
          <p:cNvPr id="292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22</a:t>
            </a:r>
          </a:p>
        </p:txBody>
      </p:sp>
      <p:sp>
        <p:nvSpPr>
          <p:cNvPr id="293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21</a:t>
            </a:r>
          </a:p>
        </p:txBody>
      </p:sp>
      <p:sp>
        <p:nvSpPr>
          <p:cNvPr id="294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20</a:t>
            </a:r>
          </a:p>
        </p:txBody>
      </p:sp>
      <p:sp>
        <p:nvSpPr>
          <p:cNvPr id="295" name="count 100"/>
          <p:cNvSpPr txBox="1"/>
          <p:nvPr/>
        </p:nvSpPr>
        <p:spPr>
          <a:xfrm>
            <a:off x="2981206" y="328189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19</a:t>
            </a:r>
          </a:p>
        </p:txBody>
      </p:sp>
      <p:sp>
        <p:nvSpPr>
          <p:cNvPr id="296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18</a:t>
            </a:r>
          </a:p>
        </p:txBody>
      </p:sp>
      <p:sp>
        <p:nvSpPr>
          <p:cNvPr id="297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17</a:t>
            </a:r>
          </a:p>
        </p:txBody>
      </p:sp>
      <p:sp>
        <p:nvSpPr>
          <p:cNvPr id="298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16</a:t>
            </a:r>
          </a:p>
        </p:txBody>
      </p:sp>
      <p:sp>
        <p:nvSpPr>
          <p:cNvPr id="299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15</a:t>
            </a:r>
          </a:p>
        </p:txBody>
      </p:sp>
      <p:sp>
        <p:nvSpPr>
          <p:cNvPr id="300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14</a:t>
            </a:r>
          </a:p>
        </p:txBody>
      </p:sp>
      <p:sp>
        <p:nvSpPr>
          <p:cNvPr id="301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13</a:t>
            </a:r>
          </a:p>
        </p:txBody>
      </p:sp>
      <p:sp>
        <p:nvSpPr>
          <p:cNvPr id="302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</a:t>
            </a:r>
          </a:p>
        </p:txBody>
      </p:sp>
      <p:sp>
        <p:nvSpPr>
          <p:cNvPr id="303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11</a:t>
            </a:r>
          </a:p>
        </p:txBody>
      </p:sp>
      <p:sp>
        <p:nvSpPr>
          <p:cNvPr id="304" name="count 100"/>
          <p:cNvSpPr txBox="1"/>
          <p:nvPr/>
        </p:nvSpPr>
        <p:spPr>
          <a:xfrm>
            <a:off x="2987041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10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3705224" y="4187799"/>
            <a:ext cx="2266951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100 carbon atoms go to herbivores when they eat plants.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4427884" y="1337181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Undigested food/Defecation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427884" y="1826074"/>
            <a:ext cx="443989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Cellular Respiration/Biosynthesis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427884" y="2316886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Being Eaten/Death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68992" y="1075571"/>
            <a:ext cx="1675290" cy="1077218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15 carbon atoms go to carnivores when they eat herbivores.</a:t>
            </a:r>
          </a:p>
        </p:txBody>
      </p:sp>
    </p:spTree>
    <p:extLst>
      <p:ext uri="{BB962C8B-B14F-4D97-AF65-F5344CB8AC3E}">
        <p14:creationId xmlns:p14="http://schemas.microsoft.com/office/powerpoint/2010/main" val="69655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D1B1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CC3A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0661D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C 0.01129 0.00949 0.02275 0.01898 -0.00139 0.06759 C -0.02552 0.1162 -0.11093 0.24699 -0.14514 0.29167 C -0.17934 0.33634 -0.19357 0.32616 -0.20642 0.33518 " pathEditMode="relative" rAng="0" ptsTypes="aaaa">
                                      <p:cBhvr>
                                        <p:cTn id="10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680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7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3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1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2" presetID="4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3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0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3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3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4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3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3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7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8" presetID="47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3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47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3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1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2" presetID="47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3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8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47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3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5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6" presetID="47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3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47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3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0" presetID="47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3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3" presetClass="emph" presetSubtype="2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7" presetID="47" presetClass="exit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3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3" presetClass="emph" presetSubtype="2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3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4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0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7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8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1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2" presetID="47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47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5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6" presetID="47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2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47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0" presetID="47" presetClass="entr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47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3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4" presetID="47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0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1" presetID="47" presetClass="entr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7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8" presetID="47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4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5" presetID="47" presetClass="entr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1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2" presetID="47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8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9" presetID="47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5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6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2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3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9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0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3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3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6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3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3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3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4" presetID="42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" dur="3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0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1" presetID="42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3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3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7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8" presetID="42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3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3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4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5" presetID="42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3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3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1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4" dur="3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8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9" presetID="42" presetClass="exit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1" dur="3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3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5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6" presetID="42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8" dur="3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3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2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3" presetID="42" presetClass="exit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3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3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9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0" presetID="42" presetClass="exit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"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6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7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3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3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3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4" presetID="42" presetClass="exit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6" dur="3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3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3" presetClass="emph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0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1" presetID="42" presetClass="exit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3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3" presetClass="emph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7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2" fill="hold">
                      <p:stCondLst>
                        <p:cond delay="indefinite"/>
                      </p:stCondLst>
                      <p:childTnLst>
                        <p:par>
                          <p:cTn id="563" fill="hold">
                            <p:stCondLst>
                              <p:cond delay="0"/>
                            </p:stCondLst>
                            <p:childTnLst>
                              <p:par>
                                <p:cTn id="564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5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5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  <p:set>
                                      <p:cBhvr>
                                        <p:cTn id="5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64A2"/>
                                      </p:to>
                                    </p:animClr>
                                    <p:set>
                                      <p:cBhvr>
                                        <p:cTn id="5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5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5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F81BD"/>
                                      </p:to>
                                    </p:animClr>
                                    <p:set>
                                      <p:cBhvr>
                                        <p:cTn id="6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44061"/>
                                      </p:to>
                                    </p:animClr>
                                    <p:set>
                                      <p:cBhvr>
                                        <p:cTn id="6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500"/>
                            </p:stCondLst>
                            <p:childTnLst>
                              <p:par>
                                <p:cTn id="6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2" fill="hold">
                            <p:stCondLst>
                              <p:cond delay="1000"/>
                            </p:stCondLst>
                            <p:childTnLst>
                              <p:par>
                                <p:cTn id="613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2000"/>
                            </p:stCondLst>
                            <p:childTnLst>
                              <p:par>
                                <p:cTn id="6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9 0.00694 L -0.21546 -0.13889 " pathEditMode="relative" rAng="0" ptsTypes="AA">
                                      <p:cBhvr>
                                        <p:cTn id="6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-7292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4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7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0315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8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1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3" presetClass="emph" presetSubtype="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4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0315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8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0" presetID="3" presetClass="emph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1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0315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3" presetClass="emph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8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0315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9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5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0315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6" presetID="4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8" dur="3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3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2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3" presetID="47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4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5" dur="3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3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9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0" presetID="47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2" dur="3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3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6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7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3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3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3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4" presetID="47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5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6" dur="3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3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0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1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4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6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8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1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4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5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7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0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1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2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8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9" presetID="47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2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4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5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6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8" dur="3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3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2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3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3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3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9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0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3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6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9" dur="3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3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3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4" presetID="42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5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6" dur="3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3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0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7" fill="hold">
                      <p:stCondLst>
                        <p:cond delay="indefinite"/>
                      </p:stCondLst>
                      <p:childTnLst>
                        <p:par>
                          <p:cTn id="768" fill="hold">
                            <p:stCondLst>
                              <p:cond delay="0"/>
                            </p:stCondLst>
                            <p:childTnLst>
                              <p:par>
                                <p:cTn id="769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7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7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8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8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CC3A"/>
                                      </p:to>
                                    </p:animClr>
                                    <p:set>
                                      <p:cBhvr>
                                        <p:cTn id="8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0661D"/>
                                      </p:to>
                                    </p:animClr>
                                    <p:set>
                                      <p:cBhvr>
                                        <p:cTn id="8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>
                            <p:stCondLst>
                              <p:cond delay="500"/>
                            </p:stCondLst>
                            <p:childTnLst>
                              <p:par>
                                <p:cTn id="823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6" fill="hold">
                            <p:stCondLst>
                              <p:cond delay="1500"/>
                            </p:stCondLst>
                            <p:childTnLst>
                              <p:par>
                                <p:cTn id="827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4.44444E-6 -0.31389 " pathEditMode="relative" ptsTypes="AA">
                                      <p:cBhvr>
                                        <p:cTn id="8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5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6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9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0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6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7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3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4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6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7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0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1" presetID="47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3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4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6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7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8" presetID="47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1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4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5" presetID="47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7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8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0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1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2" presetID="47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4" dur="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8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9" presetID="47" presetClass="entr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2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5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6" presetID="47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8" dur="3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9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2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3" presetID="47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5" dur="3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6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7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8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9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0" presetID="47" presetClass="entr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3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6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7" presetID="47" presetClass="entr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9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0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2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3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4" presetID="47" presetClass="entr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3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0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1" presetID="47" presetClass="entr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4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6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7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8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9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3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4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5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6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7" dur="3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3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0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1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2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3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4" dur="3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5" dur="3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8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9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0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1" dur="3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3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5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6" presetID="42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7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8" dur="3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9" dur="3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2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3" presetID="42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4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5" dur="3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3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9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0" presetID="42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1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2" dur="3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3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6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7" presetID="42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8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9" dur="3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3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2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3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4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5" dur="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6" dur="3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3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9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0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1" presetID="42" presetClass="exit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3" dur="3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3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6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7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8" presetID="42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9" dur="3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0" dur="3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3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4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5" presetID="42" presetClass="exit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6" dur="3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7" dur="3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3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1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2" presetID="42" presetClass="exit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3" dur="3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4" dur="3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3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7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8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9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0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1" dur="3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2" dur="3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5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6" presetID="42" presetClass="exit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7" dur="3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8" dur="3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9" dur="3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3" presetClass="emph" presetSubtype="2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2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5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6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9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2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3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5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6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9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0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3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6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6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7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9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0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3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4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6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7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0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1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3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4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7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8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1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2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4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5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7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8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5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0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8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9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2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5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6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9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2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3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5" presetID="3" presetClass="emph" presetSubtype="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6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7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9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0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2" presetID="3" presetClass="emph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3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6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7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3" presetClass="emph" presetSubtype="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0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1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3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4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3" presetClass="emph" presetSubtype="2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7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8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9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0" dur="3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1" dur="3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4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5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6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7" dur="3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8" dur="3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0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1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2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3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4" dur="3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5" dur="3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8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9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0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1" dur="3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2" dur="3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4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5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6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7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8" dur="3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9" dur="3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1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2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83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4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5" dur="3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6" dur="3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9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0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1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2" dur="3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3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5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6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7" presetID="47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8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9" dur="3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0" dur="3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2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3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04" presetID="47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5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6" dur="3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7" dur="3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9" presetID="3" presetClass="emph" presetSubtype="2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0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1" presetID="47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2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3" dur="3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4" dur="3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3" presetClass="emph" presetSubtype="2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7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8" presetID="47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9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0" dur="3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3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3" presetClass="emph" presetSubtype="2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4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25" presetID="47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6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7" dur="3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8" dur="3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0" presetID="3" presetClass="emph" presetSubtype="2" fill="hold" grpId="3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1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2" presetID="47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3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4" dur="3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5" dur="3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7" presetID="3" presetClass="emph" presetSubtype="2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8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9" presetID="47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0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1" dur="3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2" dur="3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3" presetClass="emph" presetSubtype="2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5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D1B10"/>
                                      </p:to>
                                    </p:animClr>
                                    <p:set>
                                      <p:cBhvr>
                                        <p:cTn id="12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12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1" dur="3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2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3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5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8" dur="3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9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0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1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2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5" dur="3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6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7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8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9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2" dur="3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3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4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5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6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2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3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0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6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7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8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9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0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3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4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5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6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7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0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1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2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3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4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7" dur="3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8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9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1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2" presetID="47" presetClass="exit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3" dur="3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4" dur="3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5" dur="3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7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8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9" presetID="47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0" dur="3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1" dur="3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2" dur="3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4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5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46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7" dur="3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8" dur="3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9" dur="3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1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2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3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4" dur="3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5" dur="3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6" dur="3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8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9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60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1" dur="3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2" dur="3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3" dur="3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5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6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67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8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9" dur="3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0" dur="3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3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4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5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6" dur="3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7" dur="3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9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0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1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2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3" dur="3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4" dur="3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7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8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9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3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3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3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4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5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7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1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2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4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8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9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1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5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6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8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2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3" presetID="47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9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0" presetID="47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2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6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7" presetID="47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9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3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4" presetID="47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6" dur="3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0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3" dur="3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57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8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9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0" dur="3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1" dur="3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3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4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5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6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7" dur="3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8" dur="3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0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1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2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3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4" dur="3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5" dur="3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7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8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9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0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1" dur="3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2" dur="3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5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6" presetID="42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7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8" dur="3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9" dur="3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1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2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3" presetID="42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4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5" dur="3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6" dur="3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8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9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00" presetID="42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1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2" dur="3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3" dur="3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5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6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07" presetID="42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8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9" dur="3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0" dur="3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2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3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4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5" dur="3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6" dur="3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3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9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0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1" fill="hold">
                            <p:stCondLst>
                              <p:cond delay="6300"/>
                            </p:stCondLst>
                            <p:childTnLst>
                              <p:par>
                                <p:cTn id="15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5" fill="hold">
                            <p:stCondLst>
                              <p:cond delay="6800"/>
                            </p:stCondLst>
                            <p:childTnLst>
                              <p:par>
                                <p:cTn id="15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9" fill="hold">
                            <p:stCondLst>
                              <p:cond delay="7300"/>
                            </p:stCondLst>
                            <p:childTnLst>
                              <p:par>
                                <p:cTn id="15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84" grpId="0" animBg="1"/>
      <p:bldP spid="85" grpId="0" animBg="1"/>
      <p:bldP spid="88" grpId="0"/>
      <p:bldP spid="12" grpId="0" animBg="1"/>
      <p:bldP spid="21" grpId="0" animBg="1"/>
      <p:bldP spid="25" grpId="0" animBg="1"/>
      <p:bldP spid="26" grpId="0" animBg="1"/>
      <p:bldP spid="26" grpId="1" animBg="1"/>
      <p:bldP spid="28" grpId="0" animBg="1"/>
      <p:bldP spid="28" grpId="1" animBg="1"/>
      <p:bldP spid="7" grpId="0" animBg="1"/>
      <p:bldP spid="9" grpId="0" animBg="1"/>
      <p:bldP spid="43" grpId="0"/>
      <p:bldP spid="43" grpId="1"/>
      <p:bldP spid="44" grpId="0"/>
      <p:bldP spid="45" grpId="0"/>
      <p:bldP spid="34" grpId="0"/>
      <p:bldP spid="34" grpId="1"/>
      <p:bldP spid="34" grpId="2"/>
      <p:bldP spid="34" grpId="3"/>
      <p:bldP spid="35" grpId="0"/>
      <p:bldP spid="35" grpId="1"/>
      <p:bldP spid="35" grpId="2"/>
      <p:bldP spid="56" grpId="0" animBg="1"/>
      <p:bldP spid="168" grpId="0"/>
      <p:bldP spid="168" grpId="1"/>
      <p:bldP spid="190" grpId="0"/>
      <p:bldP spid="190" grpId="1"/>
      <p:bldP spid="191" grpId="0"/>
      <p:bldP spid="191" grpId="1"/>
      <p:bldP spid="191" grpId="2"/>
      <p:bldP spid="191" grpId="3"/>
      <p:bldP spid="192" grpId="0"/>
      <p:bldP spid="192" grpId="1"/>
      <p:bldP spid="192" grpId="2"/>
      <p:bldP spid="192" grpId="3"/>
      <p:bldP spid="193" grpId="0"/>
      <p:bldP spid="193" grpId="1"/>
      <p:bldP spid="193" grpId="2"/>
      <p:bldP spid="193" grpId="3"/>
      <p:bldP spid="194" grpId="0"/>
      <p:bldP spid="194" grpId="1"/>
      <p:bldP spid="194" grpId="2"/>
      <p:bldP spid="194" grpId="3"/>
      <p:bldP spid="195" grpId="0"/>
      <p:bldP spid="195" grpId="1"/>
      <p:bldP spid="223" grpId="0" animBg="1"/>
      <p:bldP spid="227" grpId="0" animBg="1"/>
      <p:bldP spid="227" grpId="1" animBg="1"/>
      <p:bldP spid="46" grpId="0" animBg="1"/>
      <p:bldP spid="46" grpId="1" animBg="1"/>
      <p:bldP spid="49" grpId="0" animBg="1"/>
      <p:bldP spid="49" grpId="1" animBg="1"/>
      <p:bldP spid="226" grpId="0" animBg="1"/>
      <p:bldP spid="260" grpId="0" animBg="1"/>
      <p:bldP spid="245" grpId="0"/>
      <p:bldP spid="245" grpId="1"/>
      <p:bldP spid="245" grpId="2"/>
      <p:bldP spid="245" grpId="3"/>
      <p:bldP spid="246" grpId="0"/>
      <p:bldP spid="246" grpId="1"/>
      <p:bldP spid="246" grpId="2"/>
      <p:bldP spid="246" grpId="3"/>
      <p:bldP spid="247" grpId="0"/>
      <p:bldP spid="247" grpId="1"/>
      <p:bldP spid="247" grpId="2"/>
      <p:bldP spid="247" grpId="3"/>
      <p:bldP spid="248" grpId="0"/>
      <p:bldP spid="248" grpId="1"/>
      <p:bldP spid="248" grpId="2"/>
      <p:bldP spid="248" grpId="3"/>
      <p:bldP spid="249" grpId="0"/>
      <p:bldP spid="249" grpId="1"/>
      <p:bldP spid="249" grpId="2"/>
      <p:bldP spid="249" grpId="3"/>
      <p:bldP spid="250" grpId="0"/>
      <p:bldP spid="250" grpId="1"/>
      <p:bldP spid="250" grpId="2"/>
      <p:bldP spid="250" grpId="3"/>
      <p:bldP spid="251" grpId="0"/>
      <p:bldP spid="251" grpId="1"/>
      <p:bldP spid="251" grpId="2"/>
      <p:bldP spid="251" grpId="3"/>
      <p:bldP spid="252" grpId="0"/>
      <p:bldP spid="252" grpId="1"/>
      <p:bldP spid="252" grpId="2"/>
      <p:bldP spid="252" grpId="3"/>
      <p:bldP spid="253" grpId="0"/>
      <p:bldP spid="253" grpId="1"/>
      <p:bldP spid="253" grpId="2"/>
      <p:bldP spid="253" grpId="3"/>
      <p:bldP spid="254" grpId="0"/>
      <p:bldP spid="254" grpId="1"/>
      <p:bldP spid="254" grpId="2"/>
      <p:bldP spid="254" grpId="3"/>
      <p:bldP spid="255" grpId="0"/>
      <p:bldP spid="255" grpId="1"/>
      <p:bldP spid="255" grpId="2"/>
      <p:bldP spid="255" grpId="3"/>
      <p:bldP spid="256" grpId="0"/>
      <p:bldP spid="256" grpId="1"/>
      <p:bldP spid="256" grpId="2"/>
      <p:bldP spid="256" grpId="3"/>
      <p:bldP spid="257" grpId="0"/>
      <p:bldP spid="257" grpId="1"/>
      <p:bldP spid="257" grpId="2"/>
      <p:bldP spid="257" grpId="3"/>
      <p:bldP spid="258" grpId="0"/>
      <p:bldP spid="258" grpId="1"/>
      <p:bldP spid="258" grpId="2"/>
      <p:bldP spid="258" grpId="3"/>
      <p:bldP spid="259" grpId="0"/>
      <p:bldP spid="259" grpId="1"/>
      <p:bldP spid="261" grpId="0" animBg="1"/>
      <p:bldP spid="156" grpId="0"/>
      <p:bldP spid="156" grpId="1"/>
      <p:bldP spid="222" grpId="0"/>
      <p:bldP spid="222" grpId="1"/>
      <p:bldP spid="222" grpId="2"/>
      <p:bldP spid="222" grpId="3"/>
      <p:bldP spid="229" grpId="0"/>
      <p:bldP spid="229" grpId="1"/>
      <p:bldP spid="229" grpId="2"/>
      <p:bldP spid="229" grpId="3"/>
      <p:bldP spid="230" grpId="0"/>
      <p:bldP spid="230" grpId="1"/>
      <p:bldP spid="230" grpId="2"/>
      <p:bldP spid="230" grpId="3"/>
      <p:bldP spid="262" grpId="0"/>
      <p:bldP spid="262" grpId="1"/>
      <p:bldP spid="262" grpId="2"/>
      <p:bldP spid="262" grpId="3"/>
      <p:bldP spid="263" grpId="0"/>
      <p:bldP spid="263" grpId="1"/>
      <p:bldP spid="263" grpId="2"/>
      <p:bldP spid="263" grpId="3"/>
      <p:bldP spid="264" grpId="0"/>
      <p:bldP spid="264" grpId="1"/>
      <p:bldP spid="264" grpId="2"/>
      <p:bldP spid="264" grpId="3"/>
      <p:bldP spid="265" grpId="0"/>
      <p:bldP spid="265" grpId="1"/>
      <p:bldP spid="265" grpId="2"/>
      <p:bldP spid="265" grpId="3"/>
      <p:bldP spid="266" grpId="0"/>
      <p:bldP spid="266" grpId="1"/>
      <p:bldP spid="266" grpId="2"/>
      <p:bldP spid="266" grpId="3"/>
      <p:bldP spid="267" grpId="0"/>
      <p:bldP spid="267" grpId="1"/>
      <p:bldP spid="267" grpId="2"/>
      <p:bldP spid="267" grpId="3"/>
      <p:bldP spid="268" grpId="0"/>
      <p:bldP spid="268" grpId="1"/>
      <p:bldP spid="268" grpId="2"/>
      <p:bldP spid="268" grpId="3"/>
      <p:bldP spid="269" grpId="0"/>
      <p:bldP spid="269" grpId="1"/>
      <p:bldP spid="269" grpId="2"/>
      <p:bldP spid="269" grpId="3"/>
      <p:bldP spid="270" grpId="0"/>
      <p:bldP spid="270" grpId="1"/>
      <p:bldP spid="270" grpId="2"/>
      <p:bldP spid="270" grpId="3"/>
      <p:bldP spid="271" grpId="0"/>
      <p:bldP spid="271" grpId="1"/>
      <p:bldP spid="271" grpId="2"/>
      <p:bldP spid="271" grpId="3"/>
      <p:bldP spid="272" grpId="0"/>
      <p:bldP spid="272" grpId="1"/>
      <p:bldP spid="272" grpId="2"/>
      <p:bldP spid="272" grpId="3"/>
      <p:bldP spid="273" grpId="0"/>
      <p:bldP spid="273" grpId="1"/>
      <p:bldP spid="273" grpId="2"/>
      <p:bldP spid="273" grpId="3"/>
      <p:bldP spid="274" grpId="0"/>
      <p:bldP spid="274" grpId="1"/>
      <p:bldP spid="274" grpId="2"/>
      <p:bldP spid="274" grpId="3"/>
      <p:bldP spid="275" grpId="0"/>
      <p:bldP spid="275" grpId="1"/>
      <p:bldP spid="275" grpId="2"/>
      <p:bldP spid="275" grpId="3"/>
      <p:bldP spid="276" grpId="0"/>
      <p:bldP spid="276" grpId="1"/>
      <p:bldP spid="276" grpId="2"/>
      <p:bldP spid="276" grpId="3"/>
      <p:bldP spid="277" grpId="0"/>
      <p:bldP spid="277" grpId="1"/>
      <p:bldP spid="277" grpId="2"/>
      <p:bldP spid="277" grpId="3"/>
      <p:bldP spid="278" grpId="0"/>
      <p:bldP spid="278" grpId="1"/>
      <p:bldP spid="278" grpId="2"/>
      <p:bldP spid="278" grpId="3"/>
      <p:bldP spid="279" grpId="0"/>
      <p:bldP spid="279" grpId="1"/>
      <p:bldP spid="279" grpId="2"/>
      <p:bldP spid="279" grpId="3"/>
      <p:bldP spid="280" grpId="0"/>
      <p:bldP spid="280" grpId="1"/>
      <p:bldP spid="280" grpId="2"/>
      <p:bldP spid="280" grpId="3"/>
      <p:bldP spid="281" grpId="0"/>
      <p:bldP spid="281" grpId="1"/>
      <p:bldP spid="281" grpId="2"/>
      <p:bldP spid="281" grpId="3"/>
      <p:bldP spid="282" grpId="0"/>
      <p:bldP spid="282" grpId="1"/>
      <p:bldP spid="282" grpId="2"/>
      <p:bldP spid="282" grpId="3"/>
      <p:bldP spid="283" grpId="0"/>
      <p:bldP spid="283" grpId="1"/>
      <p:bldP spid="224" grpId="0" animBg="1"/>
      <p:bldP spid="159" grpId="0" animBg="1"/>
      <p:bldP spid="160" grpId="0"/>
      <p:bldP spid="160" grpId="1"/>
      <p:bldP spid="160" grpId="2"/>
      <p:bldP spid="160" grpId="3"/>
      <p:bldP spid="197" grpId="0"/>
      <p:bldP spid="197" grpId="1"/>
      <p:bldP spid="197" grpId="2"/>
      <p:bldP spid="197" grpId="3"/>
      <p:bldP spid="198" grpId="0"/>
      <p:bldP spid="198" grpId="1"/>
      <p:bldP spid="198" grpId="2"/>
      <p:bldP spid="198" grpId="3"/>
      <p:bldP spid="199" grpId="0"/>
      <p:bldP spid="199" grpId="1"/>
      <p:bldP spid="199" grpId="2"/>
      <p:bldP spid="199" grpId="3"/>
      <p:bldP spid="200" grpId="0"/>
      <p:bldP spid="200" grpId="1"/>
      <p:bldP spid="200" grpId="2"/>
      <p:bldP spid="200" grpId="3"/>
      <p:bldP spid="201" grpId="0"/>
      <p:bldP spid="201" grpId="1"/>
      <p:bldP spid="201" grpId="2"/>
      <p:bldP spid="201" grpId="3"/>
      <p:bldP spid="202" grpId="0"/>
      <p:bldP spid="202" grpId="1"/>
      <p:bldP spid="202" grpId="2"/>
      <p:bldP spid="202" grpId="3"/>
      <p:bldP spid="203" grpId="0"/>
      <p:bldP spid="203" grpId="1"/>
      <p:bldP spid="203" grpId="2"/>
      <p:bldP spid="203" grpId="3"/>
      <p:bldP spid="204" grpId="0"/>
      <p:bldP spid="204" grpId="1"/>
      <p:bldP spid="204" grpId="2"/>
      <p:bldP spid="204" grpId="3"/>
      <p:bldP spid="205" grpId="0"/>
      <p:bldP spid="205" grpId="1"/>
      <p:bldP spid="205" grpId="2"/>
      <p:bldP spid="205" grpId="3"/>
      <p:bldP spid="206" grpId="0"/>
      <p:bldP spid="206" grpId="1"/>
      <p:bldP spid="206" grpId="2"/>
      <p:bldP spid="206" grpId="3"/>
      <p:bldP spid="207" grpId="0"/>
      <p:bldP spid="207" grpId="1"/>
      <p:bldP spid="207" grpId="2"/>
      <p:bldP spid="207" grpId="3"/>
      <p:bldP spid="208" grpId="0"/>
      <p:bldP spid="208" grpId="1"/>
      <p:bldP spid="208" grpId="2"/>
      <p:bldP spid="208" grpId="3"/>
      <p:bldP spid="209" grpId="0"/>
      <p:bldP spid="209" grpId="1"/>
      <p:bldP spid="209" grpId="2"/>
      <p:bldP spid="209" grpId="3"/>
      <p:bldP spid="210" grpId="0"/>
      <p:bldP spid="210" grpId="1"/>
      <p:bldP spid="210" grpId="2"/>
      <p:bldP spid="210" grpId="3"/>
      <p:bldP spid="211" grpId="0"/>
      <p:bldP spid="211" grpId="1"/>
      <p:bldP spid="211" grpId="2"/>
      <p:bldP spid="211" grpId="3"/>
      <p:bldP spid="212" grpId="0"/>
      <p:bldP spid="212" grpId="1"/>
      <p:bldP spid="212" grpId="2"/>
      <p:bldP spid="212" grpId="3"/>
      <p:bldP spid="213" grpId="0"/>
      <p:bldP spid="213" grpId="1"/>
      <p:bldP spid="213" grpId="2"/>
      <p:bldP spid="213" grpId="3"/>
      <p:bldP spid="214" grpId="0"/>
      <p:bldP spid="214" grpId="1"/>
      <p:bldP spid="214" grpId="2"/>
      <p:bldP spid="214" grpId="3"/>
      <p:bldP spid="215" grpId="0"/>
      <p:bldP spid="215" grpId="1"/>
      <p:bldP spid="215" grpId="2"/>
      <p:bldP spid="215" grpId="3"/>
      <p:bldP spid="216" grpId="0"/>
      <p:bldP spid="216" grpId="1"/>
      <p:bldP spid="216" grpId="2"/>
      <p:bldP spid="216" grpId="3"/>
      <p:bldP spid="218" grpId="0"/>
      <p:bldP spid="218" grpId="1"/>
      <p:bldP spid="218" grpId="2"/>
      <p:bldP spid="218" grpId="3"/>
      <p:bldP spid="219" grpId="0"/>
      <p:bldP spid="219" grpId="1"/>
      <p:bldP spid="219" grpId="2"/>
      <p:bldP spid="219" grpId="3"/>
      <p:bldP spid="220" grpId="0"/>
      <p:bldP spid="220" grpId="1"/>
      <p:bldP spid="220" grpId="2"/>
      <p:bldP spid="220" grpId="3"/>
      <p:bldP spid="284" grpId="0"/>
      <p:bldP spid="284" grpId="1"/>
      <p:bldP spid="284" grpId="2"/>
      <p:bldP spid="284" grpId="3"/>
      <p:bldP spid="285" grpId="0"/>
      <p:bldP spid="285" grpId="1"/>
      <p:bldP spid="285" grpId="2"/>
      <p:bldP spid="285" grpId="3"/>
      <p:bldP spid="286" grpId="0"/>
      <p:bldP spid="286" grpId="1"/>
      <p:bldP spid="286" grpId="2"/>
      <p:bldP spid="286" grpId="3"/>
      <p:bldP spid="287" grpId="0"/>
      <p:bldP spid="287" grpId="1"/>
      <p:bldP spid="287" grpId="2"/>
      <p:bldP spid="287" grpId="3"/>
      <p:bldP spid="288" grpId="0"/>
      <p:bldP spid="288" grpId="1"/>
      <p:bldP spid="288" grpId="2"/>
      <p:bldP spid="288" grpId="3"/>
      <p:bldP spid="289" grpId="0"/>
      <p:bldP spid="289" grpId="1"/>
      <p:bldP spid="289" grpId="2"/>
      <p:bldP spid="289" grpId="3"/>
      <p:bldP spid="290" grpId="0"/>
      <p:bldP spid="290" grpId="1"/>
      <p:bldP spid="290" grpId="2"/>
      <p:bldP spid="290" grpId="3"/>
      <p:bldP spid="291" grpId="0"/>
      <p:bldP spid="291" grpId="1"/>
      <p:bldP spid="291" grpId="2"/>
      <p:bldP spid="291" grpId="3"/>
      <p:bldP spid="292" grpId="0"/>
      <p:bldP spid="292" grpId="1"/>
      <p:bldP spid="292" grpId="2"/>
      <p:bldP spid="292" grpId="3"/>
      <p:bldP spid="293" grpId="0"/>
      <p:bldP spid="293" grpId="1"/>
      <p:bldP spid="293" grpId="2"/>
      <p:bldP spid="293" grpId="3"/>
      <p:bldP spid="294" grpId="0"/>
      <p:bldP spid="294" grpId="1"/>
      <p:bldP spid="294" grpId="2"/>
      <p:bldP spid="294" grpId="3"/>
      <p:bldP spid="295" grpId="0"/>
      <p:bldP spid="295" grpId="1"/>
      <p:bldP spid="295" grpId="2"/>
      <p:bldP spid="295" grpId="3"/>
      <p:bldP spid="296" grpId="0"/>
      <p:bldP spid="296" grpId="1"/>
      <p:bldP spid="296" grpId="2"/>
      <p:bldP spid="296" grpId="3"/>
      <p:bldP spid="297" grpId="0"/>
      <p:bldP spid="297" grpId="1"/>
      <p:bldP spid="297" grpId="2"/>
      <p:bldP spid="297" grpId="3"/>
      <p:bldP spid="298" grpId="0"/>
      <p:bldP spid="298" grpId="1"/>
      <p:bldP spid="298" grpId="2"/>
      <p:bldP spid="298" grpId="3"/>
      <p:bldP spid="299" grpId="0"/>
      <p:bldP spid="299" grpId="1"/>
      <p:bldP spid="299" grpId="2"/>
      <p:bldP spid="299" grpId="3"/>
      <p:bldP spid="300" grpId="0"/>
      <p:bldP spid="300" grpId="1"/>
      <p:bldP spid="300" grpId="2"/>
      <p:bldP spid="300" grpId="3"/>
      <p:bldP spid="301" grpId="0"/>
      <p:bldP spid="301" grpId="1"/>
      <p:bldP spid="301" grpId="2"/>
      <p:bldP spid="301" grpId="3"/>
      <p:bldP spid="302" grpId="0"/>
      <p:bldP spid="302" grpId="1"/>
      <p:bldP spid="302" grpId="2"/>
      <p:bldP spid="302" grpId="3"/>
      <p:bldP spid="303" grpId="0"/>
      <p:bldP spid="303" grpId="1"/>
      <p:bldP spid="303" grpId="2"/>
      <p:bldP spid="303" grpId="3"/>
      <p:bldP spid="304" grpId="0"/>
      <p:bldP spid="304" grpId="1"/>
      <p:bldP spid="148" grpId="0" animBg="1"/>
      <p:bldP spid="149" grpId="0" animBg="1"/>
      <p:bldP spid="150" grpId="0" animBg="1"/>
      <p:bldP spid="151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>
          <a:xfrm>
            <a:off x="655546" y="471362"/>
            <a:ext cx="1706880" cy="6955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80" dirty="0"/>
              <a:t>Note: The pathways of carbon atoms are the same in all ecosystems, but the numbers of atoms are different.</a:t>
            </a:r>
            <a:endParaRPr lang="en-US" sz="980" b="1" dirty="0">
              <a:solidFill>
                <a:srgbClr val="0000FF"/>
              </a:solidFill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4437215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herbivores?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76" name="Carnivore bar"/>
          <p:cNvSpPr/>
          <p:nvPr/>
        </p:nvSpPr>
        <p:spPr>
          <a:xfrm>
            <a:off x="2697480" y="457200"/>
            <a:ext cx="246888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Herbivore bar"/>
          <p:cNvSpPr/>
          <p:nvPr/>
        </p:nvSpPr>
        <p:spPr>
          <a:xfrm>
            <a:off x="2697480" y="2438400"/>
            <a:ext cx="822960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87" name="&quot;3&quot;"/>
          <p:cNvSpPr txBox="1"/>
          <p:nvPr/>
        </p:nvSpPr>
        <p:spPr>
          <a:xfrm>
            <a:off x="2609584" y="183335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88" name="&quot;10&quot;"/>
          <p:cNvSpPr txBox="1"/>
          <p:nvPr/>
        </p:nvSpPr>
        <p:spPr>
          <a:xfrm>
            <a:off x="2806966" y="2171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9" name="Arrow photosynthesis"/>
          <p:cNvSpPr/>
          <p:nvPr/>
        </p:nvSpPr>
        <p:spPr>
          <a:xfrm rot="3497170">
            <a:off x="1030393" y="3443051"/>
            <a:ext cx="2038320" cy="18288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 producer respiration"/>
          <p:cNvSpPr/>
          <p:nvPr/>
        </p:nvSpPr>
        <p:spPr>
          <a:xfrm rot="14280000">
            <a:off x="1659892" y="3435608"/>
            <a:ext cx="1911580" cy="9144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 producer eaten"/>
          <p:cNvSpPr/>
          <p:nvPr/>
        </p:nvSpPr>
        <p:spPr>
          <a:xfrm rot="16200000">
            <a:off x="3193841" y="4279855"/>
            <a:ext cx="611083" cy="4572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 herbivore eaten"/>
          <p:cNvSpPr/>
          <p:nvPr/>
        </p:nvSpPr>
        <p:spPr>
          <a:xfrm rot="16200000">
            <a:off x="3192146" y="2308886"/>
            <a:ext cx="640080" cy="73152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 predator respiration"/>
          <p:cNvSpPr/>
          <p:nvPr/>
        </p:nvSpPr>
        <p:spPr>
          <a:xfrm rot="9199075">
            <a:off x="2301981" y="1378122"/>
            <a:ext cx="457200" cy="3657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 producer death"/>
          <p:cNvSpPr/>
          <p:nvPr/>
        </p:nvSpPr>
        <p:spPr>
          <a:xfrm rot="10800000">
            <a:off x="2277880" y="5388128"/>
            <a:ext cx="447914" cy="4572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 herbivore respiration"/>
          <p:cNvSpPr/>
          <p:nvPr/>
        </p:nvSpPr>
        <p:spPr>
          <a:xfrm rot="12610148">
            <a:off x="2446225" y="2639882"/>
            <a:ext cx="305106" cy="256032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 decomposer respiration"/>
          <p:cNvSpPr/>
          <p:nvPr/>
        </p:nvSpPr>
        <p:spPr>
          <a:xfrm rot="16990149">
            <a:off x="417524" y="3955378"/>
            <a:ext cx="1467608" cy="237744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 herbivore death"/>
          <p:cNvSpPr/>
          <p:nvPr/>
        </p:nvSpPr>
        <p:spPr>
          <a:xfrm rot="7985111">
            <a:off x="2110416" y="4705446"/>
            <a:ext cx="1280160" cy="128016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 predator death"/>
          <p:cNvSpPr/>
          <p:nvPr/>
        </p:nvSpPr>
        <p:spPr>
          <a:xfrm rot="7262091">
            <a:off x="637734" y="3408311"/>
            <a:ext cx="3236976" cy="3657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73" y="849461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f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127" y="970149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producer"/>
          <p:cNvSpPr/>
          <p:nvPr/>
        </p:nvSpPr>
        <p:spPr>
          <a:xfrm>
            <a:off x="2770788" y="4879112"/>
            <a:ext cx="1447800" cy="1447800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D4D4D"/>
              </a:solidFill>
            </a:endParaRPr>
          </a:p>
        </p:txBody>
      </p:sp>
      <p:sp>
        <p:nvSpPr>
          <p:cNvPr id="8" name="Rectangle soil"/>
          <p:cNvSpPr/>
          <p:nvPr/>
        </p:nvSpPr>
        <p:spPr>
          <a:xfrm>
            <a:off x="785086" y="4879112"/>
            <a:ext cx="1447800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0788" y="5357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herbivore"/>
          <p:cNvSpPr/>
          <p:nvPr/>
        </p:nvSpPr>
        <p:spPr>
          <a:xfrm>
            <a:off x="2770788" y="27074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Oval atmosphere"/>
          <p:cNvSpPr/>
          <p:nvPr/>
        </p:nvSpPr>
        <p:spPr>
          <a:xfrm>
            <a:off x="480285" y="1221512"/>
            <a:ext cx="2047875" cy="2047875"/>
          </a:xfrm>
          <a:prstGeom prst="ellipse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4" name="cloud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660" y="1442442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so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086" y="4879113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7506" y="581892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bunn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9895" y="2755116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90127" y="1614180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Carnivores</a:t>
            </a:r>
          </a:p>
        </p:txBody>
      </p:sp>
      <p:sp>
        <p:nvSpPr>
          <p:cNvPr id="44" name="&quot;Herbivores&quot;"/>
          <p:cNvSpPr txBox="1"/>
          <p:nvPr/>
        </p:nvSpPr>
        <p:spPr>
          <a:xfrm>
            <a:off x="2901328" y="3785880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Herbivores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3486" y="5949961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4D4D"/>
                </a:solidFill>
              </a:rPr>
              <a:t>Producers</a:t>
            </a:r>
          </a:p>
        </p:txBody>
      </p:sp>
      <p:sp>
        <p:nvSpPr>
          <p:cNvPr id="34" name="&quot;Soil Carbon&quot;"/>
          <p:cNvSpPr txBox="1"/>
          <p:nvPr/>
        </p:nvSpPr>
        <p:spPr>
          <a:xfrm>
            <a:off x="869276" y="5957580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6024" y="2729358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4D4D4D"/>
                </a:solidFill>
              </a:rPr>
              <a:t>Atmosphere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27884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carnivores?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count 500"/>
          <p:cNvSpPr txBox="1"/>
          <p:nvPr/>
        </p:nvSpPr>
        <p:spPr>
          <a:xfrm>
            <a:off x="2825438" y="545941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731080" y="2220589"/>
            <a:ext cx="651140" cy="461666"/>
          </a:xfrm>
          <a:prstGeom prst="rect">
            <a:avLst/>
          </a:prstGeom>
          <a:solidFill>
            <a:schemeClr val="accent4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count 500"/>
          <p:cNvSpPr txBox="1"/>
          <p:nvPr/>
        </p:nvSpPr>
        <p:spPr>
          <a:xfrm>
            <a:off x="735937" y="2230042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250</a:t>
            </a:r>
          </a:p>
        </p:txBody>
      </p:sp>
      <p:sp>
        <p:nvSpPr>
          <p:cNvPr id="221" name="Rectangle 220"/>
          <p:cNvSpPr/>
          <p:nvPr/>
        </p:nvSpPr>
        <p:spPr>
          <a:xfrm>
            <a:off x="731080" y="2220589"/>
            <a:ext cx="651130" cy="444913"/>
          </a:xfrm>
          <a:prstGeom prst="rect">
            <a:avLst/>
          </a:prstGeom>
          <a:noFill/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47234" y="475407"/>
            <a:ext cx="1770878" cy="1569660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 carbon atoms go back to the atmosphere when carnivores use the food for cellular respiration.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56230" y="3991839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9 carbon atoms go to the soil when herbivores die.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3931361" y="3015025"/>
            <a:ext cx="1675290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10 carbon atoms stay in the living herbivores.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count 15"/>
          <p:cNvSpPr txBox="1"/>
          <p:nvPr/>
        </p:nvSpPr>
        <p:spPr>
          <a:xfrm>
            <a:off x="2959129" y="1152515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15</a:t>
            </a:r>
          </a:p>
        </p:txBody>
      </p:sp>
      <p:sp>
        <p:nvSpPr>
          <p:cNvPr id="261" name="Rectangle 260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count 100"/>
          <p:cNvSpPr txBox="1"/>
          <p:nvPr/>
        </p:nvSpPr>
        <p:spPr>
          <a:xfrm>
            <a:off x="2986648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283" name="count 100"/>
          <p:cNvSpPr txBox="1"/>
          <p:nvPr/>
        </p:nvSpPr>
        <p:spPr>
          <a:xfrm>
            <a:off x="825758" y="5477253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125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1979369" y="3591651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4 carbon atoms go to the soil when carnivores defecate.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1368992" y="1075571"/>
            <a:ext cx="1675290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 carbon atom stays in the living carnivores.</a:t>
            </a:r>
          </a:p>
        </p:txBody>
      </p:sp>
      <p:sp>
        <p:nvSpPr>
          <p:cNvPr id="168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251</a:t>
            </a:r>
          </a:p>
        </p:txBody>
      </p:sp>
      <p:sp>
        <p:nvSpPr>
          <p:cNvPr id="171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252</a:t>
            </a:r>
          </a:p>
        </p:txBody>
      </p:sp>
      <p:sp>
        <p:nvSpPr>
          <p:cNvPr id="172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253</a:t>
            </a:r>
          </a:p>
        </p:txBody>
      </p:sp>
      <p:sp>
        <p:nvSpPr>
          <p:cNvPr id="173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254</a:t>
            </a:r>
          </a:p>
        </p:txBody>
      </p:sp>
      <p:sp>
        <p:nvSpPr>
          <p:cNvPr id="174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255</a:t>
            </a:r>
          </a:p>
        </p:txBody>
      </p:sp>
      <p:sp>
        <p:nvSpPr>
          <p:cNvPr id="175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256</a:t>
            </a:r>
          </a:p>
        </p:txBody>
      </p:sp>
      <p:sp>
        <p:nvSpPr>
          <p:cNvPr id="176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257</a:t>
            </a:r>
          </a:p>
        </p:txBody>
      </p:sp>
      <p:sp>
        <p:nvSpPr>
          <p:cNvPr id="177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258</a:t>
            </a:r>
          </a:p>
        </p:txBody>
      </p:sp>
      <p:sp>
        <p:nvSpPr>
          <p:cNvPr id="184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126</a:t>
            </a:r>
          </a:p>
        </p:txBody>
      </p:sp>
      <p:sp>
        <p:nvSpPr>
          <p:cNvPr id="185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127</a:t>
            </a:r>
          </a:p>
        </p:txBody>
      </p:sp>
      <p:sp>
        <p:nvSpPr>
          <p:cNvPr id="186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128</a:t>
            </a:r>
          </a:p>
        </p:txBody>
      </p:sp>
      <p:sp>
        <p:nvSpPr>
          <p:cNvPr id="187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129</a:t>
            </a:r>
          </a:p>
        </p:txBody>
      </p:sp>
      <p:sp>
        <p:nvSpPr>
          <p:cNvPr id="188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130</a:t>
            </a:r>
          </a:p>
        </p:txBody>
      </p:sp>
      <p:sp>
        <p:nvSpPr>
          <p:cNvPr id="222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131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1991910" y="3591651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2 carbon atoms go to the soil when carnivores die.</a:t>
            </a:r>
          </a:p>
        </p:txBody>
      </p:sp>
      <p:sp>
        <p:nvSpPr>
          <p:cNvPr id="99" name="count 15"/>
          <p:cNvSpPr txBox="1"/>
          <p:nvPr/>
        </p:nvSpPr>
        <p:spPr>
          <a:xfrm>
            <a:off x="2959129" y="1152514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14</a:t>
            </a:r>
          </a:p>
        </p:txBody>
      </p:sp>
      <p:sp>
        <p:nvSpPr>
          <p:cNvPr id="100" name="count 15"/>
          <p:cNvSpPr txBox="1"/>
          <p:nvPr/>
        </p:nvSpPr>
        <p:spPr>
          <a:xfrm>
            <a:off x="2959129" y="1152514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13</a:t>
            </a:r>
          </a:p>
        </p:txBody>
      </p:sp>
      <p:sp>
        <p:nvSpPr>
          <p:cNvPr id="101" name="count 15"/>
          <p:cNvSpPr txBox="1"/>
          <p:nvPr/>
        </p:nvSpPr>
        <p:spPr>
          <a:xfrm>
            <a:off x="2959129" y="1152514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</a:t>
            </a:r>
          </a:p>
        </p:txBody>
      </p:sp>
      <p:sp>
        <p:nvSpPr>
          <p:cNvPr id="102" name="count 15"/>
          <p:cNvSpPr txBox="1"/>
          <p:nvPr/>
        </p:nvSpPr>
        <p:spPr>
          <a:xfrm>
            <a:off x="2959129" y="1152514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11</a:t>
            </a:r>
          </a:p>
        </p:txBody>
      </p:sp>
      <p:sp>
        <p:nvSpPr>
          <p:cNvPr id="103" name="count 15"/>
          <p:cNvSpPr txBox="1"/>
          <p:nvPr/>
        </p:nvSpPr>
        <p:spPr>
          <a:xfrm>
            <a:off x="2957772" y="1152513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10</a:t>
            </a:r>
          </a:p>
        </p:txBody>
      </p:sp>
      <p:sp>
        <p:nvSpPr>
          <p:cNvPr id="104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</a:t>
            </a:r>
          </a:p>
        </p:txBody>
      </p:sp>
      <p:sp>
        <p:nvSpPr>
          <p:cNvPr id="106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</a:t>
            </a:r>
          </a:p>
        </p:txBody>
      </p:sp>
      <p:sp>
        <p:nvSpPr>
          <p:cNvPr id="107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7</a:t>
            </a:r>
          </a:p>
        </p:txBody>
      </p:sp>
      <p:sp>
        <p:nvSpPr>
          <p:cNvPr id="108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6</a:t>
            </a:r>
          </a:p>
        </p:txBody>
      </p:sp>
      <p:sp>
        <p:nvSpPr>
          <p:cNvPr id="109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5</a:t>
            </a:r>
          </a:p>
        </p:txBody>
      </p:sp>
      <p:sp>
        <p:nvSpPr>
          <p:cNvPr id="110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4</a:t>
            </a:r>
          </a:p>
        </p:txBody>
      </p:sp>
      <p:sp>
        <p:nvSpPr>
          <p:cNvPr id="111" name="count 15"/>
          <p:cNvSpPr txBox="1"/>
          <p:nvPr/>
        </p:nvSpPr>
        <p:spPr>
          <a:xfrm>
            <a:off x="3113264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</a:t>
            </a:r>
          </a:p>
        </p:txBody>
      </p:sp>
      <p:sp>
        <p:nvSpPr>
          <p:cNvPr id="112" name="count 15"/>
          <p:cNvSpPr txBox="1"/>
          <p:nvPr/>
        </p:nvSpPr>
        <p:spPr>
          <a:xfrm>
            <a:off x="3106319" y="1152512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</a:t>
            </a:r>
          </a:p>
        </p:txBody>
      </p:sp>
      <p:sp>
        <p:nvSpPr>
          <p:cNvPr id="114" name="count 15"/>
          <p:cNvSpPr txBox="1"/>
          <p:nvPr/>
        </p:nvSpPr>
        <p:spPr>
          <a:xfrm>
            <a:off x="3106319" y="1152512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368992" y="1075571"/>
            <a:ext cx="1675290" cy="1077218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15 carbon atoms go to carnivores when they eat herbivores.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427884" y="1337181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Undigested food/Defecation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427884" y="1826074"/>
            <a:ext cx="443989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Cellular Respiration/Biosynthesis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427884" y="2316886"/>
            <a:ext cx="4267200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Death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2407419" y="1515402"/>
            <a:ext cx="1675290" cy="1323439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3 carbon atoms become part of carnivores through biosynthesis.</a:t>
            </a:r>
          </a:p>
        </p:txBody>
      </p:sp>
    </p:spTree>
    <p:extLst>
      <p:ext uri="{BB962C8B-B14F-4D97-AF65-F5344CB8AC3E}">
        <p14:creationId xmlns:p14="http://schemas.microsoft.com/office/powerpoint/2010/main" val="401706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D1B10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6787E-6 C -0.03437 0.07749 -0.16875 0.35924 -0.2059 0.46518 C -0.24305 0.57113 -0.21944 0.60027 -0.22309 0.6359 " pathEditMode="relative" rAng="0" ptsTypes="aaa">
                                      <p:cBhvr>
                                        <p:cTn id="11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3" y="3178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4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3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3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3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8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3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3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3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4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64A2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F81BD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44061"/>
                                      </p:to>
                                    </p:animClr>
                                    <p:set>
                                      <p:cBhvr>
                                        <p:cTn id="2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2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2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00"/>
                            </p:stCondLst>
                            <p:childTnLst>
                              <p:par>
                                <p:cTn id="281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500"/>
                            </p:stCondLst>
                            <p:childTnLst>
                              <p:par>
                                <p:cTn id="28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-0.21458 0.14236 " pathEditMode="relative" rAng="0" ptsTypes="AA">
                                      <p:cBhvr>
                                        <p:cTn id="28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7106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3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8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8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5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6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4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3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9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0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3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7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3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3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3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4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" dur="3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0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3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7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8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3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3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3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1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2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3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8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6" presetID="47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3" presetClass="emph" presetSubtype="2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3" presetID="47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6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0" presetID="47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6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7" presetID="47" presetClass="entr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4" presetID="47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0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1" presetID="47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8" presetID="47" presetClass="entr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4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5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3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2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8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9" presetID="42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6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8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3" presetID="42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5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0" presetID="42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7" presetID="42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3" presetClass="emph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4" presetID="42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3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3" presetClass="emph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0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3500"/>
                            </p:stCondLst>
                            <p:childTnLst>
                              <p:par>
                                <p:cTn id="5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4000"/>
                            </p:stCondLst>
                            <p:childTnLst>
                              <p:par>
                                <p:cTn id="5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3" presetClass="emph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D1B10"/>
                                      </p:to>
                                    </p:animClr>
                                    <p:set>
                                      <p:cBhvr>
                                        <p:cTn id="5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5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5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  <p:set>
                                      <p:cBhvr>
                                        <p:cTn id="5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BBB59"/>
                                      </p:to>
                                    </p:animClr>
                                    <p:set>
                                      <p:cBhvr>
                                        <p:cTn id="5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500"/>
                            </p:stCondLst>
                            <p:childTnLst>
                              <p:par>
                                <p:cTn id="5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8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1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8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9" presetID="47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3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3" presetClass="emph" presetSubtype="2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5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6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7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3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3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2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3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5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0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F612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7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8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9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3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4" presetID="42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5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6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3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1500"/>
                            </p:stCondLst>
                            <p:childTnLst>
                              <p:par>
                                <p:cTn id="6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2000"/>
                            </p:stCondLst>
                            <p:childTnLst>
                              <p:par>
                                <p:cTn id="6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9" fill="hold">
                            <p:stCondLst>
                              <p:cond delay="2500"/>
                            </p:stCondLst>
                            <p:childTnLst>
                              <p:par>
                                <p:cTn id="6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76" grpId="0" animBg="1"/>
      <p:bldP spid="87" grpId="0"/>
      <p:bldP spid="19" grpId="0" animBg="1"/>
      <p:bldP spid="20" grpId="0" animBg="1"/>
      <p:bldP spid="12" grpId="0" animBg="1"/>
      <p:bldP spid="21" grpId="0" animBg="1"/>
      <p:bldP spid="23" grpId="0" animBg="1"/>
      <p:bldP spid="23" grpId="1" animBg="1"/>
      <p:bldP spid="25" grpId="0" animBg="1"/>
      <p:bldP spid="28" grpId="0" animBg="1"/>
      <p:bldP spid="22" grpId="0" animBg="1"/>
      <p:bldP spid="22" grpId="1" animBg="1"/>
      <p:bldP spid="6" grpId="0" animBg="1"/>
      <p:bldP spid="43" grpId="0"/>
      <p:bldP spid="44" grpId="0"/>
      <p:bldP spid="45" grpId="0"/>
      <p:bldP spid="34" grpId="0"/>
      <p:bldP spid="34" grpId="1"/>
      <p:bldP spid="34" grpId="2"/>
      <p:bldP spid="34" grpId="3"/>
      <p:bldP spid="35" grpId="0"/>
      <p:bldP spid="35" grpId="1"/>
      <p:bldP spid="35" grpId="2"/>
      <p:bldP spid="56" grpId="0" animBg="1"/>
      <p:bldP spid="195" grpId="0"/>
      <p:bldP spid="195" grpId="1"/>
      <p:bldP spid="46" grpId="0" animBg="1"/>
      <p:bldP spid="46" grpId="1" animBg="1"/>
      <p:bldP spid="49" grpId="0" animBg="1"/>
      <p:bldP spid="226" grpId="0" animBg="1"/>
      <p:bldP spid="259" grpId="0"/>
      <p:bldP spid="259" grpId="1"/>
      <p:bldP spid="283" grpId="0"/>
      <p:bldP spid="283" grpId="1"/>
      <p:bldP spid="244" grpId="0" animBg="1"/>
      <p:bldP spid="244" grpId="1" animBg="1"/>
      <p:bldP spid="144" grpId="0" animBg="1"/>
      <p:bldP spid="168" grpId="0"/>
      <p:bldP spid="168" grpId="1"/>
      <p:bldP spid="168" grpId="2"/>
      <p:bldP spid="168" grpId="3"/>
      <p:bldP spid="171" grpId="0"/>
      <p:bldP spid="171" grpId="1"/>
      <p:bldP spid="171" grpId="2"/>
      <p:bldP spid="171" grpId="3"/>
      <p:bldP spid="172" grpId="0"/>
      <p:bldP spid="172" grpId="1"/>
      <p:bldP spid="172" grpId="2"/>
      <p:bldP spid="172" grpId="3"/>
      <p:bldP spid="173" grpId="0"/>
      <p:bldP spid="173" grpId="1"/>
      <p:bldP spid="173" grpId="2"/>
      <p:bldP spid="173" grpId="3"/>
      <p:bldP spid="174" grpId="0"/>
      <p:bldP spid="174" grpId="1"/>
      <p:bldP spid="174" grpId="2"/>
      <p:bldP spid="174" grpId="3"/>
      <p:bldP spid="175" grpId="0"/>
      <p:bldP spid="175" grpId="1"/>
      <p:bldP spid="175" grpId="2"/>
      <p:bldP spid="175" grpId="3"/>
      <p:bldP spid="176" grpId="0"/>
      <p:bldP spid="176" grpId="1"/>
      <p:bldP spid="176" grpId="2"/>
      <p:bldP spid="176" grpId="3"/>
      <p:bldP spid="177" grpId="0"/>
      <p:bldP spid="177" grpId="1"/>
      <p:bldP spid="184" grpId="0"/>
      <p:bldP spid="184" grpId="1"/>
      <p:bldP spid="184" grpId="2"/>
      <p:bldP spid="184" grpId="3"/>
      <p:bldP spid="185" grpId="0"/>
      <p:bldP spid="185" grpId="1"/>
      <p:bldP spid="185" grpId="2"/>
      <p:bldP spid="185" grpId="3"/>
      <p:bldP spid="186" grpId="0"/>
      <p:bldP spid="186" grpId="1"/>
      <p:bldP spid="186" grpId="2"/>
      <p:bldP spid="186" grpId="3"/>
      <p:bldP spid="187" grpId="0"/>
      <p:bldP spid="187" grpId="1"/>
      <p:bldP spid="187" grpId="2"/>
      <p:bldP spid="187" grpId="3"/>
      <p:bldP spid="188" grpId="0"/>
      <p:bldP spid="188" grpId="1"/>
      <p:bldP spid="188" grpId="2"/>
      <p:bldP spid="188" grpId="3"/>
      <p:bldP spid="222" grpId="0"/>
      <p:bldP spid="222" grpId="1"/>
      <p:bldP spid="97" grpId="0" animBg="1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/>
      <p:bldP spid="103" grpId="1"/>
      <p:bldP spid="103" grpId="2"/>
      <p:bldP spid="103" grpId="3"/>
      <p:bldP spid="104" grpId="0"/>
      <p:bldP spid="104" grpId="1"/>
      <p:bldP spid="104" grpId="2"/>
      <p:bldP spid="104" grpId="3"/>
      <p:bldP spid="106" grpId="0"/>
      <p:bldP spid="106" grpId="1"/>
      <p:bldP spid="106" grpId="2"/>
      <p:bldP spid="106" grpId="3"/>
      <p:bldP spid="107" grpId="0"/>
      <p:bldP spid="107" grpId="1"/>
      <p:bldP spid="107" grpId="2"/>
      <p:bldP spid="107" grpId="3"/>
      <p:bldP spid="108" grpId="0"/>
      <p:bldP spid="108" grpId="1"/>
      <p:bldP spid="108" grpId="2"/>
      <p:bldP spid="108" grpId="3"/>
      <p:bldP spid="109" grpId="0"/>
      <p:bldP spid="109" grpId="1"/>
      <p:bldP spid="109" grpId="2"/>
      <p:bldP spid="109" grpId="3"/>
      <p:bldP spid="110" grpId="0"/>
      <p:bldP spid="110" grpId="1"/>
      <p:bldP spid="110" grpId="2"/>
      <p:bldP spid="110" grpId="3"/>
      <p:bldP spid="111" grpId="0"/>
      <p:bldP spid="111" grpId="1"/>
      <p:bldP spid="111" grpId="2"/>
      <p:bldP spid="111" grpId="3"/>
      <p:bldP spid="112" grpId="0"/>
      <p:bldP spid="112" grpId="1"/>
      <p:bldP spid="112" grpId="2"/>
      <p:bldP spid="112" grpId="3"/>
      <p:bldP spid="114" grpId="0"/>
      <p:bldP spid="114" grpId="1"/>
      <p:bldP spid="89" grpId="0" animBg="1"/>
      <p:bldP spid="90" grpId="0" animBg="1"/>
      <p:bldP spid="91" grpId="0" animBg="1"/>
      <p:bldP spid="92" grpId="0" animBg="1"/>
      <p:bldP spid="227" grpId="0" animBg="1"/>
      <p:bldP spid="2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Box 224"/>
          <p:cNvSpPr txBox="1"/>
          <p:nvPr/>
        </p:nvSpPr>
        <p:spPr>
          <a:xfrm>
            <a:off x="4437215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carnivores?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76" name="Carnivore bar"/>
          <p:cNvSpPr/>
          <p:nvPr/>
        </p:nvSpPr>
        <p:spPr>
          <a:xfrm>
            <a:off x="2697480" y="457200"/>
            <a:ext cx="246888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Herbivore bar"/>
          <p:cNvSpPr/>
          <p:nvPr/>
        </p:nvSpPr>
        <p:spPr>
          <a:xfrm>
            <a:off x="2697480" y="2438400"/>
            <a:ext cx="822960" cy="1984248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87" name="&quot;3&quot;"/>
          <p:cNvSpPr txBox="1"/>
          <p:nvPr/>
        </p:nvSpPr>
        <p:spPr>
          <a:xfrm>
            <a:off x="2609584" y="183335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88" name="&quot;10&quot;"/>
          <p:cNvSpPr txBox="1"/>
          <p:nvPr/>
        </p:nvSpPr>
        <p:spPr>
          <a:xfrm>
            <a:off x="2806966" y="2171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9" name="Arrow photosynthesis"/>
          <p:cNvSpPr/>
          <p:nvPr/>
        </p:nvSpPr>
        <p:spPr>
          <a:xfrm rot="3497170">
            <a:off x="1030393" y="3443051"/>
            <a:ext cx="2038320" cy="18288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 producer respiration"/>
          <p:cNvSpPr/>
          <p:nvPr/>
        </p:nvSpPr>
        <p:spPr>
          <a:xfrm rot="14280000">
            <a:off x="1659892" y="3435608"/>
            <a:ext cx="1911580" cy="9144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 producer eaten"/>
          <p:cNvSpPr/>
          <p:nvPr/>
        </p:nvSpPr>
        <p:spPr>
          <a:xfrm rot="16200000">
            <a:off x="3193841" y="4279855"/>
            <a:ext cx="611083" cy="4572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 herbivore eaten"/>
          <p:cNvSpPr/>
          <p:nvPr/>
        </p:nvSpPr>
        <p:spPr>
          <a:xfrm rot="16200000">
            <a:off x="3192146" y="2308886"/>
            <a:ext cx="640080" cy="73152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D4D4D"/>
              </a:solidFill>
            </a:endParaRPr>
          </a:p>
        </p:txBody>
      </p:sp>
      <p:sp>
        <p:nvSpPr>
          <p:cNvPr id="23" name="Arrow predator respiration"/>
          <p:cNvSpPr/>
          <p:nvPr/>
        </p:nvSpPr>
        <p:spPr>
          <a:xfrm rot="9199075">
            <a:off x="2301981" y="1378122"/>
            <a:ext cx="457200" cy="3657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 producer death"/>
          <p:cNvSpPr/>
          <p:nvPr/>
        </p:nvSpPr>
        <p:spPr>
          <a:xfrm rot="10800000">
            <a:off x="2277880" y="5388128"/>
            <a:ext cx="447914" cy="457200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 herbivore respiration"/>
          <p:cNvSpPr/>
          <p:nvPr/>
        </p:nvSpPr>
        <p:spPr>
          <a:xfrm rot="12610148">
            <a:off x="2446225" y="2639882"/>
            <a:ext cx="305106" cy="256032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D4D4D"/>
              </a:solidFill>
            </a:endParaRPr>
          </a:p>
        </p:txBody>
      </p:sp>
      <p:sp>
        <p:nvSpPr>
          <p:cNvPr id="27" name="Arrow decomposer respiration"/>
          <p:cNvSpPr/>
          <p:nvPr/>
        </p:nvSpPr>
        <p:spPr>
          <a:xfrm rot="16990149">
            <a:off x="417524" y="3955378"/>
            <a:ext cx="1467608" cy="237744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 herbivore death"/>
          <p:cNvSpPr/>
          <p:nvPr/>
        </p:nvSpPr>
        <p:spPr>
          <a:xfrm rot="7985111">
            <a:off x="2110416" y="4705446"/>
            <a:ext cx="1280160" cy="128016"/>
          </a:xfrm>
          <a:prstGeom prst="rightArrow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D4D4D"/>
              </a:solidFill>
            </a:endParaRPr>
          </a:p>
        </p:txBody>
      </p:sp>
      <p:sp>
        <p:nvSpPr>
          <p:cNvPr id="22" name="Arrow predator death"/>
          <p:cNvSpPr/>
          <p:nvPr/>
        </p:nvSpPr>
        <p:spPr>
          <a:xfrm rot="7262091">
            <a:off x="637734" y="3408311"/>
            <a:ext cx="3236976" cy="36576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0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2" y="520851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producer"/>
          <p:cNvSpPr/>
          <p:nvPr/>
        </p:nvSpPr>
        <p:spPr>
          <a:xfrm>
            <a:off x="2770788" y="4879112"/>
            <a:ext cx="1447800" cy="1447800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D4D4D"/>
              </a:solidFill>
            </a:endParaRPr>
          </a:p>
        </p:txBody>
      </p:sp>
      <p:sp>
        <p:nvSpPr>
          <p:cNvPr id="8" name="Rectangle soil"/>
          <p:cNvSpPr/>
          <p:nvPr/>
        </p:nvSpPr>
        <p:spPr>
          <a:xfrm>
            <a:off x="776664" y="4879112"/>
            <a:ext cx="1456222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0788" y="535712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herbivore"/>
          <p:cNvSpPr/>
          <p:nvPr/>
        </p:nvSpPr>
        <p:spPr>
          <a:xfrm>
            <a:off x="2770788" y="2707412"/>
            <a:ext cx="1447800" cy="1447800"/>
          </a:xfrm>
          <a:prstGeom prst="rect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Oval atmosphere"/>
          <p:cNvSpPr/>
          <p:nvPr/>
        </p:nvSpPr>
        <p:spPr>
          <a:xfrm>
            <a:off x="480285" y="1221512"/>
            <a:ext cx="2047875" cy="2047875"/>
          </a:xfrm>
          <a:prstGeom prst="ellipse">
            <a:avLst/>
          </a:prstGeom>
          <a:solidFill>
            <a:srgbClr val="8A8A8A"/>
          </a:solidFill>
          <a:ln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cloud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660" y="1442442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7506" y="581892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90127" y="1614180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Carnivores</a:t>
            </a:r>
          </a:p>
        </p:txBody>
      </p:sp>
      <p:sp>
        <p:nvSpPr>
          <p:cNvPr id="44" name="&quot;Herbivores&quot;"/>
          <p:cNvSpPr txBox="1"/>
          <p:nvPr/>
        </p:nvSpPr>
        <p:spPr>
          <a:xfrm>
            <a:off x="2901328" y="3785880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4D4D"/>
                </a:solidFill>
              </a:rPr>
              <a:t>Herbivores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3486" y="5949961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4D4D"/>
                </a:solidFill>
              </a:rPr>
              <a:t>Producers</a:t>
            </a:r>
          </a:p>
        </p:txBody>
      </p:sp>
      <p:pic>
        <p:nvPicPr>
          <p:cNvPr id="153" name="soi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664" y="4876801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&quot;Soil Carbon&quot;"/>
          <p:cNvSpPr txBox="1"/>
          <p:nvPr/>
        </p:nvSpPr>
        <p:spPr>
          <a:xfrm>
            <a:off x="869276" y="5957580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6024" y="2729358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4D4D4D"/>
                </a:solidFill>
              </a:rPr>
              <a:t>Atmosphere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427884" y="457200"/>
            <a:ext cx="4267200" cy="830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What happens to carbon atoms in the soil?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count 500"/>
          <p:cNvSpPr txBox="1"/>
          <p:nvPr/>
        </p:nvSpPr>
        <p:spPr>
          <a:xfrm>
            <a:off x="2825438" y="545941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825441" y="5459426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731080" y="2220589"/>
            <a:ext cx="651140" cy="461666"/>
          </a:xfrm>
          <a:prstGeom prst="rect">
            <a:avLst/>
          </a:prstGeom>
          <a:solidFill>
            <a:schemeClr val="accent4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Rectangle 220"/>
          <p:cNvSpPr/>
          <p:nvPr/>
        </p:nvSpPr>
        <p:spPr>
          <a:xfrm>
            <a:off x="731080" y="2220589"/>
            <a:ext cx="651130" cy="444913"/>
          </a:xfrm>
          <a:prstGeom prst="rect">
            <a:avLst/>
          </a:prstGeom>
          <a:noFill/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Rectangle 260"/>
          <p:cNvSpPr/>
          <p:nvPr/>
        </p:nvSpPr>
        <p:spPr>
          <a:xfrm>
            <a:off x="2803638" y="1152514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2817609" y="3281895"/>
            <a:ext cx="651140" cy="461666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count 100"/>
          <p:cNvSpPr txBox="1"/>
          <p:nvPr/>
        </p:nvSpPr>
        <p:spPr>
          <a:xfrm>
            <a:off x="2986648" y="3282156"/>
            <a:ext cx="495649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826024" y="5483469"/>
            <a:ext cx="651140" cy="461666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TextBox 243"/>
          <p:cNvSpPr txBox="1"/>
          <p:nvPr/>
        </p:nvSpPr>
        <p:spPr>
          <a:xfrm>
            <a:off x="1979369" y="3591651"/>
            <a:ext cx="2014558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6 carbon atoms go to the soil when carnivores die.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1369801" y="1077913"/>
            <a:ext cx="1675290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 carbon atom stays in the living carnivores.</a:t>
            </a:r>
          </a:p>
        </p:txBody>
      </p:sp>
      <p:sp>
        <p:nvSpPr>
          <p:cNvPr id="183" name="count 15"/>
          <p:cNvSpPr txBox="1"/>
          <p:nvPr/>
        </p:nvSpPr>
        <p:spPr>
          <a:xfrm>
            <a:off x="3128592" y="1152513"/>
            <a:ext cx="340157" cy="461665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22" name="count 100"/>
          <p:cNvSpPr txBox="1"/>
          <p:nvPr/>
        </p:nvSpPr>
        <p:spPr>
          <a:xfrm>
            <a:off x="825758" y="547704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131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358753" y="3118924"/>
            <a:ext cx="1770878" cy="1815882"/>
          </a:xfrm>
          <a:prstGeom prst="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66 carbon atoms go back to the atmosphere when decomposers use the soil carbon for cellular respiration.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1508986" y="5907286"/>
            <a:ext cx="1675290" cy="584775"/>
          </a:xfrm>
          <a:prstGeom prst="rect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65 carbon atoms stay in the soil.</a:t>
            </a:r>
          </a:p>
        </p:txBody>
      </p:sp>
      <p:sp>
        <p:nvSpPr>
          <p:cNvPr id="155" name="count 100"/>
          <p:cNvSpPr txBox="1"/>
          <p:nvPr/>
        </p:nvSpPr>
        <p:spPr>
          <a:xfrm>
            <a:off x="825758" y="548658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130</a:t>
            </a:r>
          </a:p>
        </p:txBody>
      </p:sp>
      <p:sp>
        <p:nvSpPr>
          <p:cNvPr id="156" name="count 100"/>
          <p:cNvSpPr txBox="1"/>
          <p:nvPr/>
        </p:nvSpPr>
        <p:spPr>
          <a:xfrm>
            <a:off x="825758" y="548658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120</a:t>
            </a:r>
          </a:p>
        </p:txBody>
      </p:sp>
      <p:sp>
        <p:nvSpPr>
          <p:cNvPr id="159" name="count 100"/>
          <p:cNvSpPr txBox="1"/>
          <p:nvPr/>
        </p:nvSpPr>
        <p:spPr>
          <a:xfrm>
            <a:off x="825758" y="548658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110</a:t>
            </a:r>
          </a:p>
        </p:txBody>
      </p:sp>
      <p:sp>
        <p:nvSpPr>
          <p:cNvPr id="160" name="count 100"/>
          <p:cNvSpPr txBox="1"/>
          <p:nvPr/>
        </p:nvSpPr>
        <p:spPr>
          <a:xfrm>
            <a:off x="825758" y="548658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100</a:t>
            </a:r>
          </a:p>
        </p:txBody>
      </p:sp>
      <p:sp>
        <p:nvSpPr>
          <p:cNvPr id="190" name="count 100"/>
          <p:cNvSpPr txBox="1"/>
          <p:nvPr/>
        </p:nvSpPr>
        <p:spPr>
          <a:xfrm>
            <a:off x="975054" y="548658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90</a:t>
            </a:r>
          </a:p>
        </p:txBody>
      </p:sp>
      <p:sp>
        <p:nvSpPr>
          <p:cNvPr id="191" name="count 100"/>
          <p:cNvSpPr txBox="1"/>
          <p:nvPr/>
        </p:nvSpPr>
        <p:spPr>
          <a:xfrm>
            <a:off x="975054" y="548658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80</a:t>
            </a:r>
          </a:p>
        </p:txBody>
      </p:sp>
      <p:sp>
        <p:nvSpPr>
          <p:cNvPr id="192" name="count 100"/>
          <p:cNvSpPr txBox="1"/>
          <p:nvPr/>
        </p:nvSpPr>
        <p:spPr>
          <a:xfrm>
            <a:off x="975054" y="548658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70</a:t>
            </a:r>
          </a:p>
        </p:txBody>
      </p:sp>
      <p:sp>
        <p:nvSpPr>
          <p:cNvPr id="193" name="count 100"/>
          <p:cNvSpPr txBox="1"/>
          <p:nvPr/>
        </p:nvSpPr>
        <p:spPr>
          <a:xfrm>
            <a:off x="975054" y="548658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65</a:t>
            </a:r>
          </a:p>
        </p:txBody>
      </p:sp>
      <p:sp>
        <p:nvSpPr>
          <p:cNvPr id="177" name="count 500"/>
          <p:cNvSpPr txBox="1"/>
          <p:nvPr/>
        </p:nvSpPr>
        <p:spPr>
          <a:xfrm>
            <a:off x="735938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258</a:t>
            </a:r>
          </a:p>
        </p:txBody>
      </p:sp>
      <p:sp>
        <p:nvSpPr>
          <p:cNvPr id="194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259</a:t>
            </a:r>
          </a:p>
        </p:txBody>
      </p:sp>
      <p:sp>
        <p:nvSpPr>
          <p:cNvPr id="223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269</a:t>
            </a:r>
          </a:p>
        </p:txBody>
      </p:sp>
      <p:sp>
        <p:nvSpPr>
          <p:cNvPr id="224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279</a:t>
            </a:r>
          </a:p>
        </p:txBody>
      </p:sp>
      <p:sp>
        <p:nvSpPr>
          <p:cNvPr id="228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289</a:t>
            </a:r>
          </a:p>
        </p:txBody>
      </p:sp>
      <p:sp>
        <p:nvSpPr>
          <p:cNvPr id="229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299</a:t>
            </a:r>
          </a:p>
        </p:txBody>
      </p:sp>
      <p:sp>
        <p:nvSpPr>
          <p:cNvPr id="230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309</a:t>
            </a:r>
          </a:p>
        </p:txBody>
      </p:sp>
      <p:sp>
        <p:nvSpPr>
          <p:cNvPr id="231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319</a:t>
            </a:r>
          </a:p>
        </p:txBody>
      </p:sp>
      <p:sp>
        <p:nvSpPr>
          <p:cNvPr id="232" name="count 500"/>
          <p:cNvSpPr txBox="1"/>
          <p:nvPr/>
        </p:nvSpPr>
        <p:spPr>
          <a:xfrm>
            <a:off x="731070" y="223183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rgbClr val="8A8A8A"/>
                </a:solidFill>
              </a:rPr>
              <a:t>324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55546" y="471362"/>
            <a:ext cx="1706880" cy="6955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80" dirty="0"/>
              <a:t>Note: The pathways of carbon atoms are the same in all ecosystems, but the numbers of atoms are different.</a:t>
            </a:r>
            <a:endParaRPr lang="en-US" sz="980" b="1" dirty="0">
              <a:solidFill>
                <a:srgbClr val="0000FF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437215" y="1337181"/>
            <a:ext cx="443989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- Cellular Respiration/Biosynthesis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76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64A2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F81BD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44061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0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03704E-6 C -0.01354 0.00624 -0.02708 0.01249 -0.01875 -0.05741 C -0.01041 -0.12732 0.01979 -0.27385 0.05 -0.42038 " pathEditMode="relative" ptsTypes="aaA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44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" presetID="42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42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6" presetID="42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42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0" presetID="42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3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42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3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" presetID="42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3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3" presetClass="emph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7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" presetClass="emph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8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3" presetClass="emph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5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3" presetClass="emph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9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F315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47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3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3" presetClass="emph" presetSubtype="2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3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4" presetID="47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47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3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3" presetClass="emph" presetSubtype="2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7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" presetID="3" presetClass="emph" presetSubtype="2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9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0" presetID="47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3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47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3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47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3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47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3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3" presetClass="emph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6" presetID="4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3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A8A8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200"/>
                            </p:stCondLst>
                            <p:childTnLst>
                              <p:par>
                                <p:cTn id="3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700"/>
                            </p:stCondLst>
                            <p:childTnLst>
                              <p:par>
                                <p:cTn id="3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7" grpId="0" animBg="1"/>
      <p:bldP spid="22" grpId="0" animBg="1"/>
      <p:bldP spid="4" grpId="0" animBg="1"/>
      <p:bldP spid="43" grpId="0"/>
      <p:bldP spid="34" grpId="0"/>
      <p:bldP spid="35" grpId="0"/>
      <p:bldP spid="56" grpId="0" animBg="1"/>
      <p:bldP spid="244" grpId="0" animBg="1"/>
      <p:bldP spid="144" grpId="0" animBg="1"/>
      <p:bldP spid="222" grpId="0"/>
      <p:bldP spid="222" grpId="1"/>
      <p:bldP spid="46" grpId="0" animBg="1"/>
      <p:bldP spid="46" grpId="1" animBg="1"/>
      <p:bldP spid="154" grpId="0" animBg="1"/>
      <p:bldP spid="154" grpId="1" animBg="1"/>
      <p:bldP spid="155" grpId="0"/>
      <p:bldP spid="155" grpId="1"/>
      <p:bldP spid="155" grpId="2"/>
      <p:bldP spid="155" grpId="3"/>
      <p:bldP spid="156" grpId="0"/>
      <p:bldP spid="156" grpId="1"/>
      <p:bldP spid="156" grpId="2"/>
      <p:bldP spid="156" grpId="3"/>
      <p:bldP spid="159" grpId="0"/>
      <p:bldP spid="159" grpId="1"/>
      <p:bldP spid="159" grpId="2"/>
      <p:bldP spid="159" grpId="3"/>
      <p:bldP spid="160" grpId="0"/>
      <p:bldP spid="160" grpId="1"/>
      <p:bldP spid="160" grpId="2"/>
      <p:bldP spid="160" grpId="3"/>
      <p:bldP spid="190" grpId="0"/>
      <p:bldP spid="190" grpId="1"/>
      <p:bldP spid="190" grpId="2"/>
      <p:bldP spid="190" grpId="3"/>
      <p:bldP spid="191" grpId="0"/>
      <p:bldP spid="191" grpId="1"/>
      <p:bldP spid="191" grpId="2"/>
      <p:bldP spid="191" grpId="3"/>
      <p:bldP spid="192" grpId="0"/>
      <p:bldP spid="192" grpId="1"/>
      <p:bldP spid="192" grpId="2"/>
      <p:bldP spid="192" grpId="3"/>
      <p:bldP spid="193" grpId="0"/>
      <p:bldP spid="193" grpId="1"/>
      <p:bldP spid="177" grpId="0"/>
      <p:bldP spid="177" grpId="1"/>
      <p:bldP spid="194" grpId="0"/>
      <p:bldP spid="194" grpId="1"/>
      <p:bldP spid="194" grpId="2"/>
      <p:bldP spid="194" grpId="3"/>
      <p:bldP spid="223" grpId="0"/>
      <p:bldP spid="223" grpId="1"/>
      <p:bldP spid="223" grpId="2"/>
      <p:bldP spid="223" grpId="3"/>
      <p:bldP spid="224" grpId="0"/>
      <p:bldP spid="224" grpId="1"/>
      <p:bldP spid="224" grpId="2"/>
      <p:bldP spid="224" grpId="3"/>
      <p:bldP spid="228" grpId="0"/>
      <p:bldP spid="228" grpId="1"/>
      <p:bldP spid="228" grpId="2"/>
      <p:bldP spid="228" grpId="3"/>
      <p:bldP spid="229" grpId="0"/>
      <p:bldP spid="229" grpId="1"/>
      <p:bldP spid="229" grpId="2"/>
      <p:bldP spid="229" grpId="3"/>
      <p:bldP spid="230" grpId="0"/>
      <p:bldP spid="230" grpId="1"/>
      <p:bldP spid="230" grpId="2"/>
      <p:bldP spid="230" grpId="3"/>
      <p:bldP spid="231" grpId="0"/>
      <p:bldP spid="231" grpId="1"/>
      <p:bldP spid="231" grpId="2"/>
      <p:bldP spid="231" grpId="3"/>
      <p:bldP spid="232" grpId="0"/>
      <p:bldP spid="232" grpId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rnivore bar"/>
          <p:cNvSpPr/>
          <p:nvPr/>
        </p:nvSpPr>
        <p:spPr>
          <a:xfrm>
            <a:off x="2697480" y="457200"/>
            <a:ext cx="246888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rbivore bar"/>
          <p:cNvSpPr/>
          <p:nvPr/>
        </p:nvSpPr>
        <p:spPr>
          <a:xfrm>
            <a:off x="2697480" y="2438400"/>
            <a:ext cx="822960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roducer bar"/>
          <p:cNvSpPr/>
          <p:nvPr/>
        </p:nvSpPr>
        <p:spPr>
          <a:xfrm>
            <a:off x="2698322" y="4422648"/>
            <a:ext cx="5996762" cy="198424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1" name="&quot;100&quot;"/>
          <p:cNvSpPr txBox="1"/>
          <p:nvPr/>
        </p:nvSpPr>
        <p:spPr>
          <a:xfrm>
            <a:off x="5153378" y="5562600"/>
            <a:ext cx="1353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100</a:t>
            </a:r>
          </a:p>
        </p:txBody>
      </p:sp>
      <p:sp>
        <p:nvSpPr>
          <p:cNvPr id="41" name="&quot;3&quot;"/>
          <p:cNvSpPr txBox="1"/>
          <p:nvPr/>
        </p:nvSpPr>
        <p:spPr>
          <a:xfrm>
            <a:off x="2609584" y="183335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42" name="&quot;10&quot;"/>
          <p:cNvSpPr txBox="1"/>
          <p:nvPr/>
        </p:nvSpPr>
        <p:spPr>
          <a:xfrm>
            <a:off x="2806966" y="2171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10</a:t>
            </a:r>
          </a:p>
        </p:txBody>
      </p:sp>
      <p:sp>
        <p:nvSpPr>
          <p:cNvPr id="36" name="Arrow photosynthesis"/>
          <p:cNvSpPr/>
          <p:nvPr/>
        </p:nvSpPr>
        <p:spPr>
          <a:xfrm rot="3497170">
            <a:off x="1031496" y="3443051"/>
            <a:ext cx="2038320" cy="18288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row producer respiration"/>
          <p:cNvSpPr/>
          <p:nvPr/>
        </p:nvSpPr>
        <p:spPr>
          <a:xfrm rot="14280000">
            <a:off x="1660995" y="3435608"/>
            <a:ext cx="1911580" cy="9144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 producer eaten"/>
          <p:cNvSpPr/>
          <p:nvPr/>
        </p:nvSpPr>
        <p:spPr>
          <a:xfrm rot="16200000">
            <a:off x="3185419" y="4279855"/>
            <a:ext cx="611083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 herbivore eaten"/>
          <p:cNvSpPr/>
          <p:nvPr/>
        </p:nvSpPr>
        <p:spPr>
          <a:xfrm rot="16200000">
            <a:off x="3193249" y="2308886"/>
            <a:ext cx="640080" cy="73152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 carnivore respiration"/>
          <p:cNvSpPr/>
          <p:nvPr/>
        </p:nvSpPr>
        <p:spPr>
          <a:xfrm rot="9199075">
            <a:off x="2303084" y="1378122"/>
            <a:ext cx="457200" cy="36576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row producer death"/>
          <p:cNvSpPr/>
          <p:nvPr/>
        </p:nvSpPr>
        <p:spPr>
          <a:xfrm rot="10800000">
            <a:off x="2278983" y="5388128"/>
            <a:ext cx="447914" cy="457200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 herbivore respiration"/>
          <p:cNvSpPr/>
          <p:nvPr/>
        </p:nvSpPr>
        <p:spPr>
          <a:xfrm rot="12610148">
            <a:off x="2447328" y="2639882"/>
            <a:ext cx="305106" cy="25603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 decomposer respiration"/>
          <p:cNvSpPr/>
          <p:nvPr/>
        </p:nvSpPr>
        <p:spPr>
          <a:xfrm rot="16990149">
            <a:off x="418627" y="3955378"/>
            <a:ext cx="1467608" cy="237744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 herbivore death"/>
          <p:cNvSpPr/>
          <p:nvPr/>
        </p:nvSpPr>
        <p:spPr>
          <a:xfrm rot="7985111">
            <a:off x="2111519" y="4705446"/>
            <a:ext cx="1280160" cy="12801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 carnivore death"/>
          <p:cNvSpPr/>
          <p:nvPr/>
        </p:nvSpPr>
        <p:spPr>
          <a:xfrm rot="7262091">
            <a:off x="638837" y="3408311"/>
            <a:ext cx="3236976" cy="36576"/>
          </a:xfrm>
          <a:prstGeom prst="rightArrow">
            <a:avLst/>
          </a:prstGeom>
          <a:solidFill>
            <a:srgbClr val="9FCC3A"/>
          </a:solidFill>
          <a:ln>
            <a:solidFill>
              <a:srgbClr val="506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38" y="5235441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f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5234" y="3071790"/>
            <a:ext cx="1219864" cy="67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34" y="3125102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117" y="5635739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73" y="849461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2" y="520851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4376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4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63" y="246909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6" y="2460870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90" y="5701043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carbon dioxide" descr="C:\Documents and Settings\Craig Douglas\My Documents\for JJ\Systems &amp; Scale\molecules\carbon dioxide labeled06.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713" y="5709158"/>
            <a:ext cx="490351" cy="14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fa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3258" y="3072536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fa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127" y="970149"/>
            <a:ext cx="1218509" cy="6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cellulose" descr="C:\Documents and Settings\Craig Douglas\My Documents\for JJ\Systems &amp; Scale\molecules\cellulose labeled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40" y="5244872"/>
            <a:ext cx="138210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atmosphere"/>
          <p:cNvSpPr/>
          <p:nvPr/>
        </p:nvSpPr>
        <p:spPr>
          <a:xfrm>
            <a:off x="471863" y="1219200"/>
            <a:ext cx="2047875" cy="204787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1" name="cloud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763" y="1449655"/>
            <a:ext cx="2048134" cy="16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herbivore"/>
          <p:cNvSpPr/>
          <p:nvPr/>
        </p:nvSpPr>
        <p:spPr>
          <a:xfrm>
            <a:off x="2768832" y="2703246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bunn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0998" y="2752804"/>
            <a:ext cx="128640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&quot;Herbivores&quot;"/>
          <p:cNvSpPr txBox="1"/>
          <p:nvPr/>
        </p:nvSpPr>
        <p:spPr>
          <a:xfrm>
            <a:off x="2902431" y="3783568"/>
            <a:ext cx="1223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Herbivores</a:t>
            </a:r>
          </a:p>
        </p:txBody>
      </p:sp>
      <p:sp>
        <p:nvSpPr>
          <p:cNvPr id="8" name="Rectangle soil"/>
          <p:cNvSpPr/>
          <p:nvPr/>
        </p:nvSpPr>
        <p:spPr>
          <a:xfrm>
            <a:off x="776664" y="4876800"/>
            <a:ext cx="1447800" cy="1447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soil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664" y="4876801"/>
            <a:ext cx="1447799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&quot;Soil Carbon&quot;"/>
          <p:cNvSpPr txBox="1"/>
          <p:nvPr/>
        </p:nvSpPr>
        <p:spPr>
          <a:xfrm>
            <a:off x="870379" y="5955268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Soil Carbon</a:t>
            </a:r>
          </a:p>
        </p:txBody>
      </p:sp>
      <p:sp>
        <p:nvSpPr>
          <p:cNvPr id="35" name="&quot;Atmosphere&quot;"/>
          <p:cNvSpPr txBox="1"/>
          <p:nvPr/>
        </p:nvSpPr>
        <p:spPr>
          <a:xfrm>
            <a:off x="827127" y="2727046"/>
            <a:ext cx="135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Atmosphere</a:t>
            </a:r>
          </a:p>
        </p:txBody>
      </p:sp>
      <p:sp>
        <p:nvSpPr>
          <p:cNvPr id="7" name="Rectangle producer"/>
          <p:cNvSpPr/>
          <p:nvPr/>
        </p:nvSpPr>
        <p:spPr>
          <a:xfrm>
            <a:off x="2771891" y="4876800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carnivore"/>
          <p:cNvSpPr/>
          <p:nvPr/>
        </p:nvSpPr>
        <p:spPr>
          <a:xfrm>
            <a:off x="2771891" y="533400"/>
            <a:ext cx="1447800" cy="14478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fox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8609" y="579580"/>
            <a:ext cx="125118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forb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0545" y="4874488"/>
            <a:ext cx="1107312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&quot;Carnivores&quot;"/>
          <p:cNvSpPr txBox="1"/>
          <p:nvPr/>
        </p:nvSpPr>
        <p:spPr>
          <a:xfrm>
            <a:off x="2888609" y="1611868"/>
            <a:ext cx="119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Carnivores</a:t>
            </a:r>
          </a:p>
        </p:txBody>
      </p:sp>
      <p:sp>
        <p:nvSpPr>
          <p:cNvPr id="45" name="&quot;Producers&quot;"/>
          <p:cNvSpPr txBox="1"/>
          <p:nvPr/>
        </p:nvSpPr>
        <p:spPr>
          <a:xfrm>
            <a:off x="2944589" y="5947649"/>
            <a:ext cx="113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Producers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427884" y="457200"/>
            <a:ext cx="4267200" cy="11079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/>
              <a:t>How can we explain the organic matter pyramid by tracing carbon atoms through the ecosystem?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27884" y="1892280"/>
            <a:ext cx="4267200" cy="23083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Plants, animals, and decomposers create the </a:t>
            </a:r>
            <a:r>
              <a:rPr lang="en-US" sz="2400"/>
              <a:t>organic matter pyramid </a:t>
            </a:r>
            <a:r>
              <a:rPr lang="en-US" sz="2400" dirty="0"/>
              <a:t>through their </a:t>
            </a:r>
            <a:br>
              <a:rPr lang="en-US" sz="2400" dirty="0"/>
            </a:br>
            <a:r>
              <a:rPr lang="en-US" sz="2400" dirty="0"/>
              <a:t>carbon-transforming processes--when they photosynthesize, eat, grow, live, and die.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72" name="Rectangle 71" hidden="1"/>
          <p:cNvSpPr/>
          <p:nvPr/>
        </p:nvSpPr>
        <p:spPr>
          <a:xfrm>
            <a:off x="731080" y="2220589"/>
            <a:ext cx="651140" cy="461666"/>
          </a:xfrm>
          <a:prstGeom prst="rect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count 500" hidden="1"/>
          <p:cNvSpPr txBox="1"/>
          <p:nvPr/>
        </p:nvSpPr>
        <p:spPr>
          <a:xfrm>
            <a:off x="735938" y="2230037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500</a:t>
            </a:r>
          </a:p>
        </p:txBody>
      </p:sp>
      <p:sp>
        <p:nvSpPr>
          <p:cNvPr id="73" name="Rectangle 72" hidden="1"/>
          <p:cNvSpPr/>
          <p:nvPr/>
        </p:nvSpPr>
        <p:spPr>
          <a:xfrm>
            <a:off x="731080" y="2220589"/>
            <a:ext cx="651130" cy="444913"/>
          </a:xfrm>
          <a:prstGeom prst="rect">
            <a:avLst/>
          </a:prstGeom>
          <a:noFill/>
          <a:ln w="254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655546" y="471362"/>
            <a:ext cx="1706880" cy="6955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80" dirty="0"/>
              <a:t>Note: The pathways of carbon atoms are the same in all ecosystems, but the numbers of atoms are different.</a:t>
            </a:r>
            <a:endParaRPr lang="en-US" sz="98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6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9 0.00694 L -0.21546 -0.1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-72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-0.21458 0.142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710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7.40741E-7 L 6.66667E-6 -0.31944 " pathEditMode="relative" ptsTypes="AA">
                                      <p:cBhvr>
                                        <p:cTn id="1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96 -0.02082 L -0.21927 -0.014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5" y="3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4.44444E-6 -0.31389 " pathEditMode="relative" ptsTypes="AA">
                                      <p:cBhvr>
                                        <p:cTn id="1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C 0.01129 0.00949 0.02275 0.01898 -0.00139 0.06759 C -0.02552 0.1162 -0.11093 0.24699 -0.14514 0.29167 C -0.17934 0.33634 -0.19357 0.32616 -0.20642 0.33518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68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6787E-6 C -0.03437 0.07749 -0.16875 0.35924 -0.2059 0.46518 C -0.24305 0.57113 -0.21944 0.60027 -0.22309 0.6359 " pathEditMode="relative" rAng="0" ptsTypes="aaa">
                                      <p:cBhvr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3" y="3178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03704E-6 C -0.01354 0.00624 -0.02708 0.01249 -0.01875 -0.05741 C -0.01041 -0.12732 0.01979 -0.27385 0.05 -0.42038 " pathEditMode="relative" ptsTypes="aaA">
                                      <p:cBhvr>
                                        <p:cTn id="2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1374E-6 L 0.22292 0.5151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2574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1330"/>
                                  </p:stCondLst>
                                  <p:childTnLst>
                                    <p:animMotion origin="layout" path="M -6.11111E-6 2.59259E-6 L -0.21667 -0.47778 " pathEditMode="relative" ptsTypes="AA">
                                      <p:cBhvr>
                                        <p:cTn id="3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0" grpId="0"/>
      <p:bldP spid="7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39559</TotalTime>
  <Words>1170</Words>
  <Application>Microsoft Macintosh PowerPoint</Application>
  <PresentationFormat>On-screen Show (4:3)</PresentationFormat>
  <Paragraphs>423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Ecosystems Unit  Activity 3.3 Supplemental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zhanli</dc:creator>
  <cp:lastModifiedBy>Tompkins, Elizabeth</cp:lastModifiedBy>
  <cp:revision>719</cp:revision>
  <cp:lastPrinted>2012-08-05T18:30:52Z</cp:lastPrinted>
  <dcterms:created xsi:type="dcterms:W3CDTF">2011-09-07T14:12:14Z</dcterms:created>
  <dcterms:modified xsi:type="dcterms:W3CDTF">2020-01-08T15:53:49Z</dcterms:modified>
</cp:coreProperties>
</file>