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71" r:id="rId2"/>
    <p:sldId id="302" r:id="rId3"/>
    <p:sldId id="306" r:id="rId4"/>
    <p:sldId id="291" r:id="rId5"/>
    <p:sldId id="303" r:id="rId6"/>
    <p:sldId id="304" r:id="rId7"/>
    <p:sldId id="307" r:id="rId8"/>
    <p:sldId id="308" r:id="rId9"/>
    <p:sldId id="309" r:id="rId10"/>
    <p:sldId id="305" r:id="rId11"/>
    <p:sldId id="311"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B968"/>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78"/>
    <p:restoredTop sz="78276" autoAdjust="0"/>
  </p:normalViewPr>
  <p:slideViewPr>
    <p:cSldViewPr snapToGrid="0" snapToObjects="1" showGuides="1">
      <p:cViewPr varScale="1">
        <p:scale>
          <a:sx n="73" d="100"/>
          <a:sy n="73" d="100"/>
        </p:scale>
        <p:origin x="1992" y="1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218D1-ABF3-7748-B30D-452F0511B435}" type="datetimeFigureOut">
              <a:rPr lang="en-US" smtClean="0"/>
              <a:t>1/16/20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5A0549-FFFC-824C-BB58-14BD7B8125CA}" type="slidenum">
              <a:rPr lang="en-US" smtClean="0"/>
              <a:t>‹#›</a:t>
            </a:fld>
            <a:endParaRPr lang="en-US"/>
          </a:p>
        </p:txBody>
      </p:sp>
    </p:spTree>
    <p:extLst>
      <p:ext uri="{BB962C8B-B14F-4D97-AF65-F5344CB8AC3E}">
        <p14:creationId xmlns:p14="http://schemas.microsoft.com/office/powerpoint/2010/main" val="1607568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arbontime.bscs.org/sites/default/files/simulations/pool-flux-simulation-updated/index.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369978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Discuss the patterns.</a:t>
            </a:r>
          </a:p>
          <a:p>
            <a:r>
              <a:rPr lang="en-US" sz="1200" kern="1200" dirty="0">
                <a:solidFill>
                  <a:schemeClr val="tx1"/>
                </a:solidFill>
                <a:effectLst/>
                <a:latin typeface="+mn-lt"/>
                <a:ea typeface="+mn-ea"/>
                <a:cs typeface="+mn-cs"/>
              </a:rPr>
              <a:t>Show Slide 10 of 4.2 Carbon Pools and Constant Flux Simulation PPT. Have students share and discuss their answers to questions 6 and 7.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10</a:t>
            </a:fld>
            <a:endParaRPr lang="en-US"/>
          </a:p>
        </p:txBody>
      </p:sp>
    </p:spTree>
    <p:extLst>
      <p:ext uri="{BB962C8B-B14F-4D97-AF65-F5344CB8AC3E}">
        <p14:creationId xmlns:p14="http://schemas.microsoft.com/office/powerpoint/2010/main" val="10378733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Review </a:t>
            </a:r>
            <a:r>
              <a:rPr lang="en-US" sz="1200" b="1" kern="1200" dirty="0">
                <a:solidFill>
                  <a:schemeClr val="tx1"/>
                </a:solidFill>
                <a:effectLst/>
                <a:latin typeface="+mn-lt"/>
                <a:ea typeface="+mn-ea"/>
                <a:cs typeface="+mn-cs"/>
              </a:rPr>
              <a:t>the patterns.</a:t>
            </a:r>
          </a:p>
          <a:p>
            <a:r>
              <a:rPr lang="en-US" sz="1200" kern="1200" dirty="0">
                <a:solidFill>
                  <a:schemeClr val="tx1"/>
                </a:solidFill>
                <a:effectLst/>
                <a:latin typeface="+mn-lt"/>
                <a:ea typeface="+mn-ea"/>
                <a:cs typeface="+mn-cs"/>
              </a:rPr>
              <a:t>Show slide 11. Discuss with students how the rules from Activity 4.1 in the tiny system also are true of the larger system in the simulation.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11</a:t>
            </a:fld>
            <a:endParaRPr lang="en-US"/>
          </a:p>
        </p:txBody>
      </p:sp>
    </p:spTree>
    <p:extLst>
      <p:ext uri="{BB962C8B-B14F-4D97-AF65-F5344CB8AC3E}">
        <p14:creationId xmlns:p14="http://schemas.microsoft.com/office/powerpoint/2010/main" val="368305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Use the instructional model to show students where they are in the course of the unit.</a:t>
            </a:r>
          </a:p>
          <a:p>
            <a:r>
              <a:rPr lang="en-US" sz="1200" kern="1200" dirty="0">
                <a:solidFill>
                  <a:schemeClr val="tx1"/>
                </a:solidFill>
                <a:effectLst/>
                <a:latin typeface="+mn-lt"/>
                <a:ea typeface="+mn-ea"/>
                <a:cs typeface="+mn-cs"/>
              </a:rPr>
              <a:t>Show Slide 2 of the 4.2 Carbon Pools and Constant Flux Simulation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332208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Review the patterns found in Activity 4.1</a:t>
            </a:r>
          </a:p>
          <a:p>
            <a:r>
              <a:rPr lang="en-US" sz="1200" kern="1200" dirty="0">
                <a:solidFill>
                  <a:schemeClr val="tx1"/>
                </a:solidFill>
                <a:effectLst/>
                <a:latin typeface="+mn-lt"/>
                <a:ea typeface="+mn-ea"/>
                <a:cs typeface="+mn-cs"/>
              </a:rPr>
              <a:t>Show Slide 3 of the 4.2 Carbon Pools and Constant Flux Simulation PPT.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discuss the patterns they found in Activity 4.1 and review the idea of net flux.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3</a:t>
            </a:fld>
            <a:endParaRPr lang="en-US"/>
          </a:p>
        </p:txBody>
      </p:sp>
    </p:spTree>
    <p:extLst>
      <p:ext uri="{BB962C8B-B14F-4D97-AF65-F5344CB8AC3E}">
        <p14:creationId xmlns:p14="http://schemas.microsoft.com/office/powerpoint/2010/main" val="1994369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Introduce the Constant Flux Simulation</a:t>
            </a:r>
          </a:p>
          <a:p>
            <a:r>
              <a:rPr lang="en-US" sz="1200" kern="1200" dirty="0">
                <a:solidFill>
                  <a:schemeClr val="tx1"/>
                </a:solidFill>
                <a:effectLst/>
                <a:latin typeface="+mn-lt"/>
                <a:ea typeface="+mn-ea"/>
                <a:cs typeface="+mn-cs"/>
              </a:rPr>
              <a:t>Show Slide 4 of the 4.2 Carbon Pools and Constant Flux Simulation PPT. Pass out a 4.2 Computer Model for Constant Flux Worksheet to each student.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students read until #1 for an overview of the simulation.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5 and open the simulation. Show students how to move the sliders and run an example. Point out the graphs and how they can slide the line of the graph to get data for a particular point in time. </a:t>
            </a:r>
            <a:endParaRPr lang="en-US" dirty="0"/>
          </a:p>
        </p:txBody>
      </p:sp>
      <p:sp>
        <p:nvSpPr>
          <p:cNvPr id="4" name="Slide Number Placeholder 3"/>
          <p:cNvSpPr>
            <a:spLocks noGrp="1"/>
          </p:cNvSpPr>
          <p:nvPr>
            <p:ph type="sldNum" sz="quarter" idx="5"/>
          </p:nvPr>
        </p:nvSpPr>
        <p:spPr/>
        <p:txBody>
          <a:bodyPr/>
          <a:lstStyle/>
          <a:p>
            <a:fld id="{965A0549-FFFC-824C-BB58-14BD7B8125CA}" type="slidenum">
              <a:rPr lang="en-US" smtClean="0"/>
              <a:t>4</a:t>
            </a:fld>
            <a:endParaRPr lang="en-US"/>
          </a:p>
        </p:txBody>
      </p:sp>
    </p:spTree>
    <p:extLst>
      <p:ext uri="{BB962C8B-B14F-4D97-AF65-F5344CB8AC3E}">
        <p14:creationId xmlns:p14="http://schemas.microsoft.com/office/powerpoint/2010/main" val="2113903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Introduce the Constant Flux Simulation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Show Slide 5 and open the simulation. Show students how to move the sliders and run an example. Point out the graphs and how they can slide the line of the graph to get data for a particular point in time. </a:t>
            </a:r>
            <a:endParaRPr lang="en-US" sz="1200" u="none"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u="sng" kern="1200" dirty="0">
                <a:solidFill>
                  <a:schemeClr val="tx1"/>
                </a:solidFill>
                <a:effectLst/>
                <a:latin typeface="+mn-lt"/>
                <a:ea typeface="+mn-ea"/>
                <a:cs typeface="+mn-cs"/>
                <a:hlinkClick r:id="rId3"/>
              </a:rPr>
              <a:t>https://carbontime.bscs.org/sites/default/files/simulations/pool-flux-simulation-updated/index.html</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5</a:t>
            </a:fld>
            <a:endParaRPr lang="en-US"/>
          </a:p>
        </p:txBody>
      </p:sp>
    </p:spTree>
    <p:extLst>
      <p:ext uri="{BB962C8B-B14F-4D97-AF65-F5344CB8AC3E}">
        <p14:creationId xmlns:p14="http://schemas.microsoft.com/office/powerpoint/2010/main" val="228852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Students run the simulation</a:t>
            </a:r>
          </a:p>
          <a:p>
            <a:r>
              <a:rPr lang="en-US" sz="1200" kern="1200" dirty="0">
                <a:solidFill>
                  <a:schemeClr val="tx1"/>
                </a:solidFill>
                <a:effectLst/>
                <a:latin typeface="+mn-lt"/>
                <a:ea typeface="+mn-ea"/>
                <a:cs typeface="+mn-cs"/>
              </a:rPr>
              <a:t>Display slide 6. Have students follow the instructions to run the simulation. Students should record their data in the table on their worksheet. </a:t>
            </a:r>
          </a:p>
        </p:txBody>
      </p:sp>
      <p:sp>
        <p:nvSpPr>
          <p:cNvPr id="4" name="Slide Number Placeholder 3"/>
          <p:cNvSpPr>
            <a:spLocks noGrp="1"/>
          </p:cNvSpPr>
          <p:nvPr>
            <p:ph type="sldNum" sz="quarter" idx="10"/>
          </p:nvPr>
        </p:nvSpPr>
        <p:spPr/>
        <p:txBody>
          <a:bodyPr/>
          <a:lstStyle/>
          <a:p>
            <a:fld id="{965A0549-FFFC-824C-BB58-14BD7B8125CA}" type="slidenum">
              <a:rPr lang="en-US" smtClean="0"/>
              <a:t>6</a:t>
            </a:fld>
            <a:endParaRPr lang="en-US"/>
          </a:p>
        </p:txBody>
      </p:sp>
    </p:spTree>
    <p:extLst>
      <p:ext uri="{BB962C8B-B14F-4D97-AF65-F5344CB8AC3E}">
        <p14:creationId xmlns:p14="http://schemas.microsoft.com/office/powerpoint/2010/main" val="104954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Students run the simulation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 7 and 8 to discuss Run 1 and Run 2 as a class. </a:t>
            </a:r>
            <a:endParaRPr lang="en-US" sz="18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7</a:t>
            </a:fld>
            <a:endParaRPr lang="en-US"/>
          </a:p>
        </p:txBody>
      </p:sp>
    </p:spTree>
    <p:extLst>
      <p:ext uri="{BB962C8B-B14F-4D97-AF65-F5344CB8AC3E}">
        <p14:creationId xmlns:p14="http://schemas.microsoft.com/office/powerpoint/2010/main" val="3253180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Students run the simulation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 7 and 8 to discuss Run 1 and Run 2 as a class. </a:t>
            </a:r>
            <a:endParaRPr lang="en-US" sz="18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8</a:t>
            </a:fld>
            <a:endParaRPr lang="en-US"/>
          </a:p>
        </p:txBody>
      </p:sp>
    </p:spTree>
    <p:extLst>
      <p:ext uri="{BB962C8B-B14F-4D97-AF65-F5344CB8AC3E}">
        <p14:creationId xmlns:p14="http://schemas.microsoft.com/office/powerpoint/2010/main" val="1715620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Students consider patterns in their results.</a:t>
            </a:r>
          </a:p>
          <a:p>
            <a:r>
              <a:rPr lang="en-US" sz="1200" kern="1200" dirty="0">
                <a:solidFill>
                  <a:schemeClr val="tx1"/>
                </a:solidFill>
                <a:effectLst/>
                <a:latin typeface="+mn-lt"/>
                <a:ea typeface="+mn-ea"/>
                <a:cs typeface="+mn-cs"/>
              </a:rPr>
              <a:t>When students have completed the table, have students work individually and then with a partner to answer questions 6 and 7 on 4.2 Computer Model for Constant Flux 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(Optional) Use slide 9 to complete the table as a class.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65A0549-FFFC-824C-BB58-14BD7B8125CA}" type="slidenum">
              <a:rPr lang="en-US" smtClean="0"/>
              <a:t>9</a:t>
            </a:fld>
            <a:endParaRPr lang="en-US"/>
          </a:p>
        </p:txBody>
      </p:sp>
    </p:spTree>
    <p:extLst>
      <p:ext uri="{BB962C8B-B14F-4D97-AF65-F5344CB8AC3E}">
        <p14:creationId xmlns:p14="http://schemas.microsoft.com/office/powerpoint/2010/main" val="1119117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0F77940-C279-A841-9A67-C45CE4897BCA}" type="datetimeFigureOut">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65104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884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75661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F77940-C279-A841-9A67-C45CE4897BCA}" type="datetimeFigureOut">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98035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F77940-C279-A841-9A67-C45CE4897BCA}" type="datetimeFigureOut">
              <a:rPr lang="en-US" smtClean="0"/>
              <a:t>1/16/20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886098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F77940-C279-A841-9A67-C45CE4897BCA}" type="datetimeFigureOut">
              <a:rPr lang="en-US" smtClean="0"/>
              <a:t>1/16/20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45868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F77940-C279-A841-9A67-C45CE4897BCA}" type="datetimeFigureOut">
              <a:rPr lang="en-US" smtClean="0"/>
              <a:t>1/16/20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550489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F77940-C279-A841-9A67-C45CE4897BCA}" type="datetimeFigureOut">
              <a:rPr lang="en-US" smtClean="0"/>
              <a:t>1/16/20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39533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F77940-C279-A841-9A67-C45CE4897BCA}" type="datetimeFigureOut">
              <a:rPr lang="en-US" smtClean="0"/>
              <a:t>1/16/20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1741911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1/16/20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2445510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F77940-C279-A841-9A67-C45CE4897BCA}" type="datetimeFigureOut">
              <a:rPr lang="en-US" smtClean="0"/>
              <a:t>1/16/20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F67416-E77E-E442-993F-59C0501000DD}" type="slidenum">
              <a:rPr lang="en-US" smtClean="0"/>
              <a:t>‹#›</a:t>
            </a:fld>
            <a:endParaRPr lang="en-US"/>
          </a:p>
        </p:txBody>
      </p:sp>
    </p:spTree>
    <p:extLst>
      <p:ext uri="{BB962C8B-B14F-4D97-AF65-F5344CB8AC3E}">
        <p14:creationId xmlns:p14="http://schemas.microsoft.com/office/powerpoint/2010/main" val="3084294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F77940-C279-A841-9A67-C45CE4897BCA}" type="datetimeFigureOut">
              <a:rPr lang="en-US" smtClean="0"/>
              <a:t>1/16/20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67416-E77E-E442-993F-59C0501000DD}" type="slidenum">
              <a:rPr lang="en-US" smtClean="0"/>
              <a:t>‹#›</a:t>
            </a:fld>
            <a:endParaRPr lang="en-US"/>
          </a:p>
        </p:txBody>
      </p:sp>
    </p:spTree>
    <p:extLst>
      <p:ext uri="{BB962C8B-B14F-4D97-AF65-F5344CB8AC3E}">
        <p14:creationId xmlns:p14="http://schemas.microsoft.com/office/powerpoint/2010/main" val="130862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douglasanimation.com/TwoPoo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6164199" cy="684705"/>
            <a:chOff x="178036" y="294321"/>
            <a:chExt cx="6164199" cy="684705"/>
          </a:xfrm>
        </p:grpSpPr>
        <p:sp>
          <p:nvSpPr>
            <p:cNvPr id="6" name="TextBox 5"/>
            <p:cNvSpPr txBox="1"/>
            <p:nvPr/>
          </p:nvSpPr>
          <p:spPr>
            <a:xfrm>
              <a:off x="3003051" y="332695"/>
              <a:ext cx="3339184" cy="646331"/>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Carbon: Transformations in Matter and Energy</a:t>
              </a:r>
            </a:p>
            <a:p>
              <a:r>
                <a:rPr lang="en-US" sz="1200" i="1" dirty="0">
                  <a:latin typeface="Arial" panose="020B0604020202020204" pitchFamily="34" charset="0"/>
                  <a:cs typeface="Arial" panose="020B0604020202020204" pitchFamily="34" charset="0"/>
                </a:rPr>
                <a:t>Environmental Literacy Project</a:t>
              </a:r>
              <a:br>
                <a:rPr lang="en-US" sz="1200" i="1" dirty="0">
                  <a:latin typeface="Arial" panose="020B0604020202020204" pitchFamily="34" charset="0"/>
                  <a:cs typeface="Arial" panose="020B0604020202020204" pitchFamily="34" charset="0"/>
                </a:rPr>
              </a:br>
              <a:r>
                <a:rPr lang="en-US" sz="1200" i="1" dirty="0">
                  <a:latin typeface="Arial" panose="020B0604020202020204" pitchFamily="34" charset="0"/>
                  <a:cs typeface="Arial" panose="020B0604020202020204" pitchFamily="34" charset="0"/>
                </a:rPr>
                <a:t>Michigan State University</a:t>
              </a:r>
              <a:r>
                <a:rPr lang="en-US" sz="1200" dirty="0">
                  <a:effectLst/>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p:txBody>
        </p:sp>
        <p:pic>
          <p:nvPicPr>
            <p:cNvPr id="2" name="Picture 1"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616259"/>
            <a:ext cx="8229600" cy="2539882"/>
          </a:xfrm>
        </p:spPr>
        <p:txBody>
          <a:bodyPr>
            <a:normAutofit fontScale="90000"/>
          </a:bodyPr>
          <a:lstStyle/>
          <a:p>
            <a:r>
              <a:rPr lang="en-US" i="1" dirty="0">
                <a:latin typeface="Arial"/>
                <a:cs typeface="Arial"/>
              </a:rPr>
              <a:t>Ecosystems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4.2 Carbon Pools and Constant Flux Simulation</a:t>
            </a:r>
          </a:p>
        </p:txBody>
      </p:sp>
    </p:spTree>
    <p:extLst>
      <p:ext uri="{BB962C8B-B14F-4D97-AF65-F5344CB8AC3E}">
        <p14:creationId xmlns:p14="http://schemas.microsoft.com/office/powerpoint/2010/main" val="4012766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a:t>
            </a:r>
          </a:p>
        </p:txBody>
      </p:sp>
      <p:sp>
        <p:nvSpPr>
          <p:cNvPr id="3" name="Content Placeholder 2"/>
          <p:cNvSpPr>
            <a:spLocks noGrp="1"/>
          </p:cNvSpPr>
          <p:nvPr>
            <p:ph idx="1"/>
          </p:nvPr>
        </p:nvSpPr>
        <p:spPr/>
        <p:txBody>
          <a:bodyPr/>
          <a:lstStyle/>
          <a:p>
            <a:r>
              <a:rPr lang="en-US" dirty="0"/>
              <a:t>What happens if you change the initial settings for pool size, but leave the fluxes the same? Why?</a:t>
            </a:r>
          </a:p>
          <a:p>
            <a:r>
              <a:rPr lang="en-US" dirty="0"/>
              <a:t>What patterns did you notice as you ran the model?</a:t>
            </a:r>
          </a:p>
        </p:txBody>
      </p:sp>
    </p:spTree>
    <p:extLst>
      <p:ext uri="{BB962C8B-B14F-4D97-AF65-F5344CB8AC3E}">
        <p14:creationId xmlns:p14="http://schemas.microsoft.com/office/powerpoint/2010/main" val="1964202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for pools and fluxes</a:t>
            </a:r>
          </a:p>
        </p:txBody>
      </p:sp>
      <p:sp>
        <p:nvSpPr>
          <p:cNvPr id="3" name="Content Placeholder 2"/>
          <p:cNvSpPr>
            <a:spLocks noGrp="1"/>
          </p:cNvSpPr>
          <p:nvPr>
            <p:ph idx="1"/>
          </p:nvPr>
        </p:nvSpPr>
        <p:spPr>
          <a:xfrm>
            <a:off x="457200" y="1600200"/>
            <a:ext cx="8229600" cy="4954281"/>
          </a:xfrm>
        </p:spPr>
        <p:txBody>
          <a:bodyPr>
            <a:normAutofit fontScale="92500" lnSpcReduction="20000"/>
          </a:bodyPr>
          <a:lstStyle/>
          <a:p>
            <a:r>
              <a:rPr lang="en-US" dirty="0"/>
              <a:t>When opposing fluxes are equal, pool sizes don’t change.</a:t>
            </a:r>
          </a:p>
          <a:p>
            <a:r>
              <a:rPr lang="en-US" dirty="0"/>
              <a:t>When opposing fluxes are not equal, pool sizes change.</a:t>
            </a:r>
          </a:p>
          <a:p>
            <a:r>
              <a:rPr lang="en-US" dirty="0"/>
              <a:t>How fast the pool sizes changes depends on the difference between the opposing fluxes. We call the difference </a:t>
            </a:r>
            <a:r>
              <a:rPr lang="en-US" b="1" dirty="0"/>
              <a:t>the net flux.</a:t>
            </a:r>
            <a:endParaRPr lang="en-US" dirty="0"/>
          </a:p>
          <a:p>
            <a:pPr lvl="1"/>
            <a:r>
              <a:rPr lang="en-US" dirty="0"/>
              <a:t>When the incoming fluxes are bigger than the outgoing fluxes, </a:t>
            </a:r>
            <a:r>
              <a:rPr lang="en-US" b="1" dirty="0"/>
              <a:t>the net flux is positive and the</a:t>
            </a:r>
            <a:r>
              <a:rPr lang="en-US" dirty="0"/>
              <a:t> </a:t>
            </a:r>
            <a:r>
              <a:rPr lang="en-US" b="1" dirty="0"/>
              <a:t>pool grows</a:t>
            </a:r>
            <a:r>
              <a:rPr lang="en-US" dirty="0"/>
              <a:t>.  </a:t>
            </a:r>
          </a:p>
          <a:p>
            <a:pPr lvl="1"/>
            <a:r>
              <a:rPr lang="en-US" dirty="0"/>
              <a:t>When the incoming fluxes are smaller than the outgoing fluxes, </a:t>
            </a:r>
            <a:r>
              <a:rPr lang="en-US" b="1" dirty="0"/>
              <a:t>The net flux is negative and the pool shrinks.</a:t>
            </a:r>
          </a:p>
        </p:txBody>
      </p:sp>
    </p:spTree>
    <p:extLst>
      <p:ext uri="{BB962C8B-B14F-4D97-AF65-F5344CB8AC3E}">
        <p14:creationId xmlns:p14="http://schemas.microsoft.com/office/powerpoint/2010/main" val="1223833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rcRect/>
          <a:stretch/>
        </p:blipFill>
        <p:spPr>
          <a:xfrm>
            <a:off x="375512" y="1961944"/>
            <a:ext cx="8768488" cy="4374856"/>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7470834" y="1987021"/>
            <a:ext cx="924560" cy="924560"/>
          </a:xfrm>
          <a:prstGeom prst="wedgeEllipseCallout">
            <a:avLst>
              <a:gd name="adj1" fmla="val -89627"/>
              <a:gd name="adj2" fmla="val 10356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66649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of Tiny Pool and Flux Game</a:t>
            </a:r>
          </a:p>
        </p:txBody>
      </p:sp>
      <p:sp>
        <p:nvSpPr>
          <p:cNvPr id="3" name="Content Placeholder 2"/>
          <p:cNvSpPr>
            <a:spLocks noGrp="1"/>
          </p:cNvSpPr>
          <p:nvPr>
            <p:ph idx="1"/>
          </p:nvPr>
        </p:nvSpPr>
        <p:spPr/>
        <p:txBody>
          <a:bodyPr/>
          <a:lstStyle/>
          <a:p>
            <a:r>
              <a:rPr lang="en-US" dirty="0"/>
              <a:t>What patterns did you find in the Tiny Pool and Flux Game?</a:t>
            </a:r>
          </a:p>
          <a:p>
            <a:r>
              <a:rPr lang="en-US" dirty="0"/>
              <a:t>What is net flux?</a:t>
            </a:r>
          </a:p>
        </p:txBody>
      </p:sp>
    </p:spTree>
    <p:extLst>
      <p:ext uri="{BB962C8B-B14F-4D97-AF65-F5344CB8AC3E}">
        <p14:creationId xmlns:p14="http://schemas.microsoft.com/office/powerpoint/2010/main" val="1117755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53AD0-48CF-6143-83CD-2CFF91C485E9}"/>
              </a:ext>
            </a:extLst>
          </p:cNvPr>
          <p:cNvSpPr>
            <a:spLocks noGrp="1"/>
          </p:cNvSpPr>
          <p:nvPr>
            <p:ph type="title"/>
          </p:nvPr>
        </p:nvSpPr>
        <p:spPr>
          <a:xfrm>
            <a:off x="1" y="274638"/>
            <a:ext cx="8968902" cy="581396"/>
          </a:xfrm>
        </p:spPr>
        <p:txBody>
          <a:bodyPr>
            <a:noAutofit/>
          </a:bodyPr>
          <a:lstStyle/>
          <a:p>
            <a:r>
              <a:rPr lang="en-US" sz="3600" b="1" dirty="0"/>
              <a:t>Review of Tiny Pool and Flux Game</a:t>
            </a:r>
            <a:endParaRPr lang="en-US" sz="3600" b="1" dirty="0">
              <a:latin typeface="Arial" panose="020B0604020202020204" pitchFamily="34" charset="0"/>
              <a:cs typeface="Arial" panose="020B0604020202020204" pitchFamily="34" charset="0"/>
            </a:endParaRPr>
          </a:p>
        </p:txBody>
      </p:sp>
      <p:pic>
        <p:nvPicPr>
          <p:cNvPr id="6" name="Content Placeholder 5">
            <a:extLst>
              <a:ext uri="{FF2B5EF4-FFF2-40B4-BE49-F238E27FC236}">
                <a16:creationId xmlns:a16="http://schemas.microsoft.com/office/drawing/2014/main" id="{F056BF01-9841-B545-A3C4-9553138A306B}"/>
              </a:ext>
            </a:extLst>
          </p:cNvPr>
          <p:cNvPicPr>
            <a:picLocks noGrp="1" noChangeAspect="1"/>
          </p:cNvPicPr>
          <p:nvPr>
            <p:ph idx="1"/>
          </p:nvPr>
        </p:nvPicPr>
        <p:blipFill>
          <a:blip r:embed="rId3"/>
          <a:stretch>
            <a:fillRect/>
          </a:stretch>
        </p:blipFill>
        <p:spPr>
          <a:xfrm>
            <a:off x="4257835" y="766223"/>
            <a:ext cx="4460715" cy="5772689"/>
          </a:xfrm>
        </p:spPr>
      </p:pic>
      <p:sp>
        <p:nvSpPr>
          <p:cNvPr id="4" name="Slide Number Placeholder 3">
            <a:extLst>
              <a:ext uri="{FF2B5EF4-FFF2-40B4-BE49-F238E27FC236}">
                <a16:creationId xmlns:a16="http://schemas.microsoft.com/office/drawing/2014/main" id="{F60CD5CF-EFF0-A449-B70A-02C1E6AB50E0}"/>
              </a:ext>
            </a:extLst>
          </p:cNvPr>
          <p:cNvSpPr>
            <a:spLocks noGrp="1"/>
          </p:cNvSpPr>
          <p:nvPr>
            <p:ph type="sldNum" sz="quarter" idx="12"/>
          </p:nvPr>
        </p:nvSpPr>
        <p:spPr/>
        <p:txBody>
          <a:bodyPr/>
          <a:lstStyle/>
          <a:p>
            <a:fld id="{7BF67416-E77E-E442-993F-59C0501000DD}" type="slidenum">
              <a:rPr lang="en-US" smtClean="0"/>
              <a:t>4</a:t>
            </a:fld>
            <a:endParaRPr lang="en-US"/>
          </a:p>
        </p:txBody>
      </p:sp>
      <p:sp>
        <p:nvSpPr>
          <p:cNvPr id="7" name="Content Placeholder 6">
            <a:extLst>
              <a:ext uri="{FF2B5EF4-FFF2-40B4-BE49-F238E27FC236}">
                <a16:creationId xmlns:a16="http://schemas.microsoft.com/office/drawing/2014/main" id="{18634465-EB69-B943-9AE8-15E4DC21AD99}"/>
              </a:ext>
            </a:extLst>
          </p:cNvPr>
          <p:cNvSpPr txBox="1">
            <a:spLocks/>
          </p:cNvSpPr>
          <p:nvPr/>
        </p:nvSpPr>
        <p:spPr>
          <a:xfrm>
            <a:off x="457200" y="1089498"/>
            <a:ext cx="3865642" cy="526685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What patterns did you find in the Tiny Pool and Flux Game?</a:t>
            </a:r>
          </a:p>
          <a:p>
            <a:pPr marL="0" indent="0">
              <a:buNone/>
            </a:pPr>
            <a:endParaRPr lang="en-US" dirty="0"/>
          </a:p>
          <a:p>
            <a:pPr marL="0" indent="0">
              <a:buNone/>
            </a:pPr>
            <a:r>
              <a:rPr lang="en-US" dirty="0"/>
              <a:t>How do carbon fluxes change the size of carbon pools?</a:t>
            </a:r>
          </a:p>
          <a:p>
            <a:pPr marL="0" indent="0">
              <a:buNone/>
            </a:pPr>
            <a:endParaRPr lang="en-US" dirty="0"/>
          </a:p>
          <a:p>
            <a:pPr marL="0" indent="0">
              <a:buNone/>
            </a:pPr>
            <a:r>
              <a:rPr lang="en-US" dirty="0"/>
              <a:t>What is net flux?</a:t>
            </a:r>
          </a:p>
        </p:txBody>
      </p:sp>
      <p:sp>
        <p:nvSpPr>
          <p:cNvPr id="3" name="Rounded Rectangle 2">
            <a:extLst>
              <a:ext uri="{FF2B5EF4-FFF2-40B4-BE49-F238E27FC236}">
                <a16:creationId xmlns:a16="http://schemas.microsoft.com/office/drawing/2014/main" id="{FFA461E3-BE14-BE44-B432-06C1D267035D}"/>
              </a:ext>
            </a:extLst>
          </p:cNvPr>
          <p:cNvSpPr/>
          <p:nvPr/>
        </p:nvSpPr>
        <p:spPr>
          <a:xfrm>
            <a:off x="4322842" y="4910667"/>
            <a:ext cx="4192508" cy="1536964"/>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0571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Simulation</a:t>
            </a:r>
          </a:p>
        </p:txBody>
      </p:sp>
      <p:sp>
        <p:nvSpPr>
          <p:cNvPr id="3" name="Content Placeholder 2"/>
          <p:cNvSpPr>
            <a:spLocks noGrp="1"/>
          </p:cNvSpPr>
          <p:nvPr>
            <p:ph idx="1"/>
          </p:nvPr>
        </p:nvSpPr>
        <p:spPr>
          <a:xfrm>
            <a:off x="457200" y="1600200"/>
            <a:ext cx="3230380" cy="4525963"/>
          </a:xfrm>
        </p:spPr>
        <p:txBody>
          <a:bodyPr/>
          <a:lstStyle/>
          <a:p>
            <a:r>
              <a:rPr lang="en-US" dirty="0"/>
              <a:t>Read the information about the simulation. </a:t>
            </a:r>
          </a:p>
        </p:txBody>
      </p:sp>
      <p:pic>
        <p:nvPicPr>
          <p:cNvPr id="4" name="Picture 3"/>
          <p:cNvPicPr>
            <a:picLocks noChangeAspect="1"/>
          </p:cNvPicPr>
          <p:nvPr/>
        </p:nvPicPr>
        <p:blipFill>
          <a:blip r:embed="rId3"/>
          <a:srcRect/>
          <a:stretch/>
        </p:blipFill>
        <p:spPr>
          <a:xfrm>
            <a:off x="3429000" y="1330653"/>
            <a:ext cx="4484077" cy="4852174"/>
          </a:xfrm>
          <a:prstGeom prst="rect">
            <a:avLst/>
          </a:prstGeom>
          <a:ln>
            <a:solidFill>
              <a:schemeClr val="tx1"/>
            </a:solidFill>
          </a:ln>
        </p:spPr>
      </p:pic>
    </p:spTree>
    <p:extLst>
      <p:ext uri="{BB962C8B-B14F-4D97-AF65-F5344CB8AC3E}">
        <p14:creationId xmlns:p14="http://schemas.microsoft.com/office/powerpoint/2010/main" val="56518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Simulation</a:t>
            </a:r>
          </a:p>
        </p:txBody>
      </p:sp>
      <p:pic>
        <p:nvPicPr>
          <p:cNvPr id="4" name="Content Placeholder 3">
            <a:hlinkClick r:id="rId3"/>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t="1739"/>
          <a:stretch/>
        </p:blipFill>
        <p:spPr>
          <a:xfrm>
            <a:off x="566723" y="1633928"/>
            <a:ext cx="8010553" cy="4447265"/>
          </a:xfrm>
          <a:ln>
            <a:solidFill>
              <a:schemeClr val="tx1"/>
            </a:solidFill>
          </a:ln>
        </p:spPr>
      </p:pic>
    </p:spTree>
    <p:extLst>
      <p:ext uri="{BB962C8B-B14F-4D97-AF65-F5344CB8AC3E}">
        <p14:creationId xmlns:p14="http://schemas.microsoft.com/office/powerpoint/2010/main" val="1656110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1</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624" t="5711" r="1148" b="1204"/>
          <a:stretch/>
        </p:blipFill>
        <p:spPr>
          <a:xfrm>
            <a:off x="172387" y="1117835"/>
            <a:ext cx="8799225" cy="480328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2049" y="1807288"/>
            <a:ext cx="6819900" cy="3724177"/>
          </a:xfrm>
          <a:prstGeom prst="rect">
            <a:avLst/>
          </a:prstGeom>
          <a:ln w="38100">
            <a:solidFill>
              <a:schemeClr val="tx1"/>
            </a:solidFill>
          </a:ln>
        </p:spPr>
      </p:pic>
    </p:spTree>
    <p:extLst>
      <p:ext uri="{BB962C8B-B14F-4D97-AF65-F5344CB8AC3E}">
        <p14:creationId xmlns:p14="http://schemas.microsoft.com/office/powerpoint/2010/main" val="23450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2</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14" y="1139252"/>
            <a:ext cx="8979110" cy="5030268"/>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928" y="2015426"/>
            <a:ext cx="7071546" cy="3463318"/>
          </a:xfrm>
          <a:prstGeom prst="rect">
            <a:avLst/>
          </a:prstGeom>
          <a:ln w="38100">
            <a:solidFill>
              <a:schemeClr val="tx1"/>
            </a:solidFill>
          </a:ln>
        </p:spPr>
      </p:pic>
    </p:spTree>
    <p:extLst>
      <p:ext uri="{BB962C8B-B14F-4D97-AF65-F5344CB8AC3E}">
        <p14:creationId xmlns:p14="http://schemas.microsoft.com/office/powerpoint/2010/main" val="180507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65211882"/>
              </p:ext>
            </p:extLst>
          </p:nvPr>
        </p:nvGraphicFramePr>
        <p:xfrm>
          <a:off x="0" y="1442720"/>
          <a:ext cx="9144001" cy="3789680"/>
        </p:xfrm>
        <a:graphic>
          <a:graphicData uri="http://schemas.openxmlformats.org/drawingml/2006/table">
            <a:tbl>
              <a:tblPr firstRow="1" bandRow="1">
                <a:tableStyleId>{7E9639D4-E3E2-4D34-9284-5A2195B3D0D7}</a:tableStyleId>
              </a:tblPr>
              <a:tblGrid>
                <a:gridCol w="417041">
                  <a:extLst>
                    <a:ext uri="{9D8B030D-6E8A-4147-A177-3AD203B41FA5}">
                      <a16:colId xmlns:a16="http://schemas.microsoft.com/office/drawing/2014/main" val="20000"/>
                    </a:ext>
                  </a:extLst>
                </a:gridCol>
                <a:gridCol w="834081">
                  <a:extLst>
                    <a:ext uri="{9D8B030D-6E8A-4147-A177-3AD203B41FA5}">
                      <a16:colId xmlns:a16="http://schemas.microsoft.com/office/drawing/2014/main" val="20001"/>
                    </a:ext>
                  </a:extLst>
                </a:gridCol>
                <a:gridCol w="895865">
                  <a:extLst>
                    <a:ext uri="{9D8B030D-6E8A-4147-A177-3AD203B41FA5}">
                      <a16:colId xmlns:a16="http://schemas.microsoft.com/office/drawing/2014/main" val="20002"/>
                    </a:ext>
                  </a:extLst>
                </a:gridCol>
                <a:gridCol w="988541">
                  <a:extLst>
                    <a:ext uri="{9D8B030D-6E8A-4147-A177-3AD203B41FA5}">
                      <a16:colId xmlns:a16="http://schemas.microsoft.com/office/drawing/2014/main" val="20003"/>
                    </a:ext>
                  </a:extLst>
                </a:gridCol>
                <a:gridCol w="1034878">
                  <a:extLst>
                    <a:ext uri="{9D8B030D-6E8A-4147-A177-3AD203B41FA5}">
                      <a16:colId xmlns:a16="http://schemas.microsoft.com/office/drawing/2014/main" val="20004"/>
                    </a:ext>
                  </a:extLst>
                </a:gridCol>
                <a:gridCol w="817230">
                  <a:extLst>
                    <a:ext uri="{9D8B030D-6E8A-4147-A177-3AD203B41FA5}">
                      <a16:colId xmlns:a16="http://schemas.microsoft.com/office/drawing/2014/main" val="20005"/>
                    </a:ext>
                  </a:extLst>
                </a:gridCol>
                <a:gridCol w="831273">
                  <a:extLst>
                    <a:ext uri="{9D8B030D-6E8A-4147-A177-3AD203B41FA5}">
                      <a16:colId xmlns:a16="http://schemas.microsoft.com/office/drawing/2014/main" val="20006"/>
                    </a:ext>
                  </a:extLst>
                </a:gridCol>
                <a:gridCol w="831273">
                  <a:extLst>
                    <a:ext uri="{9D8B030D-6E8A-4147-A177-3AD203B41FA5}">
                      <a16:colId xmlns:a16="http://schemas.microsoft.com/office/drawing/2014/main" val="20007"/>
                    </a:ext>
                  </a:extLst>
                </a:gridCol>
                <a:gridCol w="831273">
                  <a:extLst>
                    <a:ext uri="{9D8B030D-6E8A-4147-A177-3AD203B41FA5}">
                      <a16:colId xmlns:a16="http://schemas.microsoft.com/office/drawing/2014/main" val="20008"/>
                    </a:ext>
                  </a:extLst>
                </a:gridCol>
                <a:gridCol w="831273">
                  <a:extLst>
                    <a:ext uri="{9D8B030D-6E8A-4147-A177-3AD203B41FA5}">
                      <a16:colId xmlns:a16="http://schemas.microsoft.com/office/drawing/2014/main" val="20009"/>
                    </a:ext>
                  </a:extLst>
                </a:gridCol>
                <a:gridCol w="831273">
                  <a:extLst>
                    <a:ext uri="{9D8B030D-6E8A-4147-A177-3AD203B41FA5}">
                      <a16:colId xmlns:a16="http://schemas.microsoft.com/office/drawing/2014/main" val="20010"/>
                    </a:ext>
                  </a:extLst>
                </a:gridCol>
              </a:tblGrid>
              <a:tr h="370840">
                <a:tc rowSpan="2">
                  <a:txBody>
                    <a:bodyPr/>
                    <a:lstStyle/>
                    <a:p>
                      <a:r>
                        <a:rPr lang="en-US"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r>
                        <a:rPr lang="en-US" dirty="0"/>
                        <a:t>Initial</a:t>
                      </a:r>
                      <a:r>
                        <a:rPr lang="en-US" baseline="0" dirty="0"/>
                        <a:t> Setting (0 years)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2">
                  <a:txBody>
                    <a:bodyPr/>
                    <a:lstStyle/>
                    <a:p>
                      <a:pPr algn="ctr"/>
                      <a:r>
                        <a:rPr lang="en-US" dirty="0"/>
                        <a:t>1 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gridSpan="2">
                  <a:txBody>
                    <a:bodyPr/>
                    <a:lstStyle/>
                    <a:p>
                      <a:pPr algn="ctr"/>
                      <a:r>
                        <a:rPr lang="en-US" dirty="0"/>
                        <a:t>5 years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gridSpan="2">
                  <a:txBody>
                    <a:bodyPr/>
                    <a:lstStyle/>
                    <a:p>
                      <a:pPr algn="ctr"/>
                      <a:r>
                        <a:rPr lang="en-US" dirty="0"/>
                        <a:t>20 years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a16="http://schemas.microsoft.com/office/drawing/2014/main" val="10000"/>
                  </a:ext>
                </a:extLst>
              </a:tr>
              <a:tr h="370840">
                <a:tc vMerge="1">
                  <a:txBody>
                    <a:bodyPr/>
                    <a:lstStyle/>
                    <a:p>
                      <a:endParaRPr lang="en-US" dirty="0"/>
                    </a:p>
                  </a:txBody>
                  <a:tcPr/>
                </a:tc>
                <a:tc>
                  <a:txBody>
                    <a:bodyPr/>
                    <a:lstStyle/>
                    <a:p>
                      <a:pPr algn="ctr"/>
                      <a:r>
                        <a:rPr lang="en-US" sz="1600" dirty="0"/>
                        <a:t>CO</a:t>
                      </a:r>
                      <a:r>
                        <a:rPr lang="en-US" sz="1600" baseline="-25000" dirty="0"/>
                        <a:t>2</a:t>
                      </a:r>
                      <a:r>
                        <a:rPr lang="en-US" sz="1600" baseline="0" dirty="0"/>
                        <a:t> Pool</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Organic Pool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err="1"/>
                        <a:t>Phs</a:t>
                      </a:r>
                      <a:r>
                        <a:rPr lang="en-US" sz="1600" dirty="0"/>
                        <a:t>. Flux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CR Flux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CO</a:t>
                      </a:r>
                      <a:r>
                        <a:rPr lang="en-US" sz="1600" baseline="-25000" dirty="0"/>
                        <a:t>2</a:t>
                      </a:r>
                      <a:r>
                        <a:rPr lang="en-US" sz="1600" baseline="0" dirty="0"/>
                        <a:t> Pool</a:t>
                      </a:r>
                      <a:endParaRPr lang="en-US" sz="1600" dirty="0"/>
                    </a:p>
                    <a:p>
                      <a:pPr algn="ct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Org.</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Pool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CO</a:t>
                      </a:r>
                      <a:r>
                        <a:rPr lang="en-US" sz="1600" baseline="-25000" dirty="0"/>
                        <a:t>2</a:t>
                      </a:r>
                      <a:r>
                        <a:rPr lang="en-US" sz="1600" baseline="0" dirty="0"/>
                        <a:t> Pool</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Org.</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Pool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CO</a:t>
                      </a:r>
                      <a:r>
                        <a:rPr lang="en-US" sz="1600" baseline="-25000" dirty="0"/>
                        <a:t>2</a:t>
                      </a:r>
                      <a:r>
                        <a:rPr lang="en-US" sz="1600" baseline="0" dirty="0"/>
                        <a:t> Pool</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Org.</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dirty="0"/>
                        <a:t>Pool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500</a:t>
                      </a:r>
                      <a:r>
                        <a:rPr lang="en-US" baseline="0" dirty="0"/>
                        <a:t> kg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500 kg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50 kg/</a:t>
                      </a:r>
                      <a:r>
                        <a:rPr lang="en-US" dirty="0" err="1"/>
                        <a:t>yr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50 kg/</a:t>
                      </a:r>
                      <a:r>
                        <a:rPr lang="en-US" dirty="0" err="1"/>
                        <a:t>yr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500 kg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500 kg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50 kg/</a:t>
                      </a:r>
                      <a:r>
                        <a:rPr lang="en-US" dirty="0" err="1"/>
                        <a:t>yr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70 kg/</a:t>
                      </a:r>
                      <a:r>
                        <a:rPr lang="en-US" dirty="0" err="1"/>
                        <a:t>yr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lang="en-US"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r>
                        <a:rPr lang="en-US"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r>
                        <a:rPr lang="en-US"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70840">
                <a:tc>
                  <a:txBody>
                    <a:bodyPr/>
                    <a:lstStyle/>
                    <a:p>
                      <a:r>
                        <a:rPr lang="en-US"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70840">
                <a:tc>
                  <a:txBody>
                    <a:bodyPr/>
                    <a:lstStyle/>
                    <a:p>
                      <a:r>
                        <a:rPr lang="en-US"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708824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4814</TotalTime>
  <Words>743</Words>
  <Application>Microsoft Macintosh PowerPoint</Application>
  <PresentationFormat>On-screen Show (4:3)</PresentationFormat>
  <Paragraphs>100</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Ecosystems Unit  Activity 4.2 Carbon Pools and Constant Flux Simulation</vt:lpstr>
      <vt:lpstr>Unit map</vt:lpstr>
      <vt:lpstr>Review of Tiny Pool and Flux Game</vt:lpstr>
      <vt:lpstr>Review of Tiny Pool and Flux Game</vt:lpstr>
      <vt:lpstr>Introduction to Simulation</vt:lpstr>
      <vt:lpstr>The Simulation</vt:lpstr>
      <vt:lpstr>Run 1</vt:lpstr>
      <vt:lpstr>Run 2</vt:lpstr>
      <vt:lpstr>PowerPoint Presentation</vt:lpstr>
      <vt:lpstr>Discussion</vt:lpstr>
      <vt:lpstr>Rules for pools and fluxes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Wendy Johnson</dc:creator>
  <cp:lastModifiedBy>Tompkins, Elizabeth</cp:lastModifiedBy>
  <cp:revision>117</cp:revision>
  <dcterms:created xsi:type="dcterms:W3CDTF">2014-10-21T13:30:48Z</dcterms:created>
  <dcterms:modified xsi:type="dcterms:W3CDTF">2020-01-16T20:31:59Z</dcterms:modified>
</cp:coreProperties>
</file>