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71" r:id="rId2"/>
    <p:sldId id="279" r:id="rId3"/>
    <p:sldId id="267" r:id="rId4"/>
    <p:sldId id="280" r:id="rId5"/>
    <p:sldId id="258" r:id="rId6"/>
    <p:sldId id="311" r:id="rId7"/>
    <p:sldId id="312" r:id="rId8"/>
    <p:sldId id="281" r:id="rId9"/>
    <p:sldId id="277" r:id="rId10"/>
    <p:sldId id="278" r:id="rId11"/>
    <p:sldId id="272" r:id="rId12"/>
    <p:sldId id="273"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548">
          <p15:clr>
            <a:srgbClr val="A4A3A4"/>
          </p15:clr>
        </p15:guide>
        <p15:guide id="4" pos="192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51"/>
    <p:restoredTop sz="56082" autoAdjust="0"/>
  </p:normalViewPr>
  <p:slideViewPr>
    <p:cSldViewPr snapToGrid="0" snapToObjects="1" showGuides="1">
      <p:cViewPr varScale="1">
        <p:scale>
          <a:sx n="50" d="100"/>
          <a:sy n="50" d="100"/>
        </p:scale>
        <p:origin x="2240" y="168"/>
      </p:cViewPr>
      <p:guideLst>
        <p:guide orient="horz" pos="2160"/>
        <p:guide pos="2880"/>
        <p:guide orient="horz" pos="3548"/>
        <p:guide pos="1925"/>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218D1-ABF3-7748-B30D-452F0511B435}" type="datetimeFigureOut">
              <a:rPr lang="en-US" smtClean="0"/>
              <a:t>1/6/20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5A0549-FFFC-824C-BB58-14BD7B8125CA}" type="slidenum">
              <a:rPr lang="en-US" smtClean="0"/>
              <a:t>‹#›</a:t>
            </a:fld>
            <a:endParaRPr lang="en-US"/>
          </a:p>
        </p:txBody>
      </p:sp>
    </p:spTree>
    <p:extLst>
      <p:ext uri="{BB962C8B-B14F-4D97-AF65-F5344CB8AC3E}">
        <p14:creationId xmlns:p14="http://schemas.microsoft.com/office/powerpoint/2010/main" val="1607568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369978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 9 of the PPT and ask students to share their predictions about what initial settings will result in the greatest biomass of foxes at the end of the 100 year-simulation. Type the predictions for three different groups on the slide (try to get a range of different ideas represented). Help students look for similarities and differences in the predictions and reasoning.</a:t>
            </a:r>
          </a:p>
          <a:p>
            <a:r>
              <a:rPr lang="en-US" sz="1200" kern="1200" dirty="0">
                <a:solidFill>
                  <a:schemeClr val="tx1"/>
                </a:solidFill>
                <a:effectLst/>
                <a:latin typeface="+mn-lt"/>
                <a:ea typeface="+mn-ea"/>
                <a:cs typeface="+mn-cs"/>
              </a:rPr>
              <a:t>Tell students that they will revisit their ideas after the investigation to see how their ideas changed </a:t>
            </a:r>
            <a:r>
              <a:rPr lang="en-US" sz="1200" kern="1200">
                <a:solidFill>
                  <a:schemeClr val="tx1"/>
                </a:solidFill>
                <a:effectLst/>
                <a:latin typeface="+mn-lt"/>
                <a:ea typeface="+mn-ea"/>
                <a:cs typeface="+mn-cs"/>
              </a:rPr>
              <a:t>over time</a:t>
            </a:r>
            <a:r>
              <a:rPr lang="en-US" sz="120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10</a:t>
            </a:fld>
            <a:endParaRPr lang="en-US"/>
          </a:p>
        </p:txBody>
      </p:sp>
    </p:spTree>
    <p:extLst>
      <p:ext uri="{BB962C8B-B14F-4D97-AF65-F5344CB8AC3E}">
        <p14:creationId xmlns:p14="http://schemas.microsoft.com/office/powerpoint/2010/main" val="3431271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concepts of population and biomass.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4 to discuss the populations that will be the focus of the investigation using the online Meadow Simulation.</a:t>
            </a:r>
          </a:p>
          <a:p>
            <a:r>
              <a:rPr lang="en-US" sz="1200" kern="1200" dirty="0">
                <a:solidFill>
                  <a:schemeClr val="tx1"/>
                </a:solidFill>
                <a:effectLst/>
                <a:latin typeface="+mn-lt"/>
                <a:ea typeface="+mn-ea"/>
                <a:cs typeface="+mn-cs"/>
              </a:rPr>
              <a:t>Use slide 5 to introduce or review the meaning of the term biomass. In this lesson, we will not distinguish between dry and wet mass.  In the simulation biomass refers to the total mass of each population (grasses, rabbits, and foxes).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11</a:t>
            </a:fld>
            <a:endParaRPr lang="en-US"/>
          </a:p>
        </p:txBody>
      </p:sp>
    </p:spTree>
    <p:extLst>
      <p:ext uri="{BB962C8B-B14F-4D97-AF65-F5344CB8AC3E}">
        <p14:creationId xmlns:p14="http://schemas.microsoft.com/office/powerpoint/2010/main" val="3386361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concepts of population and biomass.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4 to discuss the populations that will be the focus of the investigation using the online Meadow Simulation.</a:t>
            </a:r>
          </a:p>
          <a:p>
            <a:r>
              <a:rPr lang="en-US" sz="1200" kern="1200" dirty="0">
                <a:solidFill>
                  <a:schemeClr val="tx1"/>
                </a:solidFill>
                <a:effectLst/>
                <a:latin typeface="+mn-lt"/>
                <a:ea typeface="+mn-ea"/>
                <a:cs typeface="+mn-cs"/>
              </a:rPr>
              <a:t>Use slide 5 to introduce or review the meaning of the term biomass. In this lesson, we will not distinguish between dry and wet mass.  In the simulation biomass refers to the total mass of each population (grasses, rabbits, and foxes).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12</a:t>
            </a:fld>
            <a:endParaRPr lang="en-US"/>
          </a:p>
        </p:txBody>
      </p:sp>
    </p:spTree>
    <p:extLst>
      <p:ext uri="{BB962C8B-B14F-4D97-AF65-F5344CB8AC3E}">
        <p14:creationId xmlns:p14="http://schemas.microsoft.com/office/powerpoint/2010/main" val="3402959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2.1 Predictions and Planning for the Meadow Simulation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37047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3 to remind students about meadows. </a:t>
            </a:r>
          </a:p>
          <a:p>
            <a:endParaRPr lang="en-US" dirty="0"/>
          </a:p>
          <a:p>
            <a:r>
              <a:rPr lang="en-US" dirty="0"/>
              <a:t>Image credits:</a:t>
            </a:r>
          </a:p>
          <a:p>
            <a:r>
              <a:rPr lang="en-US" dirty="0"/>
              <a:t>https://</a:t>
            </a:r>
            <a:r>
              <a:rPr lang="en-US" dirty="0" err="1"/>
              <a:t>commons.wikimedia.org</a:t>
            </a:r>
            <a:r>
              <a:rPr lang="en-US" dirty="0"/>
              <a:t>/wiki/File%3AElk_at_Gibbon_meadow.jpg</a:t>
            </a:r>
          </a:p>
          <a:p>
            <a:r>
              <a:rPr lang="en-US" dirty="0"/>
              <a:t>By Jon Sullivan [Public domain], via Wikimedia Commons</a:t>
            </a:r>
          </a:p>
          <a:p>
            <a:r>
              <a:rPr lang="en-US" dirty="0"/>
              <a:t>https://</a:t>
            </a:r>
            <a:r>
              <a:rPr lang="en-US" dirty="0" err="1"/>
              <a:t>commons.wikimedia.org</a:t>
            </a:r>
            <a:r>
              <a:rPr lang="en-US" dirty="0"/>
              <a:t>/wiki/File%3AThe_Holyoke_range_mountains_meadow.jpg</a:t>
            </a:r>
          </a:p>
          <a:p>
            <a:r>
              <a:rPr lang="en-US" dirty="0"/>
              <a:t>By List </a:t>
            </a:r>
            <a:r>
              <a:rPr lang="en-US" dirty="0" err="1"/>
              <a:t>Maddie</a:t>
            </a:r>
            <a:r>
              <a:rPr lang="en-US" dirty="0"/>
              <a:t>, U.S. Fish and Wildlife Service [Public domain], via Wikimedia Commons</a:t>
            </a:r>
          </a:p>
        </p:txBody>
      </p:sp>
      <p:sp>
        <p:nvSpPr>
          <p:cNvPr id="4" name="Slide Number Placeholder 3"/>
          <p:cNvSpPr>
            <a:spLocks noGrp="1"/>
          </p:cNvSpPr>
          <p:nvPr>
            <p:ph type="sldNum" sz="quarter" idx="10"/>
          </p:nvPr>
        </p:nvSpPr>
        <p:spPr/>
        <p:txBody>
          <a:bodyPr/>
          <a:lstStyle/>
          <a:p>
            <a:fld id="{D3F3F3A2-4CB2-4280-92F2-A775C7AFE2B3}" type="slidenum">
              <a:rPr lang="en-US" smtClean="0"/>
              <a:pPr/>
              <a:t>3</a:t>
            </a:fld>
            <a:endParaRPr lang="en-US"/>
          </a:p>
        </p:txBody>
      </p:sp>
    </p:spTree>
    <p:extLst>
      <p:ext uri="{BB962C8B-B14F-4D97-AF65-F5344CB8AC3E}">
        <p14:creationId xmlns:p14="http://schemas.microsoft.com/office/powerpoint/2010/main" val="595829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changes in organic matter pools.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4 to introduce the Meadow Simulation as a way to study change over time in organic matter pools.</a:t>
            </a:r>
          </a:p>
        </p:txBody>
      </p:sp>
      <p:sp>
        <p:nvSpPr>
          <p:cNvPr id="4" name="Slide Number Placeholder 3"/>
          <p:cNvSpPr>
            <a:spLocks noGrp="1"/>
          </p:cNvSpPr>
          <p:nvPr>
            <p:ph type="sldNum" sz="quarter" idx="10"/>
          </p:nvPr>
        </p:nvSpPr>
        <p:spPr/>
        <p:txBody>
          <a:bodyPr/>
          <a:lstStyle/>
          <a:p>
            <a:fld id="{965A0549-FFFC-824C-BB58-14BD7B8125CA}" type="slidenum">
              <a:rPr lang="en-US" smtClean="0"/>
              <a:t>4</a:t>
            </a:fld>
            <a:endParaRPr lang="en-US"/>
          </a:p>
        </p:txBody>
      </p:sp>
    </p:spTree>
    <p:extLst>
      <p:ext uri="{BB962C8B-B14F-4D97-AF65-F5344CB8AC3E}">
        <p14:creationId xmlns:p14="http://schemas.microsoft.com/office/powerpoint/2010/main" val="1795587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changes in organic matter pools.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5 to review the organic matter pools in a meadow and to introduce the three pools in the Meadow Simulation (grasses, rabbits, and foxes).</a:t>
            </a:r>
            <a:r>
              <a:rPr lang="en-US" dirty="0">
                <a:effectLst/>
              </a:rPr>
              <a:t> </a:t>
            </a:r>
          </a:p>
          <a:p>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Image</a:t>
            </a:r>
            <a:r>
              <a:rPr lang="en-US" sz="1200" b="1" kern="1200" baseline="0" dirty="0">
                <a:solidFill>
                  <a:schemeClr val="tx1"/>
                </a:solidFill>
                <a:effectLst/>
                <a:latin typeface="+mn-lt"/>
                <a:ea typeface="+mn-ea"/>
                <a:cs typeface="+mn-cs"/>
              </a:rPr>
              <a:t> Credit: Craig Douglas, Michigan State University</a:t>
            </a:r>
          </a:p>
          <a:p>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5</a:t>
            </a:fld>
            <a:endParaRPr lang="en-US"/>
          </a:p>
        </p:txBody>
      </p:sp>
    </p:spTree>
    <p:extLst>
      <p:ext uri="{BB962C8B-B14F-4D97-AF65-F5344CB8AC3E}">
        <p14:creationId xmlns:p14="http://schemas.microsoft.com/office/powerpoint/2010/main" val="1158642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Meadow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 and 7 to point out the key features of the online simulation. Explain that they will use the simulation in the next lesson to investigate patterns in organic matter in the meadow ecosystem.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6</a:t>
            </a:fld>
            <a:endParaRPr lang="en-US"/>
          </a:p>
        </p:txBody>
      </p:sp>
    </p:spTree>
    <p:extLst>
      <p:ext uri="{BB962C8B-B14F-4D97-AF65-F5344CB8AC3E}">
        <p14:creationId xmlns:p14="http://schemas.microsoft.com/office/powerpoint/2010/main" val="2405585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Meadow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 and 7 to point out the key features of the online simulation. Explain that they will use the simulation in the next lesson to investigate patterns in organic matter in the meadow ecosystem.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7</a:t>
            </a:fld>
            <a:endParaRPr lang="en-US"/>
          </a:p>
        </p:txBody>
      </p:sp>
    </p:spTree>
    <p:extLst>
      <p:ext uri="{BB962C8B-B14F-4D97-AF65-F5344CB8AC3E}">
        <p14:creationId xmlns:p14="http://schemas.microsoft.com/office/powerpoint/2010/main" val="2881167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discuss their predictions in pairs and as a class.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When students have completed their Predictions and Planning Tools, divide students into pairs and tell them to compare and contrast their predictions with each other and to look for differences and similarities. Give students 2-3 minutes to</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compare their</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predictions.</a:t>
            </a:r>
          </a:p>
          <a:p>
            <a:pPr marL="171450" lvl="0" indent="-171450">
              <a:buFont typeface="Arial" panose="020B0604020202020204" pitchFamily="34" charset="0"/>
              <a:buChar char="•"/>
            </a:pPr>
            <a:r>
              <a:rPr lang="en-US" dirty="0">
                <a:effectLst/>
              </a:rPr>
              <a:t>Display Slide 8 and ask students to share their ideas for the mass of each population after 100 years. Type their predictions in the table on the slide. Try to elicit a range of predictions and help students look for similarities and differences in the predictions and reasoning that they share. </a:t>
            </a:r>
          </a:p>
        </p:txBody>
      </p:sp>
      <p:sp>
        <p:nvSpPr>
          <p:cNvPr id="4" name="Slide Number Placeholder 3"/>
          <p:cNvSpPr>
            <a:spLocks noGrp="1"/>
          </p:cNvSpPr>
          <p:nvPr>
            <p:ph type="sldNum" sz="quarter" idx="10"/>
          </p:nvPr>
        </p:nvSpPr>
        <p:spPr/>
        <p:txBody>
          <a:bodyPr/>
          <a:lstStyle/>
          <a:p>
            <a:fld id="{965A0549-FFFC-824C-BB58-14BD7B8125CA}" type="slidenum">
              <a:rPr lang="en-US" smtClean="0"/>
              <a:t>8</a:t>
            </a:fld>
            <a:endParaRPr lang="en-US"/>
          </a:p>
        </p:txBody>
      </p:sp>
    </p:spTree>
    <p:extLst>
      <p:ext uri="{BB962C8B-B14F-4D97-AF65-F5344CB8AC3E}">
        <p14:creationId xmlns:p14="http://schemas.microsoft.com/office/powerpoint/2010/main" val="362850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discuss their predictions in pairs and as a class.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Display </a:t>
            </a:r>
            <a:r>
              <a:rPr lang="en-US" sz="1200" kern="1200" dirty="0">
                <a:solidFill>
                  <a:schemeClr val="tx1"/>
                </a:solidFill>
                <a:effectLst/>
                <a:latin typeface="+mn-lt"/>
                <a:ea typeface="+mn-ea"/>
                <a:cs typeface="+mn-cs"/>
              </a:rPr>
              <a:t>Slide 9 and ask students to share their predictions about what initial settings will result in the greatest mass of foxes at the end of the 100 year-simulation. Type the predictions for three different groups on the slide (try to get a range of different ideas represented). Help students look for similarities and differences in the predictions and reasoning.</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they will revisit their ideas after the investigation to see how their ideas changed over time.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9</a:t>
            </a:fld>
            <a:endParaRPr lang="en-US"/>
          </a:p>
        </p:txBody>
      </p:sp>
    </p:spTree>
    <p:extLst>
      <p:ext uri="{BB962C8B-B14F-4D97-AF65-F5344CB8AC3E}">
        <p14:creationId xmlns:p14="http://schemas.microsoft.com/office/powerpoint/2010/main" val="1519629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47DD349-CB09-4B87-B6C7-62B2D30F454F}"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65104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127B93-0012-4B6B-8B50-EA63EB516A42}"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8840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9B5048-3DFC-4C83-988B-CDEAA7C7985F}"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75661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9E57E7-CC24-49BA-B3ED-03719A40B33C}"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98035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8B1D5F0-A607-415F-88B8-E7D67711A50D}" type="datetime1">
              <a:rPr lang="en-US" smtClean="0"/>
              <a:t>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886098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EFD9EC7-1D27-444C-A28C-E83B8EAAA323}"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45868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E37B0AB-F9D6-4C37-9516-74F75F7AE5CF}" type="datetime1">
              <a:rPr lang="en-US" smtClean="0"/>
              <a:t>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550489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608426C-0EF2-4D33-BB57-9D9196FEFDB6}" type="datetime1">
              <a:rPr lang="en-US" smtClean="0"/>
              <a:t>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39533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52412C-2468-4922-8AB1-410A2510F531}" type="datetime1">
              <a:rPr lang="en-US" smtClean="0"/>
              <a:t>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741911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C652BEE-B648-421B-809A-4C087F63A37B}"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45510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50B8C2-C652-4999-9DB2-27FF0048924F}" type="datetime1">
              <a:rPr lang="en-US" smtClean="0"/>
              <a:t>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084294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704CF0-ACC0-40F8-8E00-A45310907E13}" type="datetime1">
              <a:rPr lang="en-US" smtClean="0"/>
              <a:t>1/6/20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7BF67416-E77E-E442-993F-59C0501000DD}" type="slidenum">
              <a:rPr lang="en-US" smtClean="0"/>
              <a:pPr/>
              <a:t>‹#›</a:t>
            </a:fld>
            <a:endParaRPr lang="en-US" dirty="0"/>
          </a:p>
        </p:txBody>
      </p:sp>
    </p:spTree>
    <p:extLst>
      <p:ext uri="{BB962C8B-B14F-4D97-AF65-F5344CB8AC3E}">
        <p14:creationId xmlns:p14="http://schemas.microsoft.com/office/powerpoint/2010/main" val="130862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notesSlide" Target="../notesSlides/notesSlide5.xml"/><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19" Type="http://schemas.openxmlformats.org/officeDocument/2006/relationships/image" Target="../media/image22.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hyperlink" Target="https://urldefense.com/v3/__http:/douglasanimation.com/CarbonTIME/__;!ioFpBMP7lJU!mpNAG0owxtqPTxH_fNFAvexL6VWdw7FyYAYQ8NBS-lcbGKBnYs7Eo-xvwLns$"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2.1 Predictions and Planning </a:t>
            </a:r>
            <a:r>
              <a:rPr lang="en-US">
                <a:latin typeface="Arial"/>
                <a:cs typeface="Arial"/>
              </a:rPr>
              <a:t>for the Meadow </a:t>
            </a:r>
            <a:r>
              <a:rPr lang="en-US" dirty="0">
                <a:latin typeface="Arial"/>
                <a:cs typeface="Arial"/>
              </a:rPr>
              <a:t>Simulation</a:t>
            </a:r>
          </a:p>
        </p:txBody>
      </p:sp>
      <p:sp>
        <p:nvSpPr>
          <p:cNvPr id="5" name="Slide Number Placeholder 4">
            <a:extLst>
              <a:ext uri="{FF2B5EF4-FFF2-40B4-BE49-F238E27FC236}">
                <a16:creationId xmlns:a16="http://schemas.microsoft.com/office/drawing/2014/main" id="{11BA28D0-20A8-4467-B829-AFAE9A765812}"/>
              </a:ext>
            </a:extLst>
          </p:cNvPr>
          <p:cNvSpPr>
            <a:spLocks noGrp="1"/>
          </p:cNvSpPr>
          <p:nvPr>
            <p:ph type="sldNum" sz="quarter" idx="12"/>
          </p:nvPr>
        </p:nvSpPr>
        <p:spPr/>
        <p:txBody>
          <a:bodyPr/>
          <a:lstStyle/>
          <a:p>
            <a:fld id="{7BF67416-E77E-E442-993F-59C0501000DD}" type="slidenum">
              <a:rPr lang="en-US" smtClean="0"/>
              <a:t>1</a:t>
            </a:fld>
            <a:endParaRPr lang="en-US"/>
          </a:p>
        </p:txBody>
      </p:sp>
    </p:spTree>
    <p:extLst>
      <p:ext uri="{BB962C8B-B14F-4D97-AF65-F5344CB8AC3E}">
        <p14:creationId xmlns:p14="http://schemas.microsoft.com/office/powerpoint/2010/main" val="4012766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870"/>
            <a:ext cx="8229600" cy="1143000"/>
          </a:xfrm>
        </p:spPr>
        <p:txBody>
          <a:bodyPr/>
          <a:lstStyle/>
          <a:p>
            <a:r>
              <a:rPr lang="en-US" dirty="0"/>
              <a:t>Our predictions</a:t>
            </a:r>
          </a:p>
        </p:txBody>
      </p:sp>
      <p:graphicFrame>
        <p:nvGraphicFramePr>
          <p:cNvPr id="8" name="Table 7"/>
          <p:cNvGraphicFramePr>
            <a:graphicFrameLocks noGrp="1"/>
          </p:cNvGraphicFramePr>
          <p:nvPr>
            <p:extLst>
              <p:ext uri="{D42A27DB-BD31-4B8C-83A1-F6EECF244321}">
                <p14:modId xmlns:p14="http://schemas.microsoft.com/office/powerpoint/2010/main" val="3480592553"/>
              </p:ext>
            </p:extLst>
          </p:nvPr>
        </p:nvGraphicFramePr>
        <p:xfrm>
          <a:off x="216907" y="823733"/>
          <a:ext cx="6675993" cy="1649949"/>
        </p:xfrm>
        <a:graphic>
          <a:graphicData uri="http://schemas.openxmlformats.org/drawingml/2006/table">
            <a:tbl>
              <a:tblPr firstRow="1" bandRow="1">
                <a:tableStyleId>{3C2FFA5D-87B4-456A-9821-1D502468CF0F}</a:tableStyleId>
              </a:tblPr>
              <a:tblGrid>
                <a:gridCol w="2225331">
                  <a:extLst>
                    <a:ext uri="{9D8B030D-6E8A-4147-A177-3AD203B41FA5}">
                      <a16:colId xmlns:a16="http://schemas.microsoft.com/office/drawing/2014/main" val="20000"/>
                    </a:ext>
                  </a:extLst>
                </a:gridCol>
                <a:gridCol w="2225331">
                  <a:extLst>
                    <a:ext uri="{9D8B030D-6E8A-4147-A177-3AD203B41FA5}">
                      <a16:colId xmlns:a16="http://schemas.microsoft.com/office/drawing/2014/main" val="20001"/>
                    </a:ext>
                  </a:extLst>
                </a:gridCol>
                <a:gridCol w="2225331">
                  <a:extLst>
                    <a:ext uri="{9D8B030D-6E8A-4147-A177-3AD203B41FA5}">
                      <a16:colId xmlns:a16="http://schemas.microsoft.com/office/drawing/2014/main" val="20002"/>
                    </a:ext>
                  </a:extLst>
                </a:gridCol>
              </a:tblGrid>
              <a:tr h="339178">
                <a:tc>
                  <a:txBody>
                    <a:bodyPr/>
                    <a:lstStyle/>
                    <a:p>
                      <a:endParaRPr lang="en-US" dirty="0"/>
                    </a:p>
                  </a:txBody>
                  <a:tcPr/>
                </a:tc>
                <a:tc>
                  <a:txBody>
                    <a:bodyPr/>
                    <a:lstStyle/>
                    <a:p>
                      <a:pPr algn="ctr"/>
                      <a:r>
                        <a:rPr lang="en-US" dirty="0"/>
                        <a:t>Initial settings</a:t>
                      </a:r>
                    </a:p>
                  </a:txBody>
                  <a:tcPr/>
                </a:tc>
                <a:tc>
                  <a:txBody>
                    <a:bodyPr/>
                    <a:lstStyle/>
                    <a:p>
                      <a:pPr algn="ctr"/>
                      <a:r>
                        <a:rPr lang="en-US" dirty="0"/>
                        <a:t>100 years later</a:t>
                      </a:r>
                    </a:p>
                  </a:txBody>
                  <a:tcPr/>
                </a:tc>
                <a:extLst>
                  <a:ext uri="{0D108BD9-81ED-4DB2-BD59-A6C34878D82A}">
                    <a16:rowId xmlns:a16="http://schemas.microsoft.com/office/drawing/2014/main" val="10000"/>
                  </a:ext>
                </a:extLst>
              </a:tr>
              <a:tr h="428063">
                <a:tc>
                  <a:txBody>
                    <a:bodyPr/>
                    <a:lstStyle/>
                    <a:p>
                      <a:r>
                        <a:rPr lang="en-US" dirty="0"/>
                        <a:t>Foxes biomass</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428063">
                <a:tc>
                  <a:txBody>
                    <a:bodyPr/>
                    <a:lstStyle/>
                    <a:p>
                      <a:r>
                        <a:rPr lang="en-US" dirty="0"/>
                        <a:t>Rabbits biomass</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428063">
                <a:tc>
                  <a:txBody>
                    <a:bodyPr/>
                    <a:lstStyle/>
                    <a:p>
                      <a:r>
                        <a:rPr lang="en-US" dirty="0"/>
                        <a:t>Grass biomass</a:t>
                      </a: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3"/>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017260609"/>
              </p:ext>
            </p:extLst>
          </p:nvPr>
        </p:nvGraphicFramePr>
        <p:xfrm>
          <a:off x="1246744" y="2731386"/>
          <a:ext cx="6675993" cy="1717380"/>
        </p:xfrm>
        <a:graphic>
          <a:graphicData uri="http://schemas.openxmlformats.org/drawingml/2006/table">
            <a:tbl>
              <a:tblPr firstRow="1" bandRow="1">
                <a:tableStyleId>{284E427A-3D55-4303-BF80-6455036E1DE7}</a:tableStyleId>
              </a:tblPr>
              <a:tblGrid>
                <a:gridCol w="2225331">
                  <a:extLst>
                    <a:ext uri="{9D8B030D-6E8A-4147-A177-3AD203B41FA5}">
                      <a16:colId xmlns:a16="http://schemas.microsoft.com/office/drawing/2014/main" val="20000"/>
                    </a:ext>
                  </a:extLst>
                </a:gridCol>
                <a:gridCol w="2225331">
                  <a:extLst>
                    <a:ext uri="{9D8B030D-6E8A-4147-A177-3AD203B41FA5}">
                      <a16:colId xmlns:a16="http://schemas.microsoft.com/office/drawing/2014/main" val="20001"/>
                    </a:ext>
                  </a:extLst>
                </a:gridCol>
                <a:gridCol w="2225331">
                  <a:extLst>
                    <a:ext uri="{9D8B030D-6E8A-4147-A177-3AD203B41FA5}">
                      <a16:colId xmlns:a16="http://schemas.microsoft.com/office/drawing/2014/main" val="20002"/>
                    </a:ext>
                  </a:extLst>
                </a:gridCol>
              </a:tblGrid>
              <a:tr h="429345">
                <a:tc>
                  <a:txBody>
                    <a:bodyPr/>
                    <a:lstStyle/>
                    <a:p>
                      <a:endParaRPr lang="en-US" dirty="0"/>
                    </a:p>
                  </a:txBody>
                  <a:tcPr/>
                </a:tc>
                <a:tc>
                  <a:txBody>
                    <a:bodyPr/>
                    <a:lstStyle/>
                    <a:p>
                      <a:pPr algn="ctr"/>
                      <a:r>
                        <a:rPr lang="en-US" dirty="0"/>
                        <a:t>Initial settings</a:t>
                      </a:r>
                    </a:p>
                  </a:txBody>
                  <a:tcPr/>
                </a:tc>
                <a:tc>
                  <a:txBody>
                    <a:bodyPr/>
                    <a:lstStyle/>
                    <a:p>
                      <a:pPr algn="ctr"/>
                      <a:r>
                        <a:rPr lang="en-US" dirty="0"/>
                        <a:t>100 years later</a:t>
                      </a:r>
                    </a:p>
                  </a:txBody>
                  <a:tcPr/>
                </a:tc>
                <a:extLst>
                  <a:ext uri="{0D108BD9-81ED-4DB2-BD59-A6C34878D82A}">
                    <a16:rowId xmlns:a16="http://schemas.microsoft.com/office/drawing/2014/main" val="10000"/>
                  </a:ext>
                </a:extLst>
              </a:tr>
              <a:tr h="429345">
                <a:tc>
                  <a:txBody>
                    <a:bodyPr/>
                    <a:lstStyle/>
                    <a:p>
                      <a:r>
                        <a:rPr lang="en-US" dirty="0"/>
                        <a:t>Foxes biomass</a:t>
                      </a:r>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1"/>
                  </a:ext>
                </a:extLst>
              </a:tr>
              <a:tr h="429345">
                <a:tc>
                  <a:txBody>
                    <a:bodyPr/>
                    <a:lstStyle/>
                    <a:p>
                      <a:r>
                        <a:rPr lang="en-US" dirty="0"/>
                        <a:t>Rabbits biomass</a:t>
                      </a:r>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2"/>
                  </a:ext>
                </a:extLst>
              </a:tr>
              <a:tr h="429345">
                <a:tc>
                  <a:txBody>
                    <a:bodyPr/>
                    <a:lstStyle/>
                    <a:p>
                      <a:r>
                        <a:rPr lang="en-US" dirty="0"/>
                        <a:t>Grass biomass</a:t>
                      </a: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3"/>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326999210"/>
              </p:ext>
            </p:extLst>
          </p:nvPr>
        </p:nvGraphicFramePr>
        <p:xfrm>
          <a:off x="2328051" y="4706470"/>
          <a:ext cx="6675993" cy="1685048"/>
        </p:xfrm>
        <a:graphic>
          <a:graphicData uri="http://schemas.openxmlformats.org/drawingml/2006/table">
            <a:tbl>
              <a:tblPr firstRow="1" bandRow="1">
                <a:tableStyleId>{69C7853C-536D-4A76-A0AE-DD22124D55A5}</a:tableStyleId>
              </a:tblPr>
              <a:tblGrid>
                <a:gridCol w="2225331">
                  <a:extLst>
                    <a:ext uri="{9D8B030D-6E8A-4147-A177-3AD203B41FA5}">
                      <a16:colId xmlns:a16="http://schemas.microsoft.com/office/drawing/2014/main" val="20000"/>
                    </a:ext>
                  </a:extLst>
                </a:gridCol>
                <a:gridCol w="2225331">
                  <a:extLst>
                    <a:ext uri="{9D8B030D-6E8A-4147-A177-3AD203B41FA5}">
                      <a16:colId xmlns:a16="http://schemas.microsoft.com/office/drawing/2014/main" val="20001"/>
                    </a:ext>
                  </a:extLst>
                </a:gridCol>
                <a:gridCol w="2225331">
                  <a:extLst>
                    <a:ext uri="{9D8B030D-6E8A-4147-A177-3AD203B41FA5}">
                      <a16:colId xmlns:a16="http://schemas.microsoft.com/office/drawing/2014/main" val="20002"/>
                    </a:ext>
                  </a:extLst>
                </a:gridCol>
              </a:tblGrid>
              <a:tr h="421262">
                <a:tc>
                  <a:txBody>
                    <a:bodyPr/>
                    <a:lstStyle/>
                    <a:p>
                      <a:endParaRPr lang="en-US" dirty="0"/>
                    </a:p>
                  </a:txBody>
                  <a:tcPr/>
                </a:tc>
                <a:tc>
                  <a:txBody>
                    <a:bodyPr/>
                    <a:lstStyle/>
                    <a:p>
                      <a:pPr algn="ctr"/>
                      <a:r>
                        <a:rPr lang="en-US" dirty="0"/>
                        <a:t>Initial settings</a:t>
                      </a:r>
                    </a:p>
                  </a:txBody>
                  <a:tcPr/>
                </a:tc>
                <a:tc>
                  <a:txBody>
                    <a:bodyPr/>
                    <a:lstStyle/>
                    <a:p>
                      <a:pPr algn="ctr"/>
                      <a:r>
                        <a:rPr lang="en-US" dirty="0"/>
                        <a:t>100 years later</a:t>
                      </a:r>
                    </a:p>
                  </a:txBody>
                  <a:tcPr/>
                </a:tc>
                <a:extLst>
                  <a:ext uri="{0D108BD9-81ED-4DB2-BD59-A6C34878D82A}">
                    <a16:rowId xmlns:a16="http://schemas.microsoft.com/office/drawing/2014/main" val="10000"/>
                  </a:ext>
                </a:extLst>
              </a:tr>
              <a:tr h="421262">
                <a:tc>
                  <a:txBody>
                    <a:bodyPr/>
                    <a:lstStyle/>
                    <a:p>
                      <a:r>
                        <a:rPr lang="en-US" dirty="0"/>
                        <a:t>Foxes biomass</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421262">
                <a:tc>
                  <a:txBody>
                    <a:bodyPr/>
                    <a:lstStyle/>
                    <a:p>
                      <a:r>
                        <a:rPr lang="en-US" dirty="0"/>
                        <a:t>Rabbits biomass</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421262">
                <a:tc>
                  <a:txBody>
                    <a:bodyPr/>
                    <a:lstStyle/>
                    <a:p>
                      <a:r>
                        <a:rPr lang="en-US" dirty="0"/>
                        <a:t>Grass biomass</a:t>
                      </a: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3"/>
                  </a:ext>
                </a:extLst>
              </a:tr>
            </a:tbl>
          </a:graphicData>
        </a:graphic>
      </p:graphicFrame>
      <p:sp>
        <p:nvSpPr>
          <p:cNvPr id="3" name="Slide Number Placeholder 2">
            <a:extLst>
              <a:ext uri="{FF2B5EF4-FFF2-40B4-BE49-F238E27FC236}">
                <a16:creationId xmlns:a16="http://schemas.microsoft.com/office/drawing/2014/main" id="{0CDFA807-28D7-45A8-B1FF-B65A87750DB9}"/>
              </a:ext>
            </a:extLst>
          </p:cNvPr>
          <p:cNvSpPr>
            <a:spLocks noGrp="1"/>
          </p:cNvSpPr>
          <p:nvPr>
            <p:ph type="sldNum" sz="quarter" idx="12"/>
          </p:nvPr>
        </p:nvSpPr>
        <p:spPr/>
        <p:txBody>
          <a:bodyPr/>
          <a:lstStyle/>
          <a:p>
            <a:fld id="{7BF67416-E77E-E442-993F-59C0501000DD}" type="slidenum">
              <a:rPr lang="en-US" smtClean="0"/>
              <a:t>10</a:t>
            </a:fld>
            <a:endParaRPr lang="en-US"/>
          </a:p>
        </p:txBody>
      </p:sp>
    </p:spTree>
    <p:extLst>
      <p:ext uri="{BB962C8B-B14F-4D97-AF65-F5344CB8AC3E}">
        <p14:creationId xmlns:p14="http://schemas.microsoft.com/office/powerpoint/2010/main" val="73716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population?</a:t>
            </a:r>
          </a:p>
        </p:txBody>
      </p:sp>
      <p:sp>
        <p:nvSpPr>
          <p:cNvPr id="3" name="Content Placeholder 2"/>
          <p:cNvSpPr>
            <a:spLocks noGrp="1"/>
          </p:cNvSpPr>
          <p:nvPr>
            <p:ph idx="1"/>
          </p:nvPr>
        </p:nvSpPr>
        <p:spPr>
          <a:xfrm>
            <a:off x="457200" y="1600200"/>
            <a:ext cx="8229600" cy="1781175"/>
          </a:xfrm>
        </p:spPr>
        <p:txBody>
          <a:bodyPr>
            <a:normAutofit fontScale="92500" lnSpcReduction="20000"/>
          </a:bodyPr>
          <a:lstStyle/>
          <a:p>
            <a:r>
              <a:rPr lang="en-US" dirty="0"/>
              <a:t>Group of organisms of the same species living in the same region at the same time</a:t>
            </a:r>
          </a:p>
          <a:p>
            <a:r>
              <a:rPr lang="en-US" dirty="0"/>
              <a:t>What populations can you identify in the picture of the meadow below?</a:t>
            </a:r>
          </a:p>
        </p:txBody>
      </p:sp>
      <p:pic>
        <p:nvPicPr>
          <p:cNvPr id="4" name="Picture 3"/>
          <p:cNvPicPr/>
          <p:nvPr/>
        </p:nvPicPr>
        <p:blipFill rotWithShape="1">
          <a:blip r:embed="rId3">
            <a:extLst>
              <a:ext uri="{28A0092B-C50C-407E-A947-70E740481C1C}">
                <a14:useLocalDpi xmlns:a14="http://schemas.microsoft.com/office/drawing/2010/main" val="0"/>
              </a:ext>
            </a:extLst>
          </a:blip>
          <a:srcRect l="1363" t="14049" r="1453"/>
          <a:stretch/>
        </p:blipFill>
        <p:spPr bwMode="auto">
          <a:xfrm>
            <a:off x="2047875" y="3381375"/>
            <a:ext cx="4857750" cy="2984500"/>
          </a:xfrm>
          <a:prstGeom prst="rect">
            <a:avLst/>
          </a:prstGeom>
          <a:ln>
            <a:noFill/>
          </a:ln>
          <a:extLst>
            <a:ext uri="{53640926-AAD7-44d8-BBD7-CCE9431645EC}">
              <a14:shadowObscured xmlns:a14="http://schemas.microsoft.com/office/drawing/2010/main" xmlns=""/>
            </a:ext>
          </a:extLst>
        </p:spPr>
      </p:pic>
      <p:sp>
        <p:nvSpPr>
          <p:cNvPr id="5" name="Slide Number Placeholder 4">
            <a:extLst>
              <a:ext uri="{FF2B5EF4-FFF2-40B4-BE49-F238E27FC236}">
                <a16:creationId xmlns:a16="http://schemas.microsoft.com/office/drawing/2014/main" id="{C92ED7AB-9DD0-4B90-9649-82166E385796}"/>
              </a:ext>
            </a:extLst>
          </p:cNvPr>
          <p:cNvSpPr>
            <a:spLocks noGrp="1"/>
          </p:cNvSpPr>
          <p:nvPr>
            <p:ph type="sldNum" sz="quarter" idx="12"/>
          </p:nvPr>
        </p:nvSpPr>
        <p:spPr/>
        <p:txBody>
          <a:bodyPr/>
          <a:lstStyle/>
          <a:p>
            <a:fld id="{7BF67416-E77E-E442-993F-59C0501000DD}" type="slidenum">
              <a:rPr lang="en-US" smtClean="0"/>
              <a:t>11</a:t>
            </a:fld>
            <a:endParaRPr lang="en-US"/>
          </a:p>
        </p:txBody>
      </p:sp>
    </p:spTree>
    <p:extLst>
      <p:ext uri="{BB962C8B-B14F-4D97-AF65-F5344CB8AC3E}">
        <p14:creationId xmlns:p14="http://schemas.microsoft.com/office/powerpoint/2010/main" val="2512238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Biomass</a:t>
            </a:r>
          </a:p>
        </p:txBody>
      </p:sp>
      <p:sp>
        <p:nvSpPr>
          <p:cNvPr id="3" name="Content Placeholder 2"/>
          <p:cNvSpPr>
            <a:spLocks noGrp="1"/>
          </p:cNvSpPr>
          <p:nvPr>
            <p:ph idx="1"/>
          </p:nvPr>
        </p:nvSpPr>
        <p:spPr/>
        <p:txBody>
          <a:bodyPr>
            <a:normAutofit fontScale="92500" lnSpcReduction="10000"/>
          </a:bodyPr>
          <a:lstStyle/>
          <a:p>
            <a:r>
              <a:rPr lang="en-US" dirty="0"/>
              <a:t>Biomass is the total mass of organisms in a given area </a:t>
            </a:r>
          </a:p>
          <a:p>
            <a:r>
              <a:rPr lang="en-US" dirty="0"/>
              <a:t>Scientists often study the biomass of different populations of organisms in an ecosystem</a:t>
            </a:r>
          </a:p>
          <a:p>
            <a:r>
              <a:rPr lang="en-US" dirty="0"/>
              <a:t>In the next lesson you will use the Meadow Simulation online to collect data about the biomass of the following populations:</a:t>
            </a:r>
          </a:p>
          <a:p>
            <a:pPr lvl="1"/>
            <a:r>
              <a:rPr lang="en-US" dirty="0"/>
              <a:t>Producers: grasses</a:t>
            </a:r>
          </a:p>
          <a:p>
            <a:pPr lvl="1"/>
            <a:r>
              <a:rPr lang="en-US" dirty="0"/>
              <a:t>Herbivores: rabbits</a:t>
            </a:r>
          </a:p>
          <a:p>
            <a:pPr lvl="1"/>
            <a:r>
              <a:rPr lang="en-US" dirty="0"/>
              <a:t>Carnivores: foxes</a:t>
            </a:r>
          </a:p>
        </p:txBody>
      </p:sp>
      <p:sp>
        <p:nvSpPr>
          <p:cNvPr id="4" name="Slide Number Placeholder 3">
            <a:extLst>
              <a:ext uri="{FF2B5EF4-FFF2-40B4-BE49-F238E27FC236}">
                <a16:creationId xmlns:a16="http://schemas.microsoft.com/office/drawing/2014/main" id="{02A74F5A-0515-441F-84D3-722992201AD6}"/>
              </a:ext>
            </a:extLst>
          </p:cNvPr>
          <p:cNvSpPr>
            <a:spLocks noGrp="1"/>
          </p:cNvSpPr>
          <p:nvPr>
            <p:ph type="sldNum" sz="quarter" idx="12"/>
          </p:nvPr>
        </p:nvSpPr>
        <p:spPr/>
        <p:txBody>
          <a:bodyPr/>
          <a:lstStyle/>
          <a:p>
            <a:fld id="{7BF67416-E77E-E442-993F-59C0501000DD}" type="slidenum">
              <a:rPr lang="en-US" smtClean="0"/>
              <a:t>12</a:t>
            </a:fld>
            <a:endParaRPr lang="en-US"/>
          </a:p>
        </p:txBody>
      </p:sp>
    </p:spTree>
    <p:extLst>
      <p:ext uri="{BB962C8B-B14F-4D97-AF65-F5344CB8AC3E}">
        <p14:creationId xmlns:p14="http://schemas.microsoft.com/office/powerpoint/2010/main" val="3654164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pic>
        <p:nvPicPr>
          <p:cNvPr id="8" name="Picture 7">
            <a:extLst>
              <a:ext uri="{FF2B5EF4-FFF2-40B4-BE49-F238E27FC236}">
                <a16:creationId xmlns:a16="http://schemas.microsoft.com/office/drawing/2014/main" id="{E7C73039-E8B4-7548-8034-DBB797131777}"/>
              </a:ext>
            </a:extLst>
          </p:cNvPr>
          <p:cNvPicPr>
            <a:picLocks noChangeAspect="1"/>
          </p:cNvPicPr>
          <p:nvPr/>
        </p:nvPicPr>
        <p:blipFill>
          <a:blip r:embed="rId3"/>
          <a:srcRect/>
          <a:stretch/>
        </p:blipFill>
        <p:spPr>
          <a:xfrm>
            <a:off x="295995" y="1417638"/>
            <a:ext cx="8616967" cy="4469925"/>
          </a:xfrm>
          <a:prstGeom prst="rect">
            <a:avLst/>
          </a:prstGeom>
        </p:spPr>
      </p:pic>
      <p:sp>
        <p:nvSpPr>
          <p:cNvPr id="7" name="Oval Callout 6"/>
          <p:cNvSpPr>
            <a:spLocks noChangeArrowheads="1"/>
          </p:cNvSpPr>
          <p:nvPr/>
        </p:nvSpPr>
        <p:spPr bwMode="auto">
          <a:xfrm rot="21056995">
            <a:off x="297999" y="1990065"/>
            <a:ext cx="924560" cy="924560"/>
          </a:xfrm>
          <a:prstGeom prst="wedgeEllipseCallout">
            <a:avLst>
              <a:gd name="adj1" fmla="val 24825"/>
              <a:gd name="adj2" fmla="val 109943"/>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366669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Meadow Ecosystem</a:t>
            </a:r>
          </a:p>
        </p:txBody>
      </p:sp>
      <p:sp>
        <p:nvSpPr>
          <p:cNvPr id="7" name="Content Placeholder 6"/>
          <p:cNvSpPr>
            <a:spLocks noGrp="1"/>
          </p:cNvSpPr>
          <p:nvPr>
            <p:ph idx="1"/>
          </p:nvPr>
        </p:nvSpPr>
        <p:spPr>
          <a:xfrm>
            <a:off x="457200" y="1600201"/>
            <a:ext cx="8229600" cy="2305049"/>
          </a:xfrm>
        </p:spPr>
        <p:txBody>
          <a:bodyPr>
            <a:normAutofit fontScale="92500" lnSpcReduction="20000"/>
          </a:bodyPr>
          <a:lstStyle/>
          <a:p>
            <a:pPr marL="0" indent="0">
              <a:buNone/>
            </a:pPr>
            <a:r>
              <a:rPr lang="en-US" dirty="0"/>
              <a:t>In this lesson we are going to investigate patterns in a simulation of a meadow ecosystem.</a:t>
            </a:r>
          </a:p>
          <a:p>
            <a:pPr marL="0" indent="0">
              <a:buNone/>
            </a:pPr>
            <a:endParaRPr lang="en-US" dirty="0"/>
          </a:p>
          <a:p>
            <a:pPr marL="0" indent="0">
              <a:buNone/>
            </a:pPr>
            <a:r>
              <a:rPr lang="en-US" dirty="0"/>
              <a:t>Meadows are grassy areas that are home to many different species of plants and animals.</a:t>
            </a:r>
          </a:p>
          <a:p>
            <a:pPr marL="0" indent="0">
              <a:buNone/>
            </a:pP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3</a:t>
            </a:fld>
            <a:endParaRPr lang="en-US"/>
          </a:p>
        </p:txBody>
      </p:sp>
      <p:pic>
        <p:nvPicPr>
          <p:cNvPr id="2" name="Picture 1" descr="The_Holyoke_range_mountains_meadow.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8375" y="4127922"/>
            <a:ext cx="3958636" cy="2228428"/>
          </a:xfrm>
          <a:prstGeom prst="rect">
            <a:avLst/>
          </a:prstGeom>
        </p:spPr>
      </p:pic>
      <p:pic>
        <p:nvPicPr>
          <p:cNvPr id="3" name="Picture 2" descr="Elk_at_Gibbon_meadow.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0700" y="4082383"/>
            <a:ext cx="3400425" cy="2273968"/>
          </a:xfrm>
          <a:prstGeom prst="rect">
            <a:avLst/>
          </a:prstGeom>
        </p:spPr>
      </p:pic>
    </p:spTree>
    <p:extLst>
      <p:ext uri="{BB962C8B-B14F-4D97-AF65-F5344CB8AC3E}">
        <p14:creationId xmlns:p14="http://schemas.microsoft.com/office/powerpoint/2010/main" val="33398616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shot 2016-09-02 15.57.5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080" y="1870559"/>
            <a:ext cx="8620132" cy="4485791"/>
          </a:xfrm>
          <a:prstGeom prst="rect">
            <a:avLst/>
          </a:prstGeom>
        </p:spPr>
      </p:pic>
      <p:sp>
        <p:nvSpPr>
          <p:cNvPr id="2" name="Slide Number Placeholder 1">
            <a:extLst>
              <a:ext uri="{FF2B5EF4-FFF2-40B4-BE49-F238E27FC236}">
                <a16:creationId xmlns:a16="http://schemas.microsoft.com/office/drawing/2014/main" id="{5E58BED9-CFA6-4F38-8BBB-5848A7874668}"/>
              </a:ext>
            </a:extLst>
          </p:cNvPr>
          <p:cNvSpPr>
            <a:spLocks noGrp="1"/>
          </p:cNvSpPr>
          <p:nvPr>
            <p:ph type="sldNum" sz="quarter" idx="12"/>
          </p:nvPr>
        </p:nvSpPr>
        <p:spPr/>
        <p:txBody>
          <a:bodyPr/>
          <a:lstStyle/>
          <a:p>
            <a:fld id="{7BF67416-E77E-E442-993F-59C0501000DD}" type="slidenum">
              <a:rPr lang="en-US" smtClean="0"/>
              <a:t>4</a:t>
            </a:fld>
            <a:endParaRPr lang="en-US"/>
          </a:p>
        </p:txBody>
      </p:sp>
      <p:sp>
        <p:nvSpPr>
          <p:cNvPr id="3" name="TextBox 2">
            <a:extLst>
              <a:ext uri="{FF2B5EF4-FFF2-40B4-BE49-F238E27FC236}">
                <a16:creationId xmlns:a16="http://schemas.microsoft.com/office/drawing/2014/main" id="{4AE162E4-8CBD-514A-9BE0-00F5AF2ACC9E}"/>
              </a:ext>
            </a:extLst>
          </p:cNvPr>
          <p:cNvSpPr txBox="1"/>
          <p:nvPr/>
        </p:nvSpPr>
        <p:spPr>
          <a:xfrm>
            <a:off x="232080" y="205715"/>
            <a:ext cx="8620132" cy="1569660"/>
          </a:xfrm>
          <a:prstGeom prst="rect">
            <a:avLst/>
          </a:prstGeom>
          <a:noFill/>
        </p:spPr>
        <p:txBody>
          <a:bodyPr wrap="square" rtlCol="0">
            <a:spAutoFit/>
          </a:bodyPr>
          <a:lstStyle/>
          <a:p>
            <a:r>
              <a:rPr lang="en-US" sz="3200" dirty="0"/>
              <a:t>In this activity you will study how organic </a:t>
            </a:r>
            <a:br>
              <a:rPr lang="en-US" sz="3200" dirty="0"/>
            </a:br>
            <a:r>
              <a:rPr lang="en-US" sz="3200" dirty="0"/>
              <a:t>matter pools in a meadow simulation change over time.</a:t>
            </a:r>
          </a:p>
        </p:txBody>
      </p:sp>
    </p:spTree>
    <p:extLst>
      <p:ext uri="{BB962C8B-B14F-4D97-AF65-F5344CB8AC3E}">
        <p14:creationId xmlns:p14="http://schemas.microsoft.com/office/powerpoint/2010/main" val="3430265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5029200" y="152400"/>
            <a:ext cx="3810000" cy="6513731"/>
            <a:chOff x="5029200" y="152400"/>
            <a:chExt cx="3810000" cy="6513731"/>
          </a:xfrm>
        </p:grpSpPr>
        <p:sp>
          <p:nvSpPr>
            <p:cNvPr id="2" name="TextBox 1"/>
            <p:cNvSpPr txBox="1"/>
            <p:nvPr/>
          </p:nvSpPr>
          <p:spPr>
            <a:xfrm>
              <a:off x="5029200" y="2514600"/>
              <a:ext cx="2057400" cy="369332"/>
            </a:xfrm>
            <a:prstGeom prst="rect">
              <a:avLst/>
            </a:prstGeom>
            <a:noFill/>
          </p:spPr>
          <p:txBody>
            <a:bodyPr wrap="square" rtlCol="0">
              <a:spAutoFit/>
            </a:bodyPr>
            <a:lstStyle/>
            <a:p>
              <a:pPr algn="ctr"/>
              <a:r>
                <a:rPr lang="en-US" dirty="0"/>
                <a:t>Atmosphere CO</a:t>
              </a:r>
              <a:r>
                <a:rPr lang="en-US" baseline="-25000" dirty="0"/>
                <a:t>2</a:t>
              </a:r>
            </a:p>
          </p:txBody>
        </p:sp>
        <p:grpSp>
          <p:nvGrpSpPr>
            <p:cNvPr id="4" name="Group 3"/>
            <p:cNvGrpSpPr/>
            <p:nvPr/>
          </p:nvGrpSpPr>
          <p:grpSpPr>
            <a:xfrm>
              <a:off x="5105400" y="152400"/>
              <a:ext cx="3733800" cy="6513731"/>
              <a:chOff x="5105400" y="152400"/>
              <a:chExt cx="3733800" cy="6513731"/>
            </a:xfrm>
          </p:grpSpPr>
          <p:sp>
            <p:nvSpPr>
              <p:cNvPr id="6" name="Rectangle 5"/>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5181600" y="838200"/>
                <a:ext cx="1676400" cy="16764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162800" y="1447800"/>
                <a:ext cx="1600200" cy="646331"/>
              </a:xfrm>
              <a:prstGeom prst="rect">
                <a:avLst/>
              </a:prstGeom>
              <a:noFill/>
            </p:spPr>
            <p:txBody>
              <a:bodyPr wrap="square" rtlCol="0">
                <a:spAutoFit/>
              </a:bodyPr>
              <a:lstStyle/>
              <a:p>
                <a:pPr algn="ctr"/>
                <a:r>
                  <a:rPr lang="en-US" dirty="0"/>
                  <a:t>Carnivores organic carbon</a:t>
                </a:r>
                <a:endParaRPr lang="en-US" baseline="-25000" dirty="0"/>
              </a:p>
            </p:txBody>
          </p:sp>
          <p:sp>
            <p:nvSpPr>
              <p:cNvPr id="12" name="TextBox 11"/>
              <p:cNvSpPr txBox="1"/>
              <p:nvPr/>
            </p:nvSpPr>
            <p:spPr>
              <a:xfrm>
                <a:off x="7239000" y="3733800"/>
                <a:ext cx="1600200" cy="646331"/>
              </a:xfrm>
              <a:prstGeom prst="rect">
                <a:avLst/>
              </a:prstGeom>
              <a:noFill/>
            </p:spPr>
            <p:txBody>
              <a:bodyPr wrap="square" rtlCol="0">
                <a:spAutoFit/>
              </a:bodyPr>
              <a:lstStyle/>
              <a:p>
                <a:pPr algn="ctr"/>
                <a:r>
                  <a:rPr lang="en-US" dirty="0"/>
                  <a:t>Herbivores organic carbon</a:t>
                </a:r>
                <a:endParaRPr lang="en-US" baseline="-25000" dirty="0"/>
              </a:p>
            </p:txBody>
          </p:sp>
          <p:sp>
            <p:nvSpPr>
              <p:cNvPr id="13" name="TextBox 12"/>
              <p:cNvSpPr txBox="1"/>
              <p:nvPr/>
            </p:nvSpPr>
            <p:spPr>
              <a:xfrm>
                <a:off x="7162800" y="5983069"/>
                <a:ext cx="1600200" cy="646331"/>
              </a:xfrm>
              <a:prstGeom prst="rect">
                <a:avLst/>
              </a:prstGeom>
              <a:noFill/>
            </p:spPr>
            <p:txBody>
              <a:bodyPr wrap="square" rtlCol="0">
                <a:spAutoFit/>
              </a:bodyPr>
              <a:lstStyle/>
              <a:p>
                <a:pPr algn="ctr"/>
                <a:r>
                  <a:rPr lang="en-US" dirty="0"/>
                  <a:t>Producers organic carbon</a:t>
                </a:r>
                <a:endParaRPr lang="en-US" baseline="-25000" dirty="0"/>
              </a:p>
            </p:txBody>
          </p:sp>
          <p:sp>
            <p:nvSpPr>
              <p:cNvPr id="14" name="TextBox 13"/>
              <p:cNvSpPr txBox="1"/>
              <p:nvPr/>
            </p:nvSpPr>
            <p:spPr>
              <a:xfrm>
                <a:off x="5105400" y="6019800"/>
                <a:ext cx="1828800" cy="646331"/>
              </a:xfrm>
              <a:prstGeom prst="rect">
                <a:avLst/>
              </a:prstGeom>
              <a:noFill/>
            </p:spPr>
            <p:txBody>
              <a:bodyPr wrap="square" rtlCol="0">
                <a:spAutoFit/>
              </a:bodyPr>
              <a:lstStyle/>
              <a:p>
                <a:pPr algn="ctr"/>
                <a:r>
                  <a:rPr lang="en-US" dirty="0"/>
                  <a:t>Soil </a:t>
                </a:r>
              </a:p>
              <a:p>
                <a:pPr algn="ctr"/>
                <a:r>
                  <a:rPr lang="en-US" dirty="0"/>
                  <a:t>Organic Carbon</a:t>
                </a:r>
                <a:endParaRPr lang="en-US" baseline="-25000" dirty="0"/>
              </a:p>
            </p:txBody>
          </p:sp>
        </p:grpSp>
      </p:grpSp>
      <p:pic>
        <p:nvPicPr>
          <p:cNvPr id="17" name="Picture 59" descr="circles backgroun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 y="1828800"/>
            <a:ext cx="5007421" cy="3313896"/>
          </a:xfrm>
          <a:prstGeom prst="rect">
            <a:avLst/>
          </a:prstGeom>
          <a:noFill/>
          <a:extLst>
            <a:ext uri="{909E8E84-426E-40dd-AFC4-6F175D3DCCD1}">
              <a14:hiddenFill xmlns="" xmlns:a14="http://schemas.microsoft.com/office/drawing/2010/main">
                <a:solidFill>
                  <a:srgbClr val="FFFFFF"/>
                </a:solidFill>
              </a14:hiddenFill>
            </a:ext>
          </a:extLst>
        </p:spPr>
      </p:pic>
      <p:pic>
        <p:nvPicPr>
          <p:cNvPr id="18" name="Picture 44" descr="aspen circle"/>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19200" y="1828800"/>
            <a:ext cx="1508836" cy="2194661"/>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Picture 35" descr="bunny circle 0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34469" y="3733800"/>
            <a:ext cx="594331" cy="594347"/>
          </a:xfrm>
          <a:prstGeom prst="rect">
            <a:avLst/>
          </a:prstGeom>
          <a:noFill/>
          <a:extLst>
            <a:ext uri="{909E8E84-426E-40dd-AFC4-6F175D3DCCD1}">
              <a14:hiddenFill xmlns="" xmlns:a14="http://schemas.microsoft.com/office/drawing/2010/main">
                <a:solidFill>
                  <a:srgbClr val="FFFFFF"/>
                </a:solidFill>
              </a14:hiddenFill>
            </a:ext>
          </a:extLst>
        </p:spPr>
      </p:pic>
      <p:pic>
        <p:nvPicPr>
          <p:cNvPr id="20" name="Picture 36" descr="bunny circle 02"/>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772578" y="3623736"/>
            <a:ext cx="777302" cy="777241"/>
          </a:xfrm>
          <a:prstGeom prst="rect">
            <a:avLst/>
          </a:prstGeom>
          <a:noFill/>
          <a:extLst>
            <a:ext uri="{909E8E84-426E-40dd-AFC4-6F175D3DCCD1}">
              <a14:hiddenFill xmlns="" xmlns:a14="http://schemas.microsoft.com/office/drawing/2010/main">
                <a:solidFill>
                  <a:srgbClr val="FFFFFF"/>
                </a:solidFill>
              </a14:hiddenFill>
            </a:ext>
          </a:extLst>
        </p:spPr>
      </p:pic>
      <p:pic>
        <p:nvPicPr>
          <p:cNvPr id="22" name="Picture 38" descr="bunny circle 04"/>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945882" y="3472415"/>
            <a:ext cx="594331" cy="731543"/>
          </a:xfrm>
          <a:prstGeom prst="rect">
            <a:avLst/>
          </a:prstGeom>
          <a:noFill/>
          <a:extLst>
            <a:ext uri="{909E8E84-426E-40dd-AFC4-6F175D3DCCD1}">
              <a14:hiddenFill xmlns="" xmlns:a14="http://schemas.microsoft.com/office/drawing/2010/main">
                <a:solidFill>
                  <a:srgbClr val="FFFFFF"/>
                </a:solidFill>
              </a14:hiddenFill>
            </a:ext>
          </a:extLst>
        </p:spPr>
      </p:pic>
      <p:pic>
        <p:nvPicPr>
          <p:cNvPr id="23" name="Picture 39" descr="bunny circle 05"/>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3352800" y="3352800"/>
            <a:ext cx="548713" cy="685844"/>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Picture 40" descr="fox circle"/>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3678768" y="3019765"/>
            <a:ext cx="594381" cy="685811"/>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Picture 41" descr="forbs circle 0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2286000" y="3733800"/>
            <a:ext cx="777302" cy="1485023"/>
          </a:xfrm>
          <a:prstGeom prst="rect">
            <a:avLst/>
          </a:prstGeom>
          <a:noFill/>
          <a:extLst>
            <a:ext uri="{909E8E84-426E-40dd-AFC4-6F175D3DCCD1}">
              <a14:hiddenFill xmlns="" xmlns:a14="http://schemas.microsoft.com/office/drawing/2010/main">
                <a:solidFill>
                  <a:srgbClr val="FFFFFF"/>
                </a:solidFill>
              </a14:hiddenFill>
            </a:ext>
          </a:extLst>
        </p:spPr>
      </p:pic>
      <p:pic>
        <p:nvPicPr>
          <p:cNvPr id="26" name="Picture 42" descr="forbs circle 02"/>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533400" y="3718493"/>
            <a:ext cx="685816" cy="777307"/>
          </a:xfrm>
          <a:prstGeom prst="rect">
            <a:avLst/>
          </a:prstGeom>
          <a:noFill/>
          <a:extLst>
            <a:ext uri="{909E8E84-426E-40dd-AFC4-6F175D3DCCD1}">
              <a14:hiddenFill xmlns="" xmlns:a14="http://schemas.microsoft.com/office/drawing/2010/main">
                <a:solidFill>
                  <a:srgbClr val="FFFFFF"/>
                </a:solidFill>
              </a14:hiddenFill>
            </a:ext>
          </a:extLst>
        </p:spPr>
      </p:pic>
      <p:pic>
        <p:nvPicPr>
          <p:cNvPr id="27" name="Picture 43" descr="veg clump 01"/>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38200" y="3444187"/>
            <a:ext cx="914405" cy="594413"/>
          </a:xfrm>
          <a:prstGeom prst="rect">
            <a:avLst/>
          </a:prstGeom>
          <a:noFill/>
          <a:extLst>
            <a:ext uri="{909E8E84-426E-40dd-AFC4-6F175D3DCCD1}">
              <a14:hiddenFill xmlns="" xmlns:a14="http://schemas.microsoft.com/office/drawing/2010/main">
                <a:solidFill>
                  <a:srgbClr val="FFFFFF"/>
                </a:solidFill>
              </a14:hiddenFill>
            </a:ext>
          </a:extLst>
        </p:spPr>
      </p:pic>
      <p:pic>
        <p:nvPicPr>
          <p:cNvPr id="28" name="Picture 45" descr="pines circle"/>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2" y="3062599"/>
            <a:ext cx="1051609" cy="1005867"/>
          </a:xfrm>
          <a:prstGeom prst="rect">
            <a:avLst/>
          </a:prstGeom>
          <a:noFill/>
          <a:extLst>
            <a:ext uri="{909E8E84-426E-40dd-AFC4-6F175D3DCCD1}">
              <a14:hiddenFill xmlns="" xmlns:a14="http://schemas.microsoft.com/office/drawing/2010/main">
                <a:solidFill>
                  <a:srgbClr val="FFFFFF"/>
                </a:solidFill>
              </a14:hiddenFill>
            </a:ext>
          </a:extLst>
        </p:spPr>
      </p:pic>
      <p:pic>
        <p:nvPicPr>
          <p:cNvPr id="29" name="Picture 46" descr="leaf circle 01"/>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4160513" y="4114800"/>
            <a:ext cx="868687" cy="823039"/>
          </a:xfrm>
          <a:prstGeom prst="rect">
            <a:avLst/>
          </a:prstGeom>
          <a:noFill/>
          <a:extLst>
            <a:ext uri="{909E8E84-426E-40dd-AFC4-6F175D3DCCD1}">
              <a14:hiddenFill xmlns="" xmlns:a14="http://schemas.microsoft.com/office/drawing/2010/main">
                <a:solidFill>
                  <a:srgbClr val="FFFFFF"/>
                </a:solidFill>
              </a14:hiddenFill>
            </a:ext>
          </a:extLst>
        </p:spPr>
      </p:pic>
      <p:pic>
        <p:nvPicPr>
          <p:cNvPr id="30" name="Picture 47" descr="leaf circle 02"/>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1981200" y="4611013"/>
            <a:ext cx="823020" cy="570587"/>
          </a:xfrm>
          <a:prstGeom prst="rect">
            <a:avLst/>
          </a:prstGeom>
          <a:noFill/>
          <a:extLst>
            <a:ext uri="{909E8E84-426E-40dd-AFC4-6F175D3DCCD1}">
              <a14:hiddenFill xmlns="" xmlns:a14="http://schemas.microsoft.com/office/drawing/2010/main">
                <a:solidFill>
                  <a:srgbClr val="FFFFFF"/>
                </a:solidFill>
              </a14:hiddenFill>
            </a:ext>
          </a:extLst>
        </p:spPr>
      </p:pic>
      <p:pic>
        <p:nvPicPr>
          <p:cNvPr id="31" name="Picture 54" descr="branch circle"/>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4008051" y="4572000"/>
            <a:ext cx="640149" cy="524888"/>
          </a:xfrm>
          <a:prstGeom prst="rect">
            <a:avLst/>
          </a:prstGeom>
          <a:noFill/>
          <a:extLst>
            <a:ext uri="{909E8E84-426E-40dd-AFC4-6F175D3DCCD1}">
              <a14:hiddenFill xmlns="" xmlns:a14="http://schemas.microsoft.com/office/drawing/2010/main">
                <a:solidFill>
                  <a:srgbClr val="FFFFFF"/>
                </a:solidFill>
              </a14:hiddenFill>
            </a:ext>
          </a:extLst>
        </p:spPr>
      </p:pic>
      <p:pic>
        <p:nvPicPr>
          <p:cNvPr id="32" name="Picture 56" descr="grass circle 01"/>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3550901" y="3962400"/>
            <a:ext cx="640099" cy="594380"/>
          </a:xfrm>
          <a:prstGeom prst="rect">
            <a:avLst/>
          </a:prstGeom>
          <a:noFill/>
          <a:extLst>
            <a:ext uri="{909E8E84-426E-40dd-AFC4-6F175D3DCCD1}">
              <a14:hiddenFill xmlns="" xmlns:a14="http://schemas.microsoft.com/office/drawing/2010/main">
                <a:solidFill>
                  <a:srgbClr val="FFFFFF"/>
                </a:solidFill>
              </a14:hiddenFill>
            </a:ext>
          </a:extLst>
        </p:spPr>
      </p:pic>
      <p:pic>
        <p:nvPicPr>
          <p:cNvPr id="33" name="Picture 57" descr="grass circle 02"/>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4236651" y="3352800"/>
            <a:ext cx="640149" cy="594413"/>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2"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667000" y="2362200"/>
            <a:ext cx="381000" cy="254000"/>
          </a:xfrm>
          <a:prstGeom prst="rect">
            <a:avLst/>
          </a:prstGeom>
        </p:spPr>
      </p:pic>
      <p:pic>
        <p:nvPicPr>
          <p:cNvPr id="35" name="Picture 34"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3581400" y="2514600"/>
            <a:ext cx="381000" cy="254000"/>
          </a:xfrm>
          <a:prstGeom prst="rect">
            <a:avLst/>
          </a:prstGeom>
        </p:spPr>
      </p:pic>
      <p:pic>
        <p:nvPicPr>
          <p:cNvPr id="36" name="Picture 35"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4114800" y="2209800"/>
            <a:ext cx="381000" cy="254000"/>
          </a:xfrm>
          <a:prstGeom prst="rect">
            <a:avLst/>
          </a:prstGeom>
        </p:spPr>
      </p:pic>
      <p:pic>
        <p:nvPicPr>
          <p:cNvPr id="37" name="Picture 36"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533400" y="2209800"/>
            <a:ext cx="381000" cy="254000"/>
          </a:xfrm>
          <a:prstGeom prst="rect">
            <a:avLst/>
          </a:prstGeom>
        </p:spPr>
      </p:pic>
      <p:pic>
        <p:nvPicPr>
          <p:cNvPr id="34" name="Picture 58" descr="circles entire"/>
          <p:cNvPicPr>
            <a:picLocks noChangeAspect="1" noChangeArrowheads="1"/>
          </p:cNvPicPr>
          <p:nvPr/>
        </p:nvPicPr>
        <p:blipFill>
          <a:blip r:embed="rId20" cstate="print">
            <a:extLst>
              <a:ext uri="{28A0092B-C50C-407E-A947-70E740481C1C}">
                <a14:useLocalDpi xmlns:a14="http://schemas.microsoft.com/office/drawing/2010/main"/>
              </a:ext>
            </a:extLst>
          </a:blip>
          <a:srcRect/>
          <a:stretch>
            <a:fillRect/>
          </a:stretch>
        </p:blipFill>
        <p:spPr bwMode="auto">
          <a:xfrm>
            <a:off x="8841" y="1828800"/>
            <a:ext cx="5007421" cy="3313896"/>
          </a:xfrm>
          <a:prstGeom prst="rect">
            <a:avLst/>
          </a:prstGeom>
          <a:noFill/>
          <a:extLst>
            <a:ext uri="{909E8E84-426E-40dd-AFC4-6F175D3DCCD1}">
              <a14:hiddenFill xmlns=""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5</a:t>
            </a:fld>
            <a:endParaRPr lang="en-US"/>
          </a:p>
        </p:txBody>
      </p:sp>
      <p:sp>
        <p:nvSpPr>
          <p:cNvPr id="38" name="Title 1">
            <a:extLst>
              <a:ext uri="{FF2B5EF4-FFF2-40B4-BE49-F238E27FC236}">
                <a16:creationId xmlns:a16="http://schemas.microsoft.com/office/drawing/2014/main" id="{6B4F891E-61AA-4545-96B4-73D9C09D0773}"/>
              </a:ext>
            </a:extLst>
          </p:cNvPr>
          <p:cNvSpPr>
            <a:spLocks noGrp="1"/>
          </p:cNvSpPr>
          <p:nvPr>
            <p:ph type="title"/>
          </p:nvPr>
        </p:nvSpPr>
        <p:spPr>
          <a:xfrm>
            <a:off x="457200" y="274638"/>
            <a:ext cx="4550224" cy="1143000"/>
          </a:xfrm>
        </p:spPr>
        <p:txBody>
          <a:bodyPr>
            <a:normAutofit/>
          </a:bodyPr>
          <a:lstStyle/>
          <a:p>
            <a:r>
              <a:rPr lang="en-US" sz="3200" dirty="0"/>
              <a:t>You will see changes in three carbon pools</a:t>
            </a:r>
          </a:p>
        </p:txBody>
      </p:sp>
      <p:sp>
        <p:nvSpPr>
          <p:cNvPr id="39" name="Title 1">
            <a:extLst>
              <a:ext uri="{FF2B5EF4-FFF2-40B4-BE49-F238E27FC236}">
                <a16:creationId xmlns:a16="http://schemas.microsoft.com/office/drawing/2014/main" id="{C0883FD2-58A3-5C49-B3C7-71C8FF5DCA91}"/>
              </a:ext>
            </a:extLst>
          </p:cNvPr>
          <p:cNvSpPr txBox="1">
            <a:spLocks/>
          </p:cNvSpPr>
          <p:nvPr/>
        </p:nvSpPr>
        <p:spPr>
          <a:xfrm>
            <a:off x="174176" y="5328887"/>
            <a:ext cx="4550224" cy="1143000"/>
          </a:xfrm>
          <a:prstGeom prst="rect">
            <a:avLst/>
          </a:prstGeom>
        </p:spPr>
        <p:txBody>
          <a:bodyPr vert="horz" lIns="91440" tIns="45720" rIns="91440" bIns="45720" rtlCol="0" anchor="ctr">
            <a:normAutofit fontScale="8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457200" indent="-457200" algn="l">
              <a:buFont typeface="Arial" panose="020B0604020202020204" pitchFamily="34" charset="0"/>
              <a:buChar char="•"/>
            </a:pPr>
            <a:r>
              <a:rPr lang="en-US" sz="3200" dirty="0"/>
              <a:t>Grass (producers pool)</a:t>
            </a:r>
          </a:p>
          <a:p>
            <a:pPr marL="457200" indent="-457200" algn="l">
              <a:buFont typeface="Arial" panose="020B0604020202020204" pitchFamily="34" charset="0"/>
              <a:buChar char="•"/>
            </a:pPr>
            <a:r>
              <a:rPr lang="en-US" sz="3200" dirty="0"/>
              <a:t>Rabbits (herbivores pool)</a:t>
            </a:r>
          </a:p>
          <a:p>
            <a:pPr marL="457200" indent="-457200" algn="l">
              <a:buFont typeface="Arial" panose="020B0604020202020204" pitchFamily="34" charset="0"/>
              <a:buChar char="•"/>
            </a:pPr>
            <a:r>
              <a:rPr lang="en-US" sz="3200" dirty="0"/>
              <a:t>Foxes (carnivores pool)</a:t>
            </a:r>
          </a:p>
        </p:txBody>
      </p:sp>
      <p:sp>
        <p:nvSpPr>
          <p:cNvPr id="40" name="Rounded Rectangle 39">
            <a:extLst>
              <a:ext uri="{FF2B5EF4-FFF2-40B4-BE49-F238E27FC236}">
                <a16:creationId xmlns:a16="http://schemas.microsoft.com/office/drawing/2014/main" id="{EDE5252C-815B-1B46-B0B1-5285E375A5F4}"/>
              </a:ext>
            </a:extLst>
          </p:cNvPr>
          <p:cNvSpPr/>
          <p:nvPr/>
        </p:nvSpPr>
        <p:spPr>
          <a:xfrm>
            <a:off x="7175738" y="152400"/>
            <a:ext cx="1607819" cy="6477000"/>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4018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1000"/>
                                        <p:tgtEl>
                                          <p:spTgt spid="34"/>
                                        </p:tgtEl>
                                      </p:cBhvr>
                                    </p:animEffect>
                                    <p:set>
                                      <p:cBhvr>
                                        <p:cTn id="7" dur="1" fill="hold">
                                          <p:stCondLst>
                                            <p:cond delay="999"/>
                                          </p:stCondLst>
                                        </p:cTn>
                                        <p:tgtEl>
                                          <p:spTgt spid="34"/>
                                        </p:tgtEl>
                                        <p:attrNameLst>
                                          <p:attrName>style.visibility</p:attrName>
                                        </p:attrNameLst>
                                      </p:cBhvr>
                                      <p:to>
                                        <p:strVal val="hidden"/>
                                      </p:to>
                                    </p:set>
                                  </p:childTnLst>
                                </p:cTn>
                              </p:par>
                              <p:par>
                                <p:cTn id="8" presetID="0" presetClass="path" presetSubtype="0" accel="50000" decel="50000" fill="hold" nodeType="withEffect">
                                  <p:stCondLst>
                                    <p:cond delay="0"/>
                                  </p:stCondLst>
                                  <p:childTnLst>
                                    <p:animMotion origin="layout" path="M -4.77959E-6 -4.56124E-6 C -4.77959E-6 -4.56124E-6 0.27074 -0.05556 0.54148 -0.11113 " pathEditMode="relative" ptsTypes="aA">
                                      <p:cBhvr>
                                        <p:cTn id="9" dur="1000" fill="hold"/>
                                        <p:tgtEl>
                                          <p:spTgt spid="37"/>
                                        </p:tgtEl>
                                        <p:attrNameLst>
                                          <p:attrName>ppt_x</p:attrName>
                                          <p:attrName>ppt_y</p:attrName>
                                        </p:attrNameLst>
                                      </p:cBhvr>
                                    </p:animMotion>
                                  </p:childTnLst>
                                </p:cTn>
                              </p:par>
                              <p:par>
                                <p:cTn id="10" presetID="0" presetClass="path" presetSubtype="0" accel="50000" decel="50000" fill="hold" nodeType="withEffect">
                                  <p:stCondLst>
                                    <p:cond delay="0"/>
                                  </p:stCondLst>
                                  <p:childTnLst>
                                    <p:animMotion origin="layout" path="M 4.77959E-6 -4.56124E-6 C 4.77959E-6 -4.56124E-6 0.16244 -0.02778 0.32488 -0.05557 " pathEditMode="relative" ptsTypes="aA">
                                      <p:cBhvr>
                                        <p:cTn id="11" dur="1000" fill="hold"/>
                                        <p:tgtEl>
                                          <p:spTgt spid="3"/>
                                        </p:tgtEl>
                                        <p:attrNameLst>
                                          <p:attrName>ppt_x</p:attrName>
                                          <p:attrName>ppt_y</p:attrName>
                                        </p:attrNameLst>
                                      </p:cBhvr>
                                    </p:animMotion>
                                  </p:childTnLst>
                                </p:cTn>
                              </p:par>
                              <p:par>
                                <p:cTn id="12" presetID="0" presetClass="path" presetSubtype="0" accel="50000" decel="50000" fill="hold" nodeType="withEffect">
                                  <p:stCondLst>
                                    <p:cond delay="0"/>
                                  </p:stCondLst>
                                  <p:childTnLst>
                                    <p:animMotion origin="layout" path="M 3.17945E-6 -4.36907E-6 C 3.17945E-6 0.00024 0.13936 -0.0815 0.27889 -0.163 " pathEditMode="relative" rAng="0" ptsTypes="aA">
                                      <p:cBhvr>
                                        <p:cTn id="13" dur="1000" fill="hold"/>
                                        <p:tgtEl>
                                          <p:spTgt spid="35"/>
                                        </p:tgtEl>
                                        <p:attrNameLst>
                                          <p:attrName>ppt_x</p:attrName>
                                          <p:attrName>ppt_y</p:attrName>
                                        </p:attrNameLst>
                                      </p:cBhvr>
                                      <p:rCtr x="13936" y="-8150"/>
                                    </p:animMotion>
                                  </p:childTnLst>
                                </p:cTn>
                              </p:par>
                              <p:par>
                                <p:cTn id="14" presetID="0" presetClass="path" presetSubtype="0" accel="50000" decel="50000" fill="hold" nodeType="withEffect">
                                  <p:stCondLst>
                                    <p:cond delay="0"/>
                                  </p:stCondLst>
                                  <p:childTnLst>
                                    <p:animMotion origin="layout" path="M -4.77959E-6 -8.77518E-7 C -4.77959E-6 -8.77518E-7 0.11663 -0.01667 0.23326 -0.03334 " pathEditMode="relative" ptsTypes="aA">
                                      <p:cBhvr>
                                        <p:cTn id="15" dur="1000" fill="hold"/>
                                        <p:tgtEl>
                                          <p:spTgt spid="36"/>
                                        </p:tgtEl>
                                        <p:attrNameLst>
                                          <p:attrName>ppt_x</p:attrName>
                                          <p:attrName>ppt_y</p:attrName>
                                        </p:attrNameLst>
                                      </p:cBhvr>
                                    </p:animMotion>
                                  </p:childTnLst>
                                </p:cTn>
                              </p:par>
                              <p:par>
                                <p:cTn id="16" presetID="0" presetClass="path" presetSubtype="0" accel="50000" decel="50000" fill="hold" nodeType="withEffect">
                                  <p:stCondLst>
                                    <p:cond delay="0"/>
                                  </p:stCondLst>
                                  <p:childTnLst>
                                    <p:animMotion origin="layout" path="M -1.88607E-6 2.05651E-6 C -1.88607E-6 2.05651E-6 0.36679 0.11672 0.73359 0.23344 " pathEditMode="relative" ptsTypes="aA">
                                      <p:cBhvr>
                                        <p:cTn id="17" dur="1000" fill="hold"/>
                                        <p:tgtEl>
                                          <p:spTgt spid="26"/>
                                        </p:tgtEl>
                                        <p:attrNameLst>
                                          <p:attrName>ppt_x</p:attrName>
                                          <p:attrName>ppt_y</p:attrName>
                                        </p:attrNameLst>
                                      </p:cBhvr>
                                    </p:animMotion>
                                  </p:childTnLst>
                                </p:cTn>
                              </p:par>
                              <p:par>
                                <p:cTn id="18" presetID="0" presetClass="path" presetSubtype="0" accel="50000" decel="50000" fill="hold" nodeType="withEffect">
                                  <p:stCondLst>
                                    <p:cond delay="0"/>
                                  </p:stCondLst>
                                  <p:childTnLst>
                                    <p:animMotion origin="layout" path="M 0.01667 -0.00115 C 0.01667 -0.00092 0.35012 0.10445 0.68357 0.21006 " pathEditMode="relative" rAng="0" ptsTypes="aA">
                                      <p:cBhvr>
                                        <p:cTn id="19" dur="1000" fill="hold"/>
                                        <p:tgtEl>
                                          <p:spTgt spid="27"/>
                                        </p:tgtEl>
                                        <p:attrNameLst>
                                          <p:attrName>ppt_x</p:attrName>
                                          <p:attrName>ppt_y</p:attrName>
                                        </p:attrNameLst>
                                      </p:cBhvr>
                                      <p:rCtr x="33345" y="10560"/>
                                    </p:animMotion>
                                  </p:childTnLst>
                                </p:cTn>
                              </p:par>
                              <p:par>
                                <p:cTn id="20" presetID="0" presetClass="path" presetSubtype="0" accel="50000" decel="50000" fill="hold" nodeType="withEffect">
                                  <p:stCondLst>
                                    <p:cond delay="0"/>
                                  </p:stCondLst>
                                  <p:childTnLst>
                                    <p:animMotion origin="layout" path="M -1.64293E-6 -3.16813E-6 C -1.64293E-6 -3.16813E-6 0.29177 0.07782 0.58353 0.15563 " pathEditMode="relative" ptsTypes="aA">
                                      <p:cBhvr>
                                        <p:cTn id="21" dur="1000" fill="hold"/>
                                        <p:tgtEl>
                                          <p:spTgt spid="25"/>
                                        </p:tgtEl>
                                        <p:attrNameLst>
                                          <p:attrName>ppt_x</p:attrName>
                                          <p:attrName>ppt_y</p:attrName>
                                        </p:attrNameLst>
                                      </p:cBhvr>
                                    </p:animMotion>
                                  </p:childTnLst>
                                </p:cTn>
                              </p:par>
                              <p:par>
                                <p:cTn id="22" presetID="0" presetClass="path" presetSubtype="0" accel="50000" decel="50000" fill="hold" nodeType="withEffect">
                                  <p:stCondLst>
                                    <p:cond delay="0"/>
                                  </p:stCondLst>
                                  <p:childTnLst>
                                    <p:animMotion origin="layout" path="M 3.28586E-6 2.05651E-6 C 3.28586E-6 2.05651E-6 0.24175 0.07226 0.4835 0.14451 " pathEditMode="relative" ptsTypes="aA">
                                      <p:cBhvr>
                                        <p:cTn id="23" dur="1000" fill="hold"/>
                                        <p:tgtEl>
                                          <p:spTgt spid="32"/>
                                        </p:tgtEl>
                                        <p:attrNameLst>
                                          <p:attrName>ppt_x</p:attrName>
                                          <p:attrName>ppt_y</p:attrName>
                                        </p:attrNameLst>
                                      </p:cBhvr>
                                    </p:animMotion>
                                  </p:childTnLst>
                                </p:cTn>
                              </p:par>
                              <p:par>
                                <p:cTn id="24" presetID="0" presetClass="path" presetSubtype="0" accel="50000" decel="50000" fill="hold" nodeType="withEffect">
                                  <p:stCondLst>
                                    <p:cond delay="0"/>
                                  </p:stCondLst>
                                  <p:childTnLst>
                                    <p:animMotion origin="layout" path="M -6.71414E-6 2.05651E-6 C -6.71414E-6 2.05651E-6 0.21257 0.15563 0.42514 0.31126 " pathEditMode="relative" ptsTypes="aA">
                                      <p:cBhvr>
                                        <p:cTn id="25" dur="1000" fill="hold"/>
                                        <p:tgtEl>
                                          <p:spTgt spid="33"/>
                                        </p:tgtEl>
                                        <p:attrNameLst>
                                          <p:attrName>ppt_x</p:attrName>
                                          <p:attrName>ppt_y</p:attrName>
                                        </p:attrNameLst>
                                      </p:cBhvr>
                                    </p:animMotion>
                                  </p:childTnLst>
                                </p:cTn>
                              </p:par>
                              <p:par>
                                <p:cTn id="26" presetID="0" presetClass="path" presetSubtype="0" accel="50000" decel="50000" fill="hold" nodeType="withEffect">
                                  <p:stCondLst>
                                    <p:cond delay="0"/>
                                  </p:stCondLst>
                                  <p:childTnLst>
                                    <p:animMotion origin="layout" path="M -2.12921E-6 -5.88698E-6 C -2.12921E-6 -5.88698E-6 0.42514 0.10004 0.85029 0.20009 " pathEditMode="relative" ptsTypes="aA">
                                      <p:cBhvr>
                                        <p:cTn id="27" dur="1000" fill="hold"/>
                                        <p:tgtEl>
                                          <p:spTgt spid="28"/>
                                        </p:tgtEl>
                                        <p:attrNameLst>
                                          <p:attrName>ppt_x</p:attrName>
                                          <p:attrName>ppt_y</p:attrName>
                                        </p:attrNameLst>
                                      </p:cBhvr>
                                    </p:animMotion>
                                  </p:childTnLst>
                                </p:cTn>
                              </p:par>
                              <p:par>
                                <p:cTn id="28" presetID="0" presetClass="path" presetSubtype="0" accel="50000" decel="50000" fill="hold" nodeType="withEffect">
                                  <p:stCondLst>
                                    <p:cond delay="0"/>
                                  </p:stCondLst>
                                  <p:childTnLst>
                                    <p:animMotion origin="layout" path="M 7.87079E-6 1.85271E-7 C 7.87079E-6 1.85271E-7 0.33345 0.17786 0.6669 0.35572 " pathEditMode="relative" ptsTypes="aA">
                                      <p:cBhvr>
                                        <p:cTn id="29" dur="1000" fill="hold"/>
                                        <p:tgtEl>
                                          <p:spTgt spid="18"/>
                                        </p:tgtEl>
                                        <p:attrNameLst>
                                          <p:attrName>ppt_x</p:attrName>
                                          <p:attrName>ppt_y</p:attrName>
                                        </p:attrNameLst>
                                      </p:cBhvr>
                                    </p:animMotion>
                                  </p:childTnLst>
                                </p:cTn>
                              </p:par>
                              <p:par>
                                <p:cTn id="30" presetID="0" presetClass="path" presetSubtype="0" accel="50000" decel="50000" fill="hold" nodeType="withEffect">
                                  <p:stCondLst>
                                    <p:cond delay="0"/>
                                  </p:stCondLst>
                                  <p:childTnLst>
                                    <p:animMotion origin="layout" path="M 1.64293E-6 6.54006E-6 C 1.64293E-6 6.54006E-6 0.32511 -0.0389 0.65023 -0.07781 " pathEditMode="relative" ptsTypes="aA">
                                      <p:cBhvr>
                                        <p:cTn id="31" dur="1000" fill="hold"/>
                                        <p:tgtEl>
                                          <p:spTgt spid="19"/>
                                        </p:tgtEl>
                                        <p:attrNameLst>
                                          <p:attrName>ppt_x</p:attrName>
                                          <p:attrName>ppt_y</p:attrName>
                                        </p:attrNameLst>
                                      </p:cBhvr>
                                    </p:animMotion>
                                  </p:childTnLst>
                                </p:cTn>
                              </p:par>
                              <p:par>
                                <p:cTn id="32" presetID="0" presetClass="path" presetSubtype="0" accel="50000" decel="50000" fill="hold" nodeType="withEffect">
                                  <p:stCondLst>
                                    <p:cond delay="0"/>
                                  </p:stCondLst>
                                  <p:childTnLst>
                                    <p:animMotion origin="layout" path="M -1.64293E-6 1.68597E-6 C -1.64293E-6 1.68597E-6 0.32511 -0.05558 0.65022 -0.11116 " pathEditMode="relative" ptsTypes="aA">
                                      <p:cBhvr>
                                        <p:cTn id="33" dur="1000" fill="hold"/>
                                        <p:tgtEl>
                                          <p:spTgt spid="20"/>
                                        </p:tgtEl>
                                        <p:attrNameLst>
                                          <p:attrName>ppt_x</p:attrName>
                                          <p:attrName>ppt_y</p:attrName>
                                        </p:attrNameLst>
                                      </p:cBhvr>
                                    </p:animMotion>
                                  </p:childTnLst>
                                </p:cTn>
                              </p:par>
                              <p:par>
                                <p:cTn id="34" presetID="0" presetClass="path" presetSubtype="0" accel="50000" decel="50000" fill="hold" nodeType="withEffect">
                                  <p:stCondLst>
                                    <p:cond delay="0"/>
                                  </p:stCondLst>
                                  <p:childTnLst>
                                    <p:animMotion origin="layout" path="M -1.64293E-6 -5.70171E-6 C -1.64293E-6 -5.70171E-6 0.2626 -0.02224 0.52519 -0.04447 " pathEditMode="relative" ptsTypes="aA">
                                      <p:cBhvr>
                                        <p:cTn id="35" dur="1000" fill="hold"/>
                                        <p:tgtEl>
                                          <p:spTgt spid="22"/>
                                        </p:tgtEl>
                                        <p:attrNameLst>
                                          <p:attrName>ppt_x</p:attrName>
                                          <p:attrName>ppt_y</p:attrName>
                                        </p:attrNameLst>
                                      </p:cBhvr>
                                    </p:animMotion>
                                  </p:childTnLst>
                                </p:cTn>
                              </p:par>
                              <p:par>
                                <p:cTn id="36" presetID="0" presetClass="path" presetSubtype="0" accel="50000" decel="50000" fill="hold" nodeType="withEffect">
                                  <p:stCondLst>
                                    <p:cond delay="0"/>
                                  </p:stCondLst>
                                  <p:childTnLst>
                                    <p:animMotion origin="layout" path="M -2.4314E-7 -1.87124E-6 C -2.4314E-7 -1.87124E-6 0.24592 -0.05558 0.49184 -0.11116 " pathEditMode="relative" ptsTypes="aA">
                                      <p:cBhvr>
                                        <p:cTn id="37" dur="1000" fill="hold"/>
                                        <p:tgtEl>
                                          <p:spTgt spid="23"/>
                                        </p:tgtEl>
                                        <p:attrNameLst>
                                          <p:attrName>ppt_x</p:attrName>
                                          <p:attrName>ppt_y</p:attrName>
                                        </p:attrNameLst>
                                      </p:cBhvr>
                                    </p:animMotion>
                                  </p:childTnLst>
                                </p:cTn>
                              </p:par>
                              <p:par>
                                <p:cTn id="38" presetID="0" presetClass="path" presetSubtype="0" accel="50000" decel="50000" fill="hold" nodeType="withEffect">
                                  <p:stCondLst>
                                    <p:cond delay="0"/>
                                  </p:stCondLst>
                                  <p:childTnLst>
                                    <p:animMotion origin="layout" path="M -2.12921E-6 -1.87124E-6 C -2.12921E-6 -1.87124E-6 0.21674 -0.1723 0.43348 -0.3446 " pathEditMode="relative" ptsTypes="aA">
                                      <p:cBhvr>
                                        <p:cTn id="39" dur="1000" fill="hold"/>
                                        <p:tgtEl>
                                          <p:spTgt spid="24"/>
                                        </p:tgtEl>
                                        <p:attrNameLst>
                                          <p:attrName>ppt_x</p:attrName>
                                          <p:attrName>ppt_y</p:attrName>
                                        </p:attrNameLst>
                                      </p:cBhvr>
                                    </p:animMotion>
                                  </p:childTnLst>
                                </p:cTn>
                              </p:par>
                              <p:par>
                                <p:cTn id="40" presetID="0" presetClass="path" presetSubtype="0" accel="50000" decel="50000" fill="hold" nodeType="withEffect">
                                  <p:stCondLst>
                                    <p:cond delay="0"/>
                                  </p:stCondLst>
                                  <p:childTnLst>
                                    <p:animMotion origin="layout" path="M 3.529E-6 2.80686E-6 C 3.529E-6 2.80686E-6 0.17506 0.05558 0.35012 0.11116 " pathEditMode="relative" ptsTypes="aA">
                                      <p:cBhvr>
                                        <p:cTn id="41" dur="1000" fill="hold"/>
                                        <p:tgtEl>
                                          <p:spTgt spid="30"/>
                                        </p:tgtEl>
                                        <p:attrNameLst>
                                          <p:attrName>ppt_x</p:attrName>
                                          <p:attrName>ppt_y</p:attrName>
                                        </p:attrNameLst>
                                      </p:cBhvr>
                                    </p:animMotion>
                                  </p:childTnLst>
                                </p:cTn>
                              </p:par>
                              <p:par>
                                <p:cTn id="42" presetID="0" presetClass="path" presetSubtype="0" accel="50000" decel="50000" fill="hold" nodeType="withEffect">
                                  <p:stCondLst>
                                    <p:cond delay="0"/>
                                  </p:stCondLst>
                                  <p:childTnLst>
                                    <p:animMotion origin="layout" path="M -6.71414E-6 -2.89486E-6 C -6.71414E-6 -2.89486E-6 0.09169 0.05002 0.18339 0.10005 " pathEditMode="relative" ptsTypes="aA">
                                      <p:cBhvr>
                                        <p:cTn id="43" dur="1000" fill="hold"/>
                                        <p:tgtEl>
                                          <p:spTgt spid="31"/>
                                        </p:tgtEl>
                                        <p:attrNameLst>
                                          <p:attrName>ppt_x</p:attrName>
                                          <p:attrName>ppt_y</p:attrName>
                                        </p:attrNameLst>
                                      </p:cBhvr>
                                    </p:animMotion>
                                  </p:childTnLst>
                                </p:cTn>
                              </p:par>
                              <p:par>
                                <p:cTn id="44" presetID="0" presetClass="path" presetSubtype="0" accel="50000" decel="50000" fill="hold" nodeType="withEffect">
                                  <p:stCondLst>
                                    <p:cond delay="0"/>
                                  </p:stCondLst>
                                  <p:childTnLst>
                                    <p:animMotion origin="layout" path="M -0.01909 -0.02661 C -0.01909 -0.02637 0.08504 0.04001 0.18917 0.10663 " pathEditMode="relative" rAng="0" ptsTypes="aA">
                                      <p:cBhvr>
                                        <p:cTn id="45" dur="1000" fill="hold"/>
                                        <p:tgtEl>
                                          <p:spTgt spid="29"/>
                                        </p:tgtEl>
                                        <p:attrNameLst>
                                          <p:attrName>ppt_x</p:attrName>
                                          <p:attrName>ppt_y</p:attrName>
                                        </p:attrNameLst>
                                      </p:cBhvr>
                                      <p:rCtr x="10413" y="66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0189"/>
            <a:ext cx="8229600" cy="1143000"/>
          </a:xfrm>
        </p:spPr>
        <p:txBody>
          <a:bodyPr>
            <a:normAutofit fontScale="90000"/>
          </a:bodyPr>
          <a:lstStyle/>
          <a:p>
            <a:r>
              <a:rPr lang="en-US" sz="3200" dirty="0"/>
              <a:t>Using the Meadow Simulation</a:t>
            </a:r>
            <a:br>
              <a:rPr lang="en-US" sz="3200" dirty="0"/>
            </a:br>
            <a:r>
              <a:rPr lang="en-US" sz="3100" dirty="0"/>
              <a:t>(</a:t>
            </a:r>
            <a:r>
              <a:rPr lang="en-US" sz="3100" dirty="0">
                <a:hlinkClick r:id="rId3"/>
              </a:rPr>
              <a:t>http://douglasanimation.com/CarbonTIME/</a:t>
            </a:r>
            <a:r>
              <a:rPr lang="en-US" sz="3100" dirty="0"/>
              <a:t> </a:t>
            </a:r>
            <a:r>
              <a:rPr lang="en-US" dirty="0"/>
              <a:t>)</a:t>
            </a:r>
            <a:endParaRPr lang="en-US" sz="3100" dirty="0"/>
          </a:p>
        </p:txBody>
      </p:sp>
      <p:pic>
        <p:nvPicPr>
          <p:cNvPr id="6" name="Picture 5" descr="Screenshot 2016-09-02 15.30.4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372" y="1387977"/>
            <a:ext cx="7374811" cy="5116075"/>
          </a:xfrm>
          <a:prstGeom prst="rect">
            <a:avLst/>
          </a:prstGeom>
        </p:spPr>
      </p:pic>
      <p:sp>
        <p:nvSpPr>
          <p:cNvPr id="10" name="Rectangular Callout 9"/>
          <p:cNvSpPr/>
          <p:nvPr/>
        </p:nvSpPr>
        <p:spPr>
          <a:xfrm>
            <a:off x="1012663" y="4661085"/>
            <a:ext cx="3142901" cy="1396780"/>
          </a:xfrm>
          <a:prstGeom prst="wedgeRectCallout">
            <a:avLst>
              <a:gd name="adj1" fmla="val 51890"/>
              <a:gd name="adj2" fmla="val -252666"/>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Change initial mass of each population by typing in box or moving sliders. The maximum initial mass for each population is 1000.</a:t>
            </a:r>
          </a:p>
        </p:txBody>
      </p:sp>
      <p:sp>
        <p:nvSpPr>
          <p:cNvPr id="11" name="Rectangular Callout 10"/>
          <p:cNvSpPr/>
          <p:nvPr/>
        </p:nvSpPr>
        <p:spPr>
          <a:xfrm>
            <a:off x="7019983" y="4087129"/>
            <a:ext cx="1703152" cy="1421579"/>
          </a:xfrm>
          <a:prstGeom prst="wedgeRectCallout">
            <a:avLst>
              <a:gd name="adj1" fmla="val -72375"/>
              <a:gd name="adj2" fmla="val -183737"/>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Click the arrow to run the simulation.</a:t>
            </a:r>
          </a:p>
        </p:txBody>
      </p:sp>
      <p:sp>
        <p:nvSpPr>
          <p:cNvPr id="3" name="Slide Number Placeholder 2">
            <a:extLst>
              <a:ext uri="{FF2B5EF4-FFF2-40B4-BE49-F238E27FC236}">
                <a16:creationId xmlns:a16="http://schemas.microsoft.com/office/drawing/2014/main" id="{67B1E5A3-F7CA-4E19-B166-BAF86B4537D7}"/>
              </a:ext>
            </a:extLst>
          </p:cNvPr>
          <p:cNvSpPr>
            <a:spLocks noGrp="1"/>
          </p:cNvSpPr>
          <p:nvPr>
            <p:ph type="sldNum" sz="quarter" idx="12"/>
          </p:nvPr>
        </p:nvSpPr>
        <p:spPr/>
        <p:txBody>
          <a:bodyPr/>
          <a:lstStyle/>
          <a:p>
            <a:fld id="{545617D5-5D65-394C-BDC0-17C99FCD7A97}" type="slidenum">
              <a:rPr lang="en-US" smtClean="0"/>
              <a:t>6</a:t>
            </a:fld>
            <a:endParaRPr lang="en-US"/>
          </a:p>
        </p:txBody>
      </p:sp>
    </p:spTree>
    <p:extLst>
      <p:ext uri="{BB962C8B-B14F-4D97-AF65-F5344CB8AC3E}">
        <p14:creationId xmlns:p14="http://schemas.microsoft.com/office/powerpoint/2010/main" val="4026580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shot 2016-09-02 15.57.5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080" y="1870559"/>
            <a:ext cx="8620132" cy="4485791"/>
          </a:xfrm>
          <a:prstGeom prst="rect">
            <a:avLst/>
          </a:prstGeom>
        </p:spPr>
      </p:pic>
      <p:sp>
        <p:nvSpPr>
          <p:cNvPr id="5" name="Rectangular Callout 4"/>
          <p:cNvSpPr/>
          <p:nvPr/>
        </p:nvSpPr>
        <p:spPr>
          <a:xfrm>
            <a:off x="232080" y="394703"/>
            <a:ext cx="3526786" cy="1014023"/>
          </a:xfrm>
          <a:prstGeom prst="wedgeRectCallout">
            <a:avLst>
              <a:gd name="adj1" fmla="val 4925"/>
              <a:gd name="adj2" fmla="val 140491"/>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As the simulation runs, a graph of the organic mass of each population over time is drawn.</a:t>
            </a:r>
          </a:p>
        </p:txBody>
      </p:sp>
      <p:sp>
        <p:nvSpPr>
          <p:cNvPr id="6" name="Rectangular Callout 5"/>
          <p:cNvSpPr/>
          <p:nvPr/>
        </p:nvSpPr>
        <p:spPr>
          <a:xfrm>
            <a:off x="5389425" y="171611"/>
            <a:ext cx="3462788" cy="1510175"/>
          </a:xfrm>
          <a:prstGeom prst="wedgeRectCallout">
            <a:avLst>
              <a:gd name="adj1" fmla="val 4925"/>
              <a:gd name="adj2" fmla="val 140491"/>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An animation of the changes in the grass, rabbit, and fox populations appears on the camera screen.</a:t>
            </a:r>
          </a:p>
        </p:txBody>
      </p:sp>
      <p:sp>
        <p:nvSpPr>
          <p:cNvPr id="7" name="Rectangular Callout 6"/>
          <p:cNvSpPr/>
          <p:nvPr/>
        </p:nvSpPr>
        <p:spPr>
          <a:xfrm>
            <a:off x="2321555" y="2383340"/>
            <a:ext cx="2570119" cy="1426422"/>
          </a:xfrm>
          <a:prstGeom prst="wedgeRectCallout">
            <a:avLst>
              <a:gd name="adj1" fmla="val -29134"/>
              <a:gd name="adj2" fmla="val 109211"/>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The mass of each population is represented in two different ways in this box.</a:t>
            </a:r>
          </a:p>
        </p:txBody>
      </p:sp>
      <p:sp>
        <p:nvSpPr>
          <p:cNvPr id="2" name="Slide Number Placeholder 1">
            <a:extLst>
              <a:ext uri="{FF2B5EF4-FFF2-40B4-BE49-F238E27FC236}">
                <a16:creationId xmlns:a16="http://schemas.microsoft.com/office/drawing/2014/main" id="{3A24B9E4-1B8D-4DD4-9A86-9F33BF107EAD}"/>
              </a:ext>
            </a:extLst>
          </p:cNvPr>
          <p:cNvSpPr>
            <a:spLocks noGrp="1"/>
          </p:cNvSpPr>
          <p:nvPr>
            <p:ph type="sldNum" sz="quarter" idx="12"/>
          </p:nvPr>
        </p:nvSpPr>
        <p:spPr/>
        <p:txBody>
          <a:bodyPr/>
          <a:lstStyle/>
          <a:p>
            <a:fld id="{545617D5-5D65-394C-BDC0-17C99FCD7A97}" type="slidenum">
              <a:rPr lang="en-US" smtClean="0"/>
              <a:t>7</a:t>
            </a:fld>
            <a:endParaRPr lang="en-US"/>
          </a:p>
        </p:txBody>
      </p:sp>
    </p:spTree>
    <p:extLst>
      <p:ext uri="{BB962C8B-B14F-4D97-AF65-F5344CB8AC3E}">
        <p14:creationId xmlns:p14="http://schemas.microsoft.com/office/powerpoint/2010/main" val="87614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5630"/>
            <a:ext cx="8229600" cy="1143000"/>
          </a:xfrm>
        </p:spPr>
        <p:txBody>
          <a:bodyPr>
            <a:normAutofit/>
          </a:bodyPr>
          <a:lstStyle/>
          <a:p>
            <a:pPr algn="l"/>
            <a:r>
              <a:rPr lang="en-US" sz="2000" b="1" dirty="0"/>
              <a:t>1. Your predictions.</a:t>
            </a:r>
            <a:r>
              <a:rPr lang="en-US" sz="2000" dirty="0"/>
              <a:t> If you set the initial organic matter of the grass, rabbits, and foxes each to 500, what do you predict the organic matter in each population will be after 100 years? </a:t>
            </a:r>
          </a:p>
        </p:txBody>
      </p:sp>
      <p:graphicFrame>
        <p:nvGraphicFramePr>
          <p:cNvPr id="4" name="Table 3"/>
          <p:cNvGraphicFramePr>
            <a:graphicFrameLocks noGrp="1"/>
          </p:cNvGraphicFramePr>
          <p:nvPr>
            <p:extLst>
              <p:ext uri="{D42A27DB-BD31-4B8C-83A1-F6EECF244321}">
                <p14:modId xmlns:p14="http://schemas.microsoft.com/office/powerpoint/2010/main" val="110888817"/>
              </p:ext>
            </p:extLst>
          </p:nvPr>
        </p:nvGraphicFramePr>
        <p:xfrm>
          <a:off x="625859" y="1472358"/>
          <a:ext cx="8060940" cy="4902546"/>
        </p:xfrm>
        <a:graphic>
          <a:graphicData uri="http://schemas.openxmlformats.org/drawingml/2006/table">
            <a:tbl>
              <a:tblPr firstRow="1" bandRow="1">
                <a:tableStyleId>{3C2FFA5D-87B4-456A-9821-1D502468CF0F}</a:tableStyleId>
              </a:tblPr>
              <a:tblGrid>
                <a:gridCol w="1325352">
                  <a:extLst>
                    <a:ext uri="{9D8B030D-6E8A-4147-A177-3AD203B41FA5}">
                      <a16:colId xmlns:a16="http://schemas.microsoft.com/office/drawing/2014/main" val="20000"/>
                    </a:ext>
                  </a:extLst>
                </a:gridCol>
                <a:gridCol w="1325351">
                  <a:extLst>
                    <a:ext uri="{9D8B030D-6E8A-4147-A177-3AD203B41FA5}">
                      <a16:colId xmlns:a16="http://schemas.microsoft.com/office/drawing/2014/main" val="20001"/>
                    </a:ext>
                  </a:extLst>
                </a:gridCol>
                <a:gridCol w="1379767">
                  <a:extLst>
                    <a:ext uri="{9D8B030D-6E8A-4147-A177-3AD203B41FA5}">
                      <a16:colId xmlns:a16="http://schemas.microsoft.com/office/drawing/2014/main" val="20002"/>
                    </a:ext>
                  </a:extLst>
                </a:gridCol>
                <a:gridCol w="1343490">
                  <a:extLst>
                    <a:ext uri="{9D8B030D-6E8A-4147-A177-3AD203B41FA5}">
                      <a16:colId xmlns:a16="http://schemas.microsoft.com/office/drawing/2014/main" val="20003"/>
                    </a:ext>
                  </a:extLst>
                </a:gridCol>
                <a:gridCol w="1343490">
                  <a:extLst>
                    <a:ext uri="{9D8B030D-6E8A-4147-A177-3AD203B41FA5}">
                      <a16:colId xmlns:a16="http://schemas.microsoft.com/office/drawing/2014/main" val="20004"/>
                    </a:ext>
                  </a:extLst>
                </a:gridCol>
                <a:gridCol w="1343490">
                  <a:extLst>
                    <a:ext uri="{9D8B030D-6E8A-4147-A177-3AD203B41FA5}">
                      <a16:colId xmlns:a16="http://schemas.microsoft.com/office/drawing/2014/main" val="20005"/>
                    </a:ext>
                  </a:extLst>
                </a:gridCol>
              </a:tblGrid>
              <a:tr h="1170165">
                <a:tc>
                  <a:txBody>
                    <a:bodyPr/>
                    <a:lstStyle/>
                    <a:p>
                      <a:pPr algn="ctr"/>
                      <a:r>
                        <a:rPr lang="en-US" sz="2400" dirty="0"/>
                        <a:t>Initial</a:t>
                      </a:r>
                      <a:r>
                        <a:rPr lang="en-US" sz="2400" baseline="0" dirty="0"/>
                        <a:t> setting</a:t>
                      </a:r>
                      <a:endParaRPr lang="en-US" sz="2400" dirty="0"/>
                    </a:p>
                  </a:txBody>
                  <a:tcPr/>
                </a:tc>
                <a:tc>
                  <a:txBody>
                    <a:bodyPr/>
                    <a:lstStyle/>
                    <a:p>
                      <a:pPr algn="ctr"/>
                      <a:r>
                        <a:rPr lang="en-US" sz="2400" dirty="0"/>
                        <a:t>100 years later</a:t>
                      </a:r>
                    </a:p>
                  </a:txBody>
                  <a:tcPr/>
                </a:tc>
                <a:tc>
                  <a:txBody>
                    <a:bodyPr/>
                    <a:lstStyle/>
                    <a:p>
                      <a:pPr algn="ctr"/>
                      <a:r>
                        <a:rPr lang="en-US" sz="2400" dirty="0"/>
                        <a:t>100 years later</a:t>
                      </a:r>
                    </a:p>
                  </a:txBody>
                  <a:tcPr/>
                </a:tc>
                <a:tc>
                  <a:txBody>
                    <a:bodyPr/>
                    <a:lstStyle/>
                    <a:p>
                      <a:pPr algn="ctr"/>
                      <a:r>
                        <a:rPr lang="en-US" sz="2400" dirty="0"/>
                        <a:t>100 years later</a:t>
                      </a:r>
                    </a:p>
                  </a:txBody>
                  <a:tcPr/>
                </a:tc>
                <a:tc>
                  <a:txBody>
                    <a:bodyPr/>
                    <a:lstStyle/>
                    <a:p>
                      <a:pPr algn="ctr"/>
                      <a:r>
                        <a:rPr lang="en-US" sz="2400" dirty="0"/>
                        <a:t>100 years later</a:t>
                      </a:r>
                    </a:p>
                  </a:txBody>
                  <a:tcPr/>
                </a:tc>
                <a:tc>
                  <a:txBody>
                    <a:bodyPr/>
                    <a:lstStyle/>
                    <a:p>
                      <a:pPr algn="ctr"/>
                      <a:r>
                        <a:rPr lang="en-US" sz="2400" dirty="0"/>
                        <a:t>100 years later</a:t>
                      </a:r>
                    </a:p>
                  </a:txBody>
                  <a:tcPr/>
                </a:tc>
                <a:extLst>
                  <a:ext uri="{0D108BD9-81ED-4DB2-BD59-A6C34878D82A}">
                    <a16:rowId xmlns:a16="http://schemas.microsoft.com/office/drawing/2014/main" val="10000"/>
                  </a:ext>
                </a:extLst>
              </a:tr>
              <a:tr h="1237942">
                <a:tc>
                  <a:txBody>
                    <a:bodyPr/>
                    <a:lstStyle/>
                    <a:p>
                      <a:r>
                        <a:rPr lang="en-US" sz="2400" dirty="0"/>
                        <a:t>Foxes 500</a:t>
                      </a:r>
                    </a:p>
                  </a:txBody>
                  <a:tcPr/>
                </a:tc>
                <a:tc>
                  <a:txBody>
                    <a:bodyPr/>
                    <a:lstStyle/>
                    <a:p>
                      <a:endParaRPr lang="en-US" sz="2400" dirty="0"/>
                    </a:p>
                  </a:txBody>
                  <a:tcPr/>
                </a:tc>
                <a:tc>
                  <a:txBody>
                    <a:bodyPr/>
                    <a:lstStyle/>
                    <a:p>
                      <a:endParaRPr lang="en-US" sz="2400" dirty="0"/>
                    </a:p>
                  </a:txBody>
                  <a:tcPr/>
                </a:tc>
                <a:tc>
                  <a:txBody>
                    <a:bodyPr/>
                    <a:lstStyle/>
                    <a:p>
                      <a:endParaRPr lang="en-US" sz="2400"/>
                    </a:p>
                  </a:txBody>
                  <a:tcPr/>
                </a:tc>
                <a:tc>
                  <a:txBody>
                    <a:bodyPr/>
                    <a:lstStyle/>
                    <a:p>
                      <a:endParaRPr lang="en-US" sz="2400"/>
                    </a:p>
                  </a:txBody>
                  <a:tcPr/>
                </a:tc>
                <a:tc>
                  <a:txBody>
                    <a:bodyPr/>
                    <a:lstStyle/>
                    <a:p>
                      <a:endParaRPr lang="en-US" sz="2400"/>
                    </a:p>
                  </a:txBody>
                  <a:tcPr/>
                </a:tc>
                <a:extLst>
                  <a:ext uri="{0D108BD9-81ED-4DB2-BD59-A6C34878D82A}">
                    <a16:rowId xmlns:a16="http://schemas.microsoft.com/office/drawing/2014/main" val="10001"/>
                  </a:ext>
                </a:extLst>
              </a:tr>
              <a:tr h="1237942">
                <a:tc>
                  <a:txBody>
                    <a:bodyPr/>
                    <a:lstStyle/>
                    <a:p>
                      <a:r>
                        <a:rPr lang="en-US" sz="2400" dirty="0"/>
                        <a:t>Rabbits 500</a:t>
                      </a:r>
                      <a:r>
                        <a:rPr lang="en-US" sz="2400" baseline="0" dirty="0"/>
                        <a:t> </a:t>
                      </a:r>
                      <a:endParaRPr lang="en-US" sz="2400" dirty="0"/>
                    </a:p>
                  </a:txBody>
                  <a:tcPr/>
                </a:tc>
                <a:tc>
                  <a:txBody>
                    <a:bodyPr/>
                    <a:lstStyle/>
                    <a:p>
                      <a:endParaRPr lang="en-US" sz="2400"/>
                    </a:p>
                  </a:txBody>
                  <a:tcPr/>
                </a:tc>
                <a:tc>
                  <a:txBody>
                    <a:bodyPr/>
                    <a:lstStyle/>
                    <a:p>
                      <a:endParaRPr lang="en-US" sz="2400" dirty="0"/>
                    </a:p>
                  </a:txBody>
                  <a:tcPr/>
                </a:tc>
                <a:tc>
                  <a:txBody>
                    <a:bodyPr/>
                    <a:lstStyle/>
                    <a:p>
                      <a:endParaRPr lang="en-US" sz="2400"/>
                    </a:p>
                  </a:txBody>
                  <a:tcPr/>
                </a:tc>
                <a:tc>
                  <a:txBody>
                    <a:bodyPr/>
                    <a:lstStyle/>
                    <a:p>
                      <a:endParaRPr lang="en-US" sz="2400"/>
                    </a:p>
                  </a:txBody>
                  <a:tcPr/>
                </a:tc>
                <a:tc>
                  <a:txBody>
                    <a:bodyPr/>
                    <a:lstStyle/>
                    <a:p>
                      <a:endParaRPr lang="en-US" sz="2400"/>
                    </a:p>
                  </a:txBody>
                  <a:tcPr/>
                </a:tc>
                <a:extLst>
                  <a:ext uri="{0D108BD9-81ED-4DB2-BD59-A6C34878D82A}">
                    <a16:rowId xmlns:a16="http://schemas.microsoft.com/office/drawing/2014/main" val="10002"/>
                  </a:ext>
                </a:extLst>
              </a:tr>
              <a:tr h="1237942">
                <a:tc>
                  <a:txBody>
                    <a:bodyPr/>
                    <a:lstStyle/>
                    <a:p>
                      <a:r>
                        <a:rPr lang="en-US" sz="2400" dirty="0"/>
                        <a:t>Grasses 500</a:t>
                      </a:r>
                    </a:p>
                  </a:txBody>
                  <a:tcPr/>
                </a:tc>
                <a:tc>
                  <a:txBody>
                    <a:bodyPr/>
                    <a:lstStyle/>
                    <a:p>
                      <a:endParaRPr lang="en-US" sz="2400"/>
                    </a:p>
                  </a:txBody>
                  <a:tcPr/>
                </a:tc>
                <a:tc>
                  <a:txBody>
                    <a:bodyPr/>
                    <a:lstStyle/>
                    <a:p>
                      <a:endParaRPr lang="en-US" sz="2400" dirty="0"/>
                    </a:p>
                  </a:txBody>
                  <a:tcPr/>
                </a:tc>
                <a:tc>
                  <a:txBody>
                    <a:bodyPr/>
                    <a:lstStyle/>
                    <a:p>
                      <a:endParaRPr lang="en-US" sz="2400"/>
                    </a:p>
                  </a:txBody>
                  <a:tcPr/>
                </a:tc>
                <a:tc>
                  <a:txBody>
                    <a:bodyPr/>
                    <a:lstStyle/>
                    <a:p>
                      <a:endParaRPr lang="en-US" sz="2400"/>
                    </a:p>
                  </a:txBody>
                  <a:tcPr/>
                </a:tc>
                <a:tc>
                  <a:txBody>
                    <a:bodyPr/>
                    <a:lstStyle/>
                    <a:p>
                      <a:endParaRPr lang="en-US" sz="2400" dirty="0"/>
                    </a:p>
                  </a:txBody>
                  <a:tcPr/>
                </a:tc>
                <a:extLst>
                  <a:ext uri="{0D108BD9-81ED-4DB2-BD59-A6C34878D82A}">
                    <a16:rowId xmlns:a16="http://schemas.microsoft.com/office/drawing/2014/main" val="10003"/>
                  </a:ext>
                </a:extLst>
              </a:tr>
            </a:tbl>
          </a:graphicData>
        </a:graphic>
      </p:graphicFrame>
      <p:sp>
        <p:nvSpPr>
          <p:cNvPr id="3" name="Slide Number Placeholder 2">
            <a:extLst>
              <a:ext uri="{FF2B5EF4-FFF2-40B4-BE49-F238E27FC236}">
                <a16:creationId xmlns:a16="http://schemas.microsoft.com/office/drawing/2014/main" id="{1D9EEF7B-4646-4D89-80CA-066A92C0BDEF}"/>
              </a:ext>
            </a:extLst>
          </p:cNvPr>
          <p:cNvSpPr>
            <a:spLocks noGrp="1"/>
          </p:cNvSpPr>
          <p:nvPr>
            <p:ph type="sldNum" sz="quarter" idx="12"/>
          </p:nvPr>
        </p:nvSpPr>
        <p:spPr/>
        <p:txBody>
          <a:bodyPr/>
          <a:lstStyle/>
          <a:p>
            <a:fld id="{7BF67416-E77E-E442-993F-59C0501000DD}" type="slidenum">
              <a:rPr lang="en-US" smtClean="0"/>
              <a:t>8</a:t>
            </a:fld>
            <a:endParaRPr lang="en-US"/>
          </a:p>
        </p:txBody>
      </p:sp>
    </p:spTree>
    <p:extLst>
      <p:ext uri="{BB962C8B-B14F-4D97-AF65-F5344CB8AC3E}">
        <p14:creationId xmlns:p14="http://schemas.microsoft.com/office/powerpoint/2010/main" val="34134195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5630"/>
            <a:ext cx="8229600" cy="1143000"/>
          </a:xfrm>
        </p:spPr>
        <p:txBody>
          <a:bodyPr>
            <a:noAutofit/>
          </a:bodyPr>
          <a:lstStyle/>
          <a:p>
            <a:pPr algn="l"/>
            <a:r>
              <a:rPr lang="en-US" sz="2400" b="1" dirty="0"/>
              <a:t>2. Your plans for the largest fox population.</a:t>
            </a:r>
            <a:r>
              <a:rPr lang="en-US" sz="2400" dirty="0"/>
              <a:t> What settings that will lead to the highest possible fox organic matter after 100 years?  </a:t>
            </a:r>
          </a:p>
        </p:txBody>
      </p:sp>
      <p:graphicFrame>
        <p:nvGraphicFramePr>
          <p:cNvPr id="4" name="Table 3"/>
          <p:cNvGraphicFramePr>
            <a:graphicFrameLocks noGrp="1"/>
          </p:cNvGraphicFramePr>
          <p:nvPr>
            <p:extLst>
              <p:ext uri="{D42A27DB-BD31-4B8C-83A1-F6EECF244321}">
                <p14:modId xmlns:p14="http://schemas.microsoft.com/office/powerpoint/2010/main" val="3603629191"/>
              </p:ext>
            </p:extLst>
          </p:nvPr>
        </p:nvGraphicFramePr>
        <p:xfrm>
          <a:off x="625859" y="1472358"/>
          <a:ext cx="8060940" cy="4883991"/>
        </p:xfrm>
        <a:graphic>
          <a:graphicData uri="http://schemas.openxmlformats.org/drawingml/2006/table">
            <a:tbl>
              <a:tblPr firstRow="1" bandRow="1">
                <a:tableStyleId>{3C2FFA5D-87B4-456A-9821-1D502468CF0F}</a:tableStyleId>
              </a:tblPr>
              <a:tblGrid>
                <a:gridCol w="1325352">
                  <a:extLst>
                    <a:ext uri="{9D8B030D-6E8A-4147-A177-3AD203B41FA5}">
                      <a16:colId xmlns:a16="http://schemas.microsoft.com/office/drawing/2014/main" val="20000"/>
                    </a:ext>
                  </a:extLst>
                </a:gridCol>
                <a:gridCol w="1325351">
                  <a:extLst>
                    <a:ext uri="{9D8B030D-6E8A-4147-A177-3AD203B41FA5}">
                      <a16:colId xmlns:a16="http://schemas.microsoft.com/office/drawing/2014/main" val="20001"/>
                    </a:ext>
                  </a:extLst>
                </a:gridCol>
                <a:gridCol w="1379767">
                  <a:extLst>
                    <a:ext uri="{9D8B030D-6E8A-4147-A177-3AD203B41FA5}">
                      <a16:colId xmlns:a16="http://schemas.microsoft.com/office/drawing/2014/main" val="20002"/>
                    </a:ext>
                  </a:extLst>
                </a:gridCol>
                <a:gridCol w="1343490">
                  <a:extLst>
                    <a:ext uri="{9D8B030D-6E8A-4147-A177-3AD203B41FA5}">
                      <a16:colId xmlns:a16="http://schemas.microsoft.com/office/drawing/2014/main" val="20003"/>
                    </a:ext>
                  </a:extLst>
                </a:gridCol>
                <a:gridCol w="1343490">
                  <a:extLst>
                    <a:ext uri="{9D8B030D-6E8A-4147-A177-3AD203B41FA5}">
                      <a16:colId xmlns:a16="http://schemas.microsoft.com/office/drawing/2014/main" val="20004"/>
                    </a:ext>
                  </a:extLst>
                </a:gridCol>
                <a:gridCol w="1343490">
                  <a:extLst>
                    <a:ext uri="{9D8B030D-6E8A-4147-A177-3AD203B41FA5}">
                      <a16:colId xmlns:a16="http://schemas.microsoft.com/office/drawing/2014/main" val="20005"/>
                    </a:ext>
                  </a:extLst>
                </a:gridCol>
              </a:tblGrid>
              <a:tr h="1170165">
                <a:tc>
                  <a:txBody>
                    <a:bodyPr/>
                    <a:lstStyle/>
                    <a:p>
                      <a:pPr algn="ctr"/>
                      <a:r>
                        <a:rPr lang="en-US" sz="2400" dirty="0"/>
                        <a:t>Your plans</a:t>
                      </a:r>
                    </a:p>
                  </a:txBody>
                  <a:tcPr/>
                </a:tc>
                <a:tc>
                  <a:txBody>
                    <a:bodyPr/>
                    <a:lstStyle/>
                    <a:p>
                      <a:pPr algn="ctr"/>
                      <a:r>
                        <a:rPr lang="en-US" sz="2400" dirty="0"/>
                        <a:t>1</a:t>
                      </a:r>
                    </a:p>
                  </a:txBody>
                  <a:tcPr/>
                </a:tc>
                <a:tc>
                  <a:txBody>
                    <a:bodyPr/>
                    <a:lstStyle/>
                    <a:p>
                      <a:pPr algn="ctr"/>
                      <a:r>
                        <a:rPr lang="en-US" sz="2400" dirty="0"/>
                        <a:t>2</a:t>
                      </a:r>
                    </a:p>
                  </a:txBody>
                  <a:tcPr/>
                </a:tc>
                <a:tc>
                  <a:txBody>
                    <a:bodyPr/>
                    <a:lstStyle/>
                    <a:p>
                      <a:pPr algn="ctr"/>
                      <a:r>
                        <a:rPr lang="en-US" sz="2400" dirty="0"/>
                        <a:t>3</a:t>
                      </a:r>
                    </a:p>
                  </a:txBody>
                  <a:tcPr/>
                </a:tc>
                <a:tc>
                  <a:txBody>
                    <a:bodyPr/>
                    <a:lstStyle/>
                    <a:p>
                      <a:pPr algn="ctr"/>
                      <a:r>
                        <a:rPr lang="en-US" sz="2400" dirty="0"/>
                        <a:t>4</a:t>
                      </a:r>
                    </a:p>
                  </a:txBody>
                  <a:tcPr/>
                </a:tc>
                <a:tc>
                  <a:txBody>
                    <a:bodyPr/>
                    <a:lstStyle/>
                    <a:p>
                      <a:pPr algn="ctr"/>
                      <a:r>
                        <a:rPr lang="en-US" sz="2400" dirty="0"/>
                        <a:t>5</a:t>
                      </a:r>
                    </a:p>
                  </a:txBody>
                  <a:tcPr/>
                </a:tc>
                <a:extLst>
                  <a:ext uri="{0D108BD9-81ED-4DB2-BD59-A6C34878D82A}">
                    <a16:rowId xmlns:a16="http://schemas.microsoft.com/office/drawing/2014/main" val="10000"/>
                  </a:ext>
                </a:extLst>
              </a:tr>
              <a:tr h="1237942">
                <a:tc>
                  <a:txBody>
                    <a:bodyPr/>
                    <a:lstStyle/>
                    <a:p>
                      <a:r>
                        <a:rPr lang="en-US" sz="2400" dirty="0"/>
                        <a:t>Foxes</a:t>
                      </a:r>
                    </a:p>
                  </a:txBody>
                  <a:tcPr/>
                </a:tc>
                <a:tc>
                  <a:txBody>
                    <a:bodyPr/>
                    <a:lstStyle/>
                    <a:p>
                      <a:endParaRPr lang="en-US" sz="2400" dirty="0"/>
                    </a:p>
                  </a:txBody>
                  <a:tcPr/>
                </a:tc>
                <a:tc>
                  <a:txBody>
                    <a:bodyPr/>
                    <a:lstStyle/>
                    <a:p>
                      <a:endParaRPr lang="en-US" sz="2400" dirty="0"/>
                    </a:p>
                  </a:txBody>
                  <a:tcPr/>
                </a:tc>
                <a:tc>
                  <a:txBody>
                    <a:bodyPr/>
                    <a:lstStyle/>
                    <a:p>
                      <a:endParaRPr lang="en-US" sz="2400"/>
                    </a:p>
                  </a:txBody>
                  <a:tcPr/>
                </a:tc>
                <a:tc>
                  <a:txBody>
                    <a:bodyPr/>
                    <a:lstStyle/>
                    <a:p>
                      <a:endParaRPr lang="en-US" sz="2400"/>
                    </a:p>
                  </a:txBody>
                  <a:tcPr/>
                </a:tc>
                <a:tc>
                  <a:txBody>
                    <a:bodyPr/>
                    <a:lstStyle/>
                    <a:p>
                      <a:endParaRPr lang="en-US" sz="2400"/>
                    </a:p>
                  </a:txBody>
                  <a:tcPr/>
                </a:tc>
                <a:extLst>
                  <a:ext uri="{0D108BD9-81ED-4DB2-BD59-A6C34878D82A}">
                    <a16:rowId xmlns:a16="http://schemas.microsoft.com/office/drawing/2014/main" val="10001"/>
                  </a:ext>
                </a:extLst>
              </a:tr>
              <a:tr h="1237942">
                <a:tc>
                  <a:txBody>
                    <a:bodyPr/>
                    <a:lstStyle/>
                    <a:p>
                      <a:r>
                        <a:rPr lang="en-US" sz="2400" dirty="0"/>
                        <a:t>Rabbits</a:t>
                      </a:r>
                    </a:p>
                  </a:txBody>
                  <a:tcPr/>
                </a:tc>
                <a:tc>
                  <a:txBody>
                    <a:bodyPr/>
                    <a:lstStyle/>
                    <a:p>
                      <a:endParaRPr lang="en-US" sz="2400"/>
                    </a:p>
                  </a:txBody>
                  <a:tcPr/>
                </a:tc>
                <a:tc>
                  <a:txBody>
                    <a:bodyPr/>
                    <a:lstStyle/>
                    <a:p>
                      <a:endParaRPr lang="en-US" sz="2400" dirty="0"/>
                    </a:p>
                  </a:txBody>
                  <a:tcPr/>
                </a:tc>
                <a:tc>
                  <a:txBody>
                    <a:bodyPr/>
                    <a:lstStyle/>
                    <a:p>
                      <a:endParaRPr lang="en-US" sz="2400"/>
                    </a:p>
                  </a:txBody>
                  <a:tcPr/>
                </a:tc>
                <a:tc>
                  <a:txBody>
                    <a:bodyPr/>
                    <a:lstStyle/>
                    <a:p>
                      <a:endParaRPr lang="en-US" sz="2400"/>
                    </a:p>
                  </a:txBody>
                  <a:tcPr/>
                </a:tc>
                <a:tc>
                  <a:txBody>
                    <a:bodyPr/>
                    <a:lstStyle/>
                    <a:p>
                      <a:endParaRPr lang="en-US" sz="2400"/>
                    </a:p>
                  </a:txBody>
                  <a:tcPr/>
                </a:tc>
                <a:extLst>
                  <a:ext uri="{0D108BD9-81ED-4DB2-BD59-A6C34878D82A}">
                    <a16:rowId xmlns:a16="http://schemas.microsoft.com/office/drawing/2014/main" val="10002"/>
                  </a:ext>
                </a:extLst>
              </a:tr>
              <a:tr h="1237942">
                <a:tc>
                  <a:txBody>
                    <a:bodyPr/>
                    <a:lstStyle/>
                    <a:p>
                      <a:r>
                        <a:rPr lang="en-US" sz="2400" dirty="0"/>
                        <a:t>Grasses</a:t>
                      </a:r>
                    </a:p>
                  </a:txBody>
                  <a:tcPr/>
                </a:tc>
                <a:tc>
                  <a:txBody>
                    <a:bodyPr/>
                    <a:lstStyle/>
                    <a:p>
                      <a:endParaRPr lang="en-US" sz="2400"/>
                    </a:p>
                  </a:txBody>
                  <a:tcPr/>
                </a:tc>
                <a:tc>
                  <a:txBody>
                    <a:bodyPr/>
                    <a:lstStyle/>
                    <a:p>
                      <a:endParaRPr lang="en-US" sz="2400" dirty="0"/>
                    </a:p>
                  </a:txBody>
                  <a:tcPr/>
                </a:tc>
                <a:tc>
                  <a:txBody>
                    <a:bodyPr/>
                    <a:lstStyle/>
                    <a:p>
                      <a:endParaRPr lang="en-US" sz="2400"/>
                    </a:p>
                  </a:txBody>
                  <a:tcPr/>
                </a:tc>
                <a:tc>
                  <a:txBody>
                    <a:bodyPr/>
                    <a:lstStyle/>
                    <a:p>
                      <a:endParaRPr lang="en-US" sz="2400"/>
                    </a:p>
                  </a:txBody>
                  <a:tcPr/>
                </a:tc>
                <a:tc>
                  <a:txBody>
                    <a:bodyPr/>
                    <a:lstStyle/>
                    <a:p>
                      <a:endParaRPr lang="en-US" sz="2400" dirty="0"/>
                    </a:p>
                  </a:txBody>
                  <a:tcPr/>
                </a:tc>
                <a:extLst>
                  <a:ext uri="{0D108BD9-81ED-4DB2-BD59-A6C34878D82A}">
                    <a16:rowId xmlns:a16="http://schemas.microsoft.com/office/drawing/2014/main" val="10003"/>
                  </a:ext>
                </a:extLst>
              </a:tr>
            </a:tbl>
          </a:graphicData>
        </a:graphic>
      </p:graphicFrame>
      <p:sp>
        <p:nvSpPr>
          <p:cNvPr id="3" name="Slide Number Placeholder 2">
            <a:extLst>
              <a:ext uri="{FF2B5EF4-FFF2-40B4-BE49-F238E27FC236}">
                <a16:creationId xmlns:a16="http://schemas.microsoft.com/office/drawing/2014/main" id="{1D9EEF7B-4646-4D89-80CA-066A92C0BDEF}"/>
              </a:ext>
            </a:extLst>
          </p:cNvPr>
          <p:cNvSpPr>
            <a:spLocks noGrp="1"/>
          </p:cNvSpPr>
          <p:nvPr>
            <p:ph type="sldNum" sz="quarter" idx="12"/>
          </p:nvPr>
        </p:nvSpPr>
        <p:spPr/>
        <p:txBody>
          <a:bodyPr/>
          <a:lstStyle/>
          <a:p>
            <a:fld id="{7BF67416-E77E-E442-993F-59C0501000DD}" type="slidenum">
              <a:rPr lang="en-US" smtClean="0"/>
              <a:t>9</a:t>
            </a:fld>
            <a:endParaRPr lang="en-US"/>
          </a:p>
        </p:txBody>
      </p:sp>
    </p:spTree>
    <p:extLst>
      <p:ext uri="{BB962C8B-B14F-4D97-AF65-F5344CB8AC3E}">
        <p14:creationId xmlns:p14="http://schemas.microsoft.com/office/powerpoint/2010/main" val="41860321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2137</TotalTime>
  <Words>1208</Words>
  <Application>Microsoft Macintosh PowerPoint</Application>
  <PresentationFormat>On-screen Show (4:3)</PresentationFormat>
  <Paragraphs>131</Paragraphs>
  <Slides>12</Slides>
  <Notes>12</Notes>
  <HiddenSlides>3</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Ecosystems Unit  Activity 2.1 Predictions and Planning for the Meadow Simulation</vt:lpstr>
      <vt:lpstr>Unit map</vt:lpstr>
      <vt:lpstr>Meadow Ecosystem</vt:lpstr>
      <vt:lpstr>PowerPoint Presentation</vt:lpstr>
      <vt:lpstr>You will see changes in three carbon pools</vt:lpstr>
      <vt:lpstr>Using the Meadow Simulation (http://douglasanimation.com/CarbonTIME/ )</vt:lpstr>
      <vt:lpstr>PowerPoint Presentation</vt:lpstr>
      <vt:lpstr>1. Your predictions. If you set the initial organic matter of the grass, rabbits, and foxes each to 500, what do you predict the organic matter in each population will be after 100 years? </vt:lpstr>
      <vt:lpstr>2. Your plans for the largest fox population. What settings that will lead to the highest possible fox organic matter after 100 years?  </vt:lpstr>
      <vt:lpstr>Our predictions</vt:lpstr>
      <vt:lpstr>What is a population?</vt:lpstr>
      <vt:lpstr>Biomass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60</cp:revision>
  <dcterms:created xsi:type="dcterms:W3CDTF">2014-10-21T13:30:48Z</dcterms:created>
  <dcterms:modified xsi:type="dcterms:W3CDTF">2020-01-06T23:56:04Z</dcterms:modified>
</cp:coreProperties>
</file>