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271" r:id="rId2"/>
    <p:sldId id="275" r:id="rId3"/>
    <p:sldId id="305" r:id="rId4"/>
    <p:sldId id="306" r:id="rId5"/>
    <p:sldId id="307" r:id="rId6"/>
    <p:sldId id="309" r:id="rId7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939"/>
    <p:restoredTop sz="56887" autoAdjust="0"/>
  </p:normalViewPr>
  <p:slideViewPr>
    <p:cSldViewPr snapToGrid="0" snapToObjects="1">
      <p:cViewPr varScale="1">
        <p:scale>
          <a:sx n="51" d="100"/>
          <a:sy n="51" d="100"/>
        </p:scale>
        <p:origin x="1192" y="19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20" d="100"/>
        <a:sy n="12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22DF50D-21D7-7F4E-8017-195F3FC74AC2}" type="datetimeFigureOut">
              <a:rPr lang="en-US" smtClean="0"/>
              <a:pPr/>
              <a:t>1/7/20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6EC0993-5D4C-D840-8BBD-4837800D5D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2486806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F348E9A-9C9B-F845-9A60-0AEE82910B40}" type="datetimeFigureOut">
              <a:rPr lang="en-US" smtClean="0"/>
              <a:pPr/>
              <a:t>1/7/20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46B7EDE-1D34-AF43-A72F-F106018D4F3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2836843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Image Credit: Craig</a:t>
            </a:r>
            <a:r>
              <a:rPr lang="en-US" baseline="0" dirty="0"/>
              <a:t> Douglas, Michigan State University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46B7EDE-1D34-AF43-A72F-F106018D4F39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991649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Use the instructional model to show students where they are in the course of the unit.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Display slide 2 of the 5.3b Ecosystem Posters PPT.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46B7EDE-1D34-AF43-A72F-F106018D4F39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293688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Have a class discussion about the elements of an ecosystem.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Show Slide 3.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Have a whole class discussion about what makes an ecosystem worksheet.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Focus on the question: what elements does an ecosystem need? Make sure students note the need for producers, herbivores, carnivores, soil carbon, carbon dioxide, and sun.</a:t>
            </a:r>
            <a:r>
              <a:rPr lang="en-US" dirty="0">
                <a:effectLst/>
              </a:rPr>
              <a:t>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46B7EDE-1D34-AF43-A72F-F106018D4F39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313454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Students work in groups on their ecosystem posters.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Display slide 4 of 5.3b Ecosystem Posters PPT. 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Divide students into groups of four.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Pass out a 5.3b Ecosystem Posters Handout and a poster to each group.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Have each group choose which ecosystem they will focus on, making sure that at least one group is doing each of the ecosystems.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Have students to continue to work through the questions on 5.3b Ecosystem Posters Handout. All questions will be completed on the poster.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46B7EDE-1D34-AF43-A72F-F106018D4F3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75452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Students do a gallery walk of the posters.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Display slide 5 of the 5.3b Ecosystem Posters PPT. Display each of the posters around the room.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Have groups walk around the room and look at each poster. While at each poster, students should discuss the questions on slide 5.</a:t>
            </a:r>
            <a:r>
              <a:rPr lang="en-US" dirty="0">
                <a:effectLst/>
              </a:rPr>
              <a:t>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46B7EDE-1D34-AF43-A72F-F106018D4F3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950330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lvl="0"/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Have a whole class review </a:t>
            </a:r>
            <a:r>
              <a:rPr lang="en-US" sz="1200" b="1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discussion.</a:t>
            </a:r>
            <a:endParaRPr lang="en-US" sz="1200" b="1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/>
            <a:r>
              <a:rPr lang="en-US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Using 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slide 6, have a whole class discussion about how carbon cycles and energy flows in ecosystems using the carbon cycling diagram. </a:t>
            </a:r>
            <a:endParaRPr lang="en-US" dirty="0"/>
          </a:p>
          <a:p>
            <a:endParaRPr lang="en-US" sz="1200" i="1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Image Credit: Craig Douglas, Michigan State University</a:t>
            </a:r>
          </a:p>
          <a:p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0CAD82-890D-E448-8E28-381549A5FA4F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88054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A1C050-F6FE-0E43-A9D0-F8EEADE3D1E4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6" descr="C:\Documents and Settings\Craig Douglas\My Documents\for JJ\Carbon TIME\logo\Carbon TIME 1 line small.png"/>
          <p:cNvPicPr/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8162" y="687134"/>
            <a:ext cx="2689225" cy="626110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TextBox 8"/>
          <p:cNvSpPr txBox="1"/>
          <p:nvPr userDrawn="1"/>
        </p:nvSpPr>
        <p:spPr>
          <a:xfrm>
            <a:off x="3366003" y="690424"/>
            <a:ext cx="2287787" cy="6924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3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endParaRPr lang="en-US" sz="13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3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Environmental Literacy Project</a:t>
            </a:r>
            <a:br>
              <a:rPr lang="en-US" sz="13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</a:br>
            <a:r>
              <a:rPr lang="en-US" sz="13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Michigan State University</a:t>
            </a:r>
            <a:r>
              <a:rPr lang="en-US" sz="1300" dirty="0">
                <a:effectLst/>
              </a:rPr>
              <a:t> </a:t>
            </a:r>
            <a:endParaRPr lang="en-US" sz="1300" dirty="0"/>
          </a:p>
        </p:txBody>
      </p:sp>
    </p:spTree>
    <p:extLst>
      <p:ext uri="{BB962C8B-B14F-4D97-AF65-F5344CB8AC3E}">
        <p14:creationId xmlns:p14="http://schemas.microsoft.com/office/powerpoint/2010/main" val="890514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A1C050-F6FE-0E43-A9D0-F8EEADE3D1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61500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483201"/>
            <a:ext cx="2057400" cy="5642962"/>
          </a:xfrm>
        </p:spPr>
        <p:txBody>
          <a:bodyPr vert="eaVert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483201"/>
            <a:ext cx="6019800" cy="5642962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A1C050-F6FE-0E43-A9D0-F8EEADE3D1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94125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04826"/>
            <a:ext cx="8229600" cy="490674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A1C050-F6FE-0E43-A9D0-F8EEADE3D1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40099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A1C050-F6FE-0E43-A9D0-F8EEADE3D1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74760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A1C050-F6FE-0E43-A9D0-F8EEADE3D1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11870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A1C050-F6FE-0E43-A9D0-F8EEADE3D1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47143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A1C050-F6FE-0E43-A9D0-F8EEADE3D1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22786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A1C050-F6FE-0E43-A9D0-F8EEADE3D1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85041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55588"/>
            <a:ext cx="3008313" cy="97951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455588"/>
            <a:ext cx="5111750" cy="567057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A1C050-F6FE-0E43-A9D0-F8EEADE3D1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22720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A1C050-F6FE-0E43-A9D0-F8EEADE3D1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02897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9924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491020"/>
            <a:ext cx="8229600" cy="49067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411574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2BAAFF94-8111-A348-8301-1F63C1D0CE4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Footer Placeholder 5"/>
          <p:cNvSpPr>
            <a:spLocks noGrp="1"/>
          </p:cNvSpPr>
          <p:nvPr>
            <p:ph type="ftr" sz="quarter" idx="3"/>
          </p:nvPr>
        </p:nvSpPr>
        <p:spPr>
          <a:xfrm>
            <a:off x="457200" y="6400800"/>
            <a:ext cx="5989674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913569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dirty="0">
              <a:ea typeface="ＭＳ Ｐゴシック" charset="-128"/>
              <a:cs typeface="ＭＳ Ｐゴシック" charset="-128"/>
            </a:endParaRPr>
          </a:p>
        </p:txBody>
      </p:sp>
      <p:sp>
        <p:nvSpPr>
          <p:cNvPr id="7" name="Subtitle 2"/>
          <p:cNvSpPr txBox="1">
            <a:spLocks/>
          </p:cNvSpPr>
          <p:nvPr/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en-US" dirty="0">
              <a:solidFill>
                <a:srgbClr val="000000"/>
              </a:solidFill>
              <a:ea typeface="ＭＳ Ｐゴシック" charset="-128"/>
              <a:cs typeface="ＭＳ Ｐゴシック" charset="-128"/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178036" y="294321"/>
            <a:ext cx="6164199" cy="684705"/>
            <a:chOff x="178036" y="294321"/>
            <a:chExt cx="6164199" cy="684705"/>
          </a:xfrm>
        </p:grpSpPr>
        <p:sp>
          <p:nvSpPr>
            <p:cNvPr id="6" name="TextBox 5"/>
            <p:cNvSpPr txBox="1"/>
            <p:nvPr/>
          </p:nvSpPr>
          <p:spPr>
            <a:xfrm>
              <a:off x="3003051" y="332695"/>
              <a:ext cx="3339184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i="1" dirty="0">
                  <a:latin typeface="Arial" panose="020B0604020202020204" pitchFamily="34" charset="0"/>
                  <a:cs typeface="Arial" panose="020B0604020202020204" pitchFamily="34" charset="0"/>
                </a:rPr>
                <a:t>Carbon: Transformations in Matter and Energy</a:t>
              </a:r>
            </a:p>
            <a:p>
              <a:r>
                <a:rPr lang="en-US" sz="1200" i="1" dirty="0">
                  <a:latin typeface="Arial" panose="020B0604020202020204" pitchFamily="34" charset="0"/>
                  <a:cs typeface="Arial" panose="020B0604020202020204" pitchFamily="34" charset="0"/>
                </a:rPr>
                <a:t>Environmental Literacy Project</a:t>
              </a:r>
              <a:br>
                <a:rPr lang="en-US" sz="1200" i="1" dirty="0">
                  <a:latin typeface="Arial" panose="020B0604020202020204" pitchFamily="34" charset="0"/>
                  <a:cs typeface="Arial" panose="020B0604020202020204" pitchFamily="34" charset="0"/>
                </a:rPr>
              </a:br>
              <a:r>
                <a:rPr lang="en-US" sz="1200" i="1" dirty="0">
                  <a:latin typeface="Arial" panose="020B0604020202020204" pitchFamily="34" charset="0"/>
                  <a:cs typeface="Arial" panose="020B0604020202020204" pitchFamily="34" charset="0"/>
                </a:rPr>
                <a:t>Michigan State University</a:t>
              </a:r>
              <a:r>
                <a:rPr lang="en-US" sz="1200" dirty="0"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endParaRPr lang="en-US" sz="16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2" name="Picture 1" descr="Carbon TIME 1 line small.png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8036" y="294321"/>
              <a:ext cx="2831104" cy="643007"/>
            </a:xfrm>
            <a:prstGeom prst="rect">
              <a:avLst/>
            </a:prstGeom>
          </p:spPr>
        </p:pic>
      </p:grpSp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452829" y="2047882"/>
            <a:ext cx="8229600" cy="1838318"/>
          </a:xfrm>
        </p:spPr>
        <p:txBody>
          <a:bodyPr>
            <a:normAutofit fontScale="90000"/>
          </a:bodyPr>
          <a:lstStyle/>
          <a:p>
            <a:r>
              <a:rPr lang="en-US" i="1" dirty="0">
                <a:latin typeface="Arial"/>
                <a:cs typeface="Arial"/>
              </a:rPr>
              <a:t>Ecosystems </a:t>
            </a:r>
            <a:r>
              <a:rPr lang="en-US" dirty="0">
                <a:latin typeface="Arial"/>
                <a:cs typeface="Arial"/>
              </a:rPr>
              <a:t>Unit</a:t>
            </a:r>
            <a:br>
              <a:rPr lang="en-US" dirty="0">
                <a:latin typeface="Arial"/>
                <a:cs typeface="Arial"/>
              </a:rPr>
            </a:br>
            <a:br>
              <a:rPr lang="en-US" dirty="0">
                <a:latin typeface="Arial"/>
                <a:cs typeface="Arial"/>
              </a:rPr>
            </a:br>
            <a:r>
              <a:rPr lang="en-US" dirty="0">
                <a:latin typeface="Arial"/>
                <a:cs typeface="Arial"/>
              </a:rPr>
              <a:t>Activity 5.3b: </a:t>
            </a:r>
            <a:r>
              <a:rPr lang="en-US" dirty="0">
                <a:ea typeface="ＭＳ Ｐゴシック" charset="-128"/>
                <a:cs typeface="ＭＳ Ｐゴシック" charset="-128"/>
              </a:rPr>
              <a:t>Ecosystem Posters</a:t>
            </a:r>
            <a:endParaRPr lang="en-US" dirty="0">
              <a:latin typeface="Arial"/>
              <a:cs typeface="Arial"/>
            </a:endParaRP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8075BF0-615A-476C-95AE-7E2B815EBF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A1C050-F6FE-0E43-A9D0-F8EEADE3D1E4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416835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Unit map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A1C050-F6FE-0E43-A9D0-F8EEADE3D1E4}" type="slidenum">
              <a:rPr lang="en-US" smtClean="0"/>
              <a:pPr/>
              <a:t>2</a:t>
            </a:fld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362397" y="1868565"/>
            <a:ext cx="8612270" cy="4296913"/>
          </a:xfrm>
          <a:prstGeom prst="rect">
            <a:avLst/>
          </a:prstGeom>
        </p:spPr>
      </p:pic>
      <p:sp>
        <p:nvSpPr>
          <p:cNvPr id="7" name="Oval Callout 6"/>
          <p:cNvSpPr>
            <a:spLocks noChangeArrowheads="1"/>
          </p:cNvSpPr>
          <p:nvPr/>
        </p:nvSpPr>
        <p:spPr bwMode="auto">
          <a:xfrm>
            <a:off x="8026377" y="2414642"/>
            <a:ext cx="924560" cy="1014358"/>
          </a:xfrm>
          <a:prstGeom prst="wedgeEllipseCallout">
            <a:avLst>
              <a:gd name="adj1" fmla="val -43449"/>
              <a:gd name="adj2" fmla="val 151412"/>
            </a:avLst>
          </a:prstGeom>
          <a:solidFill>
            <a:schemeClr val="tx1">
              <a:lumMod val="65000"/>
              <a:lumOff val="35000"/>
            </a:schemeClr>
          </a:solidFill>
          <a:ln w="9525">
            <a:solidFill>
              <a:schemeClr val="tx1">
                <a:lumMod val="50000"/>
                <a:lumOff val="50000"/>
              </a:schemeClr>
            </a:solidFill>
            <a:miter lim="800000"/>
            <a:headEnd/>
            <a:tailEnd/>
          </a:ln>
          <a:effectLst>
            <a:outerShdw dist="23000" dir="5400000" rotWithShape="0">
              <a:srgbClr val="808080">
                <a:alpha val="34998"/>
              </a:srgbClr>
            </a:outerShdw>
          </a:effectLst>
        </p:spPr>
        <p:txBody>
          <a:bodyPr rot="0" vert="horz" wrap="square" lIns="91440" tIns="45720" rIns="91440" bIns="45720" anchor="ctr" anchorCtr="0" upright="1">
            <a:noAutofit/>
          </a:bodyPr>
          <a:lstStyle/>
          <a:p>
            <a:pPr marL="0" marR="0" algn="ctr">
              <a:spcBef>
                <a:spcPts val="0"/>
              </a:spcBef>
              <a:spcAft>
                <a:spcPts val="600"/>
              </a:spcAft>
            </a:pPr>
            <a:r>
              <a:rPr lang="en-US" sz="1100" dirty="0">
                <a:solidFill>
                  <a:srgbClr val="FFFFFF"/>
                </a:solidFill>
                <a:effectLst/>
                <a:latin typeface="Arial"/>
                <a:ea typeface="Times New Roman"/>
              </a:rPr>
              <a:t>You are here</a:t>
            </a:r>
            <a:endParaRPr lang="en-US" sz="1100" dirty="0">
              <a:effectLst/>
              <a:latin typeface="Arial"/>
              <a:ea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826511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What makes an ecosystem?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 </a:t>
            </a:r>
          </a:p>
          <a:p>
            <a:r>
              <a:rPr lang="en-US" dirty="0"/>
              <a:t> </a:t>
            </a:r>
          </a:p>
          <a:p>
            <a:r>
              <a:rPr lang="en-US" dirty="0"/>
              <a:t> </a:t>
            </a:r>
          </a:p>
          <a:p>
            <a:r>
              <a:rPr lang="en-US" dirty="0"/>
              <a:t> </a:t>
            </a:r>
          </a:p>
          <a:p>
            <a:r>
              <a:rPr lang="en-US" dirty="0"/>
              <a:t> </a:t>
            </a:r>
          </a:p>
          <a:p>
            <a:r>
              <a:rPr lang="en-US" dirty="0"/>
              <a:t> </a:t>
            </a:r>
          </a:p>
          <a:p>
            <a:r>
              <a:rPr lang="en-US" dirty="0"/>
              <a:t> </a:t>
            </a:r>
          </a:p>
          <a:p>
            <a:r>
              <a:rPr lang="en-US" dirty="0"/>
              <a:t>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A1C050-F6FE-0E43-A9D0-F8EEADE3D1E4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503883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Ecosystem Posters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A1C050-F6FE-0E43-A9D0-F8EEADE3D1E4}" type="slidenum">
              <a:rPr lang="en-US" smtClean="0"/>
              <a:pPr/>
              <a:t>4</a:t>
            </a:fld>
            <a:endParaRPr lang="en-US"/>
          </a:p>
        </p:txBody>
      </p:sp>
      <p:pic>
        <p:nvPicPr>
          <p:cNvPr id="5" name="Picture 4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409665"/>
            <a:ext cx="3032449" cy="2247933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Picture 5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9721" y="3813464"/>
            <a:ext cx="3006459" cy="2208416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Picture 6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29405" y="1216343"/>
            <a:ext cx="3203035" cy="2441255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Picture 7"/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3825716"/>
            <a:ext cx="3307728" cy="221918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47842746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Gallery Walk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What are the carbon pools and what is in each carbon pool?</a:t>
            </a:r>
          </a:p>
          <a:p>
            <a:r>
              <a:rPr lang="en-US" dirty="0"/>
              <a:t>How does carbon move within the ecosystem?</a:t>
            </a:r>
          </a:p>
          <a:p>
            <a:r>
              <a:rPr lang="en-US" dirty="0"/>
              <a:t>How does energy flow through the ecosystem?</a:t>
            </a:r>
          </a:p>
          <a:p>
            <a:r>
              <a:rPr lang="en-US" dirty="0"/>
              <a:t>How does the disturbance effect the ecosystem?</a:t>
            </a:r>
          </a:p>
          <a:p>
            <a:r>
              <a:rPr lang="en-US" dirty="0"/>
              <a:t>What are the products and services provided by the ecosystem?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A1C050-F6FE-0E43-A9D0-F8EEADE3D1E4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174942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49915"/>
            <a:ext cx="8229600" cy="1143000"/>
          </a:xfrm>
        </p:spPr>
        <p:txBody>
          <a:bodyPr>
            <a:normAutofit/>
          </a:bodyPr>
          <a:lstStyle/>
          <a:p>
            <a:r>
              <a:rPr lang="en-US" sz="4000" dirty="0"/>
              <a:t>Matter and Energy in Ecosystems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294A01-5C9A-5B49-BA85-52E6C4A953ED}" type="slidenum">
              <a:rPr lang="en-US" smtClean="0"/>
              <a:pPr/>
              <a:t>6</a:t>
            </a:fld>
            <a:endParaRPr lang="en-US"/>
          </a:p>
        </p:txBody>
      </p:sp>
      <p:pic>
        <p:nvPicPr>
          <p:cNvPr id="3" name="Picture 2" descr="BothProcessTools08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93085"/>
            <a:ext cx="9144000" cy="50089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859688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2043</TotalTime>
  <Words>389</Words>
  <Application>Microsoft Macintosh PowerPoint</Application>
  <PresentationFormat>On-screen Show (4:3)</PresentationFormat>
  <Paragraphs>54</Paragraphs>
  <Slides>6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9" baseType="lpstr">
      <vt:lpstr>Arial</vt:lpstr>
      <vt:lpstr>Calibri</vt:lpstr>
      <vt:lpstr>Office Theme</vt:lpstr>
      <vt:lpstr>Ecosystems Unit  Activity 5.3b: Ecosystem Posters</vt:lpstr>
      <vt:lpstr>Unit map</vt:lpstr>
      <vt:lpstr>What makes an ecosystem?</vt:lpstr>
      <vt:lpstr>Ecosystem Posters</vt:lpstr>
      <vt:lpstr>Gallery Walk</vt:lpstr>
      <vt:lpstr>Matter and Energy in Ecosystems</vt:lpstr>
    </vt:vector>
  </TitlesOfParts>
  <Company>Michigan State University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Jenny Dauer</dc:creator>
  <cp:lastModifiedBy>Tompkins, Elizabeth</cp:lastModifiedBy>
  <cp:revision>115</cp:revision>
  <dcterms:created xsi:type="dcterms:W3CDTF">2013-03-15T22:46:26Z</dcterms:created>
  <dcterms:modified xsi:type="dcterms:W3CDTF">2020-01-08T00:20:18Z</dcterms:modified>
</cp:coreProperties>
</file>