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onnie McGil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584"/>
    <p:restoredTop sz="94581"/>
  </p:normalViewPr>
  <p:slideViewPr>
    <p:cSldViewPr snapToGrid="0" snapToObjects="1">
      <p:cViewPr varScale="1">
        <p:scale>
          <a:sx n="98" d="100"/>
          <a:sy n="98" d="100"/>
        </p:scale>
        <p:origin x="208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2E579-5332-4044-9159-77B05C679C41}" type="datetimeFigureOut">
              <a:rPr lang="en-US" smtClean="0"/>
              <a:t>3/29/18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3AFFA-60B0-1144-909D-13A9FAF1A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82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3AFFA-60B0-1144-909D-13A9FAF1A7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07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3AFFA-60B0-1144-909D-13A9FAF1A7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63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3AFFA-60B0-1144-909D-13A9FAF1A7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20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3AFFA-60B0-1144-909D-13A9FAF1A7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06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</a:t>
            </a:r>
            <a:r>
              <a:rPr lang="en-US" baseline="0" dirty="0" smtClean="0"/>
              <a:t> cattle growing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3AFFA-60B0-1144-909D-13A9FAF1A7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22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70A59-317B-DC43-B937-15766301EDD6}" type="datetimeFigureOut">
              <a:rPr lang="en-US" smtClean="0"/>
              <a:t>3/29/18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FCC12-EEDD-D74B-A2F0-9ED9FFF4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2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.jpg"/><Relationship Id="rId5" Type="http://schemas.openxmlformats.org/officeDocument/2006/relationships/image" Target="../media/image5.jpg"/><Relationship Id="rId6" Type="http://schemas.openxmlformats.org/officeDocument/2006/relationships/image" Target="../media/image3.png"/><Relationship Id="rId7" Type="http://schemas.openxmlformats.org/officeDocument/2006/relationships/image" Target="../media/image6.png"/><Relationship Id="rId8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9.jpg"/><Relationship Id="rId5" Type="http://schemas.openxmlformats.org/officeDocument/2006/relationships/image" Target="../media/image10.png"/><Relationship Id="rId6" Type="http://schemas.microsoft.com/office/2007/relationships/hdphoto" Target="../media/hdphoto2.wdp"/><Relationship Id="rId7" Type="http://schemas.openxmlformats.org/officeDocument/2006/relationships/image" Target="../media/image11.png"/><Relationship Id="rId8" Type="http://schemas.microsoft.com/office/2007/relationships/hdphoto" Target="../media/hdphoto3.wdp"/><Relationship Id="rId9" Type="http://schemas.openxmlformats.org/officeDocument/2006/relationships/image" Target="../media/image12.png"/><Relationship Id="rId1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microsoft.com/office/2007/relationships/hdphoto" Target="../media/hdphoto5.wdp"/><Relationship Id="rId8" Type="http://schemas.openxmlformats.org/officeDocument/2006/relationships/image" Target="../media/image12.png"/><Relationship Id="rId9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 rot="16200000">
            <a:off x="3251736" y="521676"/>
            <a:ext cx="2343797" cy="2457452"/>
            <a:chOff x="723900" y="0"/>
            <a:chExt cx="3905250" cy="3617639"/>
          </a:xfrm>
        </p:grpSpPr>
        <p:sp>
          <p:nvSpPr>
            <p:cNvPr id="17" name="Block Arc 16"/>
            <p:cNvSpPr/>
            <p:nvPr/>
          </p:nvSpPr>
          <p:spPr>
            <a:xfrm rot="10800000">
              <a:off x="723900" y="0"/>
              <a:ext cx="3905250" cy="3390900"/>
            </a:xfrm>
            <a:prstGeom prst="blockArc">
              <a:avLst>
                <a:gd name="adj1" fmla="val 16171374"/>
                <a:gd name="adj2" fmla="val 8912"/>
                <a:gd name="adj3" fmla="val 2165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8" name="Triangle 17"/>
            <p:cNvSpPr/>
            <p:nvPr/>
          </p:nvSpPr>
          <p:spPr>
            <a:xfrm rot="5400000">
              <a:off x="2341769" y="2509202"/>
              <a:ext cx="1262218" cy="95465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444297" y="3591273"/>
            <a:ext cx="10567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1 Tortilla- 140 Calories</a:t>
            </a:r>
            <a:endParaRPr lang="en-US" sz="135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749" y="2694240"/>
            <a:ext cx="819842" cy="1197115"/>
          </a:xfrm>
          <a:prstGeom prst="rect">
            <a:avLst/>
          </a:prstGeom>
        </p:spPr>
      </p:pic>
      <p:sp>
        <p:nvSpPr>
          <p:cNvPr id="23" name="Up Arrow 22"/>
          <p:cNvSpPr/>
          <p:nvPr/>
        </p:nvSpPr>
        <p:spPr>
          <a:xfrm>
            <a:off x="8254645" y="1312773"/>
            <a:ext cx="406400" cy="1061237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/>
          <p:cNvSpPr txBox="1"/>
          <p:nvPr/>
        </p:nvSpPr>
        <p:spPr>
          <a:xfrm>
            <a:off x="8068167" y="4070350"/>
            <a:ext cx="103650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Fossil Fuel Combustion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292708" y="2263202"/>
            <a:ext cx="12793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/>
              <a:t>YOUR BURRITO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55070" y="4113336"/>
            <a:ext cx="127967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W</a:t>
            </a:r>
            <a:r>
              <a:rPr lang="en-US" sz="1350" dirty="0" smtClean="0"/>
              <a:t>heat </a:t>
            </a:r>
            <a:r>
              <a:rPr lang="en-US" sz="1350" dirty="0"/>
              <a:t>row crop farms </a:t>
            </a:r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92002" y="2346858"/>
            <a:ext cx="599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21647" y="1012691"/>
            <a:ext cx="93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</a:t>
            </a:r>
            <a:r>
              <a:rPr lang="en-US" sz="1600" baseline="-25000" dirty="0"/>
              <a:t>2</a:t>
            </a:r>
            <a:endParaRPr lang="en-US" sz="1600" dirty="0"/>
          </a:p>
        </p:txBody>
      </p:sp>
      <p:sp>
        <p:nvSpPr>
          <p:cNvPr id="26" name="Block Arc 25"/>
          <p:cNvSpPr/>
          <p:nvPr/>
        </p:nvSpPr>
        <p:spPr>
          <a:xfrm rot="4856069" flipH="1">
            <a:off x="3623379" y="2832218"/>
            <a:ext cx="1440435" cy="2406792"/>
          </a:xfrm>
          <a:prstGeom prst="blockArc">
            <a:avLst>
              <a:gd name="adj1" fmla="val 16172202"/>
              <a:gd name="adj2" fmla="val 21060635"/>
              <a:gd name="adj3" fmla="val 1491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4" name="Triangle 33"/>
          <p:cNvSpPr/>
          <p:nvPr/>
        </p:nvSpPr>
        <p:spPr>
          <a:xfrm rot="10256069" flipH="1">
            <a:off x="5115974" y="3861161"/>
            <a:ext cx="643667" cy="242590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ight Arrow 34"/>
          <p:cNvSpPr/>
          <p:nvPr/>
        </p:nvSpPr>
        <p:spPr>
          <a:xfrm>
            <a:off x="1340300" y="2243192"/>
            <a:ext cx="895475" cy="1409603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2390" y="2819890"/>
            <a:ext cx="836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</a:t>
            </a:r>
            <a:r>
              <a:rPr lang="en-US" sz="1600" baseline="-25000" dirty="0"/>
              <a:t>2</a:t>
            </a:r>
            <a:endParaRPr lang="en-US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1545748" y="2819890"/>
            <a:ext cx="873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785" y="2563284"/>
            <a:ext cx="1207242" cy="98088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7948236" y="693467"/>
            <a:ext cx="889356" cy="638447"/>
            <a:chOff x="7948236" y="693467"/>
            <a:chExt cx="889356" cy="638447"/>
          </a:xfrm>
        </p:grpSpPr>
        <p:sp>
          <p:nvSpPr>
            <p:cNvPr id="3" name="Cloud 2"/>
            <p:cNvSpPr/>
            <p:nvPr/>
          </p:nvSpPr>
          <p:spPr>
            <a:xfrm>
              <a:off x="7948236" y="693467"/>
              <a:ext cx="889355" cy="638447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165332" y="828024"/>
              <a:ext cx="672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CO</a:t>
              </a:r>
              <a:r>
                <a:rPr lang="en-US" baseline="-25000" smtClean="0"/>
                <a:t>2</a:t>
              </a:r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344108" y="2859420"/>
            <a:ext cx="1363773" cy="511921"/>
            <a:chOff x="4344108" y="2859420"/>
            <a:chExt cx="1363773" cy="511921"/>
          </a:xfrm>
        </p:grpSpPr>
        <p:sp>
          <p:nvSpPr>
            <p:cNvPr id="28" name="Right Arrow 27"/>
            <p:cNvSpPr/>
            <p:nvPr/>
          </p:nvSpPr>
          <p:spPr>
            <a:xfrm>
              <a:off x="4344108" y="2859420"/>
              <a:ext cx="1363773" cy="488717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91828" y="2909676"/>
              <a:ext cx="189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*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799378" y="3969593"/>
            <a:ext cx="779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*</a:t>
            </a:r>
            <a:r>
              <a:rPr lang="en-US" sz="1400" dirty="0" smtClean="0"/>
              <a:t>=</a:t>
            </a:r>
            <a:endParaRPr lang="en-US" sz="1400" dirty="0"/>
          </a:p>
        </p:txBody>
      </p:sp>
      <p:pic>
        <p:nvPicPr>
          <p:cNvPr id="8" name="Picture 7" descr="floral-wheat-clipar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304" y="2038272"/>
            <a:ext cx="2337208" cy="2193017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648052" y="3022746"/>
            <a:ext cx="787400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572352" y="2789112"/>
            <a:ext cx="787400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grpSp>
        <p:nvGrpSpPr>
          <p:cNvPr id="40" name="Group 39"/>
          <p:cNvGrpSpPr/>
          <p:nvPr/>
        </p:nvGrpSpPr>
        <p:grpSpPr>
          <a:xfrm>
            <a:off x="194733" y="228045"/>
            <a:ext cx="6018331" cy="1609222"/>
            <a:chOff x="194733" y="228045"/>
            <a:chExt cx="6018331" cy="1609222"/>
          </a:xfrm>
        </p:grpSpPr>
        <p:sp>
          <p:nvSpPr>
            <p:cNvPr id="41" name="TextBox 40"/>
            <p:cNvSpPr txBox="1"/>
            <p:nvPr/>
          </p:nvSpPr>
          <p:spPr>
            <a:xfrm>
              <a:off x="296359" y="1115373"/>
              <a:ext cx="59167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Each picture represents organic C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  *  </a:t>
              </a:r>
              <a:r>
                <a:rPr lang="en-US" dirty="0" smtClean="0"/>
                <a:t>= Process involves fossil fuel combustion</a:t>
              </a:r>
              <a:endParaRPr lang="en-US" dirty="0"/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96360" y="228045"/>
              <a:ext cx="3627364" cy="972803"/>
              <a:chOff x="314467" y="-107098"/>
              <a:chExt cx="3627364" cy="972803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407364" y="234886"/>
                <a:ext cx="286536" cy="29518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7364" y="570523"/>
                <a:ext cx="286536" cy="29518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19640" y="165636"/>
                <a:ext cx="332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= Movement of inorganic C</a:t>
                </a:r>
                <a:endParaRPr lang="en-US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19593" y="496373"/>
                <a:ext cx="29387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= Movement of organic C</a:t>
                </a:r>
                <a:endParaRPr 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14467" y="-107098"/>
                <a:ext cx="332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Key</a:t>
                </a:r>
                <a:endParaRPr lang="en-US" b="1" dirty="0"/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194733" y="228045"/>
              <a:ext cx="4486244" cy="16092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31691" y="2932734"/>
            <a:ext cx="926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Grain </a:t>
            </a:r>
            <a:endParaRPr 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4331691" y="3439702"/>
            <a:ext cx="926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Straw, chaff decomp-</a:t>
            </a:r>
            <a:r>
              <a:rPr lang="en-US" sz="1400" dirty="0" err="1" smtClean="0"/>
              <a:t>osition</a:t>
            </a:r>
            <a:endParaRPr 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5227001" y="4060298"/>
            <a:ext cx="836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</a:t>
            </a:r>
            <a:r>
              <a:rPr lang="en-US" sz="1600" baseline="-25000" dirty="0"/>
              <a:t>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1706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7127035" y="1088783"/>
            <a:ext cx="1966763" cy="1281268"/>
            <a:chOff x="8022054" y="770031"/>
            <a:chExt cx="889355" cy="638447"/>
          </a:xfrm>
        </p:grpSpPr>
        <p:sp>
          <p:nvSpPr>
            <p:cNvPr id="46" name="Cloud 45"/>
            <p:cNvSpPr/>
            <p:nvPr/>
          </p:nvSpPr>
          <p:spPr>
            <a:xfrm>
              <a:off x="8022054" y="770031"/>
              <a:ext cx="889355" cy="638447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383828" y="984095"/>
              <a:ext cx="246354" cy="176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</a:t>
              </a:r>
              <a:r>
                <a:rPr lang="en-US" baseline="-25000" dirty="0" smtClean="0"/>
                <a:t>2</a:t>
              </a:r>
              <a:endParaRPr lang="en-US" dirty="0"/>
            </a:p>
          </p:txBody>
        </p:sp>
      </p:grpSp>
      <p:sp>
        <p:nvSpPr>
          <p:cNvPr id="5" name="Right Arrow 4"/>
          <p:cNvSpPr/>
          <p:nvPr/>
        </p:nvSpPr>
        <p:spPr>
          <a:xfrm>
            <a:off x="389257" y="2807586"/>
            <a:ext cx="1021578" cy="3044008"/>
          </a:xfrm>
          <a:prstGeom prst="rightArrow">
            <a:avLst>
              <a:gd name="adj1" fmla="val 75000"/>
              <a:gd name="adj2" fmla="val 5567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 rot="16013349">
            <a:off x="1335871" y="999980"/>
            <a:ext cx="2776575" cy="3084773"/>
            <a:chOff x="723900" y="0"/>
            <a:chExt cx="3905250" cy="3758218"/>
          </a:xfrm>
        </p:grpSpPr>
        <p:sp>
          <p:nvSpPr>
            <p:cNvPr id="9" name="Block Arc 8"/>
            <p:cNvSpPr/>
            <p:nvPr/>
          </p:nvSpPr>
          <p:spPr>
            <a:xfrm rot="10800000">
              <a:off x="723900" y="0"/>
              <a:ext cx="3905250" cy="3390900"/>
            </a:xfrm>
            <a:prstGeom prst="blockArc">
              <a:avLst>
                <a:gd name="adj1" fmla="val 16171374"/>
                <a:gd name="adj2" fmla="val 102878"/>
                <a:gd name="adj3" fmla="val 2991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0" name="Triangle 9"/>
            <p:cNvSpPr/>
            <p:nvPr/>
          </p:nvSpPr>
          <p:spPr>
            <a:xfrm rot="5400000">
              <a:off x="1925859" y="2239214"/>
              <a:ext cx="1808820" cy="122918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28" name="Group 27"/>
          <p:cNvGrpSpPr/>
          <p:nvPr/>
        </p:nvGrpSpPr>
        <p:grpSpPr>
          <a:xfrm rot="16200000">
            <a:off x="3725718" y="1854416"/>
            <a:ext cx="2167863" cy="2285415"/>
            <a:chOff x="723900" y="0"/>
            <a:chExt cx="3905250" cy="3769489"/>
          </a:xfrm>
        </p:grpSpPr>
        <p:sp>
          <p:nvSpPr>
            <p:cNvPr id="29" name="Block Arc 28"/>
            <p:cNvSpPr/>
            <p:nvPr/>
          </p:nvSpPr>
          <p:spPr>
            <a:xfrm rot="10800000">
              <a:off x="723900" y="0"/>
              <a:ext cx="3905250" cy="3390900"/>
            </a:xfrm>
            <a:prstGeom prst="blockArc">
              <a:avLst>
                <a:gd name="adj1" fmla="val 16171374"/>
                <a:gd name="adj2" fmla="val 102878"/>
                <a:gd name="adj3" fmla="val 2991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30" name="Triangle 29"/>
            <p:cNvSpPr/>
            <p:nvPr/>
          </p:nvSpPr>
          <p:spPr>
            <a:xfrm rot="5400000">
              <a:off x="2165270" y="2250485"/>
              <a:ext cx="1808821" cy="122918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31" name="Right Arrow 30"/>
          <p:cNvSpPr/>
          <p:nvPr/>
        </p:nvSpPr>
        <p:spPr>
          <a:xfrm>
            <a:off x="4634592" y="4005998"/>
            <a:ext cx="1363773" cy="48871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/>
          <p:cNvSpPr txBox="1"/>
          <p:nvPr/>
        </p:nvSpPr>
        <p:spPr>
          <a:xfrm>
            <a:off x="6113770" y="4679689"/>
            <a:ext cx="129645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¼ cup shredded cheese- </a:t>
            </a:r>
            <a:r>
              <a:rPr lang="en-US" sz="1350" smtClean="0"/>
              <a:t>110 calories</a:t>
            </a:r>
            <a:endParaRPr lang="en-US" sz="1350" dirty="0"/>
          </a:p>
        </p:txBody>
      </p:sp>
      <p:sp>
        <p:nvSpPr>
          <p:cNvPr id="36" name="TextBox 35"/>
          <p:cNvSpPr txBox="1"/>
          <p:nvPr/>
        </p:nvSpPr>
        <p:spPr>
          <a:xfrm>
            <a:off x="-5481" y="4259525"/>
            <a:ext cx="5214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sp>
        <p:nvSpPr>
          <p:cNvPr id="23" name="Right Arrow 22"/>
          <p:cNvSpPr/>
          <p:nvPr/>
        </p:nvSpPr>
        <p:spPr>
          <a:xfrm>
            <a:off x="2575093" y="3827672"/>
            <a:ext cx="929480" cy="1776717"/>
          </a:xfrm>
          <a:prstGeom prst="rightArrow">
            <a:avLst>
              <a:gd name="adj1" fmla="val 72532"/>
              <a:gd name="adj2" fmla="val 4730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/>
          <p:cNvSpPr txBox="1"/>
          <p:nvPr/>
        </p:nvSpPr>
        <p:spPr>
          <a:xfrm>
            <a:off x="634711" y="4212738"/>
            <a:ext cx="54408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PS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480852" y="1801258"/>
            <a:ext cx="4909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sp>
        <p:nvSpPr>
          <p:cNvPr id="44" name="TextBox 43"/>
          <p:cNvSpPr txBox="1"/>
          <p:nvPr/>
        </p:nvSpPr>
        <p:spPr>
          <a:xfrm>
            <a:off x="5506556" y="2247187"/>
            <a:ext cx="5214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sp>
        <p:nvSpPr>
          <p:cNvPr id="45" name="TextBox 44"/>
          <p:cNvSpPr txBox="1"/>
          <p:nvPr/>
        </p:nvSpPr>
        <p:spPr>
          <a:xfrm>
            <a:off x="2927309" y="3121099"/>
            <a:ext cx="4766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0328" y="3275024"/>
            <a:ext cx="3963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CR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183899" y="5779917"/>
            <a:ext cx="1424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Pastures and row </a:t>
            </a:r>
            <a:r>
              <a:rPr lang="en-US" dirty="0"/>
              <a:t>crop farms </a:t>
            </a:r>
            <a:r>
              <a:rPr lang="en-US" dirty="0">
                <a:solidFill>
                  <a:srgbClr val="C00000"/>
                </a:solidFill>
              </a:rPr>
              <a:t>*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8" t="60465" r="-1"/>
          <a:stretch/>
        </p:blipFill>
        <p:spPr>
          <a:xfrm>
            <a:off x="1327451" y="3258689"/>
            <a:ext cx="1247642" cy="627679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492219" y="3183728"/>
            <a:ext cx="13172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YOUR BURRITO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403233" y="5851594"/>
            <a:ext cx="1421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Cheese Factory</a:t>
            </a:r>
            <a:r>
              <a:rPr lang="en-US" dirty="0">
                <a:solidFill>
                  <a:srgbClr val="FF0000"/>
                </a:solidFill>
              </a:rPr>
              <a:t>*</a:t>
            </a:r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7809499" y="2397228"/>
            <a:ext cx="1036502" cy="3064989"/>
            <a:chOff x="10586126" y="874589"/>
            <a:chExt cx="1382002" cy="408665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0331" y="2449320"/>
              <a:ext cx="1093123" cy="1596153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0586126" y="4284133"/>
              <a:ext cx="138200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Fossil Fuel Combustion</a:t>
              </a:r>
            </a:p>
          </p:txBody>
        </p:sp>
        <p:sp>
          <p:nvSpPr>
            <p:cNvPr id="64" name="Up Arrow 63"/>
            <p:cNvSpPr/>
            <p:nvPr/>
          </p:nvSpPr>
          <p:spPr>
            <a:xfrm>
              <a:off x="10602128" y="874589"/>
              <a:ext cx="1269527" cy="1414982"/>
            </a:xfrm>
            <a:prstGeom prst="up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341" y="3954143"/>
            <a:ext cx="1075649" cy="714298"/>
          </a:xfrm>
          <a:prstGeom prst="rect">
            <a:avLst/>
          </a:prstGeom>
        </p:spPr>
      </p:pic>
      <p:sp>
        <p:nvSpPr>
          <p:cNvPr id="55" name="Block Arc 54"/>
          <p:cNvSpPr/>
          <p:nvPr/>
        </p:nvSpPr>
        <p:spPr>
          <a:xfrm rot="4856069" flipH="1">
            <a:off x="3908004" y="3835562"/>
            <a:ext cx="1481408" cy="2673908"/>
          </a:xfrm>
          <a:prstGeom prst="blockArc">
            <a:avLst>
              <a:gd name="adj1" fmla="val 16172202"/>
              <a:gd name="adj2" fmla="val 21060635"/>
              <a:gd name="adj3" fmla="val 1491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1"/>
              </a:solidFill>
            </a:endParaRPr>
          </a:p>
        </p:txBody>
      </p:sp>
      <p:sp>
        <p:nvSpPr>
          <p:cNvPr id="59" name="Triangle 58"/>
          <p:cNvSpPr/>
          <p:nvPr/>
        </p:nvSpPr>
        <p:spPr>
          <a:xfrm rot="10256069" flipH="1">
            <a:off x="5532603" y="4951293"/>
            <a:ext cx="643667" cy="24259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3" descr="floral-wheat-clipar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87" y="3937976"/>
            <a:ext cx="1325006" cy="124326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250087" y="3183728"/>
            <a:ext cx="1325006" cy="22115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2608569" y="4455697"/>
            <a:ext cx="896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Feed</a:t>
            </a:r>
            <a:r>
              <a:rPr lang="en-US" sz="2400" dirty="0" smtClean="0">
                <a:solidFill>
                  <a:srgbClr val="C00000"/>
                </a:solidFill>
              </a:rPr>
              <a:t>*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04541" y="3981905"/>
            <a:ext cx="896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Milk</a:t>
            </a:r>
            <a:r>
              <a:rPr lang="en-US" sz="2400" dirty="0" smtClean="0">
                <a:solidFill>
                  <a:srgbClr val="C00000"/>
                </a:solidFill>
              </a:rPr>
              <a:t>*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 rot="16200000">
            <a:off x="6789379" y="3457933"/>
            <a:ext cx="535729" cy="48871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4" name="Picture 13" descr="1099021.gif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65" b="100000" l="1758" r="96680">
                        <a14:foregroundMark x1="36523" y1="74468" x2="49121" y2="82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83" y="3886368"/>
            <a:ext cx="1844090" cy="1100331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3328022" y="5851594"/>
            <a:ext cx="1421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Dairy Farm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6475590" y="4125383"/>
            <a:ext cx="787400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3652419" y="4028072"/>
            <a:ext cx="819781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1550535" y="3779753"/>
            <a:ext cx="787400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72" name="Block Arc 71"/>
          <p:cNvSpPr/>
          <p:nvPr/>
        </p:nvSpPr>
        <p:spPr>
          <a:xfrm rot="4256193">
            <a:off x="2829946" y="2680836"/>
            <a:ext cx="1657652" cy="1915412"/>
          </a:xfrm>
          <a:prstGeom prst="blockArc">
            <a:avLst>
              <a:gd name="adj1" fmla="val 16171374"/>
              <a:gd name="adj2" fmla="val 19180905"/>
              <a:gd name="adj3" fmla="val 64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19015" y="3455691"/>
            <a:ext cx="931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Burps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050402" y="2767193"/>
            <a:ext cx="8504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 smtClean="0"/>
              <a:t>Methane (CH</a:t>
            </a:r>
            <a:r>
              <a:rPr lang="en-US" sz="1350" baseline="-25000" dirty="0" smtClean="0"/>
              <a:t>4</a:t>
            </a:r>
            <a:r>
              <a:rPr lang="en-US" sz="1350" dirty="0" smtClean="0"/>
              <a:t>)</a:t>
            </a:r>
            <a:endParaRPr lang="en-US" sz="1350" dirty="0"/>
          </a:p>
        </p:txBody>
      </p:sp>
      <p:sp>
        <p:nvSpPr>
          <p:cNvPr id="75" name="Triangle 93"/>
          <p:cNvSpPr/>
          <p:nvPr/>
        </p:nvSpPr>
        <p:spPr>
          <a:xfrm>
            <a:off x="4289684" y="3230645"/>
            <a:ext cx="391293" cy="17594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Block Arc 75"/>
          <p:cNvSpPr/>
          <p:nvPr/>
        </p:nvSpPr>
        <p:spPr>
          <a:xfrm rot="4256193">
            <a:off x="4057773" y="2822047"/>
            <a:ext cx="1657652" cy="1915412"/>
          </a:xfrm>
          <a:prstGeom prst="blockArc">
            <a:avLst>
              <a:gd name="adj1" fmla="val 16171374"/>
              <a:gd name="adj2" fmla="val 19180905"/>
              <a:gd name="adj3" fmla="val 64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77" name="Triangle 93"/>
          <p:cNvSpPr/>
          <p:nvPr/>
        </p:nvSpPr>
        <p:spPr>
          <a:xfrm>
            <a:off x="5642386" y="3359679"/>
            <a:ext cx="244066" cy="19757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TextBox 80"/>
          <p:cNvSpPr txBox="1"/>
          <p:nvPr/>
        </p:nvSpPr>
        <p:spPr>
          <a:xfrm>
            <a:off x="5720250" y="3498686"/>
            <a:ext cx="78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Fermen</a:t>
            </a:r>
            <a:r>
              <a:rPr lang="en-US" sz="1200" dirty="0" smtClean="0"/>
              <a:t>-</a:t>
            </a:r>
          </a:p>
          <a:p>
            <a:r>
              <a:rPr lang="en-US" sz="1200" dirty="0" err="1" smtClean="0"/>
              <a:t>tation</a:t>
            </a:r>
            <a:r>
              <a:rPr lang="en-US" sz="1200" baseline="-25000" dirty="0" smtClean="0"/>
              <a:t> </a:t>
            </a:r>
            <a:endParaRPr lang="en-US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5691649" y="3158383"/>
            <a:ext cx="5214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grpSp>
        <p:nvGrpSpPr>
          <p:cNvPr id="18" name="Group 17"/>
          <p:cNvGrpSpPr/>
          <p:nvPr/>
        </p:nvGrpSpPr>
        <p:grpSpPr>
          <a:xfrm>
            <a:off x="194733" y="228045"/>
            <a:ext cx="6018331" cy="1609222"/>
            <a:chOff x="194733" y="228045"/>
            <a:chExt cx="6018331" cy="1609222"/>
          </a:xfrm>
        </p:grpSpPr>
        <p:sp>
          <p:nvSpPr>
            <p:cNvPr id="68" name="TextBox 67"/>
            <p:cNvSpPr txBox="1"/>
            <p:nvPr/>
          </p:nvSpPr>
          <p:spPr>
            <a:xfrm>
              <a:off x="296359" y="1115373"/>
              <a:ext cx="59167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Each picture represents organic C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  *  </a:t>
              </a:r>
              <a:r>
                <a:rPr lang="en-US" dirty="0" smtClean="0"/>
                <a:t>= Process involves fossil fuel combustion</a:t>
              </a:r>
              <a:endParaRPr lang="en-US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96360" y="228045"/>
              <a:ext cx="3627364" cy="972803"/>
              <a:chOff x="314467" y="-107098"/>
              <a:chExt cx="3627364" cy="972803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07364" y="234886"/>
                <a:ext cx="286536" cy="29518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407364" y="570523"/>
                <a:ext cx="286536" cy="29518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19640" y="165636"/>
                <a:ext cx="332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= Movement of inorganic C</a:t>
                </a:r>
                <a:endParaRPr lang="en-US" dirty="0"/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619593" y="496373"/>
                <a:ext cx="29387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= Movement of organic C</a:t>
                </a:r>
                <a:endParaRPr lang="en-US" dirty="0"/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314467" y="-107098"/>
                <a:ext cx="33221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Key</a:t>
                </a:r>
                <a:endParaRPr lang="en-US" b="1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194733" y="228045"/>
              <a:ext cx="4486244" cy="16092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4680977" y="4578932"/>
            <a:ext cx="1007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Manure</a:t>
            </a:r>
            <a:endParaRPr lang="en-US" sz="1200" dirty="0">
              <a:solidFill>
                <a:srgbClr val="000000"/>
              </a:solidFill>
            </a:endParaRPr>
          </a:p>
          <a:p>
            <a:r>
              <a:rPr lang="en-US" sz="1200" dirty="0" smtClean="0">
                <a:solidFill>
                  <a:srgbClr val="000000"/>
                </a:solidFill>
              </a:rPr>
              <a:t>Decomp-</a:t>
            </a:r>
            <a:r>
              <a:rPr lang="en-US" sz="1200" dirty="0" err="1" smtClean="0">
                <a:solidFill>
                  <a:srgbClr val="000000"/>
                </a:solidFill>
              </a:rPr>
              <a:t>osition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096273" y="4850162"/>
            <a:ext cx="1007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636148" y="5095188"/>
            <a:ext cx="5214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52189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26465" y="2931143"/>
            <a:ext cx="1328262" cy="1409603"/>
            <a:chOff x="-27730" y="3441762"/>
            <a:chExt cx="1771016" cy="1879471"/>
          </a:xfrm>
        </p:grpSpPr>
        <p:sp>
          <p:nvSpPr>
            <p:cNvPr id="4" name="TextBox 3"/>
            <p:cNvSpPr txBox="1"/>
            <p:nvPr/>
          </p:nvSpPr>
          <p:spPr>
            <a:xfrm>
              <a:off x="-27730" y="4181442"/>
              <a:ext cx="69522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CO</a:t>
              </a:r>
              <a:r>
                <a:rPr lang="en-US" sz="1350" baseline="-25000" dirty="0"/>
                <a:t>2</a:t>
              </a:r>
              <a:endParaRPr lang="en-US" sz="1350" dirty="0"/>
            </a:p>
          </p:txBody>
        </p:sp>
        <p:sp>
          <p:nvSpPr>
            <p:cNvPr id="5" name="Right Arrow 4"/>
            <p:cNvSpPr/>
            <p:nvPr/>
          </p:nvSpPr>
          <p:spPr>
            <a:xfrm>
              <a:off x="549319" y="3441762"/>
              <a:ext cx="1193967" cy="1879471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42665" y="4210693"/>
              <a:ext cx="72544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PS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05207" y="1287269"/>
            <a:ext cx="2388848" cy="2629527"/>
            <a:chOff x="3206943" y="573359"/>
            <a:chExt cx="3185130" cy="3506036"/>
          </a:xfrm>
        </p:grpSpPr>
        <p:grpSp>
          <p:nvGrpSpPr>
            <p:cNvPr id="13" name="Group 12"/>
            <p:cNvGrpSpPr/>
            <p:nvPr/>
          </p:nvGrpSpPr>
          <p:grpSpPr>
            <a:xfrm>
              <a:off x="3206943" y="573359"/>
              <a:ext cx="3185130" cy="2890484"/>
              <a:chOff x="4832070" y="-305832"/>
              <a:chExt cx="3185130" cy="2890484"/>
            </a:xfrm>
          </p:grpSpPr>
          <p:grpSp>
            <p:nvGrpSpPr>
              <p:cNvPr id="8" name="Group 7"/>
              <p:cNvGrpSpPr/>
              <p:nvPr/>
            </p:nvGrpSpPr>
            <p:grpSpPr>
              <a:xfrm rot="16200000">
                <a:off x="4910438" y="-384200"/>
                <a:ext cx="2890484" cy="3047220"/>
                <a:chOff x="723900" y="0"/>
                <a:chExt cx="3905250" cy="3769489"/>
              </a:xfrm>
            </p:grpSpPr>
            <p:sp>
              <p:nvSpPr>
                <p:cNvPr id="9" name="Block Arc 8"/>
                <p:cNvSpPr/>
                <p:nvPr/>
              </p:nvSpPr>
              <p:spPr>
                <a:xfrm rot="10800000">
                  <a:off x="723900" y="0"/>
                  <a:ext cx="3905250" cy="3390900"/>
                </a:xfrm>
                <a:prstGeom prst="blockArc">
                  <a:avLst>
                    <a:gd name="adj1" fmla="val 16171374"/>
                    <a:gd name="adj2" fmla="val 102878"/>
                    <a:gd name="adj3" fmla="val 29919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Triangle 9"/>
                <p:cNvSpPr/>
                <p:nvPr/>
              </p:nvSpPr>
              <p:spPr>
                <a:xfrm rot="5400000">
                  <a:off x="2165270" y="2250485"/>
                  <a:ext cx="1808821" cy="1229187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7321979" y="138347"/>
                <a:ext cx="695221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CO</a:t>
                </a:r>
                <a:r>
                  <a:rPr lang="en-US" sz="1350" baseline="-25000" dirty="0"/>
                  <a:t>2</a:t>
                </a:r>
                <a:endParaRPr lang="en-US" sz="135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700207" y="1543871"/>
                <a:ext cx="529876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CR</a:t>
                </a:r>
              </a:p>
            </p:txBody>
          </p:sp>
        </p:grpSp>
        <p:sp>
          <p:nvSpPr>
            <p:cNvPr id="15" name="Right Arrow 14"/>
            <p:cNvSpPr/>
            <p:nvPr/>
          </p:nvSpPr>
          <p:spPr>
            <a:xfrm>
              <a:off x="4535071" y="3416365"/>
              <a:ext cx="1818364" cy="651623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39838" y="3463842"/>
              <a:ext cx="4165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54323" y="2051049"/>
            <a:ext cx="1230777" cy="3052134"/>
            <a:chOff x="10586125" y="1107174"/>
            <a:chExt cx="1641035" cy="406951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0331" y="2449320"/>
              <a:ext cx="1093123" cy="1596153"/>
            </a:xfrm>
            <a:prstGeom prst="rect">
              <a:avLst/>
            </a:prstGeom>
          </p:spPr>
        </p:pic>
        <p:sp>
          <p:nvSpPr>
            <p:cNvPr id="19" name="Up Arrow 18"/>
            <p:cNvSpPr/>
            <p:nvPr/>
          </p:nvSpPr>
          <p:spPr>
            <a:xfrm>
              <a:off x="11025508" y="1107174"/>
              <a:ext cx="422768" cy="1212593"/>
            </a:xfrm>
            <a:prstGeom prst="up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586125" y="4284133"/>
              <a:ext cx="164103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*</a:t>
              </a:r>
              <a:r>
                <a:rPr lang="en-US" sz="1350" dirty="0" smtClean="0"/>
                <a:t>= Fossil </a:t>
              </a:r>
              <a:r>
                <a:rPr lang="en-US" sz="1350" dirty="0"/>
                <a:t>Fuel Combustion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899791" y="2361971"/>
            <a:ext cx="13172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YOUR BURRITO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99" y="3180542"/>
            <a:ext cx="1074616" cy="71081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727589" y="5067113"/>
            <a:ext cx="1866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Bean Row Crop Farm </a:t>
            </a:r>
            <a:r>
              <a:rPr lang="en-US" sz="2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63025" y="3949020"/>
            <a:ext cx="11774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½ </a:t>
            </a:r>
            <a:r>
              <a:rPr lang="en-US" sz="1400" smtClean="0"/>
              <a:t>cup </a:t>
            </a:r>
            <a:r>
              <a:rPr lang="en-US" sz="1400" dirty="0"/>
              <a:t>pinto beans – </a:t>
            </a:r>
            <a:r>
              <a:rPr lang="en-US" sz="1400"/>
              <a:t>120 </a:t>
            </a:r>
            <a:r>
              <a:rPr lang="en-US" sz="1400" smtClean="0"/>
              <a:t>calories</a:t>
            </a:r>
            <a:endParaRPr lang="en-US" sz="1350" dirty="0"/>
          </a:p>
        </p:txBody>
      </p:sp>
      <p:sp>
        <p:nvSpPr>
          <p:cNvPr id="28" name="Block Arc 27"/>
          <p:cNvSpPr/>
          <p:nvPr/>
        </p:nvSpPr>
        <p:spPr>
          <a:xfrm rot="4856069" flipH="1">
            <a:off x="2691624" y="3422893"/>
            <a:ext cx="1440435" cy="2406792"/>
          </a:xfrm>
          <a:prstGeom prst="blockArc">
            <a:avLst>
              <a:gd name="adj1" fmla="val 16172202"/>
              <a:gd name="adj2" fmla="val 21060635"/>
              <a:gd name="adj3" fmla="val 1491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" name="Triangle 28"/>
          <p:cNvSpPr/>
          <p:nvPr/>
        </p:nvSpPr>
        <p:spPr>
          <a:xfrm rot="10256069" flipH="1">
            <a:off x="4184219" y="4451836"/>
            <a:ext cx="643667" cy="24259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/>
          <p:cNvSpPr txBox="1"/>
          <p:nvPr/>
        </p:nvSpPr>
        <p:spPr>
          <a:xfrm>
            <a:off x="3182287" y="4247185"/>
            <a:ext cx="138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Decomposition of bean scraps</a:t>
            </a:r>
            <a:endParaRPr lang="en-US" sz="14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6554323" y="1323104"/>
            <a:ext cx="889356" cy="638447"/>
            <a:chOff x="7948236" y="693467"/>
            <a:chExt cx="889356" cy="638447"/>
          </a:xfrm>
        </p:grpSpPr>
        <p:sp>
          <p:nvSpPr>
            <p:cNvPr id="32" name="Cloud 31"/>
            <p:cNvSpPr/>
            <p:nvPr/>
          </p:nvSpPr>
          <p:spPr>
            <a:xfrm>
              <a:off x="7948236" y="693467"/>
              <a:ext cx="889355" cy="638447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65332" y="828024"/>
              <a:ext cx="672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</a:t>
              </a:r>
              <a:r>
                <a:rPr lang="en-US" baseline="-25000" dirty="0" smtClean="0"/>
                <a:t>2</a:t>
              </a:r>
              <a:endParaRPr lang="en-US" dirty="0"/>
            </a:p>
          </p:txBody>
        </p:sp>
      </p:grpSp>
      <p:pic>
        <p:nvPicPr>
          <p:cNvPr id="2" name="Picture 1" descr="peas-161638_960_72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0757" y="2615966"/>
            <a:ext cx="2446291" cy="1574800"/>
          </a:xfrm>
          <a:prstGeom prst="rect">
            <a:avLst/>
          </a:prstGeom>
        </p:spPr>
      </p:pic>
      <p:sp>
        <p:nvSpPr>
          <p:cNvPr id="34" name="Right Arrow 33"/>
          <p:cNvSpPr/>
          <p:nvPr/>
        </p:nvSpPr>
        <p:spPr>
          <a:xfrm rot="16200000">
            <a:off x="5256635" y="2748393"/>
            <a:ext cx="535729" cy="28684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TextBox 34"/>
          <p:cNvSpPr txBox="1"/>
          <p:nvPr/>
        </p:nvSpPr>
        <p:spPr>
          <a:xfrm>
            <a:off x="3362439" y="3500146"/>
            <a:ext cx="16825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Harvest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4322979" y="4737270"/>
            <a:ext cx="5214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sp>
        <p:nvSpPr>
          <p:cNvPr id="37" name="TextBox 36"/>
          <p:cNvSpPr txBox="1"/>
          <p:nvPr/>
        </p:nvSpPr>
        <p:spPr>
          <a:xfrm>
            <a:off x="4272639" y="5090128"/>
            <a:ext cx="20479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Bean Processing Plant</a:t>
            </a:r>
            <a:r>
              <a:rPr lang="en-US" sz="2400" dirty="0">
                <a:solidFill>
                  <a:srgbClr val="FF0000"/>
                </a:solidFill>
              </a:rPr>
              <a:t>*</a:t>
            </a:r>
          </a:p>
          <a:p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763187" y="3572530"/>
            <a:ext cx="599252" cy="64633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</a:t>
            </a:r>
          </a:p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075833" y="3465212"/>
            <a:ext cx="787400" cy="36933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543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434178" y="1095932"/>
            <a:ext cx="1931007" cy="1271783"/>
            <a:chOff x="7948236" y="693467"/>
            <a:chExt cx="1014205" cy="638447"/>
          </a:xfrm>
        </p:grpSpPr>
        <p:sp>
          <p:nvSpPr>
            <p:cNvPr id="46" name="Cloud 45"/>
            <p:cNvSpPr/>
            <p:nvPr/>
          </p:nvSpPr>
          <p:spPr>
            <a:xfrm>
              <a:off x="7948236" y="693467"/>
              <a:ext cx="889355" cy="638447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90181" y="917153"/>
              <a:ext cx="672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</a:t>
              </a:r>
              <a:r>
                <a:rPr lang="en-US" baseline="-25000" dirty="0" smtClean="0"/>
                <a:t>2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6227" y="1822450"/>
            <a:ext cx="2527424" cy="3263399"/>
            <a:chOff x="70723" y="3595361"/>
            <a:chExt cx="1438303" cy="1879471"/>
          </a:xfrm>
        </p:grpSpPr>
        <p:sp>
          <p:nvSpPr>
            <p:cNvPr id="10" name="TextBox 9"/>
            <p:cNvSpPr txBox="1"/>
            <p:nvPr/>
          </p:nvSpPr>
          <p:spPr>
            <a:xfrm>
              <a:off x="70723" y="4455331"/>
              <a:ext cx="267066" cy="17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CO</a:t>
              </a:r>
              <a:r>
                <a:rPr lang="en-US" sz="1350" baseline="-25000" dirty="0"/>
                <a:t>2</a:t>
              </a:r>
              <a:endParaRPr lang="en-US" sz="1350" dirty="0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315059" y="3595361"/>
              <a:ext cx="1193967" cy="1879471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5064" y="4455331"/>
              <a:ext cx="236979" cy="17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PS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617781" y="242632"/>
            <a:ext cx="5083529" cy="3526763"/>
            <a:chOff x="4832070" y="-305832"/>
            <a:chExt cx="3293492" cy="2890484"/>
          </a:xfrm>
        </p:grpSpPr>
        <p:grpSp>
          <p:nvGrpSpPr>
            <p:cNvPr id="15" name="Group 14"/>
            <p:cNvGrpSpPr/>
            <p:nvPr/>
          </p:nvGrpSpPr>
          <p:grpSpPr>
            <a:xfrm rot="16200000">
              <a:off x="4910438" y="-384200"/>
              <a:ext cx="2890484" cy="3047220"/>
              <a:chOff x="723900" y="0"/>
              <a:chExt cx="3905250" cy="3769489"/>
            </a:xfrm>
          </p:grpSpPr>
          <p:sp>
            <p:nvSpPr>
              <p:cNvPr id="18" name="Block Arc 17"/>
              <p:cNvSpPr/>
              <p:nvPr/>
            </p:nvSpPr>
            <p:spPr>
              <a:xfrm rot="10800000">
                <a:off x="723900" y="0"/>
                <a:ext cx="3905250" cy="3390900"/>
              </a:xfrm>
              <a:prstGeom prst="blockArc">
                <a:avLst>
                  <a:gd name="adj1" fmla="val 16171374"/>
                  <a:gd name="adj2" fmla="val 102878"/>
                  <a:gd name="adj3" fmla="val 2991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Triangle 18"/>
              <p:cNvSpPr/>
              <p:nvPr/>
            </p:nvSpPr>
            <p:spPr>
              <a:xfrm rot="5400000">
                <a:off x="2165270" y="2250485"/>
                <a:ext cx="1808821" cy="1229187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7430341" y="495392"/>
              <a:ext cx="695221" cy="245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CO</a:t>
              </a:r>
              <a:r>
                <a:rPr lang="en-US" sz="1350" baseline="-25000" dirty="0"/>
                <a:t>2</a:t>
              </a:r>
              <a:endParaRPr lang="en-US" sz="135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47010" y="1508796"/>
              <a:ext cx="444741" cy="245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CR</a:t>
              </a:r>
            </a:p>
          </p:txBody>
        </p:sp>
      </p:grpSp>
      <p:sp>
        <p:nvSpPr>
          <p:cNvPr id="20" name="Right Arrow 19"/>
          <p:cNvSpPr/>
          <p:nvPr/>
        </p:nvSpPr>
        <p:spPr>
          <a:xfrm>
            <a:off x="3698370" y="3807985"/>
            <a:ext cx="929480" cy="855290"/>
          </a:xfrm>
          <a:prstGeom prst="rightArrow">
            <a:avLst>
              <a:gd name="adj1" fmla="val 72532"/>
              <a:gd name="adj2" fmla="val 4730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/>
          <p:cNvSpPr txBox="1"/>
          <p:nvPr/>
        </p:nvSpPr>
        <p:spPr>
          <a:xfrm>
            <a:off x="3756736" y="4000154"/>
            <a:ext cx="911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Feed</a:t>
            </a:r>
            <a:r>
              <a:rPr lang="en-US" sz="2400" dirty="0" smtClean="0">
                <a:solidFill>
                  <a:srgbClr val="C00000"/>
                </a:solidFill>
              </a:rPr>
              <a:t>*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17554" y="5431556"/>
            <a:ext cx="967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 smtClean="0"/>
              <a:t>Corn and soybean farms 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84728" y="5492457"/>
            <a:ext cx="10668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Chicken </a:t>
            </a:r>
            <a:r>
              <a:rPr lang="en-US" sz="1350" dirty="0" smtClean="0"/>
              <a:t>farm</a:t>
            </a:r>
            <a:endParaRPr lang="en-US" sz="1350" dirty="0"/>
          </a:p>
        </p:txBody>
      </p:sp>
      <p:grpSp>
        <p:nvGrpSpPr>
          <p:cNvPr id="31" name="Group 30"/>
          <p:cNvGrpSpPr/>
          <p:nvPr/>
        </p:nvGrpSpPr>
        <p:grpSpPr>
          <a:xfrm>
            <a:off x="5100740" y="2925552"/>
            <a:ext cx="1727203" cy="1245985"/>
            <a:chOff x="4806644" y="-247224"/>
            <a:chExt cx="3457121" cy="2890484"/>
          </a:xfrm>
        </p:grpSpPr>
        <p:grpSp>
          <p:nvGrpSpPr>
            <p:cNvPr id="34" name="Group 33"/>
            <p:cNvGrpSpPr/>
            <p:nvPr/>
          </p:nvGrpSpPr>
          <p:grpSpPr>
            <a:xfrm rot="16200000">
              <a:off x="4897725" y="-338305"/>
              <a:ext cx="2890484" cy="3072646"/>
              <a:chOff x="644716" y="-31453"/>
              <a:chExt cx="3905250" cy="3800942"/>
            </a:xfrm>
          </p:grpSpPr>
          <p:sp>
            <p:nvSpPr>
              <p:cNvPr id="37" name="Block Arc 36"/>
              <p:cNvSpPr/>
              <p:nvPr/>
            </p:nvSpPr>
            <p:spPr>
              <a:xfrm rot="10800000">
                <a:off x="644716" y="-31453"/>
                <a:ext cx="3905250" cy="3390899"/>
              </a:xfrm>
              <a:prstGeom prst="blockArc">
                <a:avLst>
                  <a:gd name="adj1" fmla="val 16171374"/>
                  <a:gd name="adj2" fmla="val 102878"/>
                  <a:gd name="adj3" fmla="val 2991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Triangle 37"/>
              <p:cNvSpPr/>
              <p:nvPr/>
            </p:nvSpPr>
            <p:spPr>
              <a:xfrm rot="5400000">
                <a:off x="2165270" y="2250485"/>
                <a:ext cx="1808821" cy="1229187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7321977" y="138350"/>
              <a:ext cx="941788" cy="696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CO</a:t>
              </a:r>
              <a:r>
                <a:rPr lang="en-US" sz="1350" baseline="-25000" dirty="0"/>
                <a:t>2</a:t>
              </a:r>
              <a:endParaRPr lang="en-US" sz="135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580127" y="1448866"/>
              <a:ext cx="915087" cy="696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CR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107498" y="2336632"/>
            <a:ext cx="1036502" cy="2890551"/>
            <a:chOff x="10586126" y="1107174"/>
            <a:chExt cx="1382002" cy="385406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0331" y="2449320"/>
              <a:ext cx="1093123" cy="1596153"/>
            </a:xfrm>
            <a:prstGeom prst="rect">
              <a:avLst/>
            </a:prstGeom>
          </p:spPr>
        </p:pic>
        <p:sp>
          <p:nvSpPr>
            <p:cNvPr id="42" name="Up Arrow 41"/>
            <p:cNvSpPr/>
            <p:nvPr/>
          </p:nvSpPr>
          <p:spPr>
            <a:xfrm>
              <a:off x="10720714" y="1107174"/>
              <a:ext cx="942620" cy="1212593"/>
            </a:xfrm>
            <a:prstGeom prst="up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586126" y="4284133"/>
              <a:ext cx="138200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Fossil Fuel Combustion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7065492" y="4409869"/>
            <a:ext cx="1222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1/4 </a:t>
            </a:r>
            <a:r>
              <a:rPr lang="en-US" sz="1400" dirty="0" err="1"/>
              <a:t>lb</a:t>
            </a:r>
            <a:r>
              <a:rPr lang="en-US" sz="1400" dirty="0"/>
              <a:t> of chicken – 125 calories</a:t>
            </a:r>
            <a:endParaRPr lang="en-US" sz="1350" dirty="0"/>
          </a:p>
        </p:txBody>
      </p:sp>
      <p:sp>
        <p:nvSpPr>
          <p:cNvPr id="45" name="TextBox 44"/>
          <p:cNvSpPr txBox="1"/>
          <p:nvPr/>
        </p:nvSpPr>
        <p:spPr>
          <a:xfrm>
            <a:off x="7043815" y="3053581"/>
            <a:ext cx="13172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YOUR BURRITO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13" y="3752116"/>
            <a:ext cx="1036501" cy="646801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5750966" y="4093240"/>
            <a:ext cx="1363773" cy="488717"/>
            <a:chOff x="4344108" y="2859420"/>
            <a:chExt cx="1363773" cy="488717"/>
          </a:xfrm>
        </p:grpSpPr>
        <p:sp>
          <p:nvSpPr>
            <p:cNvPr id="49" name="Right Arrow 48"/>
            <p:cNvSpPr/>
            <p:nvPr/>
          </p:nvSpPr>
          <p:spPr>
            <a:xfrm>
              <a:off x="4344108" y="2859420"/>
              <a:ext cx="1363773" cy="488717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291828" y="2886472"/>
              <a:ext cx="189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*</a:t>
              </a:r>
            </a:p>
          </p:txBody>
        </p:sp>
      </p:grpSp>
      <p:sp>
        <p:nvSpPr>
          <p:cNvPr id="51" name="Block Arc 50"/>
          <p:cNvSpPr/>
          <p:nvPr/>
        </p:nvSpPr>
        <p:spPr>
          <a:xfrm rot="4856069" flipH="1">
            <a:off x="5322333" y="4053727"/>
            <a:ext cx="901484" cy="1857858"/>
          </a:xfrm>
          <a:prstGeom prst="blockArc">
            <a:avLst>
              <a:gd name="adj1" fmla="val 16172202"/>
              <a:gd name="adj2" fmla="val 21060635"/>
              <a:gd name="adj3" fmla="val 149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646765" y="4593719"/>
            <a:ext cx="1007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Manure</a:t>
            </a:r>
            <a:endParaRPr lang="en-US" sz="1200" dirty="0">
              <a:solidFill>
                <a:srgbClr val="000000"/>
              </a:solidFill>
            </a:endParaRPr>
          </a:p>
          <a:p>
            <a:r>
              <a:rPr lang="en-US" sz="1200" dirty="0" smtClean="0">
                <a:solidFill>
                  <a:srgbClr val="000000"/>
                </a:solidFill>
              </a:rPr>
              <a:t>Decomp-</a:t>
            </a:r>
            <a:r>
              <a:rPr lang="en-US" sz="1200" dirty="0" err="1" smtClean="0">
                <a:solidFill>
                  <a:srgbClr val="000000"/>
                </a:solidFill>
              </a:rPr>
              <a:t>osition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3" name="Triangle 52"/>
          <p:cNvSpPr/>
          <p:nvPr/>
        </p:nvSpPr>
        <p:spPr>
          <a:xfrm rot="10256069" flipH="1">
            <a:off x="6387427" y="4824470"/>
            <a:ext cx="496861" cy="16822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3" descr="kcMb7bEoi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8282" y1="54456" x2="58282" y2="54456"/>
                        <a14:foregroundMark x1="93865" y1="28501" x2="93865" y2="28501"/>
                        <a14:foregroundMark x1="94376" y1="18511" x2="94376" y2="18511"/>
                        <a14:foregroundMark x1="11656" y1="22919" x2="11656" y2="22919"/>
                        <a14:foregroundMark x1="14928" y1="15083" x2="14928" y2="15083"/>
                        <a14:foregroundMark x1="5317" y1="22919" x2="5317" y2="22919"/>
                        <a14:foregroundMark x1="8998" y1="5779" x2="8998" y2="5779"/>
                        <a14:backgroundMark x1="4908" y1="21645" x2="4908" y2="21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98" y="3603474"/>
            <a:ext cx="1133084" cy="118290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734492" y="4202846"/>
            <a:ext cx="9013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Harvest</a:t>
            </a:r>
            <a:endParaRPr lang="en-US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181789" y="4412029"/>
            <a:ext cx="189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43969" y="4927101"/>
            <a:ext cx="47052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  <p:sp>
        <p:nvSpPr>
          <p:cNvPr id="59" name="TextBox 58"/>
          <p:cNvSpPr txBox="1"/>
          <p:nvPr/>
        </p:nvSpPr>
        <p:spPr>
          <a:xfrm>
            <a:off x="3116325" y="5776984"/>
            <a:ext cx="189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14317" y="5630822"/>
            <a:ext cx="189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61" name="Right Arrow 60"/>
          <p:cNvSpPr/>
          <p:nvPr/>
        </p:nvSpPr>
        <p:spPr>
          <a:xfrm rot="16200000">
            <a:off x="7326735" y="3460050"/>
            <a:ext cx="535729" cy="28684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5" name="Picture 4" descr="Corn-plant-clip-art-free-corn-plant-clip-art-jobspapa-clipart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67" b="98000" l="10000" r="8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617" y="1294985"/>
            <a:ext cx="2923618" cy="2923618"/>
          </a:xfrm>
          <a:prstGeom prst="rect">
            <a:avLst/>
          </a:prstGeom>
        </p:spPr>
      </p:pic>
      <p:pic>
        <p:nvPicPr>
          <p:cNvPr id="3" name="Picture 2" descr="1cc6648bef14b7a3a45cf0b9a10f137a.jpg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47195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1653"/>
          <a:stretch/>
        </p:blipFill>
        <p:spPr>
          <a:xfrm>
            <a:off x="1986075" y="3485687"/>
            <a:ext cx="2028790" cy="1371700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4667964" y="3900223"/>
            <a:ext cx="78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2623651" y="3603474"/>
            <a:ext cx="78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Org. C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7205808" y="3860993"/>
            <a:ext cx="78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Org. 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16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745246" y="945854"/>
            <a:ext cx="2350520" cy="1604629"/>
            <a:chOff x="7948236" y="693467"/>
            <a:chExt cx="889355" cy="638447"/>
          </a:xfrm>
        </p:grpSpPr>
        <p:sp>
          <p:nvSpPr>
            <p:cNvPr id="41" name="Cloud 40"/>
            <p:cNvSpPr/>
            <p:nvPr/>
          </p:nvSpPr>
          <p:spPr>
            <a:xfrm>
              <a:off x="7948236" y="693467"/>
              <a:ext cx="889355" cy="638447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291786" y="884110"/>
              <a:ext cx="378766" cy="257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CO</a:t>
              </a:r>
              <a:r>
                <a:rPr lang="en-US" sz="3600" baseline="-25000" dirty="0" smtClean="0"/>
                <a:t>2</a:t>
              </a:r>
              <a:endParaRPr lang="en-US" sz="36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5788" y="956509"/>
            <a:ext cx="1776754" cy="4940300"/>
            <a:chOff x="271233" y="3608533"/>
            <a:chExt cx="1193967" cy="1879471"/>
          </a:xfrm>
        </p:grpSpPr>
        <p:sp>
          <p:nvSpPr>
            <p:cNvPr id="6" name="Right Arrow 5"/>
            <p:cNvSpPr/>
            <p:nvPr/>
          </p:nvSpPr>
          <p:spPr>
            <a:xfrm>
              <a:off x="271233" y="3608533"/>
              <a:ext cx="1193967" cy="1879471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75064" y="4455331"/>
              <a:ext cx="593324" cy="96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PS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7802" y="-427663"/>
            <a:ext cx="5880322" cy="4305801"/>
            <a:chOff x="4762129" y="-241313"/>
            <a:chExt cx="3241730" cy="2890484"/>
          </a:xfrm>
        </p:grpSpPr>
        <p:grpSp>
          <p:nvGrpSpPr>
            <p:cNvPr id="10" name="Group 9"/>
            <p:cNvGrpSpPr/>
            <p:nvPr/>
          </p:nvGrpSpPr>
          <p:grpSpPr>
            <a:xfrm rot="16200000">
              <a:off x="4782281" y="-261465"/>
              <a:ext cx="2890484" cy="2930787"/>
              <a:chOff x="636731" y="-86519"/>
              <a:chExt cx="3905250" cy="3625459"/>
            </a:xfrm>
          </p:grpSpPr>
          <p:sp>
            <p:nvSpPr>
              <p:cNvPr id="13" name="Block Arc 12"/>
              <p:cNvSpPr/>
              <p:nvPr/>
            </p:nvSpPr>
            <p:spPr>
              <a:xfrm rot="10800000">
                <a:off x="636731" y="-86519"/>
                <a:ext cx="3905250" cy="3390900"/>
              </a:xfrm>
              <a:prstGeom prst="blockArc">
                <a:avLst>
                  <a:gd name="adj1" fmla="val 16171374"/>
                  <a:gd name="adj2" fmla="val 21580525"/>
                  <a:gd name="adj3" fmla="val 40235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Triangle 13"/>
              <p:cNvSpPr/>
              <p:nvPr/>
            </p:nvSpPr>
            <p:spPr>
              <a:xfrm rot="5400000">
                <a:off x="2017436" y="2400276"/>
                <a:ext cx="1710585" cy="566744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308638" y="823385"/>
              <a:ext cx="695221" cy="201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CO</a:t>
              </a:r>
              <a:r>
                <a:rPr lang="en-US" sz="1350" baseline="-25000" dirty="0"/>
                <a:t>2</a:t>
              </a:r>
              <a:endParaRPr lang="en-US" sz="135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47010" y="1508796"/>
              <a:ext cx="444741" cy="201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CR</a:t>
              </a:r>
            </a:p>
          </p:txBody>
        </p:sp>
      </p:grpSp>
      <p:sp>
        <p:nvSpPr>
          <p:cNvPr id="25" name="Right Arrow 24"/>
          <p:cNvSpPr/>
          <p:nvPr/>
        </p:nvSpPr>
        <p:spPr>
          <a:xfrm>
            <a:off x="2820851" y="3964857"/>
            <a:ext cx="819314" cy="855290"/>
          </a:xfrm>
          <a:prstGeom prst="rightArrow">
            <a:avLst>
              <a:gd name="adj1" fmla="val 72532"/>
              <a:gd name="adj2" fmla="val 4730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1" name="Group 80"/>
          <p:cNvGrpSpPr/>
          <p:nvPr/>
        </p:nvGrpSpPr>
        <p:grpSpPr>
          <a:xfrm>
            <a:off x="4127389" y="2591061"/>
            <a:ext cx="2684356" cy="3059726"/>
            <a:chOff x="6338737" y="3845918"/>
            <a:chExt cx="2559119" cy="3369680"/>
          </a:xfrm>
        </p:grpSpPr>
        <p:grpSp>
          <p:nvGrpSpPr>
            <p:cNvPr id="87" name="Group 86"/>
            <p:cNvGrpSpPr/>
            <p:nvPr/>
          </p:nvGrpSpPr>
          <p:grpSpPr>
            <a:xfrm>
              <a:off x="6338737" y="3845918"/>
              <a:ext cx="2559119" cy="1979875"/>
              <a:chOff x="4461645" y="-1933130"/>
              <a:chExt cx="4822451" cy="4855473"/>
            </a:xfrm>
          </p:grpSpPr>
          <p:grpSp>
            <p:nvGrpSpPr>
              <p:cNvPr id="90" name="Group 89"/>
              <p:cNvGrpSpPr/>
              <p:nvPr/>
            </p:nvGrpSpPr>
            <p:grpSpPr>
              <a:xfrm rot="16200000">
                <a:off x="4096314" y="-1567799"/>
                <a:ext cx="4624299" cy="3893637"/>
                <a:chOff x="579988" y="-458225"/>
                <a:chExt cx="6247758" cy="4816527"/>
              </a:xfrm>
            </p:grpSpPr>
            <p:sp>
              <p:nvSpPr>
                <p:cNvPr id="93" name="Block Arc 92"/>
                <p:cNvSpPr/>
                <p:nvPr/>
              </p:nvSpPr>
              <p:spPr>
                <a:xfrm rot="10800000">
                  <a:off x="579988" y="-458225"/>
                  <a:ext cx="6247758" cy="4427798"/>
                </a:xfrm>
                <a:prstGeom prst="blockArc">
                  <a:avLst>
                    <a:gd name="adj1" fmla="val 16171374"/>
                    <a:gd name="adj2" fmla="val 102878"/>
                    <a:gd name="adj3" fmla="val 29919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Triangle 93"/>
                <p:cNvSpPr/>
                <p:nvPr/>
              </p:nvSpPr>
              <p:spPr>
                <a:xfrm rot="5400000">
                  <a:off x="3188295" y="2673525"/>
                  <a:ext cx="2125440" cy="1244113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</p:grpSp>
          <p:sp>
            <p:nvSpPr>
              <p:cNvPr id="91" name="TextBox 90"/>
              <p:cNvSpPr txBox="1"/>
              <p:nvPr/>
            </p:nvSpPr>
            <p:spPr>
              <a:xfrm>
                <a:off x="7756240" y="-985115"/>
                <a:ext cx="1527856" cy="9812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CO</a:t>
                </a:r>
                <a:r>
                  <a:rPr lang="en-US" sz="1350" baseline="-25000" dirty="0"/>
                  <a:t>2</a:t>
                </a:r>
                <a:endParaRPr lang="en-US" sz="1350" dirty="0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586173" y="1261794"/>
                <a:ext cx="969097" cy="1660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CR</a:t>
                </a: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6364172" y="6222793"/>
              <a:ext cx="1933875" cy="992805"/>
              <a:chOff x="7284470" y="3330980"/>
              <a:chExt cx="2476360" cy="1495063"/>
            </a:xfrm>
          </p:grpSpPr>
          <p:sp>
            <p:nvSpPr>
              <p:cNvPr id="85" name="Block Arc 84"/>
              <p:cNvSpPr/>
              <p:nvPr/>
            </p:nvSpPr>
            <p:spPr>
              <a:xfrm rot="4856069" flipH="1">
                <a:off x="7670952" y="2944498"/>
                <a:ext cx="1495063" cy="2268027"/>
              </a:xfrm>
              <a:prstGeom prst="blockArc">
                <a:avLst>
                  <a:gd name="adj1" fmla="val 16172202"/>
                  <a:gd name="adj2" fmla="val 21060635"/>
                  <a:gd name="adj3" fmla="val 14916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Triangle 85"/>
              <p:cNvSpPr/>
              <p:nvPr/>
            </p:nvSpPr>
            <p:spPr>
              <a:xfrm rot="10256069" flipH="1">
                <a:off x="9154274" y="3844352"/>
                <a:ext cx="606556" cy="251790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7120140" y="6255609"/>
              <a:ext cx="860284" cy="81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Manure</a:t>
              </a:r>
            </a:p>
            <a:p>
              <a:r>
                <a:rPr lang="en-US" sz="1400" dirty="0" smtClean="0"/>
                <a:t>Decomp-</a:t>
              </a:r>
              <a:r>
                <a:rPr lang="en-US" sz="1400" dirty="0" err="1" smtClean="0"/>
                <a:t>osition</a:t>
              </a:r>
              <a:endParaRPr lang="en-US" sz="1400" dirty="0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608344" y="2445817"/>
            <a:ext cx="1338527" cy="3026224"/>
            <a:chOff x="10344541" y="1141720"/>
            <a:chExt cx="1784702" cy="4034965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0331" y="2449320"/>
              <a:ext cx="1093123" cy="1596153"/>
            </a:xfrm>
            <a:prstGeom prst="rect">
              <a:avLst/>
            </a:prstGeom>
          </p:spPr>
        </p:pic>
        <p:sp>
          <p:nvSpPr>
            <p:cNvPr id="98" name="Up Arrow 97"/>
            <p:cNvSpPr/>
            <p:nvPr/>
          </p:nvSpPr>
          <p:spPr>
            <a:xfrm>
              <a:off x="10344541" y="1141720"/>
              <a:ext cx="1784702" cy="1212593"/>
            </a:xfrm>
            <a:prstGeom prst="up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0586126" y="4284133"/>
              <a:ext cx="154311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*</a:t>
              </a:r>
              <a:r>
                <a:rPr lang="en-US" sz="1350" dirty="0" smtClean="0"/>
                <a:t>=Fossil Fuel Combustion</a:t>
              </a:r>
              <a:endParaRPr lang="en-US" sz="1350" dirty="0"/>
            </a:p>
          </p:txBody>
        </p:sp>
      </p:grpSp>
      <p:sp>
        <p:nvSpPr>
          <p:cNvPr id="115" name="TextBox 114"/>
          <p:cNvSpPr txBox="1"/>
          <p:nvPr/>
        </p:nvSpPr>
        <p:spPr>
          <a:xfrm flipH="1">
            <a:off x="3227409" y="4146902"/>
            <a:ext cx="214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889373" y="5493477"/>
            <a:ext cx="9314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Row crop farms </a:t>
            </a:r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502439" y="3450109"/>
            <a:ext cx="13172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YOUR BURRITO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287770" y="4857362"/>
            <a:ext cx="1333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1/8 </a:t>
            </a:r>
            <a:r>
              <a:rPr lang="en-US" sz="1400" dirty="0" err="1"/>
              <a:t>lb</a:t>
            </a:r>
            <a:r>
              <a:rPr lang="en-US" sz="1400" dirty="0"/>
              <a:t> of beef – 115 calories</a:t>
            </a:r>
            <a:endParaRPr lang="en-US" sz="135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674" y="3845905"/>
            <a:ext cx="1503914" cy="1106630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5057446" y="4281902"/>
            <a:ext cx="1105134" cy="488717"/>
            <a:chOff x="4344108" y="2859420"/>
            <a:chExt cx="1363773" cy="488717"/>
          </a:xfrm>
        </p:grpSpPr>
        <p:sp>
          <p:nvSpPr>
            <p:cNvPr id="44" name="Right Arrow 43"/>
            <p:cNvSpPr/>
            <p:nvPr/>
          </p:nvSpPr>
          <p:spPr>
            <a:xfrm>
              <a:off x="4344108" y="2859420"/>
              <a:ext cx="1363773" cy="488717"/>
            </a:xfrm>
            <a:prstGeom prst="right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291828" y="2880126"/>
              <a:ext cx="18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C00000"/>
                  </a:solidFill>
                </a:rPr>
                <a:t>*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81" y="3816435"/>
            <a:ext cx="1578177" cy="11671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83426" y="5647823"/>
            <a:ext cx="15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Beef ranches</a:t>
            </a:r>
            <a:r>
              <a:rPr lang="en-US" sz="2400" dirty="0" smtClean="0">
                <a:solidFill>
                  <a:srgbClr val="FF0000"/>
                </a:solidFill>
              </a:rPr>
              <a:t>*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6" name="Picture 45" descr="Corn-plant-clip-art-free-corn-plant-clip-art-jobspapa-clipart.jpg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67" b="98000" l="10000" r="8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75" y="1331857"/>
            <a:ext cx="2923618" cy="2923618"/>
          </a:xfrm>
          <a:prstGeom prst="rect">
            <a:avLst/>
          </a:prstGeom>
        </p:spPr>
      </p:pic>
      <p:pic>
        <p:nvPicPr>
          <p:cNvPr id="47" name="Picture 46" descr="1cc6648bef14b7a3a45cf0b9a10f137a.jpg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47195" l="76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1653"/>
          <a:stretch/>
        </p:blipFill>
        <p:spPr>
          <a:xfrm>
            <a:off x="941975" y="3714182"/>
            <a:ext cx="2028790" cy="1371700"/>
          </a:xfrm>
          <a:prstGeom prst="rect">
            <a:avLst/>
          </a:prstGeom>
        </p:spPr>
      </p:pic>
      <p:sp>
        <p:nvSpPr>
          <p:cNvPr id="48" name="Right Arrow 47"/>
          <p:cNvSpPr/>
          <p:nvPr/>
        </p:nvSpPr>
        <p:spPr>
          <a:xfrm rot="16200000">
            <a:off x="6894935" y="3872110"/>
            <a:ext cx="535729" cy="28684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TextBox 48"/>
          <p:cNvSpPr txBox="1"/>
          <p:nvPr/>
        </p:nvSpPr>
        <p:spPr>
          <a:xfrm>
            <a:off x="5671951" y="4721702"/>
            <a:ext cx="15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814317" y="4184132"/>
            <a:ext cx="902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Feed</a:t>
            </a:r>
            <a:endParaRPr 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5076527" y="4350721"/>
            <a:ext cx="902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Harvest</a:t>
            </a:r>
            <a:endParaRPr lang="en-US" sz="1400" dirty="0"/>
          </a:p>
        </p:txBody>
      </p:sp>
      <p:sp>
        <p:nvSpPr>
          <p:cNvPr id="52" name="Block Arc 51"/>
          <p:cNvSpPr/>
          <p:nvPr/>
        </p:nvSpPr>
        <p:spPr>
          <a:xfrm rot="4256193">
            <a:off x="3461591" y="2469273"/>
            <a:ext cx="1657652" cy="1915412"/>
          </a:xfrm>
          <a:prstGeom prst="blockArc">
            <a:avLst>
              <a:gd name="adj1" fmla="val 16171374"/>
              <a:gd name="adj2" fmla="val 19180905"/>
              <a:gd name="adj3" fmla="val 646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53" name="Triangle 93"/>
          <p:cNvSpPr/>
          <p:nvPr/>
        </p:nvSpPr>
        <p:spPr>
          <a:xfrm>
            <a:off x="4947032" y="3006425"/>
            <a:ext cx="391293" cy="17594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TextBox 53"/>
          <p:cNvSpPr txBox="1"/>
          <p:nvPr/>
        </p:nvSpPr>
        <p:spPr>
          <a:xfrm>
            <a:off x="4368662" y="3386557"/>
            <a:ext cx="93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Burps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74969" y="2657864"/>
            <a:ext cx="8504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 smtClean="0"/>
              <a:t>Methane (CH</a:t>
            </a:r>
            <a:r>
              <a:rPr lang="en-US" sz="1350" baseline="-25000" dirty="0" smtClean="0"/>
              <a:t>4</a:t>
            </a:r>
            <a:r>
              <a:rPr lang="en-US" sz="1350" dirty="0" smtClean="0"/>
              <a:t>)</a:t>
            </a:r>
            <a:endParaRPr lang="en-US" sz="1350" dirty="0"/>
          </a:p>
        </p:txBody>
      </p:sp>
      <p:sp>
        <p:nvSpPr>
          <p:cNvPr id="56" name="TextBox 55"/>
          <p:cNvSpPr txBox="1"/>
          <p:nvPr/>
        </p:nvSpPr>
        <p:spPr>
          <a:xfrm>
            <a:off x="5742443" y="5135024"/>
            <a:ext cx="850462" cy="36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CO</a:t>
            </a:r>
            <a:r>
              <a:rPr lang="en-US" sz="1350" baseline="-25000" dirty="0"/>
              <a:t>2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28227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9655</TotalTime>
  <Words>267</Words>
  <Application>Microsoft Macintosh PowerPoint</Application>
  <PresentationFormat>On-screen Show (4:3)</PresentationFormat>
  <Paragraphs>121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Walus, Alex</dc:creator>
  <cp:lastModifiedBy>Walus, Alex</cp:lastModifiedBy>
  <cp:revision>50</cp:revision>
  <dcterms:created xsi:type="dcterms:W3CDTF">2018-02-02T15:41:22Z</dcterms:created>
  <dcterms:modified xsi:type="dcterms:W3CDTF">2018-03-29T14:59:12Z</dcterms:modified>
</cp:coreProperties>
</file>