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71" r:id="rId2"/>
    <p:sldId id="302" r:id="rId3"/>
    <p:sldId id="306" r:id="rId4"/>
    <p:sldId id="304" r:id="rId5"/>
    <p:sldId id="313" r:id="rId6"/>
    <p:sldId id="307" r:id="rId7"/>
    <p:sldId id="316" r:id="rId8"/>
    <p:sldId id="314" r:id="rId9"/>
    <p:sldId id="308" r:id="rId10"/>
    <p:sldId id="317" r:id="rId11"/>
    <p:sldId id="315" r:id="rId12"/>
    <p:sldId id="312" r:id="rId13"/>
    <p:sldId id="318" r:id="rId14"/>
    <p:sldId id="305" r:id="rId15"/>
    <p:sldId id="319"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7"/>
    <p:restoredTop sz="69928" autoAdjust="0"/>
  </p:normalViewPr>
  <p:slideViewPr>
    <p:cSldViewPr snapToGrid="0" snapToObjects="1" showGuides="1">
      <p:cViewPr varScale="1">
        <p:scale>
          <a:sx n="64" d="100"/>
          <a:sy n="64" d="100"/>
        </p:scale>
        <p:origin x="2304" y="176"/>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1/16/20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arbontime.bscs.org/sites/default/files/simulations/pool-flux-simulation-updated/index.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2666546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1221257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499850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1780642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patterns.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14. Have students share and discuss their answers to questions.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1037873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 4.3 How Fluxes Change and Photosynthesis Limits PPT.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Conclusions: Why do ecosystems with unbalanced fluxes often stabilize?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Predictions: What can cause stable ecosystems to become unstable?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into the next activity.</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2569957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4.3 How Fluxes Change and Photosynthesis Limits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32208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Constant Fluxes Model and introduce the Changing Fluxes Model.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Pass out the 4.3 Computer Model for Changing Fluxes Handout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partners or as a whole class, have students read the handout.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Discuss how the Constant Flux and Changing Fluxes Models are different.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idea from Activity 2.4 that different ecosystems have different amounts of organic carbon and relate it to the photosynthesis flux.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sng" kern="1200" dirty="0">
                <a:solidFill>
                  <a:schemeClr val="tx1"/>
                </a:solidFill>
                <a:effectLst/>
                <a:latin typeface="+mn-lt"/>
                <a:ea typeface="+mn-ea"/>
                <a:cs typeface="+mn-cs"/>
                <a:hlinkClick r:id="rId3"/>
              </a:rPr>
              <a:t>https://carbontime.bscs.org/sites/default/files/simulations/pool-flux-simulation-updated/index.html</a:t>
            </a:r>
            <a:endParaRPr lang="en-US"/>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3</a:t>
            </a:fld>
            <a:endParaRPr lang="en-US"/>
          </a:p>
        </p:txBody>
      </p:sp>
    </p:spTree>
    <p:extLst>
      <p:ext uri="{BB962C8B-B14F-4D97-AF65-F5344CB8AC3E}">
        <p14:creationId xmlns:p14="http://schemas.microsoft.com/office/powerpoint/2010/main" val="166353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Show students how to use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and open the simulation.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students how to move the sliders and run an example. Point out the graphs and how they can slide the line of the graph to get data for a particular point in time.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1402399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the 4.3 Computer Model for Changing Fluxes Worksheet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instructions to run the simulation. Students should record their data in the tables.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689311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1673055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37866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580131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5-13 to discuss Run 1, 2, and 3 as a class. Students can complete the tables on Slides 5, 8, and 11 on their worksheets. Results from example runs are shown in both graph and table form.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1715620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1/16/20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1/16/20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1/16/20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1/16/20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4.3 How Fluxes Change and Photosynthesis Limits</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Run 2</a:t>
            </a:r>
          </a:p>
        </p:txBody>
      </p:sp>
      <p:graphicFrame>
        <p:nvGraphicFramePr>
          <p:cNvPr id="4" name="Table 3"/>
          <p:cNvGraphicFramePr>
            <a:graphicFrameLocks noGrp="1"/>
          </p:cNvGraphicFramePr>
          <p:nvPr>
            <p:extLst>
              <p:ext uri="{D42A27DB-BD31-4B8C-83A1-F6EECF244321}">
                <p14:modId xmlns:p14="http://schemas.microsoft.com/office/powerpoint/2010/main" val="783145074"/>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a:effectLst/>
                        </a:rPr>
                        <a:t>Initial settings (0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800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200 kg</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50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j-lt"/>
                          <a:ea typeface="Times New Roman" charset="0"/>
                          <a:cs typeface="Times New Roman" charset="0"/>
                        </a:rPr>
                        <a:t> </a:t>
                      </a:r>
                      <a:r>
                        <a:rPr lang="en-US" sz="2000" b="1" i="1" dirty="0">
                          <a:solidFill>
                            <a:srgbClr val="0432FF"/>
                          </a:solidFill>
                          <a:effectLst/>
                          <a:latin typeface="+mj-lt"/>
                          <a:ea typeface="Times New Roman" charset="0"/>
                          <a:cs typeface="Times New Roman" charset="0"/>
                        </a:rPr>
                        <a:t>791 </a:t>
                      </a:r>
                      <a:r>
                        <a:rPr lang="en-US" sz="2000" dirty="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j-lt"/>
                          <a:ea typeface="Times New Roman" charset="0"/>
                          <a:cs typeface="Times New Roman" charset="0"/>
                        </a:rPr>
                        <a:t>208 </a:t>
                      </a:r>
                      <a:r>
                        <a:rPr lang="en-US" sz="2000" dirty="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j-lt"/>
                          <a:ea typeface="Times New Roman" charset="0"/>
                          <a:cs typeface="Times New Roman" charset="0"/>
                        </a:rPr>
                        <a:t> 50 </a:t>
                      </a:r>
                      <a:r>
                        <a:rPr lang="en-US" sz="2000">
                          <a:effectLst/>
                          <a:latin typeface="+mj-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j-lt"/>
                          <a:ea typeface="Times New Roman" charset="0"/>
                          <a:cs typeface="Times New Roman" charset="0"/>
                        </a:rPr>
                        <a:t> </a:t>
                      </a:r>
                      <a:r>
                        <a:rPr lang="en-US" sz="2000" b="1" i="1">
                          <a:solidFill>
                            <a:srgbClr val="0432FF"/>
                          </a:solidFill>
                          <a:effectLst/>
                          <a:latin typeface="+mj-lt"/>
                          <a:ea typeface="Times New Roman" charset="0"/>
                          <a:cs typeface="Times New Roman" charset="0"/>
                        </a:rPr>
                        <a:t> 41 </a:t>
                      </a:r>
                      <a:r>
                        <a:rPr lang="en-US" sz="2000">
                          <a:effectLst/>
                          <a:latin typeface="+mj-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j-lt"/>
                          <a:ea typeface="Times New Roman" charset="0"/>
                          <a:cs typeface="Times New Roman" charset="0"/>
                        </a:rPr>
                        <a:t>761 </a:t>
                      </a:r>
                      <a:r>
                        <a:rPr lang="en-US" sz="200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j-lt"/>
                          <a:ea typeface="Times New Roman" charset="0"/>
                          <a:cs typeface="Times New Roman" charset="0"/>
                        </a:rPr>
                        <a:t> 238 </a:t>
                      </a:r>
                      <a:r>
                        <a:rPr lang="en-US" sz="200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j-lt"/>
                          <a:ea typeface="Times New Roman" charset="0"/>
                          <a:cs typeface="Times New Roman" charset="0"/>
                        </a:rPr>
                        <a:t> </a:t>
                      </a:r>
                      <a:r>
                        <a:rPr lang="en-US" sz="2000" b="1" i="1">
                          <a:effectLst/>
                          <a:latin typeface="+mj-lt"/>
                          <a:ea typeface="Times New Roman" charset="0"/>
                          <a:cs typeface="Times New Roman" charset="0"/>
                        </a:rPr>
                        <a:t> </a:t>
                      </a:r>
                      <a:r>
                        <a:rPr lang="en-US" sz="2000" b="1" i="1">
                          <a:solidFill>
                            <a:srgbClr val="0432FF"/>
                          </a:solidFill>
                          <a:effectLst/>
                          <a:latin typeface="+mj-lt"/>
                          <a:ea typeface="Times New Roman" charset="0"/>
                          <a:cs typeface="Times New Roman" charset="0"/>
                        </a:rPr>
                        <a:t>54 </a:t>
                      </a:r>
                      <a:r>
                        <a:rPr lang="en-US" sz="2000">
                          <a:effectLst/>
                          <a:latin typeface="+mj-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j-lt"/>
                          <a:ea typeface="Times New Roman" charset="0"/>
                          <a:cs typeface="Times New Roman" charset="0"/>
                        </a:rPr>
                        <a:t> </a:t>
                      </a:r>
                      <a:r>
                        <a:rPr lang="en-US" sz="2000" b="1" i="1" dirty="0">
                          <a:solidFill>
                            <a:srgbClr val="0432FF"/>
                          </a:solidFill>
                          <a:effectLst/>
                          <a:latin typeface="+mj-lt"/>
                          <a:ea typeface="Times New Roman" charset="0"/>
                          <a:cs typeface="Times New Roman" charset="0"/>
                        </a:rPr>
                        <a:t> 47 </a:t>
                      </a:r>
                      <a:r>
                        <a:rPr lang="en-US" sz="2000" dirty="0">
                          <a:effectLst/>
                          <a:latin typeface="+mj-lt"/>
                          <a:ea typeface="Times New Roman" charset="0"/>
                          <a:cs typeface="Times New Roman" charset="0"/>
                        </a:rPr>
                        <a:t>kg/</a:t>
                      </a:r>
                      <a:r>
                        <a:rPr lang="en-US" sz="2000" dirty="0" err="1">
                          <a:effectLst/>
                          <a:latin typeface="+mj-lt"/>
                          <a:ea typeface="Times New Roman" charset="0"/>
                          <a:cs typeface="Times New Roman" charset="0"/>
                        </a:rPr>
                        <a:t>yr</a:t>
                      </a:r>
                      <a:endParaRPr lang="en-US" sz="2000" dirty="0">
                        <a:effectLst/>
                        <a:latin typeface="+mj-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j-lt"/>
                          <a:ea typeface="Times New Roman" charset="0"/>
                          <a:cs typeface="Times New Roman" charset="0"/>
                        </a:rPr>
                        <a:t> </a:t>
                      </a:r>
                      <a:r>
                        <a:rPr lang="en-US" sz="2000" b="1" i="1">
                          <a:solidFill>
                            <a:srgbClr val="0432FF"/>
                          </a:solidFill>
                          <a:effectLst/>
                          <a:latin typeface="+mj-lt"/>
                          <a:ea typeface="Times New Roman" charset="0"/>
                          <a:cs typeface="Times New Roman" charset="0"/>
                        </a:rPr>
                        <a:t>706 </a:t>
                      </a:r>
                      <a:r>
                        <a:rPr lang="en-US" sz="200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j-lt"/>
                          <a:ea typeface="Times New Roman" charset="0"/>
                          <a:cs typeface="Times New Roman" charset="0"/>
                        </a:rPr>
                        <a:t>293 </a:t>
                      </a:r>
                      <a:r>
                        <a:rPr lang="en-US" sz="2000">
                          <a:effectLst/>
                          <a:latin typeface="+mj-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j-lt"/>
                          <a:ea typeface="Times New Roman" charset="0"/>
                          <a:cs typeface="Times New Roman" charset="0"/>
                        </a:rPr>
                        <a:t> 60 </a:t>
                      </a:r>
                      <a:r>
                        <a:rPr lang="en-US" sz="2000">
                          <a:effectLst/>
                          <a:latin typeface="+mj-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j-lt"/>
                          <a:ea typeface="Times New Roman" charset="0"/>
                          <a:cs typeface="Times New Roman" charset="0"/>
                        </a:rPr>
                        <a:t> </a:t>
                      </a:r>
                      <a:r>
                        <a:rPr lang="en-US" sz="2000" b="1" i="1" dirty="0">
                          <a:solidFill>
                            <a:srgbClr val="0432FF"/>
                          </a:solidFill>
                          <a:effectLst/>
                          <a:latin typeface="+mj-lt"/>
                          <a:ea typeface="Times New Roman" charset="0"/>
                          <a:cs typeface="Times New Roman" charset="0"/>
                        </a:rPr>
                        <a:t>58 </a:t>
                      </a:r>
                      <a:r>
                        <a:rPr lang="en-US" sz="2000" dirty="0">
                          <a:effectLst/>
                          <a:latin typeface="+mj-lt"/>
                          <a:ea typeface="Times New Roman" charset="0"/>
                          <a:cs typeface="Times New Roman" charset="0"/>
                        </a:rPr>
                        <a:t>kg/</a:t>
                      </a:r>
                      <a:r>
                        <a:rPr lang="en-US" sz="2000" dirty="0" err="1">
                          <a:effectLst/>
                          <a:latin typeface="+mj-lt"/>
                          <a:ea typeface="Times New Roman" charset="0"/>
                          <a:cs typeface="Times New Roman" charset="0"/>
                        </a:rPr>
                        <a:t>yr</a:t>
                      </a:r>
                      <a:endParaRPr lang="en-US" sz="2000" dirty="0">
                        <a:effectLst/>
                        <a:latin typeface="+mj-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87425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3</a:t>
            </a:r>
          </a:p>
        </p:txBody>
      </p:sp>
      <p:graphicFrame>
        <p:nvGraphicFramePr>
          <p:cNvPr id="4" name="Table 3"/>
          <p:cNvGraphicFramePr>
            <a:graphicFrameLocks noGrp="1"/>
          </p:cNvGraphicFramePr>
          <p:nvPr>
            <p:extLst>
              <p:ext uri="{D42A27DB-BD31-4B8C-83A1-F6EECF244321}">
                <p14:modId xmlns:p14="http://schemas.microsoft.com/office/powerpoint/2010/main" val="676785891"/>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dirty="0">
                          <a:effectLst/>
                        </a:rPr>
                        <a:t>Initial settings (0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500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500 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90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kg</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9208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3</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77" y="1222766"/>
            <a:ext cx="8878083" cy="496817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883" y="2389407"/>
            <a:ext cx="6331042" cy="3100653"/>
          </a:xfrm>
          <a:prstGeom prst="rect">
            <a:avLst/>
          </a:prstGeom>
          <a:ln w="38100">
            <a:solidFill>
              <a:schemeClr val="tx1"/>
            </a:solidFill>
          </a:ln>
        </p:spPr>
      </p:pic>
    </p:spTree>
    <p:extLst>
      <p:ext uri="{BB962C8B-B14F-4D97-AF65-F5344CB8AC3E}">
        <p14:creationId xmlns:p14="http://schemas.microsoft.com/office/powerpoint/2010/main" val="133832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3</a:t>
            </a:r>
          </a:p>
        </p:txBody>
      </p:sp>
      <p:graphicFrame>
        <p:nvGraphicFramePr>
          <p:cNvPr id="4" name="Table 3"/>
          <p:cNvGraphicFramePr>
            <a:graphicFrameLocks noGrp="1"/>
          </p:cNvGraphicFramePr>
          <p:nvPr>
            <p:extLst>
              <p:ext uri="{D42A27DB-BD31-4B8C-83A1-F6EECF244321}">
                <p14:modId xmlns:p14="http://schemas.microsoft.com/office/powerpoint/2010/main" val="1085122315"/>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dirty="0">
                          <a:effectLst/>
                        </a:rPr>
                        <a:t>Initial settings (0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500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500 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90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466</a:t>
                      </a:r>
                      <a:r>
                        <a:rPr lang="en-US" sz="2000">
                          <a:effectLst/>
                          <a:latin typeface="+mn-lt"/>
                          <a:ea typeface="Times New Roman" charset="0"/>
                          <a:cs typeface="Times New Roman" charset="0"/>
                        </a:rPr>
                        <a:t> 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533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137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n-lt"/>
                          <a:ea typeface="Times New Roman" charset="0"/>
                          <a:cs typeface="Times New Roman" charset="0"/>
                        </a:rPr>
                        <a:t> </a:t>
                      </a:r>
                      <a:r>
                        <a:rPr lang="en-US" sz="2000" b="1" i="1">
                          <a:solidFill>
                            <a:srgbClr val="0432FF"/>
                          </a:solidFill>
                          <a:effectLst/>
                          <a:latin typeface="+mn-lt"/>
                          <a:ea typeface="Times New Roman" charset="0"/>
                          <a:cs typeface="Times New Roman" charset="0"/>
                        </a:rPr>
                        <a:t>106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367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632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144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n-lt"/>
                          <a:ea typeface="Times New Roman" charset="0"/>
                          <a:cs typeface="Times New Roman" charset="0"/>
                        </a:rPr>
                        <a:t> </a:t>
                      </a:r>
                      <a:r>
                        <a:rPr lang="en-US" sz="2000" b="1" i="1" dirty="0">
                          <a:solidFill>
                            <a:srgbClr val="0432FF"/>
                          </a:solidFill>
                          <a:effectLst/>
                          <a:latin typeface="+mn-lt"/>
                          <a:ea typeface="Times New Roman" charset="0"/>
                          <a:cs typeface="Times New Roman" charset="0"/>
                        </a:rPr>
                        <a:t>126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n-lt"/>
                          <a:ea typeface="Times New Roman" charset="0"/>
                          <a:cs typeface="Times New Roman" charset="0"/>
                        </a:rPr>
                        <a:t> </a:t>
                      </a:r>
                      <a:r>
                        <a:rPr lang="en-US" sz="2000" b="1" i="1">
                          <a:solidFill>
                            <a:srgbClr val="0432FF"/>
                          </a:solidFill>
                          <a:effectLst/>
                          <a:latin typeface="+mn-lt"/>
                          <a:ea typeface="Times New Roman" charset="0"/>
                          <a:cs typeface="Times New Roman" charset="0"/>
                        </a:rPr>
                        <a:t>254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745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150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149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1986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p:txBody>
          <a:bodyPr/>
          <a:lstStyle/>
          <a:p>
            <a:r>
              <a:rPr lang="en-US" dirty="0"/>
              <a:t>What is the main setting that determines pool size after 20 years? Why?</a:t>
            </a:r>
          </a:p>
          <a:p>
            <a:r>
              <a:rPr lang="en-US" dirty="0"/>
              <a:t>What is the main setting that determines fluxes after 20 years? Why?</a:t>
            </a:r>
          </a:p>
          <a:p>
            <a:r>
              <a:rPr lang="en-US" dirty="0"/>
              <a:t>What is the limiting resource in a desert? Forest? Cornfield? Prairie?</a:t>
            </a:r>
          </a:p>
        </p:txBody>
      </p:sp>
    </p:spTree>
    <p:extLst>
      <p:ext uri="{BB962C8B-B14F-4D97-AF65-F5344CB8AC3E}">
        <p14:creationId xmlns:p14="http://schemas.microsoft.com/office/powerpoint/2010/main" val="1964202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93632-8C3D-CE44-ABA9-2474F9E34C17}"/>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DF57409D-177F-CC4E-B3F0-774BB4053E95}"/>
              </a:ext>
            </a:extLst>
          </p:cNvPr>
          <p:cNvSpPr>
            <a:spLocks noGrp="1"/>
          </p:cNvSpPr>
          <p:nvPr>
            <p:ph idx="1"/>
          </p:nvPr>
        </p:nvSpPr>
        <p:spPr/>
        <p:txBody>
          <a:bodyPr/>
          <a:lstStyle/>
          <a:p>
            <a:r>
              <a:rPr lang="en-US" dirty="0"/>
              <a:t>Conclusions</a:t>
            </a:r>
          </a:p>
          <a:p>
            <a:pPr lvl="1"/>
            <a:r>
              <a:rPr lang="en-US" dirty="0"/>
              <a:t>Why do ecosystems with unbalanced fluxes often stabilize?</a:t>
            </a:r>
          </a:p>
          <a:p>
            <a:r>
              <a:rPr lang="en-US" dirty="0"/>
              <a:t>Predictions</a:t>
            </a:r>
          </a:p>
          <a:p>
            <a:pPr lvl="1"/>
            <a:r>
              <a:rPr lang="en-US" dirty="0"/>
              <a:t>What can cause stable ecosystems to become unstable?</a:t>
            </a:r>
            <a:endParaRPr lang="en-US" sz="3200" dirty="0"/>
          </a:p>
        </p:txBody>
      </p:sp>
      <p:sp>
        <p:nvSpPr>
          <p:cNvPr id="4" name="Slide Number Placeholder 3">
            <a:extLst>
              <a:ext uri="{FF2B5EF4-FFF2-40B4-BE49-F238E27FC236}">
                <a16:creationId xmlns:a16="http://schemas.microsoft.com/office/drawing/2014/main" id="{48572432-E641-2641-880E-1A836423F77B}"/>
              </a:ext>
            </a:extLst>
          </p:cNvPr>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1986064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224445" y="1683332"/>
            <a:ext cx="8833564" cy="4407324"/>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7421848" y="1750293"/>
            <a:ext cx="924560" cy="924560"/>
          </a:xfrm>
          <a:prstGeom prst="wedgeEllipseCallout">
            <a:avLst>
              <a:gd name="adj1" fmla="val -83561"/>
              <a:gd name="adj2" fmla="val 99168"/>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66649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161" y="251085"/>
            <a:ext cx="8229600" cy="1143000"/>
          </a:xfrm>
        </p:spPr>
        <p:txBody>
          <a:bodyPr>
            <a:normAutofit fontScale="90000"/>
          </a:bodyPr>
          <a:lstStyle/>
          <a:p>
            <a:r>
              <a:rPr lang="en-US" dirty="0"/>
              <a:t>Computer Model for Changing Fluxes</a:t>
            </a:r>
          </a:p>
        </p:txBody>
      </p:sp>
      <p:sp>
        <p:nvSpPr>
          <p:cNvPr id="6" name="TextBox 5"/>
          <p:cNvSpPr txBox="1"/>
          <p:nvPr/>
        </p:nvSpPr>
        <p:spPr>
          <a:xfrm>
            <a:off x="517161" y="1574176"/>
            <a:ext cx="3222100" cy="4154984"/>
          </a:xfrm>
          <a:prstGeom prst="rect">
            <a:avLst/>
          </a:prstGeom>
          <a:noFill/>
        </p:spPr>
        <p:txBody>
          <a:bodyPr wrap="square" rtlCol="0">
            <a:spAutoFit/>
          </a:bodyPr>
          <a:lstStyle/>
          <a:p>
            <a:r>
              <a:rPr lang="en-US" sz="2200" dirty="0"/>
              <a:t>Read the handout to review the Constant Flux simulation and to learn about the Changing Fluxes Simulation.</a:t>
            </a:r>
          </a:p>
          <a:p>
            <a:endParaRPr lang="en-US" sz="2200" dirty="0"/>
          </a:p>
          <a:p>
            <a:r>
              <a:rPr lang="en-US" sz="2200" dirty="0"/>
              <a:t>How are the simulations different?</a:t>
            </a:r>
          </a:p>
          <a:p>
            <a:endParaRPr lang="en-US" sz="2200" dirty="0"/>
          </a:p>
          <a:p>
            <a:r>
              <a:rPr lang="en-US" sz="2200" dirty="0"/>
              <a:t>How do the fluxes change in the Changing Fluxes simulation?</a:t>
            </a:r>
          </a:p>
        </p:txBody>
      </p:sp>
      <p:pic>
        <p:nvPicPr>
          <p:cNvPr id="8" name="Picture 7">
            <a:extLst>
              <a:ext uri="{FF2B5EF4-FFF2-40B4-BE49-F238E27FC236}">
                <a16:creationId xmlns:a16="http://schemas.microsoft.com/office/drawing/2014/main" id="{18DEB01B-B8DA-B945-9732-A3754901A5C6}"/>
              </a:ext>
            </a:extLst>
          </p:cNvPr>
          <p:cNvPicPr>
            <a:picLocks noChangeAspect="1"/>
          </p:cNvPicPr>
          <p:nvPr/>
        </p:nvPicPr>
        <p:blipFill>
          <a:blip r:embed="rId3"/>
          <a:srcRect/>
          <a:stretch/>
        </p:blipFill>
        <p:spPr>
          <a:xfrm>
            <a:off x="4090553" y="1394085"/>
            <a:ext cx="4584054" cy="4703378"/>
          </a:xfrm>
          <a:prstGeom prst="rect">
            <a:avLst/>
          </a:prstGeom>
          <a:ln>
            <a:solidFill>
              <a:schemeClr val="tx1"/>
            </a:solidFill>
          </a:ln>
        </p:spPr>
      </p:pic>
    </p:spTree>
    <p:extLst>
      <p:ext uri="{BB962C8B-B14F-4D97-AF65-F5344CB8AC3E}">
        <p14:creationId xmlns:p14="http://schemas.microsoft.com/office/powerpoint/2010/main" val="1117755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Simulation</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311" b="1557"/>
          <a:stretch/>
        </p:blipFill>
        <p:spPr>
          <a:xfrm>
            <a:off x="59960" y="1240646"/>
            <a:ext cx="9024079" cy="5055224"/>
          </a:xfrm>
          <a:prstGeom prst="rect">
            <a:avLst/>
          </a:prstGeom>
        </p:spPr>
      </p:pic>
    </p:spTree>
    <p:extLst>
      <p:ext uri="{BB962C8B-B14F-4D97-AF65-F5344CB8AC3E}">
        <p14:creationId xmlns:p14="http://schemas.microsoft.com/office/powerpoint/2010/main" val="1656110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1</a:t>
            </a:r>
          </a:p>
        </p:txBody>
      </p:sp>
      <p:graphicFrame>
        <p:nvGraphicFramePr>
          <p:cNvPr id="4" name="Table 3"/>
          <p:cNvGraphicFramePr>
            <a:graphicFrameLocks noGrp="1"/>
          </p:cNvGraphicFramePr>
          <p:nvPr>
            <p:extLst>
              <p:ext uri="{D42A27DB-BD31-4B8C-83A1-F6EECF244321}">
                <p14:modId xmlns:p14="http://schemas.microsoft.com/office/powerpoint/2010/main" val="1667075525"/>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dirty="0">
                          <a:effectLst/>
                        </a:rPr>
                        <a:t>Initial settings (0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500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500 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50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59059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1</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172"/>
          <a:stretch/>
        </p:blipFill>
        <p:spPr>
          <a:xfrm>
            <a:off x="17731" y="1274164"/>
            <a:ext cx="9108538" cy="505476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5385" y="2221126"/>
            <a:ext cx="6253230" cy="3100882"/>
          </a:xfrm>
          <a:prstGeom prst="rect">
            <a:avLst/>
          </a:prstGeom>
          <a:ln w="38100">
            <a:solidFill>
              <a:schemeClr val="tx1"/>
            </a:solidFill>
          </a:ln>
        </p:spPr>
      </p:pic>
    </p:spTree>
    <p:extLst>
      <p:ext uri="{BB962C8B-B14F-4D97-AF65-F5344CB8AC3E}">
        <p14:creationId xmlns:p14="http://schemas.microsoft.com/office/powerpoint/2010/main" val="23450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1</a:t>
            </a:r>
          </a:p>
        </p:txBody>
      </p:sp>
      <p:graphicFrame>
        <p:nvGraphicFramePr>
          <p:cNvPr id="4" name="Table 3"/>
          <p:cNvGraphicFramePr>
            <a:graphicFrameLocks noGrp="1"/>
          </p:cNvGraphicFramePr>
          <p:nvPr>
            <p:extLst>
              <p:ext uri="{D42A27DB-BD31-4B8C-83A1-F6EECF244321}">
                <p14:modId xmlns:p14="http://schemas.microsoft.com/office/powerpoint/2010/main" val="100076828"/>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dirty="0">
                          <a:effectLst/>
                        </a:rPr>
                        <a:t>Initial settings (0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500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500 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50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523</a:t>
                      </a:r>
                      <a:r>
                        <a:rPr lang="en-US" sz="2000" dirty="0">
                          <a:solidFill>
                            <a:srgbClr val="0432FF"/>
                          </a:solidFill>
                          <a:effectLst/>
                          <a:latin typeface="+mn-lt"/>
                          <a:ea typeface="Times New Roman" charset="0"/>
                          <a:cs typeface="Times New Roman" charset="0"/>
                        </a:rPr>
                        <a:t> </a:t>
                      </a:r>
                      <a:r>
                        <a:rPr lang="en-US" sz="2000" dirty="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476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a:solidFill>
                            <a:srgbClr val="0432FF"/>
                          </a:solidFill>
                          <a:effectLst/>
                          <a:latin typeface="+mn-lt"/>
                          <a:ea typeface="Times New Roman" charset="0"/>
                          <a:cs typeface="Times New Roman" charset="0"/>
                        </a:rPr>
                        <a:t>73</a:t>
                      </a:r>
                      <a:r>
                        <a:rPr lang="en-US" sz="2000">
                          <a:solidFill>
                            <a:srgbClr val="0432FF"/>
                          </a:solidFill>
                          <a:effectLst/>
                          <a:latin typeface="+mn-lt"/>
                          <a:ea typeface="Times New Roman" charset="0"/>
                          <a:cs typeface="Times New Roman" charset="0"/>
                        </a:rPr>
                        <a:t>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n-lt"/>
                          <a:ea typeface="Times New Roman" charset="0"/>
                          <a:cs typeface="Times New Roman" charset="0"/>
                        </a:rPr>
                        <a:t> </a:t>
                      </a:r>
                      <a:r>
                        <a:rPr lang="en-US" sz="2000" b="1" i="1">
                          <a:solidFill>
                            <a:srgbClr val="0432FF"/>
                          </a:solidFill>
                          <a:effectLst/>
                          <a:latin typeface="+mn-lt"/>
                          <a:ea typeface="Times New Roman" charset="0"/>
                          <a:cs typeface="Times New Roman" charset="0"/>
                        </a:rPr>
                        <a:t>95 </a:t>
                      </a:r>
                      <a:r>
                        <a:rPr lang="en-US" sz="2000">
                          <a:effectLst/>
                          <a:latin typeface="+mn-lt"/>
                          <a:ea typeface="Times New Roman" charset="0"/>
                          <a:cs typeface="Times New Roman" charset="0"/>
                        </a:rPr>
                        <a:t>kg/yr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590</a:t>
                      </a:r>
                      <a:r>
                        <a:rPr lang="en-US" sz="2000" dirty="0">
                          <a:effectLst/>
                          <a:latin typeface="+mn-lt"/>
                          <a:ea typeface="Times New Roman" charset="0"/>
                          <a:cs typeface="Times New Roman" charset="0"/>
                        </a:rPr>
                        <a:t> 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409 </a:t>
                      </a:r>
                      <a:r>
                        <a:rPr lang="en-US" sz="2000" dirty="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69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81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latin typeface="+mn-lt"/>
                          <a:ea typeface="Times New Roman" charset="0"/>
                          <a:cs typeface="Times New Roman" charset="0"/>
                        </a:rPr>
                        <a:t> </a:t>
                      </a:r>
                      <a:r>
                        <a:rPr lang="en-US" sz="2000" b="1" i="1">
                          <a:solidFill>
                            <a:srgbClr val="0432FF"/>
                          </a:solidFill>
                          <a:effectLst/>
                          <a:latin typeface="+mn-lt"/>
                          <a:ea typeface="Times New Roman" charset="0"/>
                          <a:cs typeface="Times New Roman" charset="0"/>
                        </a:rPr>
                        <a:t>672 </a:t>
                      </a:r>
                      <a:r>
                        <a:rPr lang="en-US" sz="200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b="1" i="1" dirty="0">
                          <a:solidFill>
                            <a:srgbClr val="0432FF"/>
                          </a:solidFill>
                          <a:effectLst/>
                          <a:latin typeface="+mn-lt"/>
                          <a:ea typeface="Times New Roman" charset="0"/>
                          <a:cs typeface="Times New Roman" charset="0"/>
                        </a:rPr>
                        <a:t>327 </a:t>
                      </a:r>
                      <a:r>
                        <a:rPr lang="en-US" sz="2000" dirty="0">
                          <a:effectLst/>
                          <a:latin typeface="+mn-lt"/>
                          <a:ea typeface="Times New Roman" charset="0"/>
                          <a:cs typeface="Times New Roman" charset="0"/>
                        </a:rPr>
                        <a:t>kg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n-lt"/>
                          <a:ea typeface="Times New Roman" charset="0"/>
                          <a:cs typeface="Times New Roman" charset="0"/>
                        </a:rPr>
                        <a:t> </a:t>
                      </a:r>
                      <a:r>
                        <a:rPr lang="en-US" sz="2000" b="1" i="1" dirty="0">
                          <a:solidFill>
                            <a:srgbClr val="0432FF"/>
                          </a:solidFill>
                          <a:effectLst/>
                          <a:latin typeface="+mn-lt"/>
                          <a:ea typeface="Times New Roman" charset="0"/>
                          <a:cs typeface="Times New Roman" charset="0"/>
                        </a:rPr>
                        <a:t>63</a:t>
                      </a:r>
                      <a:r>
                        <a:rPr lang="en-US" sz="2000" dirty="0">
                          <a:solidFill>
                            <a:srgbClr val="0432FF"/>
                          </a:solidFill>
                          <a:effectLst/>
                          <a:latin typeface="+mn-lt"/>
                          <a:ea typeface="Times New Roman" charset="0"/>
                          <a:cs typeface="Times New Roman" charset="0"/>
                        </a:rPr>
                        <a:t>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latin typeface="+mn-lt"/>
                          <a:ea typeface="Times New Roman" charset="0"/>
                          <a:cs typeface="Times New Roman" charset="0"/>
                        </a:rPr>
                        <a:t> </a:t>
                      </a:r>
                      <a:r>
                        <a:rPr lang="en-US" sz="2000" b="1" i="1" dirty="0">
                          <a:solidFill>
                            <a:srgbClr val="0432FF"/>
                          </a:solidFill>
                          <a:effectLst/>
                          <a:latin typeface="+mn-lt"/>
                          <a:ea typeface="Times New Roman" charset="0"/>
                          <a:cs typeface="Times New Roman" charset="0"/>
                        </a:rPr>
                        <a:t> 65 </a:t>
                      </a:r>
                      <a:r>
                        <a:rPr lang="en-US" sz="2000" dirty="0">
                          <a:effectLst/>
                          <a:latin typeface="+mn-lt"/>
                          <a:ea typeface="Times New Roman" charset="0"/>
                          <a:cs typeface="Times New Roman" charset="0"/>
                        </a:rPr>
                        <a:t>kg/</a:t>
                      </a:r>
                      <a:r>
                        <a:rPr lang="en-US" sz="2000" dirty="0" err="1">
                          <a:effectLst/>
                          <a:latin typeface="+mn-lt"/>
                          <a:ea typeface="Times New Roman" charset="0"/>
                          <a:cs typeface="Times New Roman" charset="0"/>
                        </a:rPr>
                        <a:t>yr</a:t>
                      </a:r>
                      <a:endParaRPr lang="en-US" sz="2000" dirty="0">
                        <a:effectLst/>
                        <a:latin typeface="+mn-lt"/>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10552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Run 2</a:t>
            </a:r>
          </a:p>
        </p:txBody>
      </p:sp>
      <p:graphicFrame>
        <p:nvGraphicFramePr>
          <p:cNvPr id="4" name="Table 3"/>
          <p:cNvGraphicFramePr>
            <a:graphicFrameLocks noGrp="1"/>
          </p:cNvGraphicFramePr>
          <p:nvPr>
            <p:extLst>
              <p:ext uri="{D42A27DB-BD31-4B8C-83A1-F6EECF244321}">
                <p14:modId xmlns:p14="http://schemas.microsoft.com/office/powerpoint/2010/main" val="319206266"/>
              </p:ext>
            </p:extLst>
          </p:nvPr>
        </p:nvGraphicFramePr>
        <p:xfrm>
          <a:off x="119923" y="1708878"/>
          <a:ext cx="8859184" cy="3642610"/>
        </p:xfrm>
        <a:graphic>
          <a:graphicData uri="http://schemas.openxmlformats.org/drawingml/2006/table">
            <a:tbl>
              <a:tblPr firstRow="1" firstCol="1" bandRow="1">
                <a:tableStyleId>{793D81CF-94F2-401A-BA57-92F5A7B2D0C5}</a:tableStyleId>
              </a:tblPr>
              <a:tblGrid>
                <a:gridCol w="966124">
                  <a:extLst>
                    <a:ext uri="{9D8B030D-6E8A-4147-A177-3AD203B41FA5}">
                      <a16:colId xmlns:a16="http://schemas.microsoft.com/office/drawing/2014/main" val="20000"/>
                    </a:ext>
                  </a:extLst>
                </a:gridCol>
                <a:gridCol w="999545">
                  <a:extLst>
                    <a:ext uri="{9D8B030D-6E8A-4147-A177-3AD203B41FA5}">
                      <a16:colId xmlns:a16="http://schemas.microsoft.com/office/drawing/2014/main" val="20001"/>
                    </a:ext>
                  </a:extLst>
                </a:gridCol>
                <a:gridCol w="1151452">
                  <a:extLst>
                    <a:ext uri="{9D8B030D-6E8A-4147-A177-3AD203B41FA5}">
                      <a16:colId xmlns:a16="http://schemas.microsoft.com/office/drawing/2014/main" val="20002"/>
                    </a:ext>
                  </a:extLst>
                </a:gridCol>
                <a:gridCol w="1093726">
                  <a:extLst>
                    <a:ext uri="{9D8B030D-6E8A-4147-A177-3AD203B41FA5}">
                      <a16:colId xmlns:a16="http://schemas.microsoft.com/office/drawing/2014/main" val="20003"/>
                    </a:ext>
                  </a:extLst>
                </a:gridCol>
                <a:gridCol w="1093726">
                  <a:extLst>
                    <a:ext uri="{9D8B030D-6E8A-4147-A177-3AD203B41FA5}">
                      <a16:colId xmlns:a16="http://schemas.microsoft.com/office/drawing/2014/main" val="20004"/>
                    </a:ext>
                  </a:extLst>
                </a:gridCol>
                <a:gridCol w="1093726">
                  <a:extLst>
                    <a:ext uri="{9D8B030D-6E8A-4147-A177-3AD203B41FA5}">
                      <a16:colId xmlns:a16="http://schemas.microsoft.com/office/drawing/2014/main" val="20005"/>
                    </a:ext>
                  </a:extLst>
                </a:gridCol>
                <a:gridCol w="1184870">
                  <a:extLst>
                    <a:ext uri="{9D8B030D-6E8A-4147-A177-3AD203B41FA5}">
                      <a16:colId xmlns:a16="http://schemas.microsoft.com/office/drawing/2014/main" val="20006"/>
                    </a:ext>
                  </a:extLst>
                </a:gridCol>
                <a:gridCol w="1276015">
                  <a:extLst>
                    <a:ext uri="{9D8B030D-6E8A-4147-A177-3AD203B41FA5}">
                      <a16:colId xmlns:a16="http://schemas.microsoft.com/office/drawing/2014/main" val="20007"/>
                    </a:ext>
                  </a:extLst>
                </a:gridCol>
              </a:tblGrid>
              <a:tr h="607102">
                <a:tc gridSpan="3">
                  <a:txBody>
                    <a:bodyPr/>
                    <a:lstStyle/>
                    <a:p>
                      <a:pPr marL="0" marR="0" algn="ctr">
                        <a:spcBef>
                          <a:spcPts val="0"/>
                        </a:spcBef>
                        <a:spcAft>
                          <a:spcPts val="0"/>
                        </a:spcAft>
                      </a:pPr>
                      <a:r>
                        <a:rPr lang="en-US" sz="2000">
                          <a:effectLst/>
                        </a:rPr>
                        <a:t>Initial settings (0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lgn="ctr">
                        <a:spcBef>
                          <a:spcPts val="0"/>
                        </a:spcBef>
                        <a:spcAft>
                          <a:spcPts val="0"/>
                        </a:spcAft>
                      </a:pPr>
                      <a:r>
                        <a:rPr lang="en-US" sz="2000">
                          <a:effectLst/>
                        </a:rPr>
                        <a:t>Results of Run</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14202">
                <a:tc>
                  <a:txBody>
                    <a:bodyPr/>
                    <a:lstStyle/>
                    <a:p>
                      <a:pPr marL="0" marR="0" algn="ctr">
                        <a:spcBef>
                          <a:spcPts val="0"/>
                        </a:spcBef>
                        <a:spcAft>
                          <a:spcPts val="0"/>
                        </a:spcAft>
                      </a:pPr>
                      <a:r>
                        <a:rPr lang="en-US" sz="2000" b="0" dirty="0">
                          <a:effectLst/>
                        </a:rPr>
                        <a:t>CO</a:t>
                      </a:r>
                      <a:r>
                        <a:rPr lang="en-US" sz="2000" b="0" baseline="-25000" dirty="0">
                          <a:effectLst/>
                        </a:rPr>
                        <a:t>2</a:t>
                      </a:r>
                      <a:r>
                        <a:rPr lang="en-US" sz="2000" b="0" dirty="0">
                          <a:effectLst/>
                        </a:rPr>
                        <a:t> pool</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Organic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Carrying capacity</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Time</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Org.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CO</a:t>
                      </a:r>
                      <a:r>
                        <a:rPr lang="en-US" sz="2000" baseline="-25000">
                          <a:effectLst/>
                        </a:rPr>
                        <a:t>2</a:t>
                      </a:r>
                      <a:r>
                        <a:rPr lang="en-US" sz="2000">
                          <a:effectLst/>
                        </a:rPr>
                        <a:t> pool</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Phs.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a:effectLst/>
                        </a:rPr>
                        <a:t>CR flux</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07102">
                <a:tc>
                  <a:txBody>
                    <a:bodyPr/>
                    <a:lstStyle/>
                    <a:p>
                      <a:pPr marL="0" marR="0" algn="r">
                        <a:spcBef>
                          <a:spcPts val="0"/>
                        </a:spcBef>
                        <a:spcAft>
                          <a:spcPts val="600"/>
                        </a:spcAft>
                      </a:pPr>
                      <a:r>
                        <a:rPr lang="en-US" sz="2000" b="0" dirty="0">
                          <a:effectLst/>
                        </a:rPr>
                        <a:t>800 kg</a:t>
                      </a:r>
                      <a:endParaRPr lang="en-US" sz="2000" b="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200 kg</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50 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r">
                        <a:spcBef>
                          <a:spcPts val="0"/>
                        </a:spcBef>
                        <a:spcAft>
                          <a:spcPts val="600"/>
                        </a:spcAft>
                      </a:pPr>
                      <a:r>
                        <a:rPr lang="en-US" sz="2000">
                          <a:effectLst/>
                        </a:rPr>
                        <a:t>1 year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07102">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5 years</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07102">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a:effectLst/>
                        </a:rPr>
                        <a:t> </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 </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algn="r">
                        <a:spcBef>
                          <a:spcPts val="0"/>
                        </a:spcBef>
                        <a:spcAft>
                          <a:spcPts val="600"/>
                        </a:spcAft>
                      </a:pPr>
                      <a:r>
                        <a:rPr lang="en-US" sz="2000" dirty="0">
                          <a:effectLst/>
                        </a:rPr>
                        <a:t>20 years</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a:effectLst/>
                        </a:rPr>
                        <a:t>kg/yr</a:t>
                      </a:r>
                      <a:endParaRPr lang="en-US" sz="200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600"/>
                        </a:spcAft>
                      </a:pPr>
                      <a:r>
                        <a:rPr lang="en-US" sz="2000" dirty="0">
                          <a:effectLst/>
                        </a:rPr>
                        <a:t>kg/</a:t>
                      </a:r>
                      <a:r>
                        <a:rPr lang="en-US" sz="2000" dirty="0" err="1">
                          <a:effectLst/>
                        </a:rPr>
                        <a:t>yr</a:t>
                      </a:r>
                      <a:endParaRPr lang="en-US" sz="2000" dirty="0">
                        <a:effectLst/>
                        <a:latin typeface="Arial" charset="0"/>
                        <a:ea typeface="Times New Roman"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13157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2</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911" y="1200421"/>
            <a:ext cx="8938398" cy="503548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4124" y="2128726"/>
            <a:ext cx="6485233" cy="3222641"/>
          </a:xfrm>
          <a:prstGeom prst="rect">
            <a:avLst/>
          </a:prstGeom>
          <a:ln w="38100">
            <a:solidFill>
              <a:schemeClr val="tx1"/>
            </a:solidFill>
          </a:ln>
        </p:spPr>
      </p:pic>
    </p:spTree>
    <p:extLst>
      <p:ext uri="{BB962C8B-B14F-4D97-AF65-F5344CB8AC3E}">
        <p14:creationId xmlns:p14="http://schemas.microsoft.com/office/powerpoint/2010/main" val="180507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4876</TotalTime>
  <Words>1558</Words>
  <Application>Microsoft Macintosh PowerPoint</Application>
  <PresentationFormat>On-screen Show (4:3)</PresentationFormat>
  <Paragraphs>292</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Ecosystems Unit  Activity 4.3 How Fluxes Change and Photosynthesis Limits</vt:lpstr>
      <vt:lpstr>Unit map</vt:lpstr>
      <vt:lpstr>Computer Model for Changing Fluxes</vt:lpstr>
      <vt:lpstr>The Simulation</vt:lpstr>
      <vt:lpstr>Run 1</vt:lpstr>
      <vt:lpstr>Run 1</vt:lpstr>
      <vt:lpstr>Run 1</vt:lpstr>
      <vt:lpstr>Run 2</vt:lpstr>
      <vt:lpstr>Run 2</vt:lpstr>
      <vt:lpstr>Run 2</vt:lpstr>
      <vt:lpstr>Run 3</vt:lpstr>
      <vt:lpstr>Run 3</vt:lpstr>
      <vt:lpstr>Run 3</vt:lpstr>
      <vt:lpstr>Discussion</vt:lpstr>
      <vt:lpstr>Exit Ticket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114</cp:revision>
  <dcterms:created xsi:type="dcterms:W3CDTF">2014-10-21T13:30:48Z</dcterms:created>
  <dcterms:modified xsi:type="dcterms:W3CDTF">2020-01-16T20:33:49Z</dcterms:modified>
</cp:coreProperties>
</file>