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59" r:id="rId6"/>
    <p:sldId id="265" r:id="rId7"/>
    <p:sldId id="267" r:id="rId8"/>
    <p:sldId id="268" r:id="rId9"/>
    <p:sldId id="270" r:id="rId10"/>
    <p:sldId id="269" r:id="rId11"/>
    <p:sldId id="271" r:id="rId12"/>
    <p:sldId id="266" r:id="rId13"/>
    <p:sldId id="260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nnie McGi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5" autoAdjust="0"/>
    <p:restoredTop sz="89655" autoAdjust="0"/>
  </p:normalViewPr>
  <p:slideViewPr>
    <p:cSldViewPr snapToGrid="0">
      <p:cViewPr>
        <p:scale>
          <a:sx n="67" d="100"/>
          <a:sy n="67" d="100"/>
        </p:scale>
        <p:origin x="75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1T16:29:59.356" idx="1">
    <p:pos x="3413" y="1798"/>
    <p:text>This question is too vague for me. I don't known what you're going for here.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775A-4093-4EF0-BA50-7F761B712B89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F41C3-78D5-48FA-BBE1-4EFCAE151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students’ predictions of if and how their burrito choice affects the environment.</a:t>
            </a:r>
          </a:p>
          <a:p>
            <a:r>
              <a:rPr lang="en-US" dirty="0" smtClean="0"/>
              <a:t>Pass out</a:t>
            </a:r>
            <a:r>
              <a:rPr lang="en-US" baseline="0" dirty="0" smtClean="0"/>
              <a:t> Food Choice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8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students’ ideas before showing definition.</a:t>
            </a:r>
          </a:p>
          <a:p>
            <a:r>
              <a:rPr lang="en-US" dirty="0" smtClean="0"/>
              <a:t>Handout Do My Food Choices Matter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 the carbon footprint usually given as mass of CO2 equivalents.  If greenhouse gases other</a:t>
            </a:r>
            <a:r>
              <a:rPr lang="en-US" baseline="0" dirty="0" smtClean="0"/>
              <a:t> than CO2 are emitted, their footprint is calculated as the amount of CO2 that would have the same warming effect.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4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 students’ C</a:t>
            </a:r>
            <a:r>
              <a:rPr lang="en-US" baseline="0" dirty="0" smtClean="0"/>
              <a:t> footprint findings in table.  Ask students to identify patterns.  What kinds of foods typically have large footprints?  Which ones have low footprints?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4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complete the worksheet and then discuss these Qs.  Whose</a:t>
            </a:r>
            <a:r>
              <a:rPr lang="en-US" baseline="0" dirty="0" smtClean="0"/>
              <a:t> favorite food has the highest carbon footprint?  Lowest? 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students read Do My Food Choices Matter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6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1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processes (indicated with red asterisks) that require fossil fuel as energy sources. </a:t>
            </a:r>
          </a:p>
          <a:p>
            <a:r>
              <a:rPr lang="en-US" dirty="0" smtClean="0"/>
              <a:t>Wheat row crop farm – planting,</a:t>
            </a:r>
            <a:r>
              <a:rPr lang="en-US" baseline="0" dirty="0" smtClean="0"/>
              <a:t> harvesting, and fertilizing equipment; fertilizer production</a:t>
            </a:r>
          </a:p>
          <a:p>
            <a:r>
              <a:rPr lang="en-US" baseline="0" dirty="0" smtClean="0"/>
              <a:t>Transporting and processing wheat into flour and eventually tortillas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Pasture land – harvesting hay, maybe fertilizing</a:t>
            </a:r>
          </a:p>
          <a:p>
            <a:r>
              <a:rPr lang="en-US" dirty="0" smtClean="0"/>
              <a:t>Row crop farm – planting,</a:t>
            </a:r>
            <a:r>
              <a:rPr lang="en-US" baseline="0" dirty="0" smtClean="0"/>
              <a:t> fertilizing, harvesting; fertilizer production</a:t>
            </a:r>
          </a:p>
          <a:p>
            <a:r>
              <a:rPr lang="en-US" baseline="0" dirty="0" smtClean="0"/>
              <a:t>Transportation of food to cattle</a:t>
            </a:r>
          </a:p>
          <a:p>
            <a:r>
              <a:rPr lang="en-US" baseline="0" dirty="0" smtClean="0"/>
              <a:t>Cooling, transporting, and processing milk into cheese</a:t>
            </a:r>
          </a:p>
          <a:p>
            <a:r>
              <a:rPr lang="en-US" baseline="0" dirty="0" smtClean="0"/>
              <a:t>Manure releases greenhouse gases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Planting, fertilizing, harvesting beans; fertilizer production (though beans are legumes</a:t>
            </a:r>
            <a:r>
              <a:rPr lang="en-US" baseline="0" dirty="0" smtClean="0"/>
              <a:t> and need less N than other crops)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2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 crop farms – planting, fertilizing, harvesting crops; fertilizer production</a:t>
            </a:r>
          </a:p>
          <a:p>
            <a:r>
              <a:rPr lang="en-US" dirty="0" smtClean="0"/>
              <a:t>Transport of feed and chicks to chicken ranches</a:t>
            </a:r>
          </a:p>
          <a:p>
            <a:r>
              <a:rPr lang="en-US" dirty="0" smtClean="0"/>
              <a:t>Heating and running feeding</a:t>
            </a:r>
            <a:r>
              <a:rPr lang="en-US" baseline="0" dirty="0" smtClean="0"/>
              <a:t> &amp; watering equipment; removing manure</a:t>
            </a:r>
          </a:p>
          <a:p>
            <a:r>
              <a:rPr lang="en-US" baseline="0" dirty="0" smtClean="0"/>
              <a:t>Transport and processing of chicken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simplicities’ sake, we have drawn all of the different stages of beef production</a:t>
            </a:r>
            <a:r>
              <a:rPr lang="en-US" baseline="0" dirty="0" smtClean="0"/>
              <a:t> that we learned about in Reading 5.2 as one place – the beef ranches.</a:t>
            </a:r>
            <a:endParaRPr lang="en-US" dirty="0" smtClean="0"/>
          </a:p>
          <a:p>
            <a:r>
              <a:rPr lang="en-US" dirty="0" smtClean="0"/>
              <a:t>Row crop farms – planting, fertilizing, harvesting grain; fertilizer production</a:t>
            </a:r>
          </a:p>
          <a:p>
            <a:r>
              <a:rPr lang="en-US" dirty="0" smtClean="0"/>
              <a:t>Transport of feed</a:t>
            </a:r>
          </a:p>
          <a:p>
            <a:r>
              <a:rPr lang="en-US" dirty="0" smtClean="0"/>
              <a:t>Transport of cattle at different stages;</a:t>
            </a:r>
            <a:r>
              <a:rPr lang="en-US" baseline="0" dirty="0" smtClean="0"/>
              <a:t> manure removal</a:t>
            </a:r>
          </a:p>
          <a:p>
            <a:r>
              <a:rPr lang="en-US" baseline="0" dirty="0" smtClean="0"/>
              <a:t>Transport and processing of beef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41C3-78D5-48FA-BBE1-4EFCAE1519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A167-721D-054C-8F75-548C873A30F3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3E8-8FE0-5749-B66B-D338DD2C86C4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CB44-E243-8540-B5EA-8AC7EE015EFC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633-6669-D141-89AB-2FECB6E0F1DB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917E-FE85-0D4F-8D52-7B955401B144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8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B738-C813-7F48-A343-426D7A36FC7B}" type="datetime1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DA0A-54FF-9344-BAAC-1569512AF63D}" type="datetime1">
              <a:rPr lang="en-US" smtClean="0"/>
              <a:t>3/29/18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5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6C1E-0251-E04F-8093-B93D0760C885}" type="datetime1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FE90-84E4-C843-AB34-40E3C848C12B}" type="datetime1">
              <a:rPr lang="en-US" smtClean="0"/>
              <a:t>3/29/18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D036-311F-1741-B355-54CA5023B1CB}" type="datetime1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6848-7C3F-3E4D-B45A-6C4B318726C2}" type="datetime1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1F70-0ECB-7F43-9F8B-22B2AEA07658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F123-E81C-4EA9-830E-04369818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lowcarbon.org/food-scores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latin typeface="Arial" charset="0"/>
                <a:ea typeface="Arial" charset="0"/>
                <a:cs typeface="Arial" charset="0"/>
              </a:rPr>
              <a:t>Ecosystems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 Unit</a:t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Community Connections: Do my food choices matter?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8036" y="294321"/>
            <a:ext cx="5954172" cy="684705"/>
            <a:chOff x="178036" y="294321"/>
            <a:chExt cx="5954172" cy="684705"/>
          </a:xfrm>
        </p:grpSpPr>
        <p:sp>
          <p:nvSpPr>
            <p:cNvPr id="5" name="TextBox 4"/>
            <p:cNvSpPr txBox="1"/>
            <p:nvPr/>
          </p:nvSpPr>
          <p:spPr>
            <a:xfrm>
              <a:off x="3003051" y="332695"/>
              <a:ext cx="3129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Carbon: Transformations in Matter and Energy</a:t>
              </a:r>
            </a:p>
            <a:p>
              <a:r>
                <a:rPr lang="en-US" sz="1200" i="1" dirty="0"/>
                <a:t>Environmental Literacy Project</a:t>
              </a:r>
              <a:br>
                <a:rPr lang="en-US" sz="1200" i="1" dirty="0"/>
              </a:br>
              <a:r>
                <a:rPr lang="en-US" sz="1200" i="1" dirty="0"/>
                <a:t>Michigan State University</a:t>
              </a:r>
              <a:r>
                <a:rPr lang="en-US" sz="1200" dirty="0">
                  <a:effectLst/>
                </a:rPr>
                <a:t> </a:t>
              </a:r>
              <a:endParaRPr lang="en-US" sz="1600" dirty="0"/>
            </a:p>
          </p:txBody>
        </p:sp>
        <p:pic>
          <p:nvPicPr>
            <p:cNvPr id="6" name="Picture 5" descr="Carbon TIME 1 line small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36" y="294321"/>
              <a:ext cx="2831104" cy="64300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66" y="3694998"/>
            <a:ext cx="4525726" cy="254572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1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Chicken ecosystem chain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6" y="1539082"/>
            <a:ext cx="7102748" cy="4968876"/>
          </a:xfrm>
        </p:spPr>
      </p:pic>
    </p:spTree>
    <p:extLst>
      <p:ext uri="{BB962C8B-B14F-4D97-AF65-F5344CB8AC3E}">
        <p14:creationId xmlns:p14="http://schemas.microsoft.com/office/powerpoint/2010/main" val="327933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Beef ecosystem chain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5" y="1306514"/>
            <a:ext cx="7174109" cy="52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6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is a carbon footprint?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carbon footprint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is a measure of the net amount of carbon that is released into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atmosphere when something is made and used.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Carbon footprint calculator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 the online carbon footprint calculator</a:t>
            </a:r>
          </a:p>
          <a:p>
            <a:pPr marL="0" indent="0">
              <a:buNone/>
            </a:pPr>
            <a:r>
              <a:rPr lang="en-US" u="sng" dirty="0">
                <a:latin typeface="Arial" charset="0"/>
                <a:ea typeface="Arial" charset="0"/>
                <a:cs typeface="Arial" charset="0"/>
                <a:hlinkClick r:id="rId3"/>
              </a:rPr>
              <a:t>http://www.eatlowcarbon.org/food-scores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en-US" u="sng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calculate the carbon footprint of each type of burrito and some of your favorite foods.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68" y="3896139"/>
            <a:ext cx="3929063" cy="28002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Carbon footprint of different foods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1495"/>
              </p:ext>
            </p:extLst>
          </p:nvPr>
        </p:nvGraphicFramePr>
        <p:xfrm>
          <a:off x="628650" y="1825625"/>
          <a:ext cx="78867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114">
                  <a:extLst>
                    <a:ext uri="{9D8B030D-6E8A-4147-A177-3AD203B41FA5}">
                      <a16:colId xmlns:a16="http://schemas.microsoft.com/office/drawing/2014/main" xmlns="" val="272088094"/>
                    </a:ext>
                  </a:extLst>
                </a:gridCol>
                <a:gridCol w="1349086">
                  <a:extLst>
                    <a:ext uri="{9D8B030D-6E8A-4147-A177-3AD203B41FA5}">
                      <a16:colId xmlns:a16="http://schemas.microsoft.com/office/drawing/2014/main" xmlns="" val="11798014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194384199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0495209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54521955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246321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Food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 Footprint</a:t>
                      </a:r>
                    </a:p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(g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CO</a:t>
                      </a:r>
                      <a:r>
                        <a:rPr lang="en-US" sz="1600" b="1" baseline="-25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eq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Food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 Footprint</a:t>
                      </a:r>
                    </a:p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(g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CO</a:t>
                      </a:r>
                      <a:r>
                        <a:rPr lang="en-US" sz="1600" b="1" baseline="-25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eq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Food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 Footprint</a:t>
                      </a:r>
                    </a:p>
                    <a:p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(g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CO</a:t>
                      </a:r>
                      <a:r>
                        <a:rPr lang="en-US" sz="1600" b="1" baseline="-25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eq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338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Beef cheese burrito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0304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Chicken cheese burr.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55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Bean cheese burrito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19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125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965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77673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Other patterns in the carbon footprints of foods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Which of your favorite foods have large carbon footprints?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Which of your favorite foods have small carbon footprints?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How do you explain these?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36" y="4215507"/>
            <a:ext cx="4217928" cy="19614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 my food choices affect the environment?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lunch, you have a choice of bean, chicken, or beef burritos.  Does your choice affect the environment? Why or why not?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30155"/>
            <a:ext cx="4525726" cy="2545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26" y="3253164"/>
            <a:ext cx="1390824" cy="919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37" y="4717304"/>
            <a:ext cx="2629785" cy="1641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2" y="3713149"/>
            <a:ext cx="1866184" cy="1373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 ingredients come from ecosystems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 ingredients are the products of ecosystems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Unless you grow your own food, all your food is the product of chains of multiple ecosystems.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These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ecosystems are managed by people to maximize production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Discussion question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Which ecosystems are most like unmanaged ecosystems in the way they transform carbon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indent="0">
              <a:buNone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44" y="3355976"/>
            <a:ext cx="4474512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5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How agricultural ecosystems affect the environment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56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 important way that agricultural ecosystems affect the environment is through the use of fossil fuels.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Most of our food comes from farms that use fossil fuels to power equipment that is used to manage the agricultural ecosystems and to transport and process ecosystem products. 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addition,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 large amount of fossil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fuels are burned to manufacture nitrogen</a:t>
            </a:r>
            <a:r>
              <a:rPr lang="en-US" strike="sngStrik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fertilizer used on row crops.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Discussion Question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11287"/>
            <a:ext cx="4500563" cy="48056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Look at the chain of ecosystems that produces each ingredient in the burrito.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red asterisks indicate the use of fossil fuels.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Identify the processes (indicated with red asterisks) that require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fossil.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example, in the wheat row crop farm,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machines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plant and harvest the wheat use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fossil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fuels.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84" y="4196361"/>
            <a:ext cx="1314434" cy="24877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floral-wheat-clipa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41" y="1612825"/>
            <a:ext cx="3558435" cy="33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Tortilla ecosystem chain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8" y="1690689"/>
            <a:ext cx="7460624" cy="42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Cheese ecosystem chain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08" y="1490665"/>
            <a:ext cx="6734983" cy="50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Bean ecosystem chain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123-E81C-4EA9-830E-043698180C31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337506"/>
            <a:ext cx="6934200" cy="50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752</Words>
  <Application>Microsoft Macintosh PowerPoint</Application>
  <PresentationFormat>On-screen Show (4:3)</PresentationFormat>
  <Paragraphs>101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Ecosystems Unit  Community Connections: Do my food choices matter?</vt:lpstr>
      <vt:lpstr>Do my food choices affect the environment?</vt:lpstr>
      <vt:lpstr>Food ingredients come from ecosystems</vt:lpstr>
      <vt:lpstr>Discussion question</vt:lpstr>
      <vt:lpstr>How agricultural ecosystems affect the environment</vt:lpstr>
      <vt:lpstr>Discussion Question</vt:lpstr>
      <vt:lpstr>Tortilla ecosystem chain</vt:lpstr>
      <vt:lpstr>Cheese ecosystem chain</vt:lpstr>
      <vt:lpstr>Bean ecosystem chain</vt:lpstr>
      <vt:lpstr>Chicken ecosystem chain</vt:lpstr>
      <vt:lpstr>Beef ecosystem chain</vt:lpstr>
      <vt:lpstr>What is a carbon footprint?</vt:lpstr>
      <vt:lpstr>Carbon footprint calculator</vt:lpstr>
      <vt:lpstr>Carbon footprint of different foods</vt:lpstr>
      <vt:lpstr>Other patterns in the carbon footprints of foods</vt:lpstr>
    </vt:vector>
  </TitlesOfParts>
  <Company>Microsoft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 Community Connections</dc:title>
  <dc:creator>Parker, Joyce</dc:creator>
  <cp:lastModifiedBy>Walus, Alex</cp:lastModifiedBy>
  <cp:revision>28</cp:revision>
  <dcterms:created xsi:type="dcterms:W3CDTF">2018-02-09T15:41:39Z</dcterms:created>
  <dcterms:modified xsi:type="dcterms:W3CDTF">2018-03-29T15:02:07Z</dcterms:modified>
</cp:coreProperties>
</file>