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1" r:id="rId2"/>
    <p:sldId id="302" r:id="rId3"/>
    <p:sldId id="291" r:id="rId4"/>
    <p:sldId id="306" r:id="rId5"/>
    <p:sldId id="304" r:id="rId6"/>
    <p:sldId id="307" r:id="rId7"/>
    <p:sldId id="308" r:id="rId8"/>
    <p:sldId id="309" r:id="rId9"/>
    <p:sldId id="310" r:id="rId10"/>
    <p:sldId id="311" r:id="rId11"/>
    <p:sldId id="312" r:id="rId12"/>
    <p:sldId id="313" r:id="rId13"/>
    <p:sldId id="314" r:id="rId14"/>
    <p:sldId id="305" r:id="rId15"/>
    <p:sldId id="31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96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p:restoredTop sz="94255" autoAdjust="0"/>
  </p:normalViewPr>
  <p:slideViewPr>
    <p:cSldViewPr snapToGrid="0" snapToObjects="1" showGuides="1">
      <p:cViewPr varScale="1">
        <p:scale>
          <a:sx n="89" d="100"/>
          <a:sy n="89" d="100"/>
        </p:scale>
        <p:origin x="472" y="176"/>
      </p:cViewPr>
      <p:guideLst>
        <p:guide orient="horz" pos="2160"/>
        <p:guide pos="2880"/>
      </p:guideLst>
    </p:cSldViewPr>
  </p:slideViewPr>
  <p:notesTextViewPr>
    <p:cViewPr>
      <p:scale>
        <a:sx n="125" d="100"/>
        <a:sy n="125"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218D1-ABF3-7748-B30D-452F0511B435}" type="datetimeFigureOut">
              <a:rPr lang="en-US" smtClean="0"/>
              <a:t>3/23/20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A0549-FFFC-824C-BB58-14BD7B8125CA}" type="slidenum">
              <a:rPr lang="en-US" smtClean="0"/>
              <a:t>‹#›</a:t>
            </a:fld>
            <a:endParaRPr lang="en-US"/>
          </a:p>
        </p:txBody>
      </p:sp>
    </p:spTree>
    <p:extLst>
      <p:ext uri="{BB962C8B-B14F-4D97-AF65-F5344CB8AC3E}">
        <p14:creationId xmlns:p14="http://schemas.microsoft.com/office/powerpoint/2010/main" val="1607568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rbontime.bscs.org/sites/default/files/simulations/pool-flux-simulation-updated/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36997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run the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4.4 Computer Model for Seasons and Disturbances Worksheet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follow the directions on 4.4 Computer Model for Seasons and Disturbances Handout to complete Part A and B on their 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(Optional) Use Slides 5-11 to go through Part A and B with the students. The questions can be completed together using the slides.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10</a:t>
            </a:fld>
            <a:endParaRPr lang="en-US"/>
          </a:p>
        </p:txBody>
      </p:sp>
    </p:spTree>
    <p:extLst>
      <p:ext uri="{BB962C8B-B14F-4D97-AF65-F5344CB8AC3E}">
        <p14:creationId xmlns:p14="http://schemas.microsoft.com/office/powerpoint/2010/main" val="281034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run the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4.4 Computer Model for Seasons and Disturbances Worksheet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follow the directions on 4.4 Computer Model for Seasons and Disturbances Handout to complete Part A and B on their 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(Optional) Use Slides 5-11 to go through Part A and B with the students. The questions can be completed together using the slides.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11</a:t>
            </a:fld>
            <a:endParaRPr lang="en-US"/>
          </a:p>
        </p:txBody>
      </p:sp>
    </p:spTree>
    <p:extLst>
      <p:ext uri="{BB962C8B-B14F-4D97-AF65-F5344CB8AC3E}">
        <p14:creationId xmlns:p14="http://schemas.microsoft.com/office/powerpoint/2010/main" val="7560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continue to run the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follow the directions on 4.4 Computer Model for Seasons and Disturbances Handout to complete Part C on their 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(Optional) Use Slide 12 to go through Part C with the students.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12</a:t>
            </a:fld>
            <a:endParaRPr lang="en-US"/>
          </a:p>
        </p:txBody>
      </p:sp>
    </p:spTree>
    <p:extLst>
      <p:ext uri="{BB962C8B-B14F-4D97-AF65-F5344CB8AC3E}">
        <p14:creationId xmlns:p14="http://schemas.microsoft.com/office/powerpoint/2010/main" val="136300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read about disturbances in real ecosystems.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13.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read the last section of 4.4 Computer Model for Seasons and Disturbances Handout about disturbances in real ecosystems.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answer Part D of their worksheet.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13</a:t>
            </a:fld>
            <a:endParaRPr lang="en-US"/>
          </a:p>
        </p:txBody>
      </p:sp>
    </p:spTree>
    <p:extLst>
      <p:ext uri="{BB962C8B-B14F-4D97-AF65-F5344CB8AC3E}">
        <p14:creationId xmlns:p14="http://schemas.microsoft.com/office/powerpoint/2010/main" val="261885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the patterns.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14. Have students share and discuss their answers to questions.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14</a:t>
            </a:fld>
            <a:endParaRPr lang="en-US"/>
          </a:p>
        </p:txBody>
      </p:sp>
    </p:spTree>
    <p:extLst>
      <p:ext uri="{BB962C8B-B14F-4D97-AF65-F5344CB8AC3E}">
        <p14:creationId xmlns:p14="http://schemas.microsoft.com/office/powerpoint/2010/main" val="103787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discussion to complete the Learning Tracking Tool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a:t>
            </a:r>
            <a:r>
              <a:rPr lang="en-US" sz="1200" kern="1200">
                <a:solidFill>
                  <a:schemeClr val="tx1"/>
                </a:solidFill>
                <a:effectLst/>
                <a:latin typeface="+mn-lt"/>
                <a:ea typeface="+mn-ea"/>
                <a:cs typeface="+mn-cs"/>
              </a:rPr>
              <a:t>slide 15 </a:t>
            </a:r>
            <a:r>
              <a:rPr lang="en-US" sz="1200" kern="1200" dirty="0">
                <a:solidFill>
                  <a:schemeClr val="tx1"/>
                </a:solidFill>
                <a:effectLst/>
                <a:latin typeface="+mn-lt"/>
                <a:ea typeface="+mn-ea"/>
                <a:cs typeface="+mn-cs"/>
              </a:rPr>
              <a:t>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4.4 Seasonal Changes and Ecosystem Disturbances PPT.</a:t>
            </a:r>
          </a:p>
          <a:p>
            <a:pPr lvl="0"/>
            <a:r>
              <a:rPr lang="en-US" sz="1200" kern="1200" dirty="0">
                <a:solidFill>
                  <a:schemeClr val="tx1"/>
                </a:solidFill>
                <a:effectLst/>
                <a:latin typeface="+mn-lt"/>
                <a:ea typeface="+mn-ea"/>
                <a:cs typeface="+mn-cs"/>
              </a:rPr>
              <a:t>Pass out a Learning Tracking Tool for Ecosystems to each student.</a:t>
            </a:r>
          </a:p>
          <a:p>
            <a:pPr lvl="0"/>
            <a:r>
              <a:rPr lang="en-US" sz="1200" kern="1200" dirty="0">
                <a:solidFill>
                  <a:schemeClr val="tx1"/>
                </a:solidFill>
                <a:effectLst/>
                <a:latin typeface="+mn-lt"/>
                <a:ea typeface="+mn-ea"/>
                <a:cs typeface="+mn-cs"/>
              </a:rPr>
              <a:t>Have students write the activity chunk name in the first column, "Carbon Pools and Fluxes, Explainers"</a:t>
            </a:r>
          </a:p>
          <a:p>
            <a:pPr lvl="0"/>
            <a:r>
              <a:rPr lang="en-US" sz="1200" kern="1200" dirty="0">
                <a:solidFill>
                  <a:schemeClr val="tx1"/>
                </a:solidFill>
                <a:effectLst/>
                <a:latin typeface="+mn-lt"/>
                <a:ea typeface="+mn-ea"/>
                <a:cs typeface="+mn-cs"/>
              </a:rPr>
              <a:t>Have a class discussion about what students did during the activity chunk. When you come to consensus as a class, have students record the answer in the second column of the tool.</a:t>
            </a:r>
          </a:p>
          <a:p>
            <a:pPr lvl="0"/>
            <a:r>
              <a:rPr lang="en-US" sz="1200" kern="1200" dirty="0">
                <a:solidFill>
                  <a:schemeClr val="tx1"/>
                </a:solidFill>
                <a:effectLst/>
                <a:latin typeface="+mn-lt"/>
                <a:ea typeface="+mn-ea"/>
                <a:cs typeface="+mn-cs"/>
              </a:rPr>
              <a:t>Have a class discussion about what students figured out during the activity chunk that will help them in answering the unit driving question. When you come to consensus as a class, have students record the answer in the third column of the tool.</a:t>
            </a:r>
          </a:p>
          <a:p>
            <a:pPr lvl="0"/>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fourth column of the tool. </a:t>
            </a:r>
          </a:p>
          <a:p>
            <a:pPr lvl="0"/>
            <a:r>
              <a:rPr lang="en-US" sz="1200" kern="1200" dirty="0">
                <a:solidFill>
                  <a:schemeClr val="tx1"/>
                </a:solidFill>
                <a:effectLst/>
                <a:latin typeface="+mn-lt"/>
                <a:ea typeface="+mn-ea"/>
                <a:cs typeface="+mn-cs"/>
              </a:rPr>
              <a:t>Have students keep their Learning Tracking Tool for Ecosystems for future activities. </a:t>
            </a:r>
          </a:p>
          <a:p>
            <a:pPr lvl="0"/>
            <a:r>
              <a:rPr lang="en-US" sz="1200" kern="1200" dirty="0">
                <a:solidFill>
                  <a:schemeClr val="tx1"/>
                </a:solidFill>
                <a:effectLst/>
                <a:latin typeface="+mn-lt"/>
                <a:ea typeface="+mn-ea"/>
                <a:cs typeface="+mn-cs"/>
              </a:rPr>
              <a:t>Example Learning Tracking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Chunk: </a:t>
            </a:r>
            <a:r>
              <a:rPr lang="en-US" sz="1200" kern="1200" dirty="0">
                <a:solidFill>
                  <a:schemeClr val="tx1"/>
                </a:solidFill>
                <a:effectLst/>
                <a:latin typeface="+mn-lt"/>
                <a:ea typeface="+mn-ea"/>
                <a:cs typeface="+mn-cs"/>
              </a:rPr>
              <a:t>Carbon Pools and Fluxes, Explainer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Do?</a:t>
            </a:r>
            <a:r>
              <a:rPr lang="en-US" sz="1200" kern="1200" dirty="0">
                <a:solidFill>
                  <a:schemeClr val="tx1"/>
                </a:solidFill>
                <a:effectLst/>
                <a:latin typeface="+mn-lt"/>
                <a:ea typeface="+mn-ea"/>
                <a:cs typeface="+mn-cs"/>
              </a:rPr>
              <a:t> Explain changes in ecosystems by keeping track of carbon pools and carbon fluxes.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Figure Out? </a:t>
            </a:r>
            <a:r>
              <a:rPr lang="en-US" sz="1200" kern="1200" dirty="0">
                <a:solidFill>
                  <a:schemeClr val="tx1"/>
                </a:solidFill>
                <a:effectLst/>
                <a:latin typeface="+mn-lt"/>
                <a:ea typeface="+mn-ea"/>
                <a:cs typeface="+mn-cs"/>
              </a:rPr>
              <a:t>Carbon pools are stable when fluxes are balanced and change size when fluxes are unbalanced. </a:t>
            </a:r>
          </a:p>
          <a:p>
            <a:r>
              <a:rPr lang="en-US" sz="1200" b="1" kern="1200" dirty="0">
                <a:solidFill>
                  <a:schemeClr val="tx1"/>
                </a:solidFill>
                <a:effectLst/>
                <a:latin typeface="+mn-lt"/>
                <a:ea typeface="+mn-ea"/>
                <a:cs typeface="+mn-cs"/>
              </a:rPr>
              <a:t>What Are We Asking Now? </a:t>
            </a:r>
            <a:r>
              <a:rPr lang="en-US" sz="1200" kern="1200" dirty="0">
                <a:solidFill>
                  <a:schemeClr val="tx1"/>
                </a:solidFill>
                <a:effectLst/>
                <a:latin typeface="+mn-lt"/>
                <a:ea typeface="+mn-ea"/>
                <a:cs typeface="+mn-cs"/>
              </a:rPr>
              <a:t>Seasons and disturbances cause unbalanced fluxes.</a:t>
            </a:r>
          </a:p>
          <a:p>
            <a:r>
              <a:rPr lang="en-US" sz="1200" kern="1200" dirty="0">
                <a:solidFill>
                  <a:schemeClr val="tx1"/>
                </a:solidFill>
                <a:effectLst/>
                <a:latin typeface="+mn-lt"/>
                <a:ea typeface="+mn-ea"/>
                <a:cs typeface="+mn-cs"/>
              </a:rPr>
              <a:t>How do humans depend on and disturb ecosystems?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365230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4.4 Seasonal Changes and Ecosystem Disturbances PPT.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33220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Constant and Changing Fluxes Models and introduce the Seasons and Disturbances Model.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3.  Review what students concluded from the Constant and Changing Fluxes Models.</a:t>
            </a:r>
          </a:p>
        </p:txBody>
      </p:sp>
      <p:sp>
        <p:nvSpPr>
          <p:cNvPr id="4" name="Slide Number Placeholder 3"/>
          <p:cNvSpPr>
            <a:spLocks noGrp="1"/>
          </p:cNvSpPr>
          <p:nvPr>
            <p:ph type="sldNum" sz="quarter" idx="5"/>
          </p:nvPr>
        </p:nvSpPr>
        <p:spPr/>
        <p:txBody>
          <a:bodyPr/>
          <a:lstStyle/>
          <a:p>
            <a:fld id="{965A0549-FFFC-824C-BB58-14BD7B8125CA}" type="slidenum">
              <a:rPr lang="en-US" smtClean="0"/>
              <a:t>3</a:t>
            </a:fld>
            <a:endParaRPr lang="en-US"/>
          </a:p>
        </p:txBody>
      </p:sp>
    </p:spTree>
    <p:extLst>
      <p:ext uri="{BB962C8B-B14F-4D97-AF65-F5344CB8AC3E}">
        <p14:creationId xmlns:p14="http://schemas.microsoft.com/office/powerpoint/2010/main" val="178716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Constant and Changing Fluxes Models and introduce the Seasons and Disturbances Model.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Slide 4. Pass out the 4.4 Computer Model for Seasons and Disturbances Handout to each student.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partners or as a whole class, have students read the handout until Part 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Discuss what students learned from the first two models and how Model 3 is different.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3"/>
              </a:rPr>
              <a:t>https://carbontime.bscs.org/sites/default/files/simulations/pool-flux-simulation-updated/index.html</a:t>
            </a:r>
            <a:endParaRPr lang="en-US"/>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4</a:t>
            </a:fld>
            <a:endParaRPr lang="en-US"/>
          </a:p>
        </p:txBody>
      </p:sp>
    </p:spTree>
    <p:extLst>
      <p:ext uri="{BB962C8B-B14F-4D97-AF65-F5344CB8AC3E}">
        <p14:creationId xmlns:p14="http://schemas.microsoft.com/office/powerpoint/2010/main" val="16635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run the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4.4 Computer Model for Seasons and Disturbances Worksheet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follow the directions on 4.4 Computer Model for Seasons and Disturbances Handout to complete Part A and B on their 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(Optional) Use Slides 5-11 to go through Part A and B with the students. The questions can be completed together using the slides.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5</a:t>
            </a:fld>
            <a:endParaRPr lang="en-US"/>
          </a:p>
        </p:txBody>
      </p:sp>
    </p:spTree>
    <p:extLst>
      <p:ext uri="{BB962C8B-B14F-4D97-AF65-F5344CB8AC3E}">
        <p14:creationId xmlns:p14="http://schemas.microsoft.com/office/powerpoint/2010/main" val="140239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run the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4.4 Computer Model for Seasons and Disturbances Worksheet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follow the directions on 4.4 Computer Model for Seasons and Disturbances Handout to complete Part A and B on their 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(Optional) Use Slides 5-11 to go through Part A and B with the students. The questions can be completed together using the slides.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6</a:t>
            </a:fld>
            <a:endParaRPr lang="en-US"/>
          </a:p>
        </p:txBody>
      </p:sp>
    </p:spTree>
    <p:extLst>
      <p:ext uri="{BB962C8B-B14F-4D97-AF65-F5344CB8AC3E}">
        <p14:creationId xmlns:p14="http://schemas.microsoft.com/office/powerpoint/2010/main" val="39514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run the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4.4 Computer Model for Seasons and Disturbances Worksheet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follow the directions on 4.4 Computer Model for Seasons and Disturbances Handout to complete Part A and B on their 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(Optional) Use Slides 5-11 to go through Part A and B with the students. The questions can be completed together using the slides.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7</a:t>
            </a:fld>
            <a:endParaRPr lang="en-US"/>
          </a:p>
        </p:txBody>
      </p:sp>
    </p:spTree>
    <p:extLst>
      <p:ext uri="{BB962C8B-B14F-4D97-AF65-F5344CB8AC3E}">
        <p14:creationId xmlns:p14="http://schemas.microsoft.com/office/powerpoint/2010/main" val="114846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run the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4.4 Computer Model for Seasons and Disturbances Worksheet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follow the directions on 4.4 Computer Model for Seasons and Disturbances Handout to complete Part A and B on their 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(Optional) Use Slides 5-11 to go through Part A and B with the students. The questions can be completed together using the slides.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8</a:t>
            </a:fld>
            <a:endParaRPr lang="en-US"/>
          </a:p>
        </p:txBody>
      </p:sp>
    </p:spTree>
    <p:extLst>
      <p:ext uri="{BB962C8B-B14F-4D97-AF65-F5344CB8AC3E}">
        <p14:creationId xmlns:p14="http://schemas.microsoft.com/office/powerpoint/2010/main" val="36404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run the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4.4 Computer Model for Seasons and Disturbances Worksheet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follow the directions on 4.4 Computer Model for Seasons and Disturbances Handout to complete Part A and B on their 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(Optional) Use Slides 5-11 to go through Part A and B with the students. The questions can be completed together using the slides.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9</a:t>
            </a:fld>
            <a:endParaRPr lang="en-US"/>
          </a:p>
        </p:txBody>
      </p:sp>
    </p:spTree>
    <p:extLst>
      <p:ext uri="{BB962C8B-B14F-4D97-AF65-F5344CB8AC3E}">
        <p14:creationId xmlns:p14="http://schemas.microsoft.com/office/powerpoint/2010/main" val="61237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65104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4884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7566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98035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88609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77940-C279-A841-9A67-C45CE4897BCA}"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45868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77940-C279-A841-9A67-C45CE4897BCA}" type="datetimeFigureOut">
              <a:rPr lang="en-US" smtClean="0"/>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55048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77940-C279-A841-9A67-C45CE4897BCA}" type="datetimeFigureOut">
              <a:rPr lang="en-US" smtClean="0"/>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139533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77940-C279-A841-9A67-C45CE4897BCA}" type="datetimeFigureOut">
              <a:rPr lang="en-US" smtClean="0"/>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174191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77940-C279-A841-9A67-C45CE4897BCA}"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44551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77940-C279-A841-9A67-C45CE4897BCA}"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08429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77940-C279-A841-9A67-C45CE4897BCA}" type="datetimeFigureOut">
              <a:rPr lang="en-US" smtClean="0"/>
              <a:t>3/23/20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67416-E77E-E442-993F-59C0501000DD}" type="slidenum">
              <a:rPr lang="en-US" smtClean="0"/>
              <a:t>‹#›</a:t>
            </a:fld>
            <a:endParaRPr lang="en-US"/>
          </a:p>
        </p:txBody>
      </p:sp>
    </p:spTree>
    <p:extLst>
      <p:ext uri="{BB962C8B-B14F-4D97-AF65-F5344CB8AC3E}">
        <p14:creationId xmlns:p14="http://schemas.microsoft.com/office/powerpoint/2010/main" val="130862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6164199" cy="684705"/>
            <a:chOff x="178036" y="294321"/>
            <a:chExt cx="6164199" cy="684705"/>
          </a:xfrm>
        </p:grpSpPr>
        <p:sp>
          <p:nvSpPr>
            <p:cNvPr id="6" name="TextBox 5"/>
            <p:cNvSpPr txBox="1"/>
            <p:nvPr/>
          </p:nvSpPr>
          <p:spPr>
            <a:xfrm>
              <a:off x="3003051" y="332695"/>
              <a:ext cx="3339184" cy="646331"/>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Carbon: Transformations in Matter and Energy</a:t>
              </a:r>
            </a:p>
            <a:p>
              <a:r>
                <a:rPr lang="en-US" sz="1200" i="1" dirty="0">
                  <a:latin typeface="Arial" panose="020B0604020202020204" pitchFamily="34" charset="0"/>
                  <a:cs typeface="Arial" panose="020B0604020202020204" pitchFamily="34" charset="0"/>
                </a:rPr>
                <a:t>Environmental Literacy Project</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Michigan State University</a:t>
              </a:r>
              <a:r>
                <a:rPr lang="en-US" sz="120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616259"/>
            <a:ext cx="8229600" cy="2539882"/>
          </a:xfrm>
        </p:spPr>
        <p:txBody>
          <a:bodyPr>
            <a:normAutofit fontScale="90000"/>
          </a:bodyPr>
          <a:lstStyle/>
          <a:p>
            <a:r>
              <a:rPr lang="en-US" i="1" dirty="0">
                <a:latin typeface="Arial"/>
                <a:cs typeface="Arial"/>
              </a:rPr>
              <a:t>Ecosystems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4.4 Seasonal Changes and Ecosystem Disturbances</a:t>
            </a:r>
          </a:p>
        </p:txBody>
      </p:sp>
    </p:spTree>
    <p:extLst>
      <p:ext uri="{BB962C8B-B14F-4D97-AF65-F5344CB8AC3E}">
        <p14:creationId xmlns:p14="http://schemas.microsoft.com/office/powerpoint/2010/main" val="401276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4458436"/>
          </a:xfrm>
          <a:prstGeom prst="rect">
            <a:avLst/>
          </a:prstGeom>
        </p:spPr>
      </p:pic>
    </p:spTree>
    <p:extLst>
      <p:ext uri="{BB962C8B-B14F-4D97-AF65-F5344CB8AC3E}">
        <p14:creationId xmlns:p14="http://schemas.microsoft.com/office/powerpoint/2010/main" val="158356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 y="1116662"/>
            <a:ext cx="8186057" cy="5433848"/>
          </a:xfrm>
          <a:prstGeom prst="rect">
            <a:avLst/>
          </a:prstGeom>
        </p:spPr>
      </p:pic>
    </p:spTree>
    <p:extLst>
      <p:ext uri="{BB962C8B-B14F-4D97-AF65-F5344CB8AC3E}">
        <p14:creationId xmlns:p14="http://schemas.microsoft.com/office/powerpoint/2010/main" val="128118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 and Pulse Disturbances</a:t>
            </a:r>
          </a:p>
        </p:txBody>
      </p:sp>
      <p:pic>
        <p:nvPicPr>
          <p:cNvPr id="4" name="Content Placeholder 3"/>
          <p:cNvPicPr>
            <a:picLocks noGrp="1"/>
          </p:cNvPicPr>
          <p:nvPr>
            <p:ph idx="1"/>
          </p:nvPr>
        </p:nvPicPr>
        <p:blipFill>
          <a:blip r:embed="rId3"/>
          <a:stretch>
            <a:fillRect/>
          </a:stretch>
        </p:blipFill>
        <p:spPr>
          <a:xfrm>
            <a:off x="457200" y="1417638"/>
            <a:ext cx="8229600" cy="1819048"/>
          </a:xfrm>
          <a:prstGeom prst="rect">
            <a:avLst/>
          </a:prstGeom>
        </p:spPr>
      </p:pic>
      <p:pic>
        <p:nvPicPr>
          <p:cNvPr id="5" name="Picture 4"/>
          <p:cNvPicPr/>
          <p:nvPr/>
        </p:nvPicPr>
        <p:blipFill>
          <a:blip r:embed="rId4"/>
          <a:stretch>
            <a:fillRect/>
          </a:stretch>
        </p:blipFill>
        <p:spPr>
          <a:xfrm>
            <a:off x="457200" y="4083775"/>
            <a:ext cx="8229600" cy="2070282"/>
          </a:xfrm>
          <a:prstGeom prst="rect">
            <a:avLst/>
          </a:prstGeom>
        </p:spPr>
      </p:pic>
    </p:spTree>
    <p:extLst>
      <p:ext uri="{BB962C8B-B14F-4D97-AF65-F5344CB8AC3E}">
        <p14:creationId xmlns:p14="http://schemas.microsoft.com/office/powerpoint/2010/main" val="154162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Disturbances in Real Ecosystems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1025" y="1643743"/>
            <a:ext cx="4735775" cy="4525963"/>
          </a:xfrm>
        </p:spPr>
      </p:pic>
      <p:sp>
        <p:nvSpPr>
          <p:cNvPr id="5" name="TextBox 4"/>
          <p:cNvSpPr txBox="1"/>
          <p:nvPr/>
        </p:nvSpPr>
        <p:spPr>
          <a:xfrm>
            <a:off x="754743" y="1643743"/>
            <a:ext cx="3004457" cy="3785652"/>
          </a:xfrm>
          <a:prstGeom prst="rect">
            <a:avLst/>
          </a:prstGeom>
          <a:noFill/>
        </p:spPr>
        <p:txBody>
          <a:bodyPr wrap="square" rtlCol="0">
            <a:spAutoFit/>
          </a:bodyPr>
          <a:lstStyle/>
          <a:p>
            <a:r>
              <a:rPr lang="en-US" sz="2400" dirty="0"/>
              <a:t>Read about disturbances in real ecosystems.</a:t>
            </a:r>
          </a:p>
          <a:p>
            <a:endParaRPr lang="en-US" sz="2400" dirty="0"/>
          </a:p>
          <a:p>
            <a:r>
              <a:rPr lang="en-US" sz="2400" dirty="0"/>
              <a:t>What are some examples of press and pulse disturbances? Record your answer for Question 6 on your worksheet.</a:t>
            </a:r>
          </a:p>
        </p:txBody>
      </p:sp>
    </p:spTree>
    <p:extLst>
      <p:ext uri="{BB962C8B-B14F-4D97-AF65-F5344CB8AC3E}">
        <p14:creationId xmlns:p14="http://schemas.microsoft.com/office/powerpoint/2010/main" val="85998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How do the pools and fluxes change during seasons? Why?</a:t>
            </a:r>
          </a:p>
          <a:p>
            <a:r>
              <a:rPr lang="en-US" dirty="0"/>
              <a:t>How do press and pulse </a:t>
            </a:r>
            <a:r>
              <a:rPr lang="en-US"/>
              <a:t>disturbances affect pools and fluxes in </a:t>
            </a:r>
            <a:r>
              <a:rPr lang="en-US" dirty="0"/>
              <a:t>ecosystems</a:t>
            </a:r>
            <a:r>
              <a:rPr lang="en-US"/>
              <a:t>? </a:t>
            </a:r>
            <a:endParaRPr lang="en-US" dirty="0"/>
          </a:p>
        </p:txBody>
      </p:sp>
    </p:spTree>
    <p:extLst>
      <p:ext uri="{BB962C8B-B14F-4D97-AF65-F5344CB8AC3E}">
        <p14:creationId xmlns:p14="http://schemas.microsoft.com/office/powerpoint/2010/main" val="196420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35-6D5D-114C-8702-05C54BBE02A0}"/>
              </a:ext>
            </a:extLst>
          </p:cNvPr>
          <p:cNvSpPr>
            <a:spLocks noGrp="1"/>
          </p:cNvSpPr>
          <p:nvPr>
            <p:ph type="title"/>
          </p:nvPr>
        </p:nvSpPr>
        <p:spPr/>
        <p:txBody>
          <a:bodyPr/>
          <a:lstStyle/>
          <a:p>
            <a:r>
              <a:rPr lang="en-US" dirty="0"/>
              <a:t>Learning Tracking Tool</a:t>
            </a:r>
          </a:p>
        </p:txBody>
      </p:sp>
      <p:sp>
        <p:nvSpPr>
          <p:cNvPr id="3" name="Content Placeholder 2">
            <a:extLst>
              <a:ext uri="{FF2B5EF4-FFF2-40B4-BE49-F238E27FC236}">
                <a16:creationId xmlns:a16="http://schemas.microsoft.com/office/drawing/2014/main" id="{43AAA090-9AF7-0245-B8EC-958F4D3C9004}"/>
              </a:ext>
            </a:extLst>
          </p:cNvPr>
          <p:cNvSpPr>
            <a:spLocks noGrp="1"/>
          </p:cNvSpPr>
          <p:nvPr>
            <p:ph idx="1"/>
          </p:nvPr>
        </p:nvSpPr>
        <p:spPr>
          <a:xfrm>
            <a:off x="104276" y="1504826"/>
            <a:ext cx="4778943" cy="4906748"/>
          </a:xfrm>
        </p:spPr>
        <p:txBody>
          <a:bodyPr>
            <a:normAutofit fontScale="62500" lnSpcReduction="20000"/>
          </a:bodyPr>
          <a:lstStyle/>
          <a:p>
            <a:pPr lvl="0"/>
            <a:r>
              <a:rPr lang="en-US" dirty="0"/>
              <a:t>Record the activity chunk name  “Carbon Pools and Fluxes, Explainers”</a:t>
            </a:r>
          </a:p>
          <a:p>
            <a:pPr marL="0" lvl="0" indent="0">
              <a:buNone/>
            </a:pPr>
            <a:endParaRPr lang="en-US" dirty="0"/>
          </a:p>
          <a:p>
            <a:pPr marL="285750" indent="-285750">
              <a:buFont typeface="Arial" panose="020B0604020202020204" pitchFamily="34" charset="0"/>
              <a:buChar char="•"/>
            </a:pPr>
            <a:r>
              <a:rPr lang="en-US" dirty="0"/>
              <a:t>Discuss what you did during the activity chunk and record your ideas in the column, “What Did We Do?”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Discuss with your classmates what you figured out will help you to answer the unit driving question. Record your ideas in the column “What Did We Figure Out?”</a:t>
            </a:r>
          </a:p>
          <a:p>
            <a:endParaRPr lang="en-US" dirty="0"/>
          </a:p>
          <a:p>
            <a:pPr marL="285750" indent="-285750">
              <a:buFont typeface="Arial" panose="020B0604020202020204" pitchFamily="34" charset="0"/>
              <a:buChar char="•"/>
            </a:pPr>
            <a:r>
              <a:rPr lang="en-US" dirty="0"/>
              <a:t>Discuss questions you now have related to the unit driving question and record them in the column “What Are We Asking Now?”</a:t>
            </a:r>
          </a:p>
          <a:p>
            <a:endParaRPr lang="en-US" dirty="0"/>
          </a:p>
        </p:txBody>
      </p:sp>
      <p:sp>
        <p:nvSpPr>
          <p:cNvPr id="4" name="Slide Number Placeholder 3">
            <a:extLst>
              <a:ext uri="{FF2B5EF4-FFF2-40B4-BE49-F238E27FC236}">
                <a16:creationId xmlns:a16="http://schemas.microsoft.com/office/drawing/2014/main" id="{2794A197-54B6-1743-9B18-F6E772F50967}"/>
              </a:ext>
            </a:extLst>
          </p:cNvPr>
          <p:cNvSpPr>
            <a:spLocks noGrp="1"/>
          </p:cNvSpPr>
          <p:nvPr>
            <p:ph type="sldNum" sz="quarter" idx="12"/>
          </p:nvPr>
        </p:nvSpPr>
        <p:spPr/>
        <p:txBody>
          <a:bodyPr/>
          <a:lstStyle/>
          <a:p>
            <a:fld id="{D3A1C050-F6FE-0E43-A9D0-F8EEADE3D1E4}" type="slidenum">
              <a:rPr lang="en-US" smtClean="0"/>
              <a:pPr/>
              <a:t>15</a:t>
            </a:fld>
            <a:endParaRPr lang="en-US"/>
          </a:p>
        </p:txBody>
      </p:sp>
      <p:pic>
        <p:nvPicPr>
          <p:cNvPr id="16" name="Picture 15" descr="A screenshot of a the Learning Tracking Tool&#10;">
            <a:extLst>
              <a:ext uri="{FF2B5EF4-FFF2-40B4-BE49-F238E27FC236}">
                <a16:creationId xmlns:a16="http://schemas.microsoft.com/office/drawing/2014/main" id="{EBA4E4F6-5F9B-B641-88FC-EA54C58B6D82}"/>
              </a:ext>
            </a:extLst>
          </p:cNvPr>
          <p:cNvPicPr>
            <a:picLocks noChangeAspect="1"/>
          </p:cNvPicPr>
          <p:nvPr/>
        </p:nvPicPr>
        <p:blipFill>
          <a:blip r:embed="rId3"/>
          <a:stretch>
            <a:fillRect/>
          </a:stretch>
        </p:blipFill>
        <p:spPr>
          <a:xfrm>
            <a:off x="4650346" y="1826550"/>
            <a:ext cx="4378149" cy="3130461"/>
          </a:xfrm>
          <a:prstGeom prst="rect">
            <a:avLst/>
          </a:prstGeom>
          <a:ln>
            <a:solidFill>
              <a:schemeClr val="tx1"/>
            </a:solidFill>
          </a:ln>
        </p:spPr>
      </p:pic>
    </p:spTree>
    <p:extLst>
      <p:ext uri="{BB962C8B-B14F-4D97-AF65-F5344CB8AC3E}">
        <p14:creationId xmlns:p14="http://schemas.microsoft.com/office/powerpoint/2010/main" val="53518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p:blipFill>
        <p:spPr>
          <a:xfrm>
            <a:off x="733733" y="1981494"/>
            <a:ext cx="7676534" cy="3830048"/>
          </a:xfrm>
          <a:prstGeom prst="rect">
            <a:avLst/>
          </a:prstGeom>
        </p:spPr>
      </p:pic>
      <p:sp>
        <p:nvSpPr>
          <p:cNvPr id="4" name="Title 3"/>
          <p:cNvSpPr>
            <a:spLocks noGrp="1"/>
          </p:cNvSpPr>
          <p:nvPr>
            <p:ph type="title"/>
          </p:nvPr>
        </p:nvSpPr>
        <p:spPr/>
        <p:txBody>
          <a:bodyPr/>
          <a:lstStyle/>
          <a:p>
            <a:r>
              <a:rPr lang="en-US" dirty="0"/>
              <a:t>Unit map</a:t>
            </a:r>
          </a:p>
        </p:txBody>
      </p:sp>
      <p:sp>
        <p:nvSpPr>
          <p:cNvPr id="7" name="Oval Callout 6"/>
          <p:cNvSpPr>
            <a:spLocks noChangeArrowheads="1"/>
          </p:cNvSpPr>
          <p:nvPr/>
        </p:nvSpPr>
        <p:spPr bwMode="auto">
          <a:xfrm rot="21056995">
            <a:off x="7418747" y="1674371"/>
            <a:ext cx="924560" cy="924560"/>
          </a:xfrm>
          <a:prstGeom prst="wedgeEllipseCallout">
            <a:avLst>
              <a:gd name="adj1" fmla="val -90370"/>
              <a:gd name="adj2" fmla="val 119261"/>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
        <p:nvSpPr>
          <p:cNvPr id="2" name="Slide Number Placeholder 1">
            <a:extLst>
              <a:ext uri="{FF2B5EF4-FFF2-40B4-BE49-F238E27FC236}">
                <a16:creationId xmlns:a16="http://schemas.microsoft.com/office/drawing/2014/main" id="{74908883-3863-400D-9BF7-0EB36E081C91}"/>
              </a:ext>
            </a:extLst>
          </p:cNvPr>
          <p:cNvSpPr>
            <a:spLocks noGrp="1"/>
          </p:cNvSpPr>
          <p:nvPr>
            <p:ph type="sldNum" sz="quarter" idx="12"/>
          </p:nvPr>
        </p:nvSpPr>
        <p:spPr/>
        <p:txBody>
          <a:bodyPr/>
          <a:lstStyle/>
          <a:p>
            <a:fld id="{C82A8714-C4A1-614E-B309-DB23F8B4D841}" type="slidenum">
              <a:rPr lang="en-US" smtClean="0"/>
              <a:t>2</a:t>
            </a:fld>
            <a:endParaRPr lang="en-US"/>
          </a:p>
        </p:txBody>
      </p:sp>
    </p:spTree>
    <p:extLst>
      <p:ext uri="{BB962C8B-B14F-4D97-AF65-F5344CB8AC3E}">
        <p14:creationId xmlns:p14="http://schemas.microsoft.com/office/powerpoint/2010/main" val="6664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3AD0-48CF-6143-83CD-2CFF91C485E9}"/>
              </a:ext>
            </a:extLst>
          </p:cNvPr>
          <p:cNvSpPr>
            <a:spLocks noGrp="1"/>
          </p:cNvSpPr>
          <p:nvPr>
            <p:ph type="title"/>
          </p:nvPr>
        </p:nvSpPr>
        <p:spPr>
          <a:xfrm>
            <a:off x="1" y="274638"/>
            <a:ext cx="8968902" cy="581396"/>
          </a:xfrm>
        </p:spPr>
        <p:txBody>
          <a:bodyPr>
            <a:noAutofit/>
          </a:bodyPr>
          <a:lstStyle/>
          <a:p>
            <a:r>
              <a:rPr lang="en-US" sz="3600" b="1" dirty="0"/>
              <a:t>Review of Changing Fluxes Model</a:t>
            </a:r>
            <a:endParaRPr lang="en-US" sz="3600" b="1"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F056BF01-9841-B545-A3C4-9553138A306B}"/>
              </a:ext>
            </a:extLst>
          </p:cNvPr>
          <p:cNvPicPr>
            <a:picLocks noGrp="1" noChangeAspect="1"/>
          </p:cNvPicPr>
          <p:nvPr>
            <p:ph idx="1"/>
          </p:nvPr>
        </p:nvPicPr>
        <p:blipFill>
          <a:blip r:embed="rId3"/>
          <a:stretch>
            <a:fillRect/>
          </a:stretch>
        </p:blipFill>
        <p:spPr>
          <a:xfrm>
            <a:off x="4257835" y="766223"/>
            <a:ext cx="4460715" cy="5772689"/>
          </a:xfrm>
        </p:spPr>
      </p:pic>
      <p:sp>
        <p:nvSpPr>
          <p:cNvPr id="4" name="Slide Number Placeholder 3">
            <a:extLst>
              <a:ext uri="{FF2B5EF4-FFF2-40B4-BE49-F238E27FC236}">
                <a16:creationId xmlns:a16="http://schemas.microsoft.com/office/drawing/2014/main" id="{F60CD5CF-EFF0-A449-B70A-02C1E6AB50E0}"/>
              </a:ext>
            </a:extLst>
          </p:cNvPr>
          <p:cNvSpPr>
            <a:spLocks noGrp="1"/>
          </p:cNvSpPr>
          <p:nvPr>
            <p:ph type="sldNum" sz="quarter" idx="12"/>
          </p:nvPr>
        </p:nvSpPr>
        <p:spPr/>
        <p:txBody>
          <a:bodyPr/>
          <a:lstStyle/>
          <a:p>
            <a:fld id="{7BF67416-E77E-E442-993F-59C0501000DD}" type="slidenum">
              <a:rPr lang="en-US" smtClean="0"/>
              <a:t>3</a:t>
            </a:fld>
            <a:endParaRPr lang="en-US"/>
          </a:p>
        </p:txBody>
      </p:sp>
      <p:sp>
        <p:nvSpPr>
          <p:cNvPr id="7" name="Content Placeholder 6">
            <a:extLst>
              <a:ext uri="{FF2B5EF4-FFF2-40B4-BE49-F238E27FC236}">
                <a16:creationId xmlns:a16="http://schemas.microsoft.com/office/drawing/2014/main" id="{18634465-EB69-B943-9AE8-15E4DC21AD99}"/>
              </a:ext>
            </a:extLst>
          </p:cNvPr>
          <p:cNvSpPr txBox="1">
            <a:spLocks/>
          </p:cNvSpPr>
          <p:nvPr/>
        </p:nvSpPr>
        <p:spPr>
          <a:xfrm>
            <a:off x="457200" y="1089498"/>
            <a:ext cx="3865642" cy="526685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What patterns did you find in the Changing Fluxes Model?</a:t>
            </a:r>
          </a:p>
          <a:p>
            <a:pPr marL="0" indent="0">
              <a:buNone/>
            </a:pPr>
            <a:endParaRPr lang="en-US" dirty="0"/>
          </a:p>
          <a:p>
            <a:pPr marL="0" indent="0">
              <a:buNone/>
            </a:pPr>
            <a:r>
              <a:rPr lang="en-US" dirty="0"/>
              <a:t>How does a photosynthesis limit lead to stable carbon pools?</a:t>
            </a:r>
          </a:p>
          <a:p>
            <a:pPr marL="0" indent="0">
              <a:buNone/>
            </a:pPr>
            <a:endParaRPr lang="en-US" dirty="0"/>
          </a:p>
          <a:p>
            <a:pPr marL="0" indent="0">
              <a:buNone/>
            </a:pPr>
            <a:r>
              <a:rPr lang="en-US" dirty="0"/>
              <a:t>What are other ways that pools and fluxes can change?</a:t>
            </a:r>
          </a:p>
        </p:txBody>
      </p:sp>
      <p:sp>
        <p:nvSpPr>
          <p:cNvPr id="3" name="Rounded Rectangle 2">
            <a:extLst>
              <a:ext uri="{FF2B5EF4-FFF2-40B4-BE49-F238E27FC236}">
                <a16:creationId xmlns:a16="http://schemas.microsoft.com/office/drawing/2014/main" id="{FFA461E3-BE14-BE44-B432-06C1D267035D}"/>
              </a:ext>
            </a:extLst>
          </p:cNvPr>
          <p:cNvSpPr/>
          <p:nvPr/>
        </p:nvSpPr>
        <p:spPr>
          <a:xfrm>
            <a:off x="4322842" y="4910667"/>
            <a:ext cx="4192508" cy="153696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92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61" y="251085"/>
            <a:ext cx="8229600" cy="1143000"/>
          </a:xfrm>
        </p:spPr>
        <p:txBody>
          <a:bodyPr>
            <a:normAutofit fontScale="90000"/>
          </a:bodyPr>
          <a:lstStyle/>
          <a:p>
            <a:r>
              <a:rPr lang="en-US" dirty="0"/>
              <a:t>Computer Model for Seasons and Disturbances</a:t>
            </a:r>
          </a:p>
        </p:txBody>
      </p:sp>
      <p:sp>
        <p:nvSpPr>
          <p:cNvPr id="6" name="TextBox 5"/>
          <p:cNvSpPr txBox="1"/>
          <p:nvPr/>
        </p:nvSpPr>
        <p:spPr>
          <a:xfrm>
            <a:off x="330740" y="1574176"/>
            <a:ext cx="3304375" cy="4524315"/>
          </a:xfrm>
          <a:prstGeom prst="rect">
            <a:avLst/>
          </a:prstGeom>
          <a:noFill/>
        </p:spPr>
        <p:txBody>
          <a:bodyPr wrap="square" rtlCol="0">
            <a:spAutoFit/>
          </a:bodyPr>
          <a:lstStyle/>
          <a:p>
            <a:r>
              <a:rPr lang="en-US" sz="2400" dirty="0"/>
              <a:t>Read the handout until Section A to review the Constant Flux and Changing Fluxes Simulations. </a:t>
            </a:r>
          </a:p>
          <a:p>
            <a:endParaRPr lang="en-US" sz="2400" dirty="0"/>
          </a:p>
          <a:p>
            <a:r>
              <a:rPr lang="en-US" sz="2400" dirty="0"/>
              <a:t>What did you learn from the first two simulations?</a:t>
            </a:r>
          </a:p>
          <a:p>
            <a:endParaRPr lang="en-US" sz="2400" dirty="0"/>
          </a:p>
          <a:p>
            <a:r>
              <a:rPr lang="en-US" sz="2400" dirty="0"/>
              <a:t>How is Model 3 different?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392" y="1394085"/>
            <a:ext cx="5091369" cy="4901885"/>
          </a:xfrm>
          <a:prstGeom prst="rect">
            <a:avLst/>
          </a:prstGeom>
          <a:ln>
            <a:solidFill>
              <a:schemeClr val="tx1"/>
            </a:solidFill>
          </a:ln>
        </p:spPr>
      </p:pic>
    </p:spTree>
    <p:extLst>
      <p:ext uri="{BB962C8B-B14F-4D97-AF65-F5344CB8AC3E}">
        <p14:creationId xmlns:p14="http://schemas.microsoft.com/office/powerpoint/2010/main" val="111775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Seasons</a:t>
            </a:r>
          </a:p>
        </p:txBody>
      </p:sp>
      <p:pic>
        <p:nvPicPr>
          <p:cNvPr id="4" name="Picture 3"/>
          <p:cNvPicPr/>
          <p:nvPr/>
        </p:nvPicPr>
        <p:blipFill>
          <a:blip r:embed="rId3"/>
          <a:stretch>
            <a:fillRect/>
          </a:stretch>
        </p:blipFill>
        <p:spPr>
          <a:xfrm>
            <a:off x="629866" y="2390403"/>
            <a:ext cx="7884268" cy="1461749"/>
          </a:xfrm>
          <a:prstGeom prst="rect">
            <a:avLst/>
          </a:prstGeom>
        </p:spPr>
      </p:pic>
      <p:sp>
        <p:nvSpPr>
          <p:cNvPr id="5" name="TextBox 4"/>
          <p:cNvSpPr txBox="1"/>
          <p:nvPr/>
        </p:nvSpPr>
        <p:spPr>
          <a:xfrm>
            <a:off x="629866" y="2021071"/>
            <a:ext cx="4593886" cy="461665"/>
          </a:xfrm>
          <a:prstGeom prst="rect">
            <a:avLst/>
          </a:prstGeom>
          <a:noFill/>
        </p:spPr>
        <p:txBody>
          <a:bodyPr wrap="none" rtlCol="0">
            <a:spAutoFit/>
          </a:bodyPr>
          <a:lstStyle/>
          <a:p>
            <a:r>
              <a:rPr lang="en-US" sz="2400" dirty="0"/>
              <a:t>Model 3 without seasonal variation</a:t>
            </a:r>
          </a:p>
        </p:txBody>
      </p:sp>
      <p:sp>
        <p:nvSpPr>
          <p:cNvPr id="6" name="Rectangle 5"/>
          <p:cNvSpPr/>
          <p:nvPr/>
        </p:nvSpPr>
        <p:spPr>
          <a:xfrm>
            <a:off x="629865" y="4388648"/>
            <a:ext cx="4895445" cy="1200329"/>
          </a:xfrm>
          <a:prstGeom prst="rect">
            <a:avLst/>
          </a:prstGeom>
        </p:spPr>
        <p:txBody>
          <a:bodyPr wrap="square">
            <a:spAutoFit/>
          </a:bodyPr>
          <a:lstStyle/>
          <a:p>
            <a:pPr marR="0" lvl="1">
              <a:spcBef>
                <a:spcPts val="0"/>
              </a:spcBef>
              <a:spcAft>
                <a:spcPts val="0"/>
              </a:spcAft>
            </a:pPr>
            <a:r>
              <a:rPr lang="en-US" sz="2400" dirty="0">
                <a:latin typeface="Arial" charset="0"/>
                <a:ea typeface="Cambria" charset="0"/>
                <a:cs typeface="Times New Roman" charset="0"/>
              </a:rPr>
              <a:t>Carrying capacity = 90 kg/</a:t>
            </a:r>
            <a:r>
              <a:rPr lang="en-US" sz="2400" dirty="0" err="1">
                <a:latin typeface="Arial" charset="0"/>
                <a:ea typeface="Cambria" charset="0"/>
                <a:cs typeface="Times New Roman" charset="0"/>
              </a:rPr>
              <a:t>yr</a:t>
            </a:r>
            <a:endParaRPr lang="en-US" sz="2400" dirty="0">
              <a:latin typeface="Arial" charset="0"/>
              <a:ea typeface="Cambria" charset="0"/>
              <a:cs typeface="Times New Roman" charset="0"/>
            </a:endParaRPr>
          </a:p>
          <a:p>
            <a:pPr marR="0" lvl="1">
              <a:spcBef>
                <a:spcPts val="0"/>
              </a:spcBef>
              <a:spcAft>
                <a:spcPts val="0"/>
              </a:spcAft>
            </a:pPr>
            <a:r>
              <a:rPr lang="en-US" sz="2400" dirty="0">
                <a:latin typeface="Arial" charset="0"/>
                <a:ea typeface="Cambria" charset="0"/>
                <a:cs typeface="Times New Roman" charset="0"/>
              </a:rPr>
              <a:t>Atmospheric pool = 500 kg</a:t>
            </a:r>
          </a:p>
          <a:p>
            <a:pPr marR="0" lvl="1">
              <a:spcBef>
                <a:spcPts val="0"/>
              </a:spcBef>
              <a:spcAft>
                <a:spcPts val="300"/>
              </a:spcAft>
            </a:pPr>
            <a:r>
              <a:rPr lang="en-US" sz="2400" dirty="0">
                <a:latin typeface="Arial" charset="0"/>
                <a:ea typeface="Cambria" charset="0"/>
                <a:cs typeface="Times New Roman" charset="0"/>
              </a:rPr>
              <a:t>Organic carbon pool = 500 kg</a:t>
            </a:r>
            <a:endParaRPr lang="en-US" sz="2400" dirty="0">
              <a:effectLst/>
              <a:latin typeface="Arial" charset="0"/>
              <a:ea typeface="Cambria" charset="0"/>
              <a:cs typeface="Times New Roman" charset="0"/>
            </a:endParaRPr>
          </a:p>
        </p:txBody>
      </p:sp>
    </p:spTree>
    <p:extLst>
      <p:ext uri="{BB962C8B-B14F-4D97-AF65-F5344CB8AC3E}">
        <p14:creationId xmlns:p14="http://schemas.microsoft.com/office/powerpoint/2010/main" val="165611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36" y="895755"/>
            <a:ext cx="8694789" cy="4843564"/>
          </a:xfrm>
          <a:prstGeom prst="rect">
            <a:avLst/>
          </a:prstGeom>
        </p:spPr>
      </p:pic>
    </p:spTree>
    <p:extLst>
      <p:ext uri="{BB962C8B-B14F-4D97-AF65-F5344CB8AC3E}">
        <p14:creationId xmlns:p14="http://schemas.microsoft.com/office/powerpoint/2010/main" val="169734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graphicFrame>
        <p:nvGraphicFramePr>
          <p:cNvPr id="4" name="Table 3"/>
          <p:cNvGraphicFramePr>
            <a:graphicFrameLocks noGrp="1"/>
          </p:cNvGraphicFramePr>
          <p:nvPr>
            <p:extLst>
              <p:ext uri="{D42A27DB-BD31-4B8C-83A1-F6EECF244321}">
                <p14:modId xmlns:p14="http://schemas.microsoft.com/office/powerpoint/2010/main" val="1704817950"/>
              </p:ext>
            </p:extLst>
          </p:nvPr>
        </p:nvGraphicFramePr>
        <p:xfrm>
          <a:off x="687988" y="2295726"/>
          <a:ext cx="7998813" cy="2709448"/>
        </p:xfrm>
        <a:graphic>
          <a:graphicData uri="http://schemas.openxmlformats.org/drawingml/2006/table">
            <a:tbl>
              <a:tblPr firstRow="1" firstCol="1" bandRow="1">
                <a:tableStyleId>{073A0DAA-6AF3-43AB-8588-CEC1D06C72B9}</a:tableStyleId>
              </a:tblPr>
              <a:tblGrid>
                <a:gridCol w="2666271">
                  <a:extLst>
                    <a:ext uri="{9D8B030D-6E8A-4147-A177-3AD203B41FA5}">
                      <a16:colId xmlns:a16="http://schemas.microsoft.com/office/drawing/2014/main" val="20000"/>
                    </a:ext>
                  </a:extLst>
                </a:gridCol>
                <a:gridCol w="2666271">
                  <a:extLst>
                    <a:ext uri="{9D8B030D-6E8A-4147-A177-3AD203B41FA5}">
                      <a16:colId xmlns:a16="http://schemas.microsoft.com/office/drawing/2014/main" val="20001"/>
                    </a:ext>
                  </a:extLst>
                </a:gridCol>
                <a:gridCol w="2666271">
                  <a:extLst>
                    <a:ext uri="{9D8B030D-6E8A-4147-A177-3AD203B41FA5}">
                      <a16:colId xmlns:a16="http://schemas.microsoft.com/office/drawing/2014/main" val="20002"/>
                    </a:ext>
                  </a:extLst>
                </a:gridCol>
              </a:tblGrid>
              <a:tr h="634199">
                <a:tc>
                  <a:txBody>
                    <a:bodyPr/>
                    <a:lstStyle/>
                    <a:p>
                      <a:pPr marL="0" marR="0" algn="ctr">
                        <a:spcBef>
                          <a:spcPts val="0"/>
                        </a:spcBef>
                        <a:spcAft>
                          <a:spcPts val="0"/>
                        </a:spcAft>
                      </a:pPr>
                      <a:r>
                        <a:rPr lang="en-US" sz="2400" dirty="0">
                          <a:effectLst/>
                        </a:rPr>
                        <a:t> </a:t>
                      </a:r>
                      <a:endParaRPr lang="en-US" sz="2400" dirty="0">
                        <a:effectLst/>
                        <a:latin typeface="Arial" charset="0"/>
                        <a:ea typeface="ＭＳ 明朝" charset="-128"/>
                        <a:cs typeface="Times New Roman" charset="0"/>
                      </a:endParaRPr>
                    </a:p>
                  </a:txBody>
                  <a:tcPr marL="68580" marR="68580" marT="0" marB="0"/>
                </a:tc>
                <a:tc>
                  <a:txBody>
                    <a:bodyPr/>
                    <a:lstStyle/>
                    <a:p>
                      <a:pPr marL="0" marR="0" algn="ctr">
                        <a:spcBef>
                          <a:spcPts val="0"/>
                        </a:spcBef>
                        <a:spcAft>
                          <a:spcPts val="0"/>
                        </a:spcAft>
                      </a:pPr>
                      <a:r>
                        <a:rPr lang="en-US" sz="2400" dirty="0">
                          <a:effectLst/>
                        </a:rPr>
                        <a:t>Year 14.0</a:t>
                      </a:r>
                      <a:endParaRPr lang="en-US" sz="2400" dirty="0">
                        <a:effectLst/>
                        <a:latin typeface="Arial" charset="0"/>
                        <a:ea typeface="ＭＳ 明朝" charset="-128"/>
                        <a:cs typeface="Times New Roman" charset="0"/>
                      </a:endParaRPr>
                    </a:p>
                  </a:txBody>
                  <a:tcPr marL="68580" marR="68580" marT="0" marB="0"/>
                </a:tc>
                <a:tc>
                  <a:txBody>
                    <a:bodyPr/>
                    <a:lstStyle/>
                    <a:p>
                      <a:pPr marL="0" marR="0" algn="ctr">
                        <a:spcBef>
                          <a:spcPts val="0"/>
                        </a:spcBef>
                        <a:spcAft>
                          <a:spcPts val="0"/>
                        </a:spcAft>
                      </a:pPr>
                      <a:r>
                        <a:rPr lang="en-US" sz="2400">
                          <a:effectLst/>
                        </a:rPr>
                        <a:t>Year 16.0</a:t>
                      </a:r>
                      <a:endParaRPr lang="en-US" sz="2400">
                        <a:effectLst/>
                        <a:latin typeface="Arial" charset="0"/>
                        <a:ea typeface="ＭＳ 明朝" charset="-128"/>
                        <a:cs typeface="Times New Roman" charset="0"/>
                      </a:endParaRPr>
                    </a:p>
                  </a:txBody>
                  <a:tcPr marL="68580" marR="68580" marT="0" marB="0"/>
                </a:tc>
                <a:extLst>
                  <a:ext uri="{0D108BD9-81ED-4DB2-BD59-A6C34878D82A}">
                    <a16:rowId xmlns:a16="http://schemas.microsoft.com/office/drawing/2014/main" val="10000"/>
                  </a:ext>
                </a:extLst>
              </a:tr>
              <a:tr h="612209">
                <a:tc>
                  <a:txBody>
                    <a:bodyPr/>
                    <a:lstStyle/>
                    <a:p>
                      <a:pPr marL="0" marR="0">
                        <a:spcBef>
                          <a:spcPts val="0"/>
                        </a:spcBef>
                        <a:spcAft>
                          <a:spcPts val="0"/>
                        </a:spcAft>
                      </a:pPr>
                      <a:r>
                        <a:rPr lang="en-US" sz="2400">
                          <a:effectLst/>
                        </a:rPr>
                        <a:t>Photosynthesis flux</a:t>
                      </a:r>
                      <a:endParaRPr lang="en-US" sz="2400">
                        <a:effectLst/>
                        <a:latin typeface="Arial"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Arial"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charset="0"/>
                        <a:ea typeface="ＭＳ 明朝" charset="-128"/>
                        <a:cs typeface="Times New Roman" charset="0"/>
                      </a:endParaRPr>
                    </a:p>
                  </a:txBody>
                  <a:tcPr marL="68580" marR="68580" marT="0" marB="0"/>
                </a:tc>
                <a:extLst>
                  <a:ext uri="{0D108BD9-81ED-4DB2-BD59-A6C34878D82A}">
                    <a16:rowId xmlns:a16="http://schemas.microsoft.com/office/drawing/2014/main" val="10001"/>
                  </a:ext>
                </a:extLst>
              </a:tr>
              <a:tr h="612209">
                <a:tc>
                  <a:txBody>
                    <a:bodyPr/>
                    <a:lstStyle/>
                    <a:p>
                      <a:pPr marL="0" marR="0">
                        <a:spcBef>
                          <a:spcPts val="0"/>
                        </a:spcBef>
                        <a:spcAft>
                          <a:spcPts val="0"/>
                        </a:spcAft>
                      </a:pPr>
                      <a:r>
                        <a:rPr lang="en-US" sz="2400">
                          <a:effectLst/>
                        </a:rPr>
                        <a:t>Cellular respiration flux</a:t>
                      </a:r>
                      <a:endParaRPr lang="en-US" sz="2400">
                        <a:effectLst/>
                        <a:latin typeface="Arial"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Arial"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Arial" charset="0"/>
                        <a:ea typeface="ＭＳ 明朝" charset="-128"/>
                        <a:cs typeface="Times New Roman" charset="0"/>
                      </a:endParaRPr>
                    </a:p>
                  </a:txBody>
                  <a:tcPr marL="68580" marR="68580" marT="0" marB="0"/>
                </a:tc>
                <a:extLst>
                  <a:ext uri="{0D108BD9-81ED-4DB2-BD59-A6C34878D82A}">
                    <a16:rowId xmlns:a16="http://schemas.microsoft.com/office/drawing/2014/main" val="10002"/>
                  </a:ext>
                </a:extLst>
              </a:tr>
              <a:tr h="612209">
                <a:tc>
                  <a:txBody>
                    <a:bodyPr/>
                    <a:lstStyle/>
                    <a:p>
                      <a:pPr marL="0" marR="0">
                        <a:spcBef>
                          <a:spcPts val="0"/>
                        </a:spcBef>
                        <a:spcAft>
                          <a:spcPts val="0"/>
                        </a:spcAft>
                      </a:pPr>
                      <a:r>
                        <a:rPr lang="en-US" sz="2400">
                          <a:effectLst/>
                        </a:rPr>
                        <a:t>Organic matter pool</a:t>
                      </a:r>
                      <a:endParaRPr lang="en-US" sz="2400">
                        <a:effectLst/>
                        <a:latin typeface="Arial"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Arial" charset="0"/>
                        <a:ea typeface="ＭＳ 明朝" charset="-128"/>
                        <a:cs typeface="Times New Roman"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02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Seasons</a:t>
            </a:r>
          </a:p>
        </p:txBody>
      </p:sp>
      <p:sp>
        <p:nvSpPr>
          <p:cNvPr id="4" name="TextBox 3"/>
          <p:cNvSpPr txBox="1"/>
          <p:nvPr/>
        </p:nvSpPr>
        <p:spPr>
          <a:xfrm>
            <a:off x="1050588" y="1789889"/>
            <a:ext cx="4167488" cy="461665"/>
          </a:xfrm>
          <a:prstGeom prst="rect">
            <a:avLst/>
          </a:prstGeom>
          <a:noFill/>
        </p:spPr>
        <p:txBody>
          <a:bodyPr wrap="none" rtlCol="0">
            <a:spAutoFit/>
          </a:bodyPr>
          <a:lstStyle/>
          <a:p>
            <a:r>
              <a:rPr lang="en-US" sz="2400" dirty="0"/>
              <a:t>Model 3 with seasonal variation</a:t>
            </a:r>
          </a:p>
        </p:txBody>
      </p:sp>
      <p:pic>
        <p:nvPicPr>
          <p:cNvPr id="5" name="Picture 4"/>
          <p:cNvPicPr/>
          <p:nvPr/>
        </p:nvPicPr>
        <p:blipFill>
          <a:blip r:embed="rId3"/>
          <a:stretch>
            <a:fillRect/>
          </a:stretch>
        </p:blipFill>
        <p:spPr>
          <a:xfrm>
            <a:off x="1050588" y="2446322"/>
            <a:ext cx="2568101" cy="822172"/>
          </a:xfrm>
          <a:prstGeom prst="rect">
            <a:avLst/>
          </a:prstGeom>
        </p:spPr>
      </p:pic>
      <p:sp>
        <p:nvSpPr>
          <p:cNvPr id="6" name="Rectangle 5"/>
          <p:cNvSpPr/>
          <p:nvPr/>
        </p:nvSpPr>
        <p:spPr>
          <a:xfrm>
            <a:off x="457200" y="3999542"/>
            <a:ext cx="4895445" cy="1200329"/>
          </a:xfrm>
          <a:prstGeom prst="rect">
            <a:avLst/>
          </a:prstGeom>
        </p:spPr>
        <p:txBody>
          <a:bodyPr wrap="square">
            <a:spAutoFit/>
          </a:bodyPr>
          <a:lstStyle/>
          <a:p>
            <a:pPr marR="0" lvl="1">
              <a:spcBef>
                <a:spcPts val="0"/>
              </a:spcBef>
              <a:spcAft>
                <a:spcPts val="0"/>
              </a:spcAft>
            </a:pPr>
            <a:r>
              <a:rPr lang="en-US" sz="2400" dirty="0">
                <a:latin typeface="Arial" charset="0"/>
                <a:ea typeface="Cambria" charset="0"/>
                <a:cs typeface="Times New Roman" charset="0"/>
              </a:rPr>
              <a:t>Carrying capacity = 90 kg/</a:t>
            </a:r>
            <a:r>
              <a:rPr lang="en-US" sz="2400" dirty="0" err="1">
                <a:latin typeface="Arial" charset="0"/>
                <a:ea typeface="Cambria" charset="0"/>
                <a:cs typeface="Times New Roman" charset="0"/>
              </a:rPr>
              <a:t>yr</a:t>
            </a:r>
            <a:endParaRPr lang="en-US" sz="2400" dirty="0">
              <a:latin typeface="Arial" charset="0"/>
              <a:ea typeface="Cambria" charset="0"/>
              <a:cs typeface="Times New Roman" charset="0"/>
            </a:endParaRPr>
          </a:p>
          <a:p>
            <a:pPr marR="0" lvl="1">
              <a:spcBef>
                <a:spcPts val="0"/>
              </a:spcBef>
              <a:spcAft>
                <a:spcPts val="0"/>
              </a:spcAft>
            </a:pPr>
            <a:r>
              <a:rPr lang="en-US" sz="2400" dirty="0">
                <a:latin typeface="Arial" charset="0"/>
                <a:ea typeface="Cambria" charset="0"/>
                <a:cs typeface="Times New Roman" charset="0"/>
              </a:rPr>
              <a:t>Atmospheric pool = 500 kg</a:t>
            </a:r>
          </a:p>
          <a:p>
            <a:pPr marR="0" lvl="1">
              <a:spcBef>
                <a:spcPts val="0"/>
              </a:spcBef>
              <a:spcAft>
                <a:spcPts val="300"/>
              </a:spcAft>
            </a:pPr>
            <a:r>
              <a:rPr lang="en-US" sz="2400" dirty="0">
                <a:latin typeface="Arial" charset="0"/>
                <a:ea typeface="Cambria" charset="0"/>
                <a:cs typeface="Times New Roman" charset="0"/>
              </a:rPr>
              <a:t>Organic carbon pool = 500 kg</a:t>
            </a:r>
            <a:endParaRPr lang="en-US" sz="2400" dirty="0">
              <a:effectLst/>
              <a:latin typeface="Arial" charset="0"/>
              <a:ea typeface="Cambria" charset="0"/>
              <a:cs typeface="Times New Roman" charset="0"/>
            </a:endParaRPr>
          </a:p>
        </p:txBody>
      </p:sp>
    </p:spTree>
    <p:extLst>
      <p:ext uri="{BB962C8B-B14F-4D97-AF65-F5344CB8AC3E}">
        <p14:creationId xmlns:p14="http://schemas.microsoft.com/office/powerpoint/2010/main" val="70816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3600"/>
            <a:ext cx="9144000" cy="5114020"/>
          </a:xfrm>
          <a:prstGeom prst="rect">
            <a:avLst/>
          </a:prstGeom>
        </p:spPr>
      </p:pic>
    </p:spTree>
    <p:extLst>
      <p:ext uri="{BB962C8B-B14F-4D97-AF65-F5344CB8AC3E}">
        <p14:creationId xmlns:p14="http://schemas.microsoft.com/office/powerpoint/2010/main" val="372195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4966</TotalTime>
  <Words>1368</Words>
  <Application>Microsoft Macintosh PowerPoint</Application>
  <PresentationFormat>On-screen Show (4:3)</PresentationFormat>
  <Paragraphs>137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Ecosystems Unit  Activity 4.4 Seasonal Changes and Ecosystem Disturbances</vt:lpstr>
      <vt:lpstr>Unit map</vt:lpstr>
      <vt:lpstr>Review of Changing Fluxes Model</vt:lpstr>
      <vt:lpstr>Computer Model for Seasons and Disturbances</vt:lpstr>
      <vt:lpstr>The Seasons</vt:lpstr>
      <vt:lpstr>PowerPoint Presentation</vt:lpstr>
      <vt:lpstr>Question 1</vt:lpstr>
      <vt:lpstr>The Seasons</vt:lpstr>
      <vt:lpstr>PowerPoint Presentation</vt:lpstr>
      <vt:lpstr>Question 2</vt:lpstr>
      <vt:lpstr>Question 3</vt:lpstr>
      <vt:lpstr>Press and Pulse Disturbances</vt:lpstr>
      <vt:lpstr>Disturbances in Real Ecosystems</vt:lpstr>
      <vt:lpstr>Discussion</vt:lpstr>
      <vt:lpstr>Learning Tracking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Johnson</dc:creator>
  <cp:lastModifiedBy>Tompkins, Elizabeth</cp:lastModifiedBy>
  <cp:revision>120</cp:revision>
  <dcterms:created xsi:type="dcterms:W3CDTF">2014-10-21T13:30:48Z</dcterms:created>
  <dcterms:modified xsi:type="dcterms:W3CDTF">2020-03-23T18:42:34Z</dcterms:modified>
</cp:coreProperties>
</file>