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71" r:id="rId5"/>
    <p:sldId id="302" r:id="rId6"/>
    <p:sldId id="291" r:id="rId7"/>
    <p:sldId id="258" r:id="rId8"/>
    <p:sldId id="310" r:id="rId9"/>
    <p:sldId id="297" r:id="rId10"/>
    <p:sldId id="299" r:id="rId11"/>
    <p:sldId id="300" r:id="rId12"/>
    <p:sldId id="298" r:id="rId13"/>
    <p:sldId id="286" r:id="rId14"/>
    <p:sldId id="287" r:id="rId15"/>
    <p:sldId id="277" r:id="rId16"/>
    <p:sldId id="278" r:id="rId17"/>
    <p:sldId id="280" r:id="rId18"/>
    <p:sldId id="303" r:id="rId19"/>
    <p:sldId id="304" r:id="rId20"/>
    <p:sldId id="305" r:id="rId21"/>
    <p:sldId id="307" r:id="rId22"/>
    <p:sldId id="293" r:id="rId23"/>
    <p:sldId id="294" r:id="rId24"/>
    <p:sldId id="296" r:id="rId25"/>
    <p:sldId id="31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3FF"/>
    <a:srgbClr val="66FF33"/>
    <a:srgbClr val="A6FDFF"/>
    <a:srgbClr val="0CB9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DCB9E-75F6-4E4B-A866-E072F4D6BB48}" v="2" dt="2021-08-23T17:27:51.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59"/>
    <p:restoredTop sz="96327" autoAdjust="0"/>
  </p:normalViewPr>
  <p:slideViewPr>
    <p:cSldViewPr snapToGrid="0" snapToObjects="1" showGuides="1">
      <p:cViewPr varScale="1">
        <p:scale>
          <a:sx n="124" d="100"/>
          <a:sy n="124" d="100"/>
        </p:scale>
        <p:origin x="1272" y="16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218D1-ABF3-7748-B30D-452F0511B435}" type="datetimeFigureOut">
              <a:rPr lang="en-US" smtClean="0"/>
              <a:t>8/23/21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A0549-FFFC-824C-BB58-14BD7B8125CA}" type="slidenum">
              <a:rPr lang="en-US" smtClean="0"/>
              <a:t>‹#›</a:t>
            </a:fld>
            <a:endParaRPr lang="en-US"/>
          </a:p>
        </p:txBody>
      </p:sp>
    </p:spTree>
    <p:extLst>
      <p:ext uri="{BB962C8B-B14F-4D97-AF65-F5344CB8AC3E}">
        <p14:creationId xmlns:p14="http://schemas.microsoft.com/office/powerpoint/2010/main" val="1607568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36997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As a class, run through Scenario 1 of the Tiny Pool Flux Game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Handout one 4.1 Tiny Pool and Flux Worksheet to each student along with a 4.1 Tiny Pool and Flux Game Placemat and 10 markers. The game can be done by individual students or in pairs. Each student keeps their own data and graphs.</a:t>
            </a:r>
          </a:p>
          <a:p>
            <a:pPr marL="171450" lvl="0" indent="-171450">
              <a:buFont typeface="Arial" panose="020B0604020202020204" pitchFamily="34" charset="0"/>
              <a:buChar char="•"/>
            </a:pPr>
            <a:r>
              <a:rPr lang="en-US" dirty="0">
                <a:effectLst/>
              </a:rPr>
              <a:t>Show Slides 10-12 to explain the game and setup. </a:t>
            </a:r>
          </a:p>
        </p:txBody>
      </p:sp>
      <p:sp>
        <p:nvSpPr>
          <p:cNvPr id="4" name="Slide Number Placeholder 3"/>
          <p:cNvSpPr>
            <a:spLocks noGrp="1"/>
          </p:cNvSpPr>
          <p:nvPr>
            <p:ph type="sldNum" sz="quarter" idx="10"/>
          </p:nvPr>
        </p:nvSpPr>
        <p:spPr/>
        <p:txBody>
          <a:bodyPr/>
          <a:lstStyle/>
          <a:p>
            <a:fld id="{965A0549-FFFC-824C-BB58-14BD7B8125CA}" type="slidenum">
              <a:rPr lang="en-US" smtClean="0"/>
              <a:t>10</a:t>
            </a:fld>
            <a:endParaRPr lang="en-US"/>
          </a:p>
        </p:txBody>
      </p:sp>
    </p:spTree>
    <p:extLst>
      <p:ext uri="{BB962C8B-B14F-4D97-AF65-F5344CB8AC3E}">
        <p14:creationId xmlns:p14="http://schemas.microsoft.com/office/powerpoint/2010/main" val="331494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As a class, run through Scenario 1 of the Tiny Pool Flux Game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Handout one 4.1 Tiny Pool and Flux Worksheet to each student along with a 4.1 Tiny Pool and Flux Game Placemat and 10 markers. The game can be done by individual students or in pairs. Each student keeps their own data and graphs.</a:t>
            </a:r>
          </a:p>
          <a:p>
            <a:pPr marL="171450" lvl="0" indent="-171450">
              <a:buFont typeface="Arial" panose="020B0604020202020204" pitchFamily="34" charset="0"/>
              <a:buChar char="•"/>
            </a:pPr>
            <a:r>
              <a:rPr lang="en-US" dirty="0">
                <a:effectLst/>
              </a:rPr>
              <a:t>Show Slides 10-12 to explain the game and setup.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5A0549-FFFC-824C-BB58-14BD7B8125CA}" type="slidenum">
              <a:rPr lang="en-US" smtClean="0"/>
              <a:t>11</a:t>
            </a:fld>
            <a:endParaRPr lang="en-US"/>
          </a:p>
        </p:txBody>
      </p:sp>
    </p:spTree>
    <p:extLst>
      <p:ext uri="{BB962C8B-B14F-4D97-AF65-F5344CB8AC3E}">
        <p14:creationId xmlns:p14="http://schemas.microsoft.com/office/powerpoint/2010/main" val="423142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As a class, run through Scenario 1 of the Tiny Pool Flux Game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Handout one 4.1 Tiny Pool and Flux Worksheet to each student along with a 4.1 Tiny Pool and Flux Game Placemat and 10 markers. The game can be done by individual students or in pairs. Each student keeps their own data and graphs.</a:t>
            </a:r>
          </a:p>
          <a:p>
            <a:pPr marL="171450" lvl="0" indent="-171450">
              <a:buFont typeface="Arial" panose="020B0604020202020204" pitchFamily="34" charset="0"/>
              <a:buChar char="•"/>
            </a:pPr>
            <a:r>
              <a:rPr lang="en-US" dirty="0">
                <a:effectLst/>
              </a:rPr>
              <a:t>Show Slides 10-12 to explain the game and setup.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5A0549-FFFC-824C-BB58-14BD7B8125CA}" type="slidenum">
              <a:rPr lang="en-US" smtClean="0"/>
              <a:t>12</a:t>
            </a:fld>
            <a:endParaRPr lang="en-US"/>
          </a:p>
        </p:txBody>
      </p:sp>
    </p:spTree>
    <p:extLst>
      <p:ext uri="{BB962C8B-B14F-4D97-AF65-F5344CB8AC3E}">
        <p14:creationId xmlns:p14="http://schemas.microsoft.com/office/powerpoint/2010/main" val="281512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As a class, run through Scenario 1 of the Tiny Pool Flux Game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Handout one 4.1 Tiny Pool and Flux Worksheet to each student along with a 4.1 Tiny Pool and Flux Game Placemat and 10 markers. The game can be done by individual students or in pairs. Each student keeps their own data and graphs.</a:t>
            </a:r>
          </a:p>
          <a:p>
            <a:pPr marL="171450" lvl="0" indent="-171450">
              <a:buFont typeface="Arial" panose="020B0604020202020204" pitchFamily="34" charset="0"/>
              <a:buChar char="•"/>
            </a:pPr>
            <a:r>
              <a:rPr lang="en-US" dirty="0">
                <a:effectLst/>
              </a:rPr>
              <a:t>Show Slide 13. In this scenario, they will have 6 carbon atoms in the organic pool and 4 in the organic pool. Have students put the appropriate number of markers on placemat and starting points on the graph. Both the photosynthesis and cellular respiration rates are at 2 carbon atoms/year. Have class work through years by moving markers according to the fluxes and recording each year’s result in the chart and on the graph. Students should connect the dots for the organic (green) pool with a dashed line and use a solid line for the inorganic atmospheric pool</a:t>
            </a:r>
          </a:p>
          <a:p>
            <a:pPr marL="171450" lvl="0" indent="-171450">
              <a:buFont typeface="Arial" panose="020B0604020202020204" pitchFamily="34" charset="0"/>
              <a:buChar char="•"/>
            </a:pPr>
            <a:r>
              <a:rPr lang="en-US" dirty="0">
                <a:effectLst/>
              </a:rPr>
              <a:t>Have students play through year 5, recording and graphing their data as they go.</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5A0549-FFFC-824C-BB58-14BD7B8125CA}" type="slidenum">
              <a:rPr lang="en-US" smtClean="0"/>
              <a:t>13</a:t>
            </a:fld>
            <a:endParaRPr lang="en-US"/>
          </a:p>
        </p:txBody>
      </p:sp>
    </p:spTree>
    <p:extLst>
      <p:ext uri="{BB962C8B-B14F-4D97-AF65-F5344CB8AC3E}">
        <p14:creationId xmlns:p14="http://schemas.microsoft.com/office/powerpoint/2010/main" val="326451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As a class, run through Scenario 1 of the Tiny Pool Flux Game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compare their results to Slide 14. </a:t>
            </a:r>
          </a:p>
          <a:p>
            <a:pPr lvl="0"/>
            <a:endParaRPr lang="en-US" baseline="0" dirty="0"/>
          </a:p>
        </p:txBody>
      </p:sp>
      <p:sp>
        <p:nvSpPr>
          <p:cNvPr id="4" name="Slide Number Placeholder 3"/>
          <p:cNvSpPr>
            <a:spLocks noGrp="1"/>
          </p:cNvSpPr>
          <p:nvPr>
            <p:ph type="sldNum" sz="quarter" idx="10"/>
          </p:nvPr>
        </p:nvSpPr>
        <p:spPr/>
        <p:txBody>
          <a:bodyPr/>
          <a:lstStyle/>
          <a:p>
            <a:fld id="{965A0549-FFFC-824C-BB58-14BD7B8125CA}" type="slidenum">
              <a:rPr lang="en-US" smtClean="0"/>
              <a:t>14</a:t>
            </a:fld>
            <a:endParaRPr lang="en-US"/>
          </a:p>
        </p:txBody>
      </p:sp>
    </p:spTree>
    <p:extLst>
      <p:ext uri="{BB962C8B-B14F-4D97-AF65-F5344CB8AC3E}">
        <p14:creationId xmlns:p14="http://schemas.microsoft.com/office/powerpoint/2010/main" val="108779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determine other starting conditions that yield the same graph.</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15. Have students find another set of fluxes that produce the same graph. </a:t>
            </a:r>
          </a:p>
          <a:p>
            <a:pPr lvl="0"/>
            <a:r>
              <a:rPr lang="en-US" sz="1200" kern="1200" dirty="0">
                <a:solidFill>
                  <a:schemeClr val="tx1"/>
                </a:solidFill>
                <a:effectLst/>
                <a:latin typeface="+mn-lt"/>
                <a:ea typeface="+mn-ea"/>
                <a:cs typeface="+mn-cs"/>
              </a:rPr>
              <a:t>Have students share their results.</a:t>
            </a:r>
          </a:p>
          <a:p>
            <a:r>
              <a:rPr lang="en-US" sz="1200" kern="1200" dirty="0">
                <a:solidFill>
                  <a:schemeClr val="tx1"/>
                </a:solidFill>
                <a:effectLst/>
                <a:latin typeface="+mn-lt"/>
                <a:ea typeface="+mn-ea"/>
                <a:cs typeface="+mn-cs"/>
              </a:rPr>
              <a:t>Discuss the pattern in the results. Students should find that any starting conditions with the same original pool sizes and equal flux rates will produce the same results. </a:t>
            </a:r>
            <a:endParaRPr lang="en-US" baseline="0" dirty="0"/>
          </a:p>
        </p:txBody>
      </p:sp>
      <p:sp>
        <p:nvSpPr>
          <p:cNvPr id="4" name="Slide Number Placeholder 3"/>
          <p:cNvSpPr>
            <a:spLocks noGrp="1"/>
          </p:cNvSpPr>
          <p:nvPr>
            <p:ph type="sldNum" sz="quarter" idx="10"/>
          </p:nvPr>
        </p:nvSpPr>
        <p:spPr/>
        <p:txBody>
          <a:bodyPr/>
          <a:lstStyle/>
          <a:p>
            <a:fld id="{965A0549-FFFC-824C-BB58-14BD7B8125CA}" type="slidenum">
              <a:rPr lang="en-US" smtClean="0"/>
              <a:t>15</a:t>
            </a:fld>
            <a:endParaRPr lang="en-US"/>
          </a:p>
        </p:txBody>
      </p:sp>
    </p:spTree>
    <p:extLst>
      <p:ext uri="{BB962C8B-B14F-4D97-AF65-F5344CB8AC3E}">
        <p14:creationId xmlns:p14="http://schemas.microsoft.com/office/powerpoint/2010/main" val="81420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try Scenario 2.</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16. Have students try Scenario 2 and graph the results. </a:t>
            </a:r>
          </a:p>
        </p:txBody>
      </p:sp>
      <p:sp>
        <p:nvSpPr>
          <p:cNvPr id="4" name="Slide Number Placeholder 3"/>
          <p:cNvSpPr>
            <a:spLocks noGrp="1"/>
          </p:cNvSpPr>
          <p:nvPr>
            <p:ph type="sldNum" sz="quarter" idx="10"/>
          </p:nvPr>
        </p:nvSpPr>
        <p:spPr/>
        <p:txBody>
          <a:bodyPr/>
          <a:lstStyle/>
          <a:p>
            <a:fld id="{965A0549-FFFC-824C-BB58-14BD7B8125CA}" type="slidenum">
              <a:rPr lang="en-US" smtClean="0"/>
              <a:t>16</a:t>
            </a:fld>
            <a:endParaRPr lang="en-US"/>
          </a:p>
        </p:txBody>
      </p:sp>
    </p:spTree>
    <p:extLst>
      <p:ext uri="{BB962C8B-B14F-4D97-AF65-F5344CB8AC3E}">
        <p14:creationId xmlns:p14="http://schemas.microsoft.com/office/powerpoint/2010/main" val="219377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try Scenario 2.</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 Slide 17. Discuss the pattern. </a:t>
            </a:r>
          </a:p>
        </p:txBody>
      </p:sp>
      <p:sp>
        <p:nvSpPr>
          <p:cNvPr id="4" name="Slide Number Placeholder 3"/>
          <p:cNvSpPr>
            <a:spLocks noGrp="1"/>
          </p:cNvSpPr>
          <p:nvPr>
            <p:ph type="sldNum" sz="quarter" idx="10"/>
          </p:nvPr>
        </p:nvSpPr>
        <p:spPr/>
        <p:txBody>
          <a:bodyPr/>
          <a:lstStyle/>
          <a:p>
            <a:fld id="{965A0549-FFFC-824C-BB58-14BD7B8125CA}" type="slidenum">
              <a:rPr lang="en-US" smtClean="0"/>
              <a:t>17</a:t>
            </a:fld>
            <a:endParaRPr lang="en-US"/>
          </a:p>
        </p:txBody>
      </p:sp>
    </p:spTree>
    <p:extLst>
      <p:ext uri="{BB962C8B-B14F-4D97-AF65-F5344CB8AC3E}">
        <p14:creationId xmlns:p14="http://schemas.microsoft.com/office/powerpoint/2010/main" val="4433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try Scenario 2.</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18. Have students try to find another set of fluxes that produce the same results. Students should find that any set of fluxes that differ by the same amount should produce the same results.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5A0549-FFFC-824C-BB58-14BD7B8125CA}" type="slidenum">
              <a:rPr lang="en-US" smtClean="0"/>
              <a:t>18</a:t>
            </a:fld>
            <a:endParaRPr lang="en-US"/>
          </a:p>
        </p:txBody>
      </p:sp>
    </p:spTree>
    <p:extLst>
      <p:ext uri="{BB962C8B-B14F-4D97-AF65-F5344CB8AC3E}">
        <p14:creationId xmlns:p14="http://schemas.microsoft.com/office/powerpoint/2010/main" val="1639801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Challenge students to find a set of starting conditions that produces a graph with crossing lines.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19 to challenge students to find a set of starting conditions that will make the graph lines cross.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the students find one set of conditions, challenge them to find another set of conditions that produce the same graph.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discuss their results and find patterns.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19</a:t>
            </a:fld>
            <a:endParaRPr lang="en-US"/>
          </a:p>
        </p:txBody>
      </p:sp>
    </p:spTree>
    <p:extLst>
      <p:ext uri="{BB962C8B-B14F-4D97-AF65-F5344CB8AC3E}">
        <p14:creationId xmlns:p14="http://schemas.microsoft.com/office/powerpoint/2010/main" val="103380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4.1 Tiny Pool and Flux Game PPT.</a:t>
            </a:r>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332208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Allow students to try their own starting pools and fluxes.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20 to have students try their own starting pools and fluxes. </a:t>
            </a:r>
          </a:p>
          <a:p>
            <a:pPr lvl="0"/>
            <a:r>
              <a:rPr lang="en-US" sz="1200" kern="1200" dirty="0">
                <a:solidFill>
                  <a:schemeClr val="tx1"/>
                </a:solidFill>
                <a:effectLst/>
                <a:latin typeface="+mn-lt"/>
                <a:ea typeface="+mn-ea"/>
                <a:cs typeface="+mn-cs"/>
              </a:rPr>
              <a:t>After, have them find different fluxes that produce the same graph.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share and discuss their results.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20</a:t>
            </a:fld>
            <a:endParaRPr lang="en-US"/>
          </a:p>
        </p:txBody>
      </p:sp>
    </p:spTree>
    <p:extLst>
      <p:ext uri="{BB962C8B-B14F-4D97-AF65-F5344CB8AC3E}">
        <p14:creationId xmlns:p14="http://schemas.microsoft.com/office/powerpoint/2010/main" val="906185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the idea of net flux.</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 21 to have students summarize what they found about the relationship between pool size and fluxes as a whole class. Don’t show the bullet points until they are finished summarizing.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bullet points to introduce the idea of net flux.</a:t>
            </a:r>
          </a:p>
        </p:txBody>
      </p:sp>
      <p:sp>
        <p:nvSpPr>
          <p:cNvPr id="4" name="Slide Number Placeholder 3"/>
          <p:cNvSpPr>
            <a:spLocks noGrp="1"/>
          </p:cNvSpPr>
          <p:nvPr>
            <p:ph type="sldNum" sz="quarter" idx="10"/>
          </p:nvPr>
        </p:nvSpPr>
        <p:spPr/>
        <p:txBody>
          <a:bodyPr/>
          <a:lstStyle/>
          <a:p>
            <a:fld id="{965A0549-FFFC-824C-BB58-14BD7B8125CA}" type="slidenum">
              <a:rPr lang="en-US" smtClean="0"/>
              <a:t>21</a:t>
            </a:fld>
            <a:endParaRPr lang="en-US"/>
          </a:p>
        </p:txBody>
      </p:sp>
    </p:spTree>
    <p:extLst>
      <p:ext uri="{BB962C8B-B14F-4D97-AF65-F5344CB8AC3E}">
        <p14:creationId xmlns:p14="http://schemas.microsoft.com/office/powerpoint/2010/main" val="2842158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22 of the 4.1 Tiny Pool and Flux Game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Conclusions: How do carbon fluxes change the size of carbon pools?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Predictions: How are real ecosystems and the tiny ecosystem alike and different?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into the next activity.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22</a:t>
            </a:fld>
            <a:endParaRPr lang="en-US"/>
          </a:p>
        </p:txBody>
      </p:sp>
    </p:spTree>
    <p:extLst>
      <p:ext uri="{BB962C8B-B14F-4D97-AF65-F5344CB8AC3E}">
        <p14:creationId xmlns:p14="http://schemas.microsoft.com/office/powerpoint/2010/main" val="14892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3 and discuss Stability and Change as the main focus for this lesson. Students have been introduced to carbon pools in previous lessons. In this lesson, they will study carbon fluxes.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3</a:t>
            </a:fld>
            <a:endParaRPr lang="en-US"/>
          </a:p>
        </p:txBody>
      </p:sp>
    </p:spTree>
    <p:extLst>
      <p:ext uri="{BB962C8B-B14F-4D97-AF65-F5344CB8AC3E}">
        <p14:creationId xmlns:p14="http://schemas.microsoft.com/office/powerpoint/2010/main" val="264067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review the two-pools model of carbon in an ecosystem.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4 to remind students how the carbon in the meadow simulation can be divided into five pools.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a:t>
            </a:r>
            <a:r>
              <a:rPr lang="en-US" sz="1200" b="1" kern="1200" baseline="0" dirty="0">
                <a:solidFill>
                  <a:schemeClr val="tx1"/>
                </a:solidFill>
                <a:effectLst/>
                <a:latin typeface="+mn-lt"/>
                <a:ea typeface="+mn-ea"/>
                <a:cs typeface="+mn-cs"/>
              </a:rPr>
              <a:t> Credit: Craig Douglas, Michigan State University</a:t>
            </a:r>
          </a:p>
          <a:p>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4</a:t>
            </a:fld>
            <a:endParaRPr lang="en-US"/>
          </a:p>
        </p:txBody>
      </p:sp>
    </p:spTree>
    <p:extLst>
      <p:ext uri="{BB962C8B-B14F-4D97-AF65-F5344CB8AC3E}">
        <p14:creationId xmlns:p14="http://schemas.microsoft.com/office/powerpoint/2010/main" val="77019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review the two-pools model of carbon in an ecosystem.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5 to show how scientists categorize organisms into particular two pools of carbon, organic and inorganic. </a:t>
            </a:r>
            <a:endParaRPr lang="en-US" dirty="0"/>
          </a:p>
        </p:txBody>
      </p:sp>
      <p:sp>
        <p:nvSpPr>
          <p:cNvPr id="4" name="Slide Number Placeholder 3"/>
          <p:cNvSpPr>
            <a:spLocks noGrp="1"/>
          </p:cNvSpPr>
          <p:nvPr>
            <p:ph type="sldNum" sz="quarter" idx="10"/>
          </p:nvPr>
        </p:nvSpPr>
        <p:spPr/>
        <p:txBody>
          <a:bodyPr/>
          <a:lstStyle/>
          <a:p>
            <a:fld id="{965A0549-FFFC-824C-BB58-14BD7B8125CA}" type="slidenum">
              <a:rPr lang="en-US" smtClean="0"/>
              <a:t>5</a:t>
            </a:fld>
            <a:endParaRPr lang="en-US"/>
          </a:p>
        </p:txBody>
      </p:sp>
    </p:spTree>
    <p:extLst>
      <p:ext uri="{BB962C8B-B14F-4D97-AF65-F5344CB8AC3E}">
        <p14:creationId xmlns:p14="http://schemas.microsoft.com/office/powerpoint/2010/main" val="117444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Slides 6-9 to define fluxes as rates (mass/time).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6. Explain the terms, movements and fluxes. </a:t>
            </a:r>
          </a:p>
        </p:txBody>
      </p:sp>
      <p:sp>
        <p:nvSpPr>
          <p:cNvPr id="4" name="Slide Number Placeholder 3"/>
          <p:cNvSpPr>
            <a:spLocks noGrp="1"/>
          </p:cNvSpPr>
          <p:nvPr>
            <p:ph type="sldNum" sz="quarter" idx="10"/>
          </p:nvPr>
        </p:nvSpPr>
        <p:spPr/>
        <p:txBody>
          <a:bodyPr/>
          <a:lstStyle/>
          <a:p>
            <a:fld id="{965A0549-FFFC-824C-BB58-14BD7B8125CA}" type="slidenum">
              <a:rPr lang="en-US" smtClean="0"/>
              <a:t>6</a:t>
            </a:fld>
            <a:endParaRPr lang="en-US"/>
          </a:p>
        </p:txBody>
      </p:sp>
    </p:spTree>
    <p:extLst>
      <p:ext uri="{BB962C8B-B14F-4D97-AF65-F5344CB8AC3E}">
        <p14:creationId xmlns:p14="http://schemas.microsoft.com/office/powerpoint/2010/main" val="202955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Use Slides 6-9 to define fluxes as rates (mass/time).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Slide 7 to show students the two main pools.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7</a:t>
            </a:fld>
            <a:endParaRPr lang="en-US"/>
          </a:p>
        </p:txBody>
      </p:sp>
    </p:spTree>
    <p:extLst>
      <p:ext uri="{BB962C8B-B14F-4D97-AF65-F5344CB8AC3E}">
        <p14:creationId xmlns:p14="http://schemas.microsoft.com/office/powerpoint/2010/main" val="41595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Use Slides 6-9 to define fluxes as rates (mass/time).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8 to show students the two main fluxes. Tell students that photosynthesis moves carbon from the inorganic to the organic pool. Cellular respiration moves carbon from the organic to the inorganic pool. Remind students that they found this during the Carbon Dice Game.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8</a:t>
            </a:fld>
            <a:endParaRPr lang="en-US"/>
          </a:p>
        </p:txBody>
      </p:sp>
    </p:spTree>
    <p:extLst>
      <p:ext uri="{BB962C8B-B14F-4D97-AF65-F5344CB8AC3E}">
        <p14:creationId xmlns:p14="http://schemas.microsoft.com/office/powerpoint/2010/main" val="105426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Use Slides 6-9 to define fluxes as rates (mass/time).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9 to show the other fluxes within the organic carbon pool. Remind students that they traced their movement on this diagram in Lesson 3.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9</a:t>
            </a:fld>
            <a:endParaRPr lang="en-US"/>
          </a:p>
        </p:txBody>
      </p:sp>
    </p:spTree>
    <p:extLst>
      <p:ext uri="{BB962C8B-B14F-4D97-AF65-F5344CB8AC3E}">
        <p14:creationId xmlns:p14="http://schemas.microsoft.com/office/powerpoint/2010/main" val="79748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77940-C279-A841-9A67-C45CE4897BCA}"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65104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4884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7566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77940-C279-A841-9A67-C45CE4897BCA}"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98035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77940-C279-A841-9A67-C45CE4897BCA}"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88609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77940-C279-A841-9A67-C45CE4897BCA}"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45868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77940-C279-A841-9A67-C45CE4897BCA}" type="datetimeFigureOut">
              <a:rPr lang="en-US" smtClean="0"/>
              <a:t>8/23/21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55048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77940-C279-A841-9A67-C45CE4897BCA}" type="datetimeFigureOut">
              <a:rPr lang="en-US" smtClean="0"/>
              <a:t>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139533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77940-C279-A841-9A67-C45CE4897BCA}" type="datetimeFigureOut">
              <a:rPr lang="en-US" smtClean="0"/>
              <a:t>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174191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77940-C279-A841-9A67-C45CE4897BCA}"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244551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77940-C279-A841-9A67-C45CE4897BCA}"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67416-E77E-E442-993F-59C0501000DD}" type="slidenum">
              <a:rPr lang="en-US" smtClean="0"/>
              <a:t>‹#›</a:t>
            </a:fld>
            <a:endParaRPr lang="en-US"/>
          </a:p>
        </p:txBody>
      </p:sp>
    </p:spTree>
    <p:extLst>
      <p:ext uri="{BB962C8B-B14F-4D97-AF65-F5344CB8AC3E}">
        <p14:creationId xmlns:p14="http://schemas.microsoft.com/office/powerpoint/2010/main" val="308429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77940-C279-A841-9A67-C45CE4897BCA}" type="datetimeFigureOut">
              <a:rPr lang="en-US" smtClean="0"/>
              <a:t>8/23/21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67416-E77E-E442-993F-59C0501000DD}" type="slidenum">
              <a:rPr lang="en-US" smtClean="0"/>
              <a:t>‹#›</a:t>
            </a:fld>
            <a:endParaRPr lang="en-US"/>
          </a:p>
        </p:txBody>
      </p:sp>
    </p:spTree>
    <p:extLst>
      <p:ext uri="{BB962C8B-B14F-4D97-AF65-F5344CB8AC3E}">
        <p14:creationId xmlns:p14="http://schemas.microsoft.com/office/powerpoint/2010/main" val="130862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6164199" cy="684705"/>
            <a:chOff x="178036" y="294321"/>
            <a:chExt cx="6164199" cy="684705"/>
          </a:xfrm>
        </p:grpSpPr>
        <p:sp>
          <p:nvSpPr>
            <p:cNvPr id="6" name="TextBox 5"/>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616259"/>
            <a:ext cx="8229600" cy="2539882"/>
          </a:xfrm>
        </p:spPr>
        <p:txBody>
          <a:bodyPr>
            <a:normAutofit fontScale="90000"/>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4.1 Tiny Pool and Flux Game</a:t>
            </a:r>
          </a:p>
        </p:txBody>
      </p:sp>
    </p:spTree>
    <p:extLst>
      <p:ext uri="{BB962C8B-B14F-4D97-AF65-F5344CB8AC3E}">
        <p14:creationId xmlns:p14="http://schemas.microsoft.com/office/powerpoint/2010/main" val="401276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Pools &amp; Fluxes Activity</a:t>
            </a:r>
          </a:p>
        </p:txBody>
      </p:sp>
      <p:sp>
        <p:nvSpPr>
          <p:cNvPr id="3" name="Content Placeholder 2"/>
          <p:cNvSpPr>
            <a:spLocks noGrp="1"/>
          </p:cNvSpPr>
          <p:nvPr>
            <p:ph idx="1"/>
          </p:nvPr>
        </p:nvSpPr>
        <p:spPr/>
        <p:txBody>
          <a:bodyPr>
            <a:normAutofit/>
          </a:bodyPr>
          <a:lstStyle/>
          <a:p>
            <a:r>
              <a:rPr lang="en-US" dirty="0"/>
              <a:t>In this activity you can see how </a:t>
            </a:r>
            <a:r>
              <a:rPr lang="en-US" i="1" dirty="0"/>
              <a:t>carbon fluxes </a:t>
            </a:r>
            <a:r>
              <a:rPr lang="en-US" dirty="0"/>
              <a:t>can change the size of </a:t>
            </a:r>
            <a:r>
              <a:rPr lang="en-US" i="1" dirty="0"/>
              <a:t>carbon pools</a:t>
            </a:r>
            <a:r>
              <a:rPr lang="en-US" dirty="0"/>
              <a:t>. </a:t>
            </a:r>
          </a:p>
          <a:p>
            <a:r>
              <a:rPr lang="en-US" dirty="0"/>
              <a:t>This ecosystem is very tiny - it has only 10 carbon atoms (too tiny to be real but it will be a good model). </a:t>
            </a:r>
          </a:p>
          <a:p>
            <a:endParaRPr lang="en-US" dirty="0"/>
          </a:p>
        </p:txBody>
      </p:sp>
    </p:spTree>
    <p:extLst>
      <p:ext uri="{BB962C8B-B14F-4D97-AF65-F5344CB8AC3E}">
        <p14:creationId xmlns:p14="http://schemas.microsoft.com/office/powerpoint/2010/main" val="45755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Pools &amp; Fluxes Activity</a:t>
            </a:r>
          </a:p>
        </p:txBody>
      </p:sp>
      <p:sp>
        <p:nvSpPr>
          <p:cNvPr id="3" name="Content Placeholder 2"/>
          <p:cNvSpPr>
            <a:spLocks noGrp="1"/>
          </p:cNvSpPr>
          <p:nvPr>
            <p:ph idx="1"/>
          </p:nvPr>
        </p:nvSpPr>
        <p:spPr/>
        <p:txBody>
          <a:bodyPr>
            <a:normAutofit/>
          </a:bodyPr>
          <a:lstStyle/>
          <a:p>
            <a:pPr marL="0" indent="0">
              <a:buNone/>
            </a:pPr>
            <a:r>
              <a:rPr lang="en-US" dirty="0"/>
              <a:t>This tiny ecosystem is also very simple. </a:t>
            </a:r>
          </a:p>
          <a:p>
            <a:pPr lvl="1"/>
            <a:r>
              <a:rPr lang="en-US" dirty="0"/>
              <a:t>The system has only </a:t>
            </a:r>
            <a:r>
              <a:rPr lang="en-US" b="1" dirty="0"/>
              <a:t>two carbon pools</a:t>
            </a:r>
            <a:r>
              <a:rPr lang="en-US" dirty="0"/>
              <a:t>.</a:t>
            </a:r>
          </a:p>
          <a:p>
            <a:pPr lvl="2"/>
            <a:r>
              <a:rPr lang="en-US" dirty="0"/>
              <a:t>1) CO</a:t>
            </a:r>
            <a:r>
              <a:rPr lang="en-US" baseline="-25000" dirty="0"/>
              <a:t>2</a:t>
            </a:r>
            <a:r>
              <a:rPr lang="en-US" dirty="0"/>
              <a:t> in the atmosphere.</a:t>
            </a:r>
          </a:p>
          <a:p>
            <a:pPr lvl="2"/>
            <a:r>
              <a:rPr lang="en-US" dirty="0"/>
              <a:t>2) An organic carbon pool that includes all living things  - producers, consumers, and decomposers.</a:t>
            </a:r>
          </a:p>
          <a:p>
            <a:pPr lvl="1"/>
            <a:r>
              <a:rPr lang="en-US" dirty="0"/>
              <a:t>The system has only </a:t>
            </a:r>
            <a:r>
              <a:rPr lang="en-US" b="1" dirty="0"/>
              <a:t>two carbon fluxes</a:t>
            </a:r>
            <a:r>
              <a:rPr lang="en-US" dirty="0"/>
              <a:t>:</a:t>
            </a:r>
          </a:p>
          <a:p>
            <a:pPr lvl="2"/>
            <a:r>
              <a:rPr lang="en-US" dirty="0"/>
              <a:t>1) Photosynthesis that moves carbon atoms from CO</a:t>
            </a:r>
            <a:r>
              <a:rPr lang="en-US" baseline="-25000" dirty="0"/>
              <a:t>2</a:t>
            </a:r>
            <a:r>
              <a:rPr lang="en-US" dirty="0"/>
              <a:t> to organic matter.</a:t>
            </a:r>
          </a:p>
          <a:p>
            <a:pPr lvl="2"/>
            <a:r>
              <a:rPr lang="en-US" dirty="0"/>
              <a:t>2) Cellular respiration that moves carbon atoms from organic matter to CO</a:t>
            </a:r>
            <a:r>
              <a:rPr lang="en-US" baseline="-25000" dirty="0"/>
              <a:t>2</a:t>
            </a:r>
            <a:r>
              <a:rPr lang="en-US" dirty="0"/>
              <a:t>. </a:t>
            </a:r>
          </a:p>
          <a:p>
            <a:endParaRPr lang="en-US" dirty="0"/>
          </a:p>
        </p:txBody>
      </p:sp>
    </p:spTree>
    <p:extLst>
      <p:ext uri="{BB962C8B-B14F-4D97-AF65-F5344CB8AC3E}">
        <p14:creationId xmlns:p14="http://schemas.microsoft.com/office/powerpoint/2010/main" val="123645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 very simple, tiny model of carbon pools and fluxes</a:t>
            </a:r>
          </a:p>
        </p:txBody>
      </p:sp>
      <p:sp>
        <p:nvSpPr>
          <p:cNvPr id="3" name="Content Placeholder 2"/>
          <p:cNvSpPr>
            <a:spLocks noGrp="1"/>
          </p:cNvSpPr>
          <p:nvPr>
            <p:ph idx="1"/>
          </p:nvPr>
        </p:nvSpPr>
        <p:spPr/>
        <p:txBody>
          <a:bodyPr/>
          <a:lstStyle/>
          <a:p>
            <a:pPr marL="0" indent="0">
              <a:buNone/>
            </a:pPr>
            <a:r>
              <a:rPr lang="en-US" dirty="0"/>
              <a:t>Picture of placemat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1600200"/>
            <a:ext cx="8420100" cy="4762500"/>
          </a:xfrm>
          <a:prstGeom prst="rect">
            <a:avLst/>
          </a:prstGeom>
        </p:spPr>
      </p:pic>
    </p:spTree>
    <p:extLst>
      <p:ext uri="{BB962C8B-B14F-4D97-AF65-F5344CB8AC3E}">
        <p14:creationId xmlns:p14="http://schemas.microsoft.com/office/powerpoint/2010/main" val="99138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144000" cy="5353741"/>
          </a:xfrm>
          <a:prstGeom prst="rect">
            <a:avLst/>
          </a:prstGeom>
        </p:spPr>
      </p:pic>
    </p:spTree>
    <p:extLst>
      <p:ext uri="{BB962C8B-B14F-4D97-AF65-F5344CB8AC3E}">
        <p14:creationId xmlns:p14="http://schemas.microsoft.com/office/powerpoint/2010/main" val="50314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144000" cy="5353741"/>
          </a:xfrm>
          <a:prstGeom prst="rect">
            <a:avLst/>
          </a:prstGeom>
        </p:spPr>
      </p:pic>
      <p:sp>
        <p:nvSpPr>
          <p:cNvPr id="2" name="Oval 1"/>
          <p:cNvSpPr/>
          <p:nvPr/>
        </p:nvSpPr>
        <p:spPr>
          <a:xfrm>
            <a:off x="5747024" y="3291258"/>
            <a:ext cx="134912" cy="134912"/>
          </a:xfrm>
          <a:prstGeom prst="ellipse">
            <a:avLst/>
          </a:prstGeom>
          <a:solidFill>
            <a:srgbClr val="0CB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753950" y="3963200"/>
            <a:ext cx="134912" cy="134912"/>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a:stCxn id="2" idx="6"/>
          </p:cNvCxnSpPr>
          <p:nvPr/>
        </p:nvCxnSpPr>
        <p:spPr>
          <a:xfrm>
            <a:off x="5881936" y="3358714"/>
            <a:ext cx="2347664" cy="0"/>
          </a:xfrm>
          <a:prstGeom prst="line">
            <a:avLst/>
          </a:prstGeom>
          <a:ln>
            <a:solidFill>
              <a:srgbClr val="0CB968"/>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9" idx="6"/>
          </p:cNvCxnSpPr>
          <p:nvPr/>
        </p:nvCxnSpPr>
        <p:spPr>
          <a:xfrm>
            <a:off x="5915436" y="4029643"/>
            <a:ext cx="2347664" cy="0"/>
          </a:xfrm>
          <a:prstGeom prst="line">
            <a:avLst/>
          </a:prstGeom>
          <a:ln>
            <a:solidFill>
              <a:srgbClr val="7030A0"/>
            </a:solidFill>
            <a:prstDash val="solid"/>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449"/>
            <a:ext cx="4586990" cy="1659135"/>
          </a:xfrm>
          <a:prstGeom prst="rect">
            <a:avLst/>
          </a:prstGeom>
        </p:spPr>
      </p:pic>
    </p:spTree>
    <p:extLst>
      <p:ext uri="{BB962C8B-B14F-4D97-AF65-F5344CB8AC3E}">
        <p14:creationId xmlns:p14="http://schemas.microsoft.com/office/powerpoint/2010/main" val="359423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144000" cy="5353741"/>
          </a:xfrm>
          <a:prstGeom prst="rect">
            <a:avLst/>
          </a:prstGeom>
        </p:spPr>
      </p:pic>
      <p:sp>
        <p:nvSpPr>
          <p:cNvPr id="2" name="Oval 1"/>
          <p:cNvSpPr/>
          <p:nvPr/>
        </p:nvSpPr>
        <p:spPr>
          <a:xfrm>
            <a:off x="5747024" y="3291258"/>
            <a:ext cx="134912" cy="134912"/>
          </a:xfrm>
          <a:prstGeom prst="ellipse">
            <a:avLst/>
          </a:prstGeom>
          <a:solidFill>
            <a:srgbClr val="0CB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753950" y="3963200"/>
            <a:ext cx="134912" cy="134912"/>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a:stCxn id="2" idx="6"/>
          </p:cNvCxnSpPr>
          <p:nvPr/>
        </p:nvCxnSpPr>
        <p:spPr>
          <a:xfrm>
            <a:off x="5881936" y="3358714"/>
            <a:ext cx="2347664" cy="0"/>
          </a:xfrm>
          <a:prstGeom prst="line">
            <a:avLst/>
          </a:prstGeom>
          <a:ln>
            <a:solidFill>
              <a:srgbClr val="0CB968"/>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9" idx="6"/>
          </p:cNvCxnSpPr>
          <p:nvPr/>
        </p:nvCxnSpPr>
        <p:spPr>
          <a:xfrm>
            <a:off x="5915436" y="4029643"/>
            <a:ext cx="2347664" cy="0"/>
          </a:xfrm>
          <a:prstGeom prst="line">
            <a:avLst/>
          </a:prstGeom>
          <a:ln>
            <a:solidFill>
              <a:srgbClr val="7030A0"/>
            </a:solidFill>
            <a:prstDash val="solid"/>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34911" y="4759036"/>
            <a:ext cx="4312398" cy="134400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 y="2338466"/>
            <a:ext cx="4586990" cy="1693109"/>
          </a:xfrm>
          <a:prstGeom prst="rect">
            <a:avLst/>
          </a:prstGeom>
        </p:spPr>
      </p:pic>
    </p:spTree>
    <p:extLst>
      <p:ext uri="{BB962C8B-B14F-4D97-AF65-F5344CB8AC3E}">
        <p14:creationId xmlns:p14="http://schemas.microsoft.com/office/powerpoint/2010/main" val="59125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7400"/>
            <a:ext cx="9144000" cy="5267610"/>
          </a:xfrm>
          <a:prstGeom prst="rect">
            <a:avLst/>
          </a:prstGeom>
        </p:spPr>
      </p:pic>
    </p:spTree>
    <p:extLst>
      <p:ext uri="{BB962C8B-B14F-4D97-AF65-F5344CB8AC3E}">
        <p14:creationId xmlns:p14="http://schemas.microsoft.com/office/powerpoint/2010/main" val="53398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7400"/>
            <a:ext cx="9144000" cy="5267610"/>
          </a:xfrm>
          <a:prstGeom prst="rect">
            <a:avLst/>
          </a:prstGeom>
        </p:spPr>
      </p:pic>
      <p:sp>
        <p:nvSpPr>
          <p:cNvPr id="3" name="Oval 2"/>
          <p:cNvSpPr/>
          <p:nvPr/>
        </p:nvSpPr>
        <p:spPr>
          <a:xfrm>
            <a:off x="5747024" y="3499074"/>
            <a:ext cx="134912" cy="134912"/>
          </a:xfrm>
          <a:prstGeom prst="ellipse">
            <a:avLst/>
          </a:prstGeom>
          <a:solidFill>
            <a:srgbClr val="0CB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a:stCxn id="3" idx="6"/>
          </p:cNvCxnSpPr>
          <p:nvPr/>
        </p:nvCxnSpPr>
        <p:spPr>
          <a:xfrm>
            <a:off x="5881936" y="3566530"/>
            <a:ext cx="2326882" cy="1712052"/>
          </a:xfrm>
          <a:prstGeom prst="line">
            <a:avLst/>
          </a:prstGeom>
          <a:ln>
            <a:solidFill>
              <a:srgbClr val="0CB968"/>
            </a:solidFill>
            <a:prstDash val="dash"/>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5720450" y="3499074"/>
            <a:ext cx="134912" cy="134912"/>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5881936" y="1911927"/>
            <a:ext cx="2326882" cy="1653590"/>
          </a:xfrm>
          <a:prstGeom prst="line">
            <a:avLst/>
          </a:prstGeom>
          <a:ln>
            <a:solidFill>
              <a:srgbClr val="7030A0"/>
            </a:solidFill>
            <a:prstDash val="soli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 y="2319728"/>
            <a:ext cx="4572000" cy="1687284"/>
          </a:xfrm>
          <a:prstGeom prst="rect">
            <a:avLst/>
          </a:prstGeom>
        </p:spPr>
      </p:pic>
    </p:spTree>
    <p:extLst>
      <p:ext uri="{BB962C8B-B14F-4D97-AF65-F5344CB8AC3E}">
        <p14:creationId xmlns:p14="http://schemas.microsoft.com/office/powerpoint/2010/main" val="202005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7400"/>
            <a:ext cx="9144000" cy="5267610"/>
          </a:xfrm>
          <a:prstGeom prst="rect">
            <a:avLst/>
          </a:prstGeom>
        </p:spPr>
      </p:pic>
      <p:sp>
        <p:nvSpPr>
          <p:cNvPr id="3" name="Oval 2"/>
          <p:cNvSpPr/>
          <p:nvPr/>
        </p:nvSpPr>
        <p:spPr>
          <a:xfrm>
            <a:off x="5747024" y="3499074"/>
            <a:ext cx="134912" cy="134912"/>
          </a:xfrm>
          <a:prstGeom prst="ellipse">
            <a:avLst/>
          </a:prstGeom>
          <a:solidFill>
            <a:srgbClr val="0CB9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a:stCxn id="3" idx="6"/>
          </p:cNvCxnSpPr>
          <p:nvPr/>
        </p:nvCxnSpPr>
        <p:spPr>
          <a:xfrm>
            <a:off x="5881936" y="3566530"/>
            <a:ext cx="2326882" cy="1712052"/>
          </a:xfrm>
          <a:prstGeom prst="line">
            <a:avLst/>
          </a:prstGeom>
          <a:ln>
            <a:solidFill>
              <a:srgbClr val="0CB968"/>
            </a:solidFill>
            <a:prstDash val="dash"/>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5720450" y="3499074"/>
            <a:ext cx="134912" cy="134912"/>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5881936" y="1911927"/>
            <a:ext cx="2326882" cy="1653590"/>
          </a:xfrm>
          <a:prstGeom prst="line">
            <a:avLst/>
          </a:prstGeom>
          <a:ln>
            <a:solidFill>
              <a:srgbClr val="7030A0"/>
            </a:solidFill>
            <a:prstDash val="solid"/>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93347" y="4717472"/>
            <a:ext cx="4312398" cy="134400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9728"/>
            <a:ext cx="4572000" cy="1687284"/>
          </a:xfrm>
          <a:prstGeom prst="rect">
            <a:avLst/>
          </a:prstGeom>
        </p:spPr>
      </p:pic>
    </p:spTree>
    <p:extLst>
      <p:ext uri="{BB962C8B-B14F-4D97-AF65-F5344CB8AC3E}">
        <p14:creationId xmlns:p14="http://schemas.microsoft.com/office/powerpoint/2010/main" val="60785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729"/>
            <a:ext cx="8229600" cy="1143000"/>
          </a:xfrm>
        </p:spPr>
        <p:txBody>
          <a:bodyPr/>
          <a:lstStyle/>
          <a:p>
            <a:r>
              <a:rPr lang="en-US" dirty="0"/>
              <a:t>Your Challenge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218"/>
            <a:ext cx="9144000" cy="5464969"/>
          </a:xfrm>
          <a:prstGeom prst="rect">
            <a:avLst/>
          </a:prstGeom>
        </p:spPr>
      </p:pic>
    </p:spTree>
    <p:extLst>
      <p:ext uri="{BB962C8B-B14F-4D97-AF65-F5344CB8AC3E}">
        <p14:creationId xmlns:p14="http://schemas.microsoft.com/office/powerpoint/2010/main" val="146821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p:blipFill>
        <p:spPr>
          <a:xfrm>
            <a:off x="375512" y="1699566"/>
            <a:ext cx="8768488" cy="4374856"/>
          </a:xfrm>
          <a:prstGeom prst="rect">
            <a:avLst/>
          </a:prstGeom>
        </p:spPr>
      </p:pic>
      <p:sp>
        <p:nvSpPr>
          <p:cNvPr id="4" name="Title 3"/>
          <p:cNvSpPr>
            <a:spLocks noGrp="1"/>
          </p:cNvSpPr>
          <p:nvPr>
            <p:ph type="title"/>
          </p:nvPr>
        </p:nvSpPr>
        <p:spPr/>
        <p:txBody>
          <a:bodyPr/>
          <a:lstStyle/>
          <a:p>
            <a:r>
              <a:rPr lang="en-US" dirty="0"/>
              <a:t>Unit map</a:t>
            </a:r>
          </a:p>
        </p:txBody>
      </p:sp>
      <p:sp>
        <p:nvSpPr>
          <p:cNvPr id="7" name="Oval Callout 6"/>
          <p:cNvSpPr>
            <a:spLocks noChangeArrowheads="1"/>
          </p:cNvSpPr>
          <p:nvPr/>
        </p:nvSpPr>
        <p:spPr bwMode="auto">
          <a:xfrm rot="21056995">
            <a:off x="7530407" y="1766527"/>
            <a:ext cx="924560" cy="924560"/>
          </a:xfrm>
          <a:prstGeom prst="wedgeEllipseCallout">
            <a:avLst>
              <a:gd name="adj1" fmla="val -90554"/>
              <a:gd name="adj2" fmla="val 97957"/>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spTree>
    <p:extLst>
      <p:ext uri="{BB962C8B-B14F-4D97-AF65-F5344CB8AC3E}">
        <p14:creationId xmlns:p14="http://schemas.microsoft.com/office/powerpoint/2010/main" val="6664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Choice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5737"/>
            <a:ext cx="9144000" cy="5250656"/>
          </a:xfrm>
          <a:prstGeom prst="rect">
            <a:avLst/>
          </a:prstGeom>
        </p:spPr>
      </p:pic>
    </p:spTree>
    <p:extLst>
      <p:ext uri="{BB962C8B-B14F-4D97-AF65-F5344CB8AC3E}">
        <p14:creationId xmlns:p14="http://schemas.microsoft.com/office/powerpoint/2010/main" val="137743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pools and fluxes</a:t>
            </a:r>
          </a:p>
        </p:txBody>
      </p:sp>
      <p:sp>
        <p:nvSpPr>
          <p:cNvPr id="3" name="Content Placeholder 2"/>
          <p:cNvSpPr>
            <a:spLocks noGrp="1"/>
          </p:cNvSpPr>
          <p:nvPr>
            <p:ph idx="1"/>
          </p:nvPr>
        </p:nvSpPr>
        <p:spPr>
          <a:xfrm>
            <a:off x="457200" y="1600200"/>
            <a:ext cx="8229600" cy="4954281"/>
          </a:xfrm>
        </p:spPr>
        <p:txBody>
          <a:bodyPr>
            <a:normAutofit fontScale="92500" lnSpcReduction="20000"/>
          </a:bodyPr>
          <a:lstStyle/>
          <a:p>
            <a:r>
              <a:rPr lang="en-US" dirty="0"/>
              <a:t>When opposing fluxes are equal, pool sizes don’t change.</a:t>
            </a:r>
          </a:p>
          <a:p>
            <a:r>
              <a:rPr lang="en-US" dirty="0"/>
              <a:t>When opposing fluxes are not equal, pool sizes change.</a:t>
            </a:r>
          </a:p>
          <a:p>
            <a:r>
              <a:rPr lang="en-US" dirty="0"/>
              <a:t>How fast the pool sizes changes depends on the difference between the opposing fluxes. We call the difference </a:t>
            </a:r>
            <a:r>
              <a:rPr lang="en-US" b="1" dirty="0"/>
              <a:t>the net flux.</a:t>
            </a:r>
            <a:endParaRPr lang="en-US" dirty="0"/>
          </a:p>
          <a:p>
            <a:pPr lvl="1"/>
            <a:r>
              <a:rPr lang="en-US" dirty="0"/>
              <a:t>When the incoming fluxes are bigger than the outgoing fluxes, </a:t>
            </a:r>
            <a:r>
              <a:rPr lang="en-US" b="1" dirty="0"/>
              <a:t>the net flux is positive and the</a:t>
            </a:r>
            <a:r>
              <a:rPr lang="en-US" dirty="0"/>
              <a:t> </a:t>
            </a:r>
            <a:r>
              <a:rPr lang="en-US" b="1" dirty="0"/>
              <a:t>pool grows</a:t>
            </a:r>
            <a:r>
              <a:rPr lang="en-US"/>
              <a:t>.  </a:t>
            </a:r>
          </a:p>
          <a:p>
            <a:pPr lvl="1"/>
            <a:r>
              <a:rPr lang="en-US"/>
              <a:t>When </a:t>
            </a:r>
            <a:r>
              <a:rPr lang="en-US" dirty="0"/>
              <a:t>the incoming fluxes are smaller than the outgoing fluxes, </a:t>
            </a:r>
            <a:r>
              <a:rPr lang="en-US" b="1" dirty="0"/>
              <a:t>The net flux is negative and the pool shrinks.</a:t>
            </a:r>
          </a:p>
        </p:txBody>
      </p:sp>
    </p:spTree>
    <p:extLst>
      <p:ext uri="{BB962C8B-B14F-4D97-AF65-F5344CB8AC3E}">
        <p14:creationId xmlns:p14="http://schemas.microsoft.com/office/powerpoint/2010/main" val="26042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3632-8C3D-CE44-ABA9-2474F9E34C17}"/>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DF57409D-177F-CC4E-B3F0-774BB4053E95}"/>
              </a:ext>
            </a:extLst>
          </p:cNvPr>
          <p:cNvSpPr>
            <a:spLocks noGrp="1"/>
          </p:cNvSpPr>
          <p:nvPr>
            <p:ph idx="1"/>
          </p:nvPr>
        </p:nvSpPr>
        <p:spPr/>
        <p:txBody>
          <a:bodyPr/>
          <a:lstStyle/>
          <a:p>
            <a:r>
              <a:rPr lang="en-US" dirty="0"/>
              <a:t>Conclusions</a:t>
            </a:r>
          </a:p>
          <a:p>
            <a:pPr lvl="1"/>
            <a:r>
              <a:rPr lang="en-US" dirty="0"/>
              <a:t>How do carbon fluxes change the size of carbon pools?</a:t>
            </a:r>
          </a:p>
          <a:p>
            <a:r>
              <a:rPr lang="en-US" dirty="0"/>
              <a:t>Predictions</a:t>
            </a:r>
          </a:p>
          <a:p>
            <a:pPr lvl="1"/>
            <a:r>
              <a:rPr lang="en-US" dirty="0"/>
              <a:t>How are real ecosystems and the tiny ecosystem alike and different?</a:t>
            </a:r>
            <a:endParaRPr lang="en-US" sz="3200" dirty="0"/>
          </a:p>
        </p:txBody>
      </p:sp>
      <p:sp>
        <p:nvSpPr>
          <p:cNvPr id="4" name="Slide Number Placeholder 3">
            <a:extLst>
              <a:ext uri="{FF2B5EF4-FFF2-40B4-BE49-F238E27FC236}">
                <a16:creationId xmlns:a16="http://schemas.microsoft.com/office/drawing/2014/main" id="{48572432-E641-2641-880E-1A836423F77B}"/>
              </a:ext>
            </a:extLst>
          </p:cNvPr>
          <p:cNvSpPr>
            <a:spLocks noGrp="1"/>
          </p:cNvSpPr>
          <p:nvPr>
            <p:ph type="sldNum" sz="quarter" idx="12"/>
          </p:nvPr>
        </p:nvSpPr>
        <p:spPr/>
        <p:txBody>
          <a:bodyPr/>
          <a:lstStyle/>
          <a:p>
            <a:fld id="{D3A1C050-F6FE-0E43-A9D0-F8EEADE3D1E4}" type="slidenum">
              <a:rPr lang="en-US" smtClean="0"/>
              <a:pPr/>
              <a:t>22</a:t>
            </a:fld>
            <a:endParaRPr lang="en-US"/>
          </a:p>
        </p:txBody>
      </p:sp>
    </p:spTree>
    <p:extLst>
      <p:ext uri="{BB962C8B-B14F-4D97-AF65-F5344CB8AC3E}">
        <p14:creationId xmlns:p14="http://schemas.microsoft.com/office/powerpoint/2010/main" val="311295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238E5D-0153-4147-95B8-56817C524D8B}"/>
              </a:ext>
            </a:extLst>
          </p:cNvPr>
          <p:cNvPicPr>
            <a:picLocks noChangeAspect="1"/>
          </p:cNvPicPr>
          <p:nvPr/>
        </p:nvPicPr>
        <p:blipFill>
          <a:blip r:embed="rId3"/>
          <a:stretch>
            <a:fillRect/>
          </a:stretch>
        </p:blipFill>
        <p:spPr>
          <a:xfrm>
            <a:off x="4486275" y="971111"/>
            <a:ext cx="3865641" cy="5385238"/>
          </a:xfrm>
          <a:prstGeom prst="rect">
            <a:avLst/>
          </a:prstGeom>
        </p:spPr>
      </p:pic>
      <p:sp>
        <p:nvSpPr>
          <p:cNvPr id="2" name="Title 1">
            <a:extLst>
              <a:ext uri="{FF2B5EF4-FFF2-40B4-BE49-F238E27FC236}">
                <a16:creationId xmlns:a16="http://schemas.microsoft.com/office/drawing/2014/main" id="{27653AD0-48CF-6143-83CD-2CFF91C485E9}"/>
              </a:ext>
            </a:extLst>
          </p:cNvPr>
          <p:cNvSpPr>
            <a:spLocks noGrp="1"/>
          </p:cNvSpPr>
          <p:nvPr>
            <p:ph type="title"/>
          </p:nvPr>
        </p:nvSpPr>
        <p:spPr>
          <a:xfrm>
            <a:off x="0" y="277915"/>
            <a:ext cx="8968902" cy="581396"/>
          </a:xfrm>
        </p:spPr>
        <p:txBody>
          <a:bodyPr>
            <a:normAutofit/>
          </a:bodyPr>
          <a:lstStyle/>
          <a:p>
            <a:pPr algn="ctr"/>
            <a:r>
              <a:rPr lang="en-US" sz="3200" b="1" dirty="0">
                <a:latin typeface="Arial" panose="020B0604020202020204" pitchFamily="34" charset="0"/>
                <a:cs typeface="Arial" panose="020B0604020202020204" pitchFamily="34" charset="0"/>
              </a:rPr>
              <a:t>The Stability and Change Question</a:t>
            </a:r>
          </a:p>
        </p:txBody>
      </p:sp>
      <p:sp>
        <p:nvSpPr>
          <p:cNvPr id="4" name="Slide Number Placeholder 3">
            <a:extLst>
              <a:ext uri="{FF2B5EF4-FFF2-40B4-BE49-F238E27FC236}">
                <a16:creationId xmlns:a16="http://schemas.microsoft.com/office/drawing/2014/main" id="{F60CD5CF-EFF0-A449-B70A-02C1E6AB50E0}"/>
              </a:ext>
            </a:extLst>
          </p:cNvPr>
          <p:cNvSpPr>
            <a:spLocks noGrp="1"/>
          </p:cNvSpPr>
          <p:nvPr>
            <p:ph type="sldNum" sz="quarter" idx="12"/>
          </p:nvPr>
        </p:nvSpPr>
        <p:spPr/>
        <p:txBody>
          <a:bodyPr/>
          <a:lstStyle/>
          <a:p>
            <a:fld id="{7BF67416-E77E-E442-993F-59C0501000DD}" type="slidenum">
              <a:rPr lang="en-US" smtClean="0"/>
              <a:t>3</a:t>
            </a:fld>
            <a:endParaRPr lang="en-US"/>
          </a:p>
        </p:txBody>
      </p:sp>
      <p:sp>
        <p:nvSpPr>
          <p:cNvPr id="7" name="Content Placeholder 6">
            <a:extLst>
              <a:ext uri="{FF2B5EF4-FFF2-40B4-BE49-F238E27FC236}">
                <a16:creationId xmlns:a16="http://schemas.microsoft.com/office/drawing/2014/main" id="{18634465-EB69-B943-9AE8-15E4DC21AD99}"/>
              </a:ext>
            </a:extLst>
          </p:cNvPr>
          <p:cNvSpPr txBox="1">
            <a:spLocks/>
          </p:cNvSpPr>
          <p:nvPr/>
        </p:nvSpPr>
        <p:spPr>
          <a:xfrm>
            <a:off x="457200" y="1089498"/>
            <a:ext cx="3865642" cy="5266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How do carbon fluxes change the size of carbon pools?</a:t>
            </a:r>
          </a:p>
          <a:p>
            <a:pPr marL="0" indent="0">
              <a:buNone/>
            </a:pPr>
            <a:endParaRPr lang="en-US" dirty="0"/>
          </a:p>
          <a:p>
            <a:pPr marL="0" indent="0">
              <a:buNone/>
            </a:pPr>
            <a:r>
              <a:rPr lang="en-US" dirty="0"/>
              <a:t>You have studied carbon pools.</a:t>
            </a:r>
          </a:p>
          <a:p>
            <a:pPr marL="0" indent="0">
              <a:buNone/>
            </a:pPr>
            <a:endParaRPr lang="en-US" dirty="0"/>
          </a:p>
          <a:p>
            <a:pPr marL="0" indent="0">
              <a:buNone/>
            </a:pPr>
            <a:r>
              <a:rPr lang="en-US" dirty="0"/>
              <a:t>What are carbon fluxes?</a:t>
            </a:r>
          </a:p>
        </p:txBody>
      </p:sp>
      <p:sp>
        <p:nvSpPr>
          <p:cNvPr id="3" name="Rounded Rectangle 2">
            <a:extLst>
              <a:ext uri="{FF2B5EF4-FFF2-40B4-BE49-F238E27FC236}">
                <a16:creationId xmlns:a16="http://schemas.microsoft.com/office/drawing/2014/main" id="{FFA461E3-BE14-BE44-B432-06C1D267035D}"/>
              </a:ext>
            </a:extLst>
          </p:cNvPr>
          <p:cNvSpPr/>
          <p:nvPr/>
        </p:nvSpPr>
        <p:spPr>
          <a:xfrm>
            <a:off x="4322842" y="4910667"/>
            <a:ext cx="4192508" cy="153696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EB4837E-8D42-504E-8C93-221A5926E37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6547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029200" y="152400"/>
            <a:ext cx="3810000" cy="6513731"/>
            <a:chOff x="5029200" y="152400"/>
            <a:chExt cx="3810000" cy="6513731"/>
          </a:xfrm>
        </p:grpSpPr>
        <p:sp>
          <p:nvSpPr>
            <p:cNvPr id="2" name="TextBox 1"/>
            <p:cNvSpPr txBox="1"/>
            <p:nvPr/>
          </p:nvSpPr>
          <p:spPr>
            <a:xfrm>
              <a:off x="5029200" y="2514600"/>
              <a:ext cx="2057400" cy="369332"/>
            </a:xfrm>
            <a:prstGeom prst="rect">
              <a:avLst/>
            </a:prstGeom>
            <a:noFill/>
          </p:spPr>
          <p:txBody>
            <a:bodyPr wrap="square" rtlCol="0">
              <a:spAutoFit/>
            </a:bodyPr>
            <a:lstStyle/>
            <a:p>
              <a:pPr algn="ctr"/>
              <a:r>
                <a:rPr lang="en-US" dirty="0"/>
                <a:t>Atmosphere CO</a:t>
              </a:r>
              <a:r>
                <a:rPr lang="en-US" baseline="-25000" dirty="0"/>
                <a:t>2</a:t>
              </a:r>
            </a:p>
          </p:txBody>
        </p:sp>
        <p:grpSp>
          <p:nvGrpSpPr>
            <p:cNvPr id="4" name="Group 3"/>
            <p:cNvGrpSpPr/>
            <p:nvPr/>
          </p:nvGrpSpPr>
          <p:grpSpPr>
            <a:xfrm>
              <a:off x="5105400" y="152400"/>
              <a:ext cx="3733800" cy="6513731"/>
              <a:chOff x="5105400" y="152400"/>
              <a:chExt cx="3733800" cy="6513731"/>
            </a:xfrm>
          </p:grpSpPr>
          <p:sp>
            <p:nvSpPr>
              <p:cNvPr id="6" name="Rectangle 5"/>
              <p:cNvSpPr/>
              <p:nvPr/>
            </p:nvSpPr>
            <p:spPr>
              <a:xfrm>
                <a:off x="7315200" y="4687669"/>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315200" y="2438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315200" y="152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34000" y="4724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81600" y="838200"/>
                <a:ext cx="1676400" cy="16764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162800" y="1447800"/>
                <a:ext cx="1600200" cy="646331"/>
              </a:xfrm>
              <a:prstGeom prst="rect">
                <a:avLst/>
              </a:prstGeom>
              <a:noFill/>
            </p:spPr>
            <p:txBody>
              <a:bodyPr wrap="square" rtlCol="0">
                <a:spAutoFit/>
              </a:bodyPr>
              <a:lstStyle/>
              <a:p>
                <a:pPr algn="ctr"/>
                <a:r>
                  <a:rPr lang="en-US" dirty="0"/>
                  <a:t>Carnivores organic carbon</a:t>
                </a:r>
                <a:endParaRPr lang="en-US" baseline="-25000" dirty="0"/>
              </a:p>
            </p:txBody>
          </p:sp>
          <p:sp>
            <p:nvSpPr>
              <p:cNvPr id="12" name="TextBox 11"/>
              <p:cNvSpPr txBox="1"/>
              <p:nvPr/>
            </p:nvSpPr>
            <p:spPr>
              <a:xfrm>
                <a:off x="7239000" y="3733800"/>
                <a:ext cx="1600200" cy="646331"/>
              </a:xfrm>
              <a:prstGeom prst="rect">
                <a:avLst/>
              </a:prstGeom>
              <a:noFill/>
            </p:spPr>
            <p:txBody>
              <a:bodyPr wrap="square" rtlCol="0">
                <a:spAutoFit/>
              </a:bodyPr>
              <a:lstStyle/>
              <a:p>
                <a:pPr algn="ctr"/>
                <a:r>
                  <a:rPr lang="en-US" dirty="0"/>
                  <a:t>Herbivores organic carbon</a:t>
                </a:r>
                <a:endParaRPr lang="en-US" baseline="-25000" dirty="0"/>
              </a:p>
            </p:txBody>
          </p:sp>
          <p:sp>
            <p:nvSpPr>
              <p:cNvPr id="13" name="TextBox 12"/>
              <p:cNvSpPr txBox="1"/>
              <p:nvPr/>
            </p:nvSpPr>
            <p:spPr>
              <a:xfrm>
                <a:off x="7162800" y="5983069"/>
                <a:ext cx="1600200" cy="646331"/>
              </a:xfrm>
              <a:prstGeom prst="rect">
                <a:avLst/>
              </a:prstGeom>
              <a:noFill/>
            </p:spPr>
            <p:txBody>
              <a:bodyPr wrap="square" rtlCol="0">
                <a:spAutoFit/>
              </a:bodyPr>
              <a:lstStyle/>
              <a:p>
                <a:pPr algn="ctr"/>
                <a:r>
                  <a:rPr lang="en-US" dirty="0"/>
                  <a:t>Producers organic carbon</a:t>
                </a:r>
                <a:endParaRPr lang="en-US" baseline="-25000" dirty="0"/>
              </a:p>
            </p:txBody>
          </p:sp>
          <p:sp>
            <p:nvSpPr>
              <p:cNvPr id="14" name="TextBox 13"/>
              <p:cNvSpPr txBox="1"/>
              <p:nvPr/>
            </p:nvSpPr>
            <p:spPr>
              <a:xfrm>
                <a:off x="5105400" y="6019800"/>
                <a:ext cx="1828800" cy="646331"/>
              </a:xfrm>
              <a:prstGeom prst="rect">
                <a:avLst/>
              </a:prstGeom>
              <a:noFill/>
            </p:spPr>
            <p:txBody>
              <a:bodyPr wrap="square" rtlCol="0">
                <a:spAutoFit/>
              </a:bodyPr>
              <a:lstStyle/>
              <a:p>
                <a:pPr algn="ctr"/>
                <a:r>
                  <a:rPr lang="en-US" dirty="0"/>
                  <a:t>Soil </a:t>
                </a:r>
              </a:p>
              <a:p>
                <a:pPr algn="ctr"/>
                <a:r>
                  <a:rPr lang="en-US" dirty="0"/>
                  <a:t>Organic Carbon</a:t>
                </a:r>
                <a:endParaRPr lang="en-US" baseline="-25000" dirty="0"/>
              </a:p>
            </p:txBody>
          </p:sp>
        </p:grpSp>
      </p:grpSp>
      <p:pic>
        <p:nvPicPr>
          <p:cNvPr id="17" name="Picture 59" descr="circles backgrou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 y="1828800"/>
            <a:ext cx="5007421" cy="3313896"/>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4" descr="aspen circl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19200" y="1828800"/>
            <a:ext cx="1508836" cy="219466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5" descr="bunny circle 0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34469" y="3733800"/>
            <a:ext cx="594331" cy="594347"/>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36" descr="bunny circle 0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772578" y="3623736"/>
            <a:ext cx="777302" cy="77724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38" descr="bunny circle 0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945882" y="3472415"/>
            <a:ext cx="594331" cy="731543"/>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39" descr="bunny circle 0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352800" y="3352800"/>
            <a:ext cx="548713" cy="685844"/>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0" descr="fox circle"/>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678768" y="3019765"/>
            <a:ext cx="594381" cy="68581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1" descr="forbs circle 0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286000" y="3733800"/>
            <a:ext cx="777302" cy="1485023"/>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42" descr="forbs circle 0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33400" y="3718493"/>
            <a:ext cx="685816" cy="77730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3" descr="veg clump 0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38200" y="3444187"/>
            <a:ext cx="914405" cy="594413"/>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5" descr="pines circl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 y="3062599"/>
            <a:ext cx="1051609" cy="1005867"/>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46" descr="leaf circle 0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160513" y="4114800"/>
            <a:ext cx="868687" cy="823039"/>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47" descr="leaf circle 0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981200" y="4611013"/>
            <a:ext cx="823020" cy="570587"/>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54" descr="branch circle"/>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008051" y="4572000"/>
            <a:ext cx="640149" cy="524888"/>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56" descr="grass circle 01"/>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3550901" y="3962400"/>
            <a:ext cx="640099" cy="594380"/>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57" descr="grass circle 02"/>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236651" y="3352800"/>
            <a:ext cx="640149" cy="594413"/>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667000" y="2362200"/>
            <a:ext cx="381000" cy="254000"/>
          </a:xfrm>
          <a:prstGeom prst="rect">
            <a:avLst/>
          </a:prstGeom>
        </p:spPr>
      </p:pic>
      <p:pic>
        <p:nvPicPr>
          <p:cNvPr id="35" name="Picture 34"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581400" y="2514600"/>
            <a:ext cx="381000" cy="254000"/>
          </a:xfrm>
          <a:prstGeom prst="rect">
            <a:avLst/>
          </a:prstGeom>
        </p:spPr>
      </p:pic>
      <p:pic>
        <p:nvPicPr>
          <p:cNvPr id="36" name="Picture 35"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114800" y="2209800"/>
            <a:ext cx="381000" cy="254000"/>
          </a:xfrm>
          <a:prstGeom prst="rect">
            <a:avLst/>
          </a:prstGeom>
        </p:spPr>
      </p:pic>
      <p:pic>
        <p:nvPicPr>
          <p:cNvPr id="37" name="Picture 36" descr="carbon dioxide labeled06.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533400" y="2209800"/>
            <a:ext cx="381000" cy="254000"/>
          </a:xfrm>
          <a:prstGeom prst="rect">
            <a:avLst/>
          </a:prstGeom>
        </p:spPr>
      </p:pic>
      <p:pic>
        <p:nvPicPr>
          <p:cNvPr id="34" name="Picture 58" descr="circles entire"/>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841" y="1828800"/>
            <a:ext cx="5007421" cy="33138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38" name="Title 1">
            <a:extLst>
              <a:ext uri="{FF2B5EF4-FFF2-40B4-BE49-F238E27FC236}">
                <a16:creationId xmlns:a16="http://schemas.microsoft.com/office/drawing/2014/main" id="{6B4F891E-61AA-4545-96B4-73D9C09D0773}"/>
              </a:ext>
            </a:extLst>
          </p:cNvPr>
          <p:cNvSpPr>
            <a:spLocks noGrp="1"/>
          </p:cNvSpPr>
          <p:nvPr>
            <p:ph type="title"/>
          </p:nvPr>
        </p:nvSpPr>
        <p:spPr>
          <a:xfrm>
            <a:off x="457200" y="274638"/>
            <a:ext cx="4550224" cy="1143000"/>
          </a:xfrm>
        </p:spPr>
        <p:txBody>
          <a:bodyPr>
            <a:normAutofit/>
          </a:bodyPr>
          <a:lstStyle/>
          <a:p>
            <a:r>
              <a:rPr lang="en-US" sz="3200" dirty="0"/>
              <a:t>Many ecosystems have five carbon pools</a:t>
            </a:r>
          </a:p>
        </p:txBody>
      </p:sp>
    </p:spTree>
    <p:extLst>
      <p:ext uri="{BB962C8B-B14F-4D97-AF65-F5344CB8AC3E}">
        <p14:creationId xmlns:p14="http://schemas.microsoft.com/office/powerpoint/2010/main" val="38023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4"/>
                                        </p:tgtEl>
                                      </p:cBhvr>
                                    </p:animEffect>
                                    <p:set>
                                      <p:cBhvr>
                                        <p:cTn id="7" dur="1" fill="hold">
                                          <p:stCondLst>
                                            <p:cond delay="999"/>
                                          </p:stCondLst>
                                        </p:cTn>
                                        <p:tgtEl>
                                          <p:spTgt spid="34"/>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4.77959E-6 -4.56124E-6 C -4.77959E-6 -4.56124E-6 0.27074 -0.05556 0.54148 -0.11113 " pathEditMode="relative" ptsTypes="aA">
                                      <p:cBhvr>
                                        <p:cTn id="9" dur="1000" fill="hold"/>
                                        <p:tgtEl>
                                          <p:spTgt spid="37"/>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4.77959E-6 -4.56124E-6 C 4.77959E-6 -4.56124E-6 0.16244 -0.02778 0.32488 -0.05557 " pathEditMode="relative" ptsTypes="aA">
                                      <p:cBhvr>
                                        <p:cTn id="11" dur="1000" fill="hold"/>
                                        <p:tgtEl>
                                          <p:spTgt spid="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3.17945E-6 -4.36907E-6 C 3.17945E-6 0.00024 0.13936 -0.0815 0.27889 -0.163 " pathEditMode="relative" rAng="0" ptsTypes="aA">
                                      <p:cBhvr>
                                        <p:cTn id="13" dur="1000" fill="hold"/>
                                        <p:tgtEl>
                                          <p:spTgt spid="35"/>
                                        </p:tgtEl>
                                        <p:attrNameLst>
                                          <p:attrName>ppt_x</p:attrName>
                                          <p:attrName>ppt_y</p:attrName>
                                        </p:attrNameLst>
                                      </p:cBhvr>
                                      <p:rCtr x="13936" y="-8150"/>
                                    </p:animMotion>
                                  </p:childTnLst>
                                </p:cTn>
                              </p:par>
                              <p:par>
                                <p:cTn id="14" presetID="0" presetClass="path" presetSubtype="0" accel="50000" decel="50000" fill="hold" nodeType="withEffect">
                                  <p:stCondLst>
                                    <p:cond delay="0"/>
                                  </p:stCondLst>
                                  <p:childTnLst>
                                    <p:animMotion origin="layout" path="M -4.77959E-6 -8.77518E-7 C -4.77959E-6 -8.77518E-7 0.11663 -0.01667 0.23326 -0.03334 " pathEditMode="relative" ptsTypes="aA">
                                      <p:cBhvr>
                                        <p:cTn id="15" dur="1000" fill="hold"/>
                                        <p:tgtEl>
                                          <p:spTgt spid="3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1.88607E-6 2.05651E-6 C -1.88607E-6 2.05651E-6 0.36679 0.11672 0.73359 0.23344 " pathEditMode="relative" ptsTypes="aA">
                                      <p:cBhvr>
                                        <p:cTn id="17" dur="1000" fill="hold"/>
                                        <p:tgtEl>
                                          <p:spTgt spid="26"/>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1667 -0.00115 C 0.01667 -0.00092 0.35012 0.10445 0.68357 0.21006 " pathEditMode="relative" rAng="0" ptsTypes="aA">
                                      <p:cBhvr>
                                        <p:cTn id="19" dur="1000" fill="hold"/>
                                        <p:tgtEl>
                                          <p:spTgt spid="27"/>
                                        </p:tgtEl>
                                        <p:attrNameLst>
                                          <p:attrName>ppt_x</p:attrName>
                                          <p:attrName>ppt_y</p:attrName>
                                        </p:attrNameLst>
                                      </p:cBhvr>
                                      <p:rCtr x="33345" y="10560"/>
                                    </p:animMotion>
                                  </p:childTnLst>
                                </p:cTn>
                              </p:par>
                              <p:par>
                                <p:cTn id="20" presetID="0" presetClass="path" presetSubtype="0" accel="50000" decel="50000" fill="hold" nodeType="withEffect">
                                  <p:stCondLst>
                                    <p:cond delay="0"/>
                                  </p:stCondLst>
                                  <p:childTnLst>
                                    <p:animMotion origin="layout" path="M -1.64293E-6 -3.16813E-6 C -1.64293E-6 -3.16813E-6 0.29177 0.07782 0.58353 0.15563 " pathEditMode="relative" ptsTypes="aA">
                                      <p:cBhvr>
                                        <p:cTn id="21" dur="1000" fill="hold"/>
                                        <p:tgtEl>
                                          <p:spTgt spid="25"/>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3.28586E-6 2.05651E-6 C 3.28586E-6 2.05651E-6 0.24175 0.07226 0.4835 0.14451 " pathEditMode="relative" ptsTypes="aA">
                                      <p:cBhvr>
                                        <p:cTn id="23" dur="1000" fill="hold"/>
                                        <p:tgtEl>
                                          <p:spTgt spid="32"/>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6.71414E-6 2.05651E-6 C -6.71414E-6 2.05651E-6 0.21257 0.15563 0.42514 0.31126 " pathEditMode="relative" ptsTypes="aA">
                                      <p:cBhvr>
                                        <p:cTn id="25" dur="1000" fill="hold"/>
                                        <p:tgtEl>
                                          <p:spTgt spid="33"/>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2.12921E-6 -5.88698E-6 C -2.12921E-6 -5.88698E-6 0.42514 0.10004 0.85029 0.20009 " pathEditMode="relative" ptsTypes="aA">
                                      <p:cBhvr>
                                        <p:cTn id="27" dur="1000" fill="hold"/>
                                        <p:tgtEl>
                                          <p:spTgt spid="28"/>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7.87079E-6 1.85271E-7 C 7.87079E-6 1.85271E-7 0.33345 0.17786 0.6669 0.35572 " pathEditMode="relative" ptsTypes="aA">
                                      <p:cBhvr>
                                        <p:cTn id="29" dur="1000" fill="hold"/>
                                        <p:tgtEl>
                                          <p:spTgt spid="18"/>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1.64293E-6 6.54006E-6 C 1.64293E-6 6.54006E-6 0.32511 -0.0389 0.65023 -0.07781 " pathEditMode="relative" ptsTypes="aA">
                                      <p:cBhvr>
                                        <p:cTn id="31" dur="1000" fill="hold"/>
                                        <p:tgtEl>
                                          <p:spTgt spid="19"/>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1.64293E-6 1.68597E-6 C -1.64293E-6 1.68597E-6 0.32511 -0.05558 0.65022 -0.11116 " pathEditMode="relative" ptsTypes="aA">
                                      <p:cBhvr>
                                        <p:cTn id="33" dur="1000" fill="hold"/>
                                        <p:tgtEl>
                                          <p:spTgt spid="20"/>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1.64293E-6 -5.70171E-6 C -1.64293E-6 -5.70171E-6 0.2626 -0.02224 0.52519 -0.04447 " pathEditMode="relative" ptsTypes="aA">
                                      <p:cBhvr>
                                        <p:cTn id="35" dur="1000" fill="hold"/>
                                        <p:tgtEl>
                                          <p:spTgt spid="22"/>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2.4314E-7 -1.87124E-6 C -2.4314E-7 -1.87124E-6 0.24592 -0.05558 0.49184 -0.11116 " pathEditMode="relative" ptsTypes="aA">
                                      <p:cBhvr>
                                        <p:cTn id="37" dur="1000" fill="hold"/>
                                        <p:tgtEl>
                                          <p:spTgt spid="23"/>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2.12921E-6 -1.87124E-6 C -2.12921E-6 -1.87124E-6 0.21674 -0.1723 0.43348 -0.3446 " pathEditMode="relative" ptsTypes="aA">
                                      <p:cBhvr>
                                        <p:cTn id="39" dur="1000" fill="hold"/>
                                        <p:tgtEl>
                                          <p:spTgt spid="24"/>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3.529E-6 2.80686E-6 C 3.529E-6 2.80686E-6 0.17506 0.05558 0.35012 0.11116 " pathEditMode="relative" ptsTypes="aA">
                                      <p:cBhvr>
                                        <p:cTn id="41" dur="1000" fill="hold"/>
                                        <p:tgtEl>
                                          <p:spTgt spid="30"/>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6.71414E-6 -2.89486E-6 C -6.71414E-6 -2.89486E-6 0.09169 0.05002 0.18339 0.10005 " pathEditMode="relative" ptsTypes="aA">
                                      <p:cBhvr>
                                        <p:cTn id="43" dur="1000" fill="hold"/>
                                        <p:tgtEl>
                                          <p:spTgt spid="31"/>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0.01909 -0.02661 C -0.01909 -0.02637 0.08504 0.04001 0.18917 0.10663 " pathEditMode="relative" rAng="0" ptsTypes="aA">
                                      <p:cBhvr>
                                        <p:cTn id="45" dur="1000" fill="hold"/>
                                        <p:tgtEl>
                                          <p:spTgt spid="29"/>
                                        </p:tgtEl>
                                        <p:attrNameLst>
                                          <p:attrName>ppt_x</p:attrName>
                                          <p:attrName>ppt_y</p:attrName>
                                        </p:attrNameLst>
                                      </p:cBhvr>
                                      <p:rCtr x="10413" y="6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These smaller carbon pools can be classified into two big carbon pools</a:t>
            </a:r>
          </a:p>
        </p:txBody>
      </p:sp>
      <p:sp>
        <p:nvSpPr>
          <p:cNvPr id="4" name="Rectangle 3"/>
          <p:cNvSpPr/>
          <p:nvPr/>
        </p:nvSpPr>
        <p:spPr>
          <a:xfrm>
            <a:off x="3444949" y="1637414"/>
            <a:ext cx="2424223" cy="1297172"/>
          </a:xfrm>
          <a:prstGeom prst="rect">
            <a:avLst/>
          </a:prstGeom>
          <a:solidFill>
            <a:srgbClr val="C0F3FF"/>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466753" y="3710763"/>
            <a:ext cx="1722475" cy="914400"/>
          </a:xfrm>
          <a:prstGeom prst="ellipse">
            <a:avLst/>
          </a:prstGeom>
          <a:gradFill flip="none" rotWithShape="1">
            <a:gsLst>
              <a:gs pos="0">
                <a:srgbClr val="66FF33"/>
              </a:gs>
              <a:gs pos="100000">
                <a:srgbClr val="FFFF00"/>
              </a:gs>
            </a:gsLst>
            <a:lin ang="0" scaled="1"/>
            <a:tileRect/>
          </a:gra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57200" y="4646428"/>
            <a:ext cx="1456660" cy="701749"/>
          </a:xfrm>
          <a:prstGeom prst="ellipse">
            <a:avLst/>
          </a:prstGeom>
          <a:gradFill flip="none" rotWithShape="1">
            <a:gsLst>
              <a:gs pos="0">
                <a:srgbClr val="66FF33"/>
              </a:gs>
              <a:gs pos="100000">
                <a:srgbClr val="FFFF00"/>
              </a:gs>
            </a:gsLst>
            <a:lin ang="0" scaled="1"/>
            <a:tileRect/>
          </a:gra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963630" y="3742549"/>
            <a:ext cx="1722475" cy="914400"/>
          </a:xfrm>
          <a:prstGeom prst="ellipse">
            <a:avLst/>
          </a:prstGeom>
          <a:solidFill>
            <a:schemeClr val="bg1">
              <a:lumMod val="75000"/>
            </a:schemeClr>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84297" y="3817088"/>
            <a:ext cx="1456660" cy="701749"/>
          </a:xfrm>
          <a:prstGeom prst="ellipse">
            <a:avLst/>
          </a:prstGeom>
          <a:gradFill flip="none" rotWithShape="1">
            <a:gsLst>
              <a:gs pos="0">
                <a:srgbClr val="66FF33"/>
              </a:gs>
              <a:gs pos="100000">
                <a:srgbClr val="FFFF00"/>
              </a:gs>
            </a:gsLst>
            <a:lin ang="0" scaled="1"/>
            <a:tileRect/>
          </a:gra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261730" y="5348177"/>
            <a:ext cx="1456660" cy="701749"/>
          </a:xfrm>
          <a:prstGeom prst="ellipse">
            <a:avLst/>
          </a:prstGeom>
          <a:gradFill flip="none" rotWithShape="1">
            <a:gsLst>
              <a:gs pos="0">
                <a:srgbClr val="66FF33"/>
              </a:gs>
              <a:gs pos="100000">
                <a:srgbClr val="FFFF00"/>
              </a:gs>
            </a:gsLst>
            <a:lin ang="0" scaled="1"/>
            <a:tileRect/>
          </a:gra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99660" y="5784149"/>
            <a:ext cx="1456660" cy="701749"/>
          </a:xfrm>
          <a:prstGeom prst="ellipse">
            <a:avLst/>
          </a:prstGeom>
          <a:gradFill flip="none" rotWithShape="1">
            <a:gsLst>
              <a:gs pos="0">
                <a:srgbClr val="66FF33"/>
              </a:gs>
              <a:gs pos="100000">
                <a:srgbClr val="FFFF00"/>
              </a:gs>
            </a:gsLst>
            <a:lin ang="0" scaled="1"/>
            <a:tileRect/>
          </a:gra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824868" y="5227711"/>
            <a:ext cx="1456660" cy="701749"/>
          </a:xfrm>
          <a:prstGeom prst="ellipse">
            <a:avLst/>
          </a:prstGeom>
          <a:solidFill>
            <a:schemeClr val="bg1">
              <a:lumMod val="75000"/>
            </a:schemeClr>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506586" y="4341701"/>
            <a:ext cx="1329070" cy="1180214"/>
          </a:xfrm>
          <a:prstGeom prst="ellipse">
            <a:avLst/>
          </a:prstGeom>
          <a:solidFill>
            <a:schemeClr val="bg1">
              <a:lumMod val="75000"/>
            </a:schemeClr>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4" idx="2"/>
          </p:cNvCxnSpPr>
          <p:nvPr/>
        </p:nvCxnSpPr>
        <p:spPr>
          <a:xfrm flipH="1">
            <a:off x="3814764" y="2934586"/>
            <a:ext cx="842297" cy="776177"/>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665700" y="2923215"/>
            <a:ext cx="722351" cy="821033"/>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1757363" y="4167962"/>
            <a:ext cx="709390" cy="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5" idx="3"/>
          </p:cNvCxnSpPr>
          <p:nvPr/>
        </p:nvCxnSpPr>
        <p:spPr>
          <a:xfrm flipH="1">
            <a:off x="1913860" y="4491252"/>
            <a:ext cx="805144" cy="295061"/>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466753" y="4625163"/>
            <a:ext cx="576485" cy="723014"/>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5" idx="4"/>
          </p:cNvCxnSpPr>
          <p:nvPr/>
        </p:nvCxnSpPr>
        <p:spPr>
          <a:xfrm flipH="1">
            <a:off x="3327990" y="4625163"/>
            <a:ext cx="1" cy="1073888"/>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092455" y="4646428"/>
            <a:ext cx="268141" cy="581283"/>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664564" y="4341701"/>
            <a:ext cx="795943" cy="444612"/>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759277" y="1994768"/>
            <a:ext cx="1850231" cy="461665"/>
          </a:xfrm>
          <a:prstGeom prst="rect">
            <a:avLst/>
          </a:prstGeom>
          <a:noFill/>
        </p:spPr>
        <p:txBody>
          <a:bodyPr wrap="square" rtlCol="0">
            <a:spAutoFit/>
          </a:bodyPr>
          <a:lstStyle/>
          <a:p>
            <a:r>
              <a:rPr lang="en-US" sz="2400"/>
              <a:t>Carbon Pools</a:t>
            </a:r>
          </a:p>
        </p:txBody>
      </p:sp>
      <p:sp>
        <p:nvSpPr>
          <p:cNvPr id="42" name="TextBox 41"/>
          <p:cNvSpPr txBox="1"/>
          <p:nvPr/>
        </p:nvSpPr>
        <p:spPr>
          <a:xfrm>
            <a:off x="2657801" y="3983297"/>
            <a:ext cx="1485348" cy="369332"/>
          </a:xfrm>
          <a:prstGeom prst="rect">
            <a:avLst/>
          </a:prstGeom>
          <a:noFill/>
        </p:spPr>
        <p:txBody>
          <a:bodyPr wrap="square" rtlCol="0">
            <a:spAutoFit/>
          </a:bodyPr>
          <a:lstStyle/>
          <a:p>
            <a:r>
              <a:rPr lang="en-US"/>
              <a:t>Organic pools</a:t>
            </a:r>
          </a:p>
        </p:txBody>
      </p:sp>
      <p:sp>
        <p:nvSpPr>
          <p:cNvPr id="43" name="TextBox 42"/>
          <p:cNvSpPr txBox="1"/>
          <p:nvPr/>
        </p:nvSpPr>
        <p:spPr>
          <a:xfrm>
            <a:off x="343126" y="3996164"/>
            <a:ext cx="1279669" cy="369332"/>
          </a:xfrm>
          <a:prstGeom prst="rect">
            <a:avLst/>
          </a:prstGeom>
          <a:noFill/>
        </p:spPr>
        <p:txBody>
          <a:bodyPr wrap="square" rtlCol="0">
            <a:spAutoFit/>
          </a:bodyPr>
          <a:lstStyle/>
          <a:p>
            <a:r>
              <a:rPr lang="en-US"/>
              <a:t>Producers</a:t>
            </a:r>
          </a:p>
        </p:txBody>
      </p:sp>
      <p:sp>
        <p:nvSpPr>
          <p:cNvPr id="44" name="TextBox 43"/>
          <p:cNvSpPr txBox="1"/>
          <p:nvPr/>
        </p:nvSpPr>
        <p:spPr>
          <a:xfrm>
            <a:off x="572384" y="4829674"/>
            <a:ext cx="1226291" cy="369332"/>
          </a:xfrm>
          <a:prstGeom prst="rect">
            <a:avLst/>
          </a:prstGeom>
          <a:noFill/>
        </p:spPr>
        <p:txBody>
          <a:bodyPr wrap="square" rtlCol="0">
            <a:spAutoFit/>
          </a:bodyPr>
          <a:lstStyle/>
          <a:p>
            <a:r>
              <a:rPr lang="en-US"/>
              <a:t>Herbivores</a:t>
            </a:r>
          </a:p>
        </p:txBody>
      </p:sp>
      <p:sp>
        <p:nvSpPr>
          <p:cNvPr id="45" name="TextBox 44"/>
          <p:cNvSpPr txBox="1"/>
          <p:nvPr/>
        </p:nvSpPr>
        <p:spPr>
          <a:xfrm>
            <a:off x="1393396" y="5521915"/>
            <a:ext cx="1214710" cy="369332"/>
          </a:xfrm>
          <a:prstGeom prst="rect">
            <a:avLst/>
          </a:prstGeom>
          <a:noFill/>
        </p:spPr>
        <p:txBody>
          <a:bodyPr wrap="square" rtlCol="0">
            <a:spAutoFit/>
          </a:bodyPr>
          <a:lstStyle/>
          <a:p>
            <a:r>
              <a:rPr lang="en-US"/>
              <a:t>Carnivores</a:t>
            </a:r>
          </a:p>
        </p:txBody>
      </p:sp>
      <p:sp>
        <p:nvSpPr>
          <p:cNvPr id="46" name="TextBox 45"/>
          <p:cNvSpPr txBox="1"/>
          <p:nvPr/>
        </p:nvSpPr>
        <p:spPr>
          <a:xfrm>
            <a:off x="3110739" y="5961285"/>
            <a:ext cx="579472" cy="369332"/>
          </a:xfrm>
          <a:prstGeom prst="rect">
            <a:avLst/>
          </a:prstGeom>
          <a:noFill/>
        </p:spPr>
        <p:txBody>
          <a:bodyPr wrap="square" rtlCol="0">
            <a:spAutoFit/>
          </a:bodyPr>
          <a:lstStyle/>
          <a:p>
            <a:r>
              <a:rPr lang="en-US"/>
              <a:t>Soil</a:t>
            </a:r>
          </a:p>
        </p:txBody>
      </p:sp>
      <p:sp>
        <p:nvSpPr>
          <p:cNvPr id="47" name="TextBox 46"/>
          <p:cNvSpPr txBox="1"/>
          <p:nvPr/>
        </p:nvSpPr>
        <p:spPr>
          <a:xfrm>
            <a:off x="5037759" y="4015083"/>
            <a:ext cx="1704805" cy="369332"/>
          </a:xfrm>
          <a:prstGeom prst="rect">
            <a:avLst/>
          </a:prstGeom>
          <a:noFill/>
        </p:spPr>
        <p:txBody>
          <a:bodyPr wrap="square" rtlCol="0">
            <a:spAutoFit/>
          </a:bodyPr>
          <a:lstStyle/>
          <a:p>
            <a:r>
              <a:rPr lang="en-US"/>
              <a:t>Inorganic pools</a:t>
            </a:r>
          </a:p>
        </p:txBody>
      </p:sp>
      <p:sp>
        <p:nvSpPr>
          <p:cNvPr id="48" name="TextBox 47"/>
          <p:cNvSpPr txBox="1"/>
          <p:nvPr/>
        </p:nvSpPr>
        <p:spPr>
          <a:xfrm>
            <a:off x="6026005" y="5306472"/>
            <a:ext cx="1368052" cy="584775"/>
          </a:xfrm>
          <a:prstGeom prst="rect">
            <a:avLst/>
          </a:prstGeom>
          <a:noFill/>
        </p:spPr>
        <p:txBody>
          <a:bodyPr wrap="square" rtlCol="0">
            <a:spAutoFit/>
          </a:bodyPr>
          <a:lstStyle/>
          <a:p>
            <a:r>
              <a:rPr lang="en-US" sz="1600" dirty="0"/>
              <a:t>CO</a:t>
            </a:r>
            <a:r>
              <a:rPr lang="en-US" sz="1600" baseline="-25000" dirty="0"/>
              <a:t>2</a:t>
            </a:r>
            <a:r>
              <a:rPr lang="en-US" sz="1600" dirty="0"/>
              <a:t> </a:t>
            </a:r>
            <a:r>
              <a:rPr lang="en-US" sz="1600"/>
              <a:t>in atmosphere</a:t>
            </a:r>
          </a:p>
        </p:txBody>
      </p:sp>
      <p:sp>
        <p:nvSpPr>
          <p:cNvPr id="49" name="TextBox 48"/>
          <p:cNvSpPr txBox="1"/>
          <p:nvPr/>
        </p:nvSpPr>
        <p:spPr>
          <a:xfrm>
            <a:off x="7743495" y="4567808"/>
            <a:ext cx="1106118" cy="738664"/>
          </a:xfrm>
          <a:prstGeom prst="rect">
            <a:avLst/>
          </a:prstGeom>
          <a:noFill/>
        </p:spPr>
        <p:txBody>
          <a:bodyPr wrap="square" rtlCol="0">
            <a:spAutoFit/>
          </a:bodyPr>
          <a:lstStyle/>
          <a:p>
            <a:r>
              <a:rPr lang="en-US" sz="1400"/>
              <a:t>Others we won’t look at now</a:t>
            </a:r>
          </a:p>
        </p:txBody>
      </p:sp>
      <p:sp>
        <p:nvSpPr>
          <p:cNvPr id="29" name="Rounded Rectangle 28">
            <a:extLst>
              <a:ext uri="{FF2B5EF4-FFF2-40B4-BE49-F238E27FC236}">
                <a16:creationId xmlns:a16="http://schemas.microsoft.com/office/drawing/2014/main" id="{DF794506-6BEA-E443-94CA-9D267C3C0A42}"/>
              </a:ext>
            </a:extLst>
          </p:cNvPr>
          <p:cNvSpPr/>
          <p:nvPr/>
        </p:nvSpPr>
        <p:spPr>
          <a:xfrm>
            <a:off x="2293035" y="3401368"/>
            <a:ext cx="4726744" cy="151083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41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459"/>
          </a:xfrm>
        </p:spPr>
        <p:txBody>
          <a:bodyPr>
            <a:normAutofit fontScale="90000"/>
          </a:bodyPr>
          <a:lstStyle/>
          <a:p>
            <a:r>
              <a:rPr lang="en-US" dirty="0">
                <a:latin typeface="Arial" panose="020B0604020202020204" pitchFamily="34" charset="0"/>
                <a:cs typeface="Arial" panose="020B0604020202020204" pitchFamily="34" charset="0"/>
              </a:rPr>
              <a:t>Fluxes Are Rates</a:t>
            </a:r>
          </a:p>
        </p:txBody>
      </p:sp>
      <p:sp>
        <p:nvSpPr>
          <p:cNvPr id="3" name="Content Placeholder 2"/>
          <p:cNvSpPr>
            <a:spLocks noGrp="1"/>
          </p:cNvSpPr>
          <p:nvPr>
            <p:ph idx="1"/>
          </p:nvPr>
        </p:nvSpPr>
        <p:spPr>
          <a:xfrm>
            <a:off x="457200" y="1045030"/>
            <a:ext cx="8229600" cy="5081134"/>
          </a:xfrm>
        </p:spPr>
        <p:txBody>
          <a:bodyPr/>
          <a:lstStyle/>
          <a:p>
            <a:r>
              <a:rPr lang="en-US" dirty="0">
                <a:latin typeface="Arial" panose="020B0604020202020204" pitchFamily="34" charset="0"/>
                <a:cs typeface="Arial" panose="020B0604020202020204" pitchFamily="34" charset="0"/>
              </a:rPr>
              <a:t>Carbon </a:t>
            </a:r>
            <a:r>
              <a:rPr lang="en-US" i="1" dirty="0">
                <a:latin typeface="Arial" panose="020B0604020202020204" pitchFamily="34" charset="0"/>
                <a:cs typeface="Arial" panose="020B0604020202020204" pitchFamily="34" charset="0"/>
              </a:rPr>
              <a:t>movements</a:t>
            </a:r>
            <a:r>
              <a:rPr lang="en-US" dirty="0">
                <a:latin typeface="Arial" panose="020B0604020202020204" pitchFamily="34" charset="0"/>
                <a:cs typeface="Arial" panose="020B0604020202020204" pitchFamily="34" charset="0"/>
              </a:rPr>
              <a:t> are processes that move carbon from one pool to another</a:t>
            </a:r>
          </a:p>
          <a:p>
            <a:r>
              <a:rPr lang="en-US" dirty="0">
                <a:latin typeface="Arial" panose="020B0604020202020204" pitchFamily="34" charset="0"/>
                <a:cs typeface="Arial" panose="020B0604020202020204" pitchFamily="34" charset="0"/>
              </a:rPr>
              <a:t>Carbon </a:t>
            </a:r>
            <a:r>
              <a:rPr lang="en-US" i="1" dirty="0">
                <a:latin typeface="Arial" panose="020B0604020202020204" pitchFamily="34" charset="0"/>
                <a:cs typeface="Arial" panose="020B0604020202020204" pitchFamily="34" charset="0"/>
              </a:rPr>
              <a:t>fluxes</a:t>
            </a:r>
            <a:r>
              <a:rPr lang="en-US" dirty="0">
                <a:latin typeface="Arial" panose="020B0604020202020204" pitchFamily="34" charset="0"/>
                <a:cs typeface="Arial" panose="020B0604020202020204" pitchFamily="34" charset="0"/>
              </a:rPr>
              <a:t> measure how fast carbon moves: the amount of carbon that moves in a certain amount of time (usually a year).</a:t>
            </a:r>
          </a:p>
        </p:txBody>
      </p:sp>
      <p:sp>
        <p:nvSpPr>
          <p:cNvPr id="4" name="Oval 3"/>
          <p:cNvSpPr/>
          <p:nvPr/>
        </p:nvSpPr>
        <p:spPr>
          <a:xfrm>
            <a:off x="2411730" y="4663440"/>
            <a:ext cx="1783080" cy="1120140"/>
          </a:xfrm>
          <a:prstGeom prst="ellipse">
            <a:avLst/>
          </a:prstGeom>
          <a:gradFill flip="none" rotWithShape="1">
            <a:gsLst>
              <a:gs pos="62005">
                <a:srgbClr val="83DB35"/>
              </a:gs>
              <a:gs pos="61994">
                <a:srgbClr val="83DB35"/>
              </a:gs>
              <a:gs pos="62016">
                <a:srgbClr val="83DB35"/>
              </a:gs>
              <a:gs pos="0">
                <a:srgbClr val="FFFF00"/>
              </a:gs>
              <a:gs pos="40000">
                <a:srgbClr val="FFFF00"/>
              </a:gs>
              <a:gs pos="83000">
                <a:srgbClr val="0CB968"/>
              </a:gs>
              <a:gs pos="100000">
                <a:srgbClr val="0CB968"/>
              </a:gs>
            </a:gsLst>
            <a:lin ang="10800000" scaled="1"/>
            <a:tileRect/>
          </a:gra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14600" y="5050354"/>
            <a:ext cx="1680210" cy="369332"/>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organic pools</a:t>
            </a:r>
          </a:p>
        </p:txBody>
      </p:sp>
      <p:sp>
        <p:nvSpPr>
          <p:cNvPr id="6" name="Oval 5"/>
          <p:cNvSpPr/>
          <p:nvPr/>
        </p:nvSpPr>
        <p:spPr>
          <a:xfrm>
            <a:off x="5154930" y="4663440"/>
            <a:ext cx="1783080" cy="1120140"/>
          </a:xfrm>
          <a:prstGeom prst="ellipse">
            <a:avLst/>
          </a:prstGeom>
          <a:solidFill>
            <a:schemeClr val="bg1">
              <a:lumMod val="65000"/>
            </a:schemeClr>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69230" y="5063728"/>
            <a:ext cx="1821180" cy="369332"/>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inorganic pools</a:t>
            </a:r>
          </a:p>
        </p:txBody>
      </p:sp>
      <p:sp>
        <p:nvSpPr>
          <p:cNvPr id="9" name="TextBox 8"/>
          <p:cNvSpPr txBox="1"/>
          <p:nvPr/>
        </p:nvSpPr>
        <p:spPr>
          <a:xfrm>
            <a:off x="3623310" y="4355673"/>
            <a:ext cx="210312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photosynthesis</a:t>
            </a:r>
          </a:p>
        </p:txBody>
      </p:sp>
      <p:sp>
        <p:nvSpPr>
          <p:cNvPr id="10" name="Left Arrow 9"/>
          <p:cNvSpPr/>
          <p:nvPr/>
        </p:nvSpPr>
        <p:spPr>
          <a:xfrm>
            <a:off x="4194810" y="5048776"/>
            <a:ext cx="960120" cy="384284"/>
          </a:xfrm>
          <a:prstGeom prst="leftArrow">
            <a:avLst/>
          </a:prstGeom>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50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68"/>
            <a:ext cx="8229600" cy="848156"/>
          </a:xfrm>
        </p:spPr>
        <p:txBody>
          <a:bodyPr>
            <a:normAutofit fontScale="90000"/>
          </a:bodyPr>
          <a:lstStyle/>
          <a:p>
            <a:r>
              <a:rPr lang="en-US" sz="4000" b="1" dirty="0"/>
              <a:t>Carbon Pools </a:t>
            </a:r>
            <a:r>
              <a:rPr lang="en-US" sz="4000" b="1"/>
              <a:t>and Fluxes in </a:t>
            </a:r>
            <a:r>
              <a:rPr lang="en-US" sz="4000" b="1" dirty="0"/>
              <a:t>Ecosystems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7</a:t>
            </a:fld>
            <a:endParaRPr lang="en-US"/>
          </a:p>
        </p:txBody>
      </p:sp>
      <p:sp>
        <p:nvSpPr>
          <p:cNvPr id="6" name="Rectangle 5"/>
          <p:cNvSpPr/>
          <p:nvPr/>
        </p:nvSpPr>
        <p:spPr>
          <a:xfrm>
            <a:off x="457200" y="825063"/>
            <a:ext cx="8408332" cy="461665"/>
          </a:xfrm>
          <a:prstGeom prst="rect">
            <a:avLst/>
          </a:prstGeom>
        </p:spPr>
        <p:txBody>
          <a:bodyPr wrap="square">
            <a:spAutoFit/>
          </a:bodyPr>
          <a:lstStyle/>
          <a:p>
            <a:pPr marL="1588" lvl="0" indent="-1588">
              <a:buNone/>
            </a:pPr>
            <a:r>
              <a:rPr lang="en-US" sz="2400" dirty="0"/>
              <a:t>Ecosystems have two main carbon pools</a:t>
            </a:r>
            <a:r>
              <a:rPr lang="is-IS" sz="2400" dirty="0"/>
              <a:t>….</a:t>
            </a:r>
            <a:endParaRPr lang="en-US" sz="2400" dirty="0"/>
          </a:p>
        </p:txBody>
      </p:sp>
      <p:pic>
        <p:nvPicPr>
          <p:cNvPr id="7" name="Picture 6" descr="Cycle vs Flow ProcessTool08.png"/>
          <p:cNvPicPr>
            <a:picLocks noChangeAspect="1"/>
          </p:cNvPicPr>
          <p:nvPr/>
        </p:nvPicPr>
        <p:blipFill rotWithShape="1">
          <a:blip r:embed="rId3">
            <a:extLst>
              <a:ext uri="{28A0092B-C50C-407E-A947-70E740481C1C}">
                <a14:useLocalDpi xmlns:a14="http://schemas.microsoft.com/office/drawing/2010/main" val="0"/>
              </a:ext>
            </a:extLst>
          </a:blip>
          <a:srcRect t="10899"/>
          <a:stretch/>
        </p:blipFill>
        <p:spPr>
          <a:xfrm>
            <a:off x="2217721" y="1362737"/>
            <a:ext cx="4580413" cy="4831144"/>
          </a:xfrm>
          <a:prstGeom prst="rect">
            <a:avLst/>
          </a:prstGeom>
        </p:spPr>
      </p:pic>
      <p:sp>
        <p:nvSpPr>
          <p:cNvPr id="8" name="Oval 7"/>
          <p:cNvSpPr/>
          <p:nvPr/>
        </p:nvSpPr>
        <p:spPr>
          <a:xfrm>
            <a:off x="1698165" y="2922811"/>
            <a:ext cx="2710545" cy="164918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90355" y="2922811"/>
            <a:ext cx="2547259" cy="164918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08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68"/>
            <a:ext cx="8229600" cy="848156"/>
          </a:xfrm>
        </p:spPr>
        <p:txBody>
          <a:bodyPr>
            <a:normAutofit fontScale="90000"/>
          </a:bodyPr>
          <a:lstStyle/>
          <a:p>
            <a:r>
              <a:rPr lang="en-US" sz="4000" b="1" dirty="0"/>
              <a:t>Carbon Pools </a:t>
            </a:r>
            <a:r>
              <a:rPr lang="en-US" sz="4000" b="1"/>
              <a:t>and Fluxes in </a:t>
            </a:r>
            <a:r>
              <a:rPr lang="en-US" sz="4000" b="1" dirty="0"/>
              <a:t>Ecosystems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8</a:t>
            </a:fld>
            <a:endParaRPr lang="en-US"/>
          </a:p>
        </p:txBody>
      </p:sp>
      <p:sp>
        <p:nvSpPr>
          <p:cNvPr id="6" name="Rectangle 5"/>
          <p:cNvSpPr/>
          <p:nvPr/>
        </p:nvSpPr>
        <p:spPr>
          <a:xfrm>
            <a:off x="457200" y="825063"/>
            <a:ext cx="8408332" cy="461665"/>
          </a:xfrm>
          <a:prstGeom prst="rect">
            <a:avLst/>
          </a:prstGeom>
        </p:spPr>
        <p:txBody>
          <a:bodyPr wrap="square">
            <a:spAutoFit/>
          </a:bodyPr>
          <a:lstStyle/>
          <a:p>
            <a:pPr marL="1588" lvl="0" indent="-1588">
              <a:buNone/>
            </a:pPr>
            <a:r>
              <a:rPr lang="is-IS" sz="2400" dirty="0"/>
              <a:t>….and ecosystems have two main carbon fluxes.</a:t>
            </a:r>
            <a:endParaRPr lang="en-US" sz="2400" dirty="0"/>
          </a:p>
        </p:txBody>
      </p:sp>
      <p:pic>
        <p:nvPicPr>
          <p:cNvPr id="7" name="Picture 6" descr="Cycle vs Flow ProcessTool08.png"/>
          <p:cNvPicPr>
            <a:picLocks noChangeAspect="1"/>
          </p:cNvPicPr>
          <p:nvPr/>
        </p:nvPicPr>
        <p:blipFill rotWithShape="1">
          <a:blip r:embed="rId3">
            <a:extLst>
              <a:ext uri="{28A0092B-C50C-407E-A947-70E740481C1C}">
                <a14:useLocalDpi xmlns:a14="http://schemas.microsoft.com/office/drawing/2010/main" val="0"/>
              </a:ext>
            </a:extLst>
          </a:blip>
          <a:srcRect t="10899"/>
          <a:stretch/>
        </p:blipFill>
        <p:spPr>
          <a:xfrm>
            <a:off x="2217721" y="1362737"/>
            <a:ext cx="4580413" cy="4831144"/>
          </a:xfrm>
          <a:prstGeom prst="rect">
            <a:avLst/>
          </a:prstGeom>
        </p:spPr>
      </p:pic>
      <p:sp>
        <p:nvSpPr>
          <p:cNvPr id="8" name="Oval 7"/>
          <p:cNvSpPr/>
          <p:nvPr/>
        </p:nvSpPr>
        <p:spPr>
          <a:xfrm>
            <a:off x="3053439" y="1673218"/>
            <a:ext cx="2710545" cy="90898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037111" y="4808304"/>
            <a:ext cx="2710545" cy="90898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06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5"/>
            <a:ext cx="8229600" cy="1143000"/>
          </a:xfrm>
        </p:spPr>
        <p:txBody>
          <a:bodyPr>
            <a:normAutofit fontScale="90000"/>
          </a:bodyPr>
          <a:lstStyle/>
          <a:p>
            <a:r>
              <a:rPr lang="en-US" sz="4000" b="1" dirty="0"/>
              <a:t>The organic carbon pool includes many smaller pools </a:t>
            </a:r>
            <a:r>
              <a:rPr lang="en-US" sz="4000" b="1"/>
              <a:t>and fluxes</a:t>
            </a:r>
            <a:endParaRPr lang="en-US" sz="4000" b="1"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9</a:t>
            </a:fld>
            <a:endParaRPr lang="en-US"/>
          </a:p>
        </p:txBody>
      </p:sp>
      <p:pic>
        <p:nvPicPr>
          <p:cNvPr id="3" name="Picture 2" descr="BothProcessTools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4" y="1272701"/>
            <a:ext cx="8833757" cy="4839050"/>
          </a:xfrm>
          <a:prstGeom prst="rect">
            <a:avLst/>
          </a:prstGeom>
        </p:spPr>
      </p:pic>
    </p:spTree>
    <p:extLst>
      <p:ext uri="{BB962C8B-B14F-4D97-AF65-F5344CB8AC3E}">
        <p14:creationId xmlns:p14="http://schemas.microsoft.com/office/powerpoint/2010/main" val="771286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880A2-45C4-4CDA-88CC-F6A30957C815}"/>
</file>

<file path=customXml/itemProps2.xml><?xml version="1.0" encoding="utf-8"?>
<ds:datastoreItem xmlns:ds="http://schemas.openxmlformats.org/officeDocument/2006/customXml" ds:itemID="{16D39816-DF84-4E20-9721-D56A133032BF}">
  <ds:schemaRefs>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b07244d7-9d87-4a59-9546-7a740651fd8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6E1593D-0EF2-4F34-B1D6-BC79B69319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6036</TotalTime>
  <Words>1744</Words>
  <Application>Microsoft Macintosh PowerPoint</Application>
  <PresentationFormat>On-screen Show (4:3)</PresentationFormat>
  <Paragraphs>162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Ecosystems Unit  Activity 4.1 Tiny Pool and Flux Game</vt:lpstr>
      <vt:lpstr>Unit map</vt:lpstr>
      <vt:lpstr>The Stability and Change Question</vt:lpstr>
      <vt:lpstr>Many ecosystems have five carbon pools</vt:lpstr>
      <vt:lpstr>These smaller carbon pools can be classified into two big carbon pools</vt:lpstr>
      <vt:lpstr>Fluxes Are Rates</vt:lpstr>
      <vt:lpstr>Carbon Pools and Fluxes in Ecosystems</vt:lpstr>
      <vt:lpstr>Carbon Pools and Fluxes in Ecosystems</vt:lpstr>
      <vt:lpstr>The organic carbon pool includes many smaller pools and fluxes</vt:lpstr>
      <vt:lpstr>Pools &amp; Fluxes Activity</vt:lpstr>
      <vt:lpstr>Pools &amp; Fluxes Activity</vt:lpstr>
      <vt:lpstr>A very simple, tiny model of carbon pools and fluxes</vt:lpstr>
      <vt:lpstr>PowerPoint Presentation</vt:lpstr>
      <vt:lpstr>PowerPoint Presentation</vt:lpstr>
      <vt:lpstr>PowerPoint Presentation</vt:lpstr>
      <vt:lpstr>PowerPoint Presentation</vt:lpstr>
      <vt:lpstr>PowerPoint Presentation</vt:lpstr>
      <vt:lpstr>PowerPoint Presentation</vt:lpstr>
      <vt:lpstr>Your Challenge</vt:lpstr>
      <vt:lpstr>Your Choice</vt:lpstr>
      <vt:lpstr>Rules for pools and fluxes</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Johnson</dc:creator>
  <cp:lastModifiedBy>Walus, Alex</cp:lastModifiedBy>
  <cp:revision>115</cp:revision>
  <dcterms:created xsi:type="dcterms:W3CDTF">2014-10-21T13:30:48Z</dcterms:created>
  <dcterms:modified xsi:type="dcterms:W3CDTF">2021-08-23T17:28:15Z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