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7" r:id="rId5"/>
    <p:sldId id="258" r:id="rId6"/>
    <p:sldId id="291" r:id="rId7"/>
    <p:sldId id="292" r:id="rId8"/>
    <p:sldId id="260" r:id="rId9"/>
    <p:sldId id="261" r:id="rId10"/>
    <p:sldId id="262" r:id="rId11"/>
    <p:sldId id="263" r:id="rId12"/>
    <p:sldId id="264" r:id="rId13"/>
    <p:sldId id="265" r:id="rId14"/>
    <p:sldId id="268" r:id="rId15"/>
    <p:sldId id="317" r:id="rId16"/>
    <p:sldId id="267" r:id="rId17"/>
    <p:sldId id="259"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8"/>
    <p:restoredTop sz="96327"/>
  </p:normalViewPr>
  <p:slideViewPr>
    <p:cSldViewPr snapToGrid="0" snapToObjects="1">
      <p:cViewPr varScale="1">
        <p:scale>
          <a:sx n="124" d="100"/>
          <a:sy n="124" d="100"/>
        </p:scale>
        <p:origin x="1688" y="16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3AC1C-87C6-5D46-8053-5B4203B387B6}" type="datetimeFigureOut">
              <a:rPr lang="en-US" smtClean="0"/>
              <a:t>8/23/21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0C8E8-8364-BB41-B4DA-EB289461B69B}" type="slidenum">
              <a:rPr lang="en-US" smtClean="0"/>
              <a:t>‹#›</a:t>
            </a:fld>
            <a:endParaRPr lang="en-US"/>
          </a:p>
        </p:txBody>
      </p:sp>
    </p:spTree>
    <p:extLst>
      <p:ext uri="{BB962C8B-B14F-4D97-AF65-F5344CB8AC3E}">
        <p14:creationId xmlns:p14="http://schemas.microsoft.com/office/powerpoint/2010/main" val="216623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675781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critique and improve their full explanations.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10 for the full explanation. Have students use the Large Scale Four Questions Handout with Checklist to check that their story includes each of the parts (carbon pools, carbon cycling, and energy flow).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students don’t have all three parts in their explanation, instruct them to add to their explanation using a different colored writing utensil.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10</a:t>
            </a:fld>
            <a:endParaRPr lang="en-US"/>
          </a:p>
        </p:txBody>
      </p:sp>
    </p:spTree>
    <p:extLst>
      <p:ext uri="{BB962C8B-B14F-4D97-AF65-F5344CB8AC3E}">
        <p14:creationId xmlns:p14="http://schemas.microsoft.com/office/powerpoint/2010/main" val="1887717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Students complete the Ecosystems Story Reading and discuss upcoming lessons.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11 of the PPT.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read the section on Lessons 4 and 5 in 3.6 Telling the Ecosystems Story Reading.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are not teaching Lesson 4, tell students, but still have them read the subsection on Lesson 4.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Discuss the section as a class. Include discussion of the new vocabulary. Have students explain the new vocabulary in their own words.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11</a:t>
            </a:fld>
            <a:endParaRPr lang="en-US"/>
          </a:p>
        </p:txBody>
      </p:sp>
    </p:spTree>
    <p:extLst>
      <p:ext uri="{BB962C8B-B14F-4D97-AF65-F5344CB8AC3E}">
        <p14:creationId xmlns:p14="http://schemas.microsoft.com/office/powerpoint/2010/main" val="4262813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a discussion to complete the Learning Tracking Tool for this Lesson.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12 of the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3.6 Explaining Patterns in Ecosystem PPT.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Pass out a Learning Tracking Tool for Ecosystems to each student.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write the activity chunk name in the first column, "Matter Cycles and Energy Flows, Explainers"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class discussion about what students did during the activity chunk. When you come to consensus as a class, have students record the answer in the second column of the tool.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class discussion about what students figured out during the activity chunk that will help them in answering the unit driving question. When you come to consensus as a class, have students record the answer in the third column of the tool.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class discussion about what students are wondering now that will help them move towards answering the unit driving question. Have students record the questions in the fourth column of the tool.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keep their Learning Tracking Tool for Ecosystems for future activities.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Example Learning Tracking Tool</a:t>
            </a:r>
          </a:p>
          <a:p>
            <a:r>
              <a:rPr lang="en-US" sz="1200" b="1" kern="1200" dirty="0">
                <a:solidFill>
                  <a:schemeClr val="tx1"/>
                </a:solidFill>
                <a:effectLst/>
                <a:latin typeface="+mn-lt"/>
                <a:ea typeface="+mn-ea"/>
                <a:cs typeface="+mn-cs"/>
              </a:rPr>
              <a:t>Activity Chunk: </a:t>
            </a:r>
            <a:r>
              <a:rPr lang="en-US" sz="1200" kern="1200" dirty="0">
                <a:solidFill>
                  <a:schemeClr val="tx1"/>
                </a:solidFill>
                <a:effectLst/>
                <a:latin typeface="+mn-lt"/>
                <a:ea typeface="+mn-ea"/>
                <a:cs typeface="+mn-cs"/>
              </a:rPr>
              <a:t>Matter Cycles and Energy Flows, Explainer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Did We Do? </a:t>
            </a:r>
            <a:r>
              <a:rPr lang="en-US" sz="1200" kern="1200" dirty="0">
                <a:solidFill>
                  <a:schemeClr val="tx1"/>
                </a:solidFill>
                <a:effectLst/>
                <a:latin typeface="+mn-lt"/>
                <a:ea typeface="+mn-ea"/>
                <a:cs typeface="+mn-cs"/>
              </a:rPr>
              <a:t>Use the Carbon Dice game to model how carbon atoms move through ecosystems and use the Explanations Tool to explain the organic matter pyramid.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Did We Figure Out? </a:t>
            </a:r>
            <a:r>
              <a:rPr lang="en-US" sz="1200" kern="1200" dirty="0">
                <a:solidFill>
                  <a:schemeClr val="tx1"/>
                </a:solidFill>
                <a:effectLst/>
                <a:latin typeface="+mn-lt"/>
                <a:ea typeface="+mn-ea"/>
                <a:cs typeface="+mn-cs"/>
              </a:rPr>
              <a:t>Matter cycles and energy flows among carbon pools because of life processes and functions: photosynthesis, cellular respiration, biosynthesis, eating, death, defecation.</a:t>
            </a:r>
          </a:p>
          <a:p>
            <a:r>
              <a:rPr lang="en-US" sz="1200" b="1" kern="1200" dirty="0">
                <a:solidFill>
                  <a:schemeClr val="tx1"/>
                </a:solidFill>
                <a:effectLst/>
                <a:latin typeface="+mn-lt"/>
                <a:ea typeface="+mn-ea"/>
                <a:cs typeface="+mn-cs"/>
              </a:rPr>
              <a:t>What Are We Asking Now? </a:t>
            </a:r>
            <a:r>
              <a:rPr lang="en-US" sz="1200" kern="1200" dirty="0">
                <a:solidFill>
                  <a:schemeClr val="tx1"/>
                </a:solidFill>
                <a:effectLst/>
                <a:latin typeface="+mn-lt"/>
                <a:ea typeface="+mn-ea"/>
                <a:cs typeface="+mn-cs"/>
              </a:rPr>
              <a:t>How and why do carbon pools in ecosystems change over time?</a:t>
            </a:r>
          </a:p>
          <a:p>
            <a:endParaRPr lang="en-US" dirty="0"/>
          </a:p>
        </p:txBody>
      </p:sp>
      <p:sp>
        <p:nvSpPr>
          <p:cNvPr id="4" name="Slide Number Placeholder 3"/>
          <p:cNvSpPr>
            <a:spLocks noGrp="1"/>
          </p:cNvSpPr>
          <p:nvPr>
            <p:ph type="sldNum" sz="quarter" idx="5"/>
          </p:nvPr>
        </p:nvSpPr>
        <p:spPr/>
        <p:txBody>
          <a:bodyPr/>
          <a:lstStyle/>
          <a:p>
            <a:fld id="{946B7EDE-1D34-AF43-A72F-F106018D4F39}" type="slidenum">
              <a:rPr lang="en-US" smtClean="0"/>
              <a:pPr/>
              <a:t>12</a:t>
            </a:fld>
            <a:endParaRPr lang="en-US"/>
          </a:p>
        </p:txBody>
      </p:sp>
    </p:spTree>
    <p:extLst>
      <p:ext uri="{BB962C8B-B14F-4D97-AF65-F5344CB8AC3E}">
        <p14:creationId xmlns:p14="http://schemas.microsoft.com/office/powerpoint/2010/main" val="698208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Revisit unanswered questions.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11. Have students look at their 2.3 Evidence-Based Arguments Tool for Ecosystems. Display the class list of unanswered questions from Activity 2.3.</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Ask students which of their unanswered questions they can now answer with their understanding of Ecosystems. Which ones are left unanswered? Do they have any new questions to add to the list?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13</a:t>
            </a:fld>
            <a:endParaRPr lang="en-US"/>
          </a:p>
        </p:txBody>
      </p:sp>
    </p:spTree>
    <p:extLst>
      <p:ext uri="{BB962C8B-B14F-4D97-AF65-F5344CB8AC3E}">
        <p14:creationId xmlns:p14="http://schemas.microsoft.com/office/powerpoint/2010/main" val="4085773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Revisit students' arguments.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3. Tell students that at this point in the unit they should have evidence to support an explanation for the pattern in the biomass pyramid. The Explanations Tool in this activity will help them record their ideas about the Four Questions and combine these ideas into a scientific explanation.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Pass out students’ completed 2.3 Evidence-Based Arguments Tool for Ecosystems. Have them review their arguments from earlier. At that point, they would have been able to identify the pattern in the biomass pyramid, but they would not have explanations for why it happens.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Ask the for ideas about what additional evidence they have for why this might be happening. Encourage them to consider what they learned in the carbon dice game, and to consider evidence from multiple spatial scales: the atomic-molecular, the cellular, and the macroscopic. </a:t>
            </a:r>
          </a:p>
        </p:txBody>
      </p:sp>
      <p:sp>
        <p:nvSpPr>
          <p:cNvPr id="4" name="Slide Number Placeholder 3"/>
          <p:cNvSpPr>
            <a:spLocks noGrp="1"/>
          </p:cNvSpPr>
          <p:nvPr>
            <p:ph type="sldNum" sz="quarter" idx="10"/>
          </p:nvPr>
        </p:nvSpPr>
        <p:spPr/>
        <p:txBody>
          <a:bodyPr/>
          <a:lstStyle/>
          <a:p>
            <a:fld id="{946B7EDE-1D34-AF43-A72F-F106018D4F39}" type="slidenum">
              <a:rPr lang="en-US" smtClean="0"/>
              <a:pPr/>
              <a:t>14</a:t>
            </a:fld>
            <a:endParaRPr lang="en-US"/>
          </a:p>
        </p:txBody>
      </p:sp>
    </p:spTree>
    <p:extLst>
      <p:ext uri="{BB962C8B-B14F-4D97-AF65-F5344CB8AC3E}">
        <p14:creationId xmlns:p14="http://schemas.microsoft.com/office/powerpoint/2010/main" val="4268903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Lead a discussion about how student ideas have changed over time.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10 of the 3.6 Explaining Patterns in Ecosystems PPT. Have students look back over their process tools for this unit.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consider how their ideas changed with regard to scale, movement, and carbon. </a:t>
            </a:r>
          </a:p>
          <a:p>
            <a:r>
              <a:rPr lang="en-US" sz="1200" kern="1200" dirty="0">
                <a:solidFill>
                  <a:schemeClr val="tx1"/>
                </a:solidFill>
                <a:effectLst/>
                <a:latin typeface="+mn-lt"/>
                <a:ea typeface="+mn-ea"/>
                <a:cs typeface="+mn-cs"/>
              </a:rPr>
              <a:t>What do they know now about ecosystems that they didn’t know before the simulation and game?</a:t>
            </a:r>
            <a:r>
              <a:rPr lang="en-US" sz="1200" b="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15</a:t>
            </a:fld>
            <a:endParaRPr lang="en-US"/>
          </a:p>
        </p:txBody>
      </p:sp>
    </p:spTree>
    <p:extLst>
      <p:ext uri="{BB962C8B-B14F-4D97-AF65-F5344CB8AC3E}">
        <p14:creationId xmlns:p14="http://schemas.microsoft.com/office/powerpoint/2010/main" val="324898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3.6 Explaining Patterns in Ecosystems PPT.</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320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Review the Ecosystems Story.</a:t>
            </a:r>
          </a:p>
          <a:p>
            <a:pPr lvl="0"/>
            <a:r>
              <a:rPr lang="en-US" sz="1200" kern="1200" dirty="0">
                <a:solidFill>
                  <a:schemeClr val="tx1"/>
                </a:solidFill>
                <a:effectLst/>
                <a:latin typeface="+mn-lt"/>
                <a:ea typeface="+mn-ea"/>
                <a:cs typeface="+mn-cs"/>
              </a:rPr>
              <a:t>Display Slide 3. Tell students that at this point in the unit they should have evidence to support an explanation for the pattern in the organic matter pyramid. The Explanations Tool in this activity will help them record their ideas about the Large-Scale Four Questions and combine these ideas into a scientific explanation.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Pass out the 3.6 Telling the Ecosystems Story Reading to each student. Have students read the section on Lessons 1, 2, and 3.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Discuss how this section summarizes what students have learned about ecosystems so far. </a:t>
            </a:r>
            <a:endParaRPr lang="en-US" dirty="0"/>
          </a:p>
        </p:txBody>
      </p:sp>
      <p:sp>
        <p:nvSpPr>
          <p:cNvPr id="4" name="Slide Number Placeholder 3"/>
          <p:cNvSpPr>
            <a:spLocks noGrp="1"/>
          </p:cNvSpPr>
          <p:nvPr>
            <p:ph type="sldNum" sz="quarter" idx="5"/>
          </p:nvPr>
        </p:nvSpPr>
        <p:spPr/>
        <p:txBody>
          <a:bodyPr/>
          <a:lstStyle/>
          <a:p>
            <a:fld id="{965A0549-FFFC-824C-BB58-14BD7B8125CA}" type="slidenum">
              <a:rPr lang="en-US" smtClean="0"/>
              <a:t>3</a:t>
            </a:fld>
            <a:endParaRPr lang="en-US"/>
          </a:p>
        </p:txBody>
      </p:sp>
    </p:spTree>
    <p:extLst>
      <p:ext uri="{BB962C8B-B14F-4D97-AF65-F5344CB8AC3E}">
        <p14:creationId xmlns:p14="http://schemas.microsoft.com/office/powerpoint/2010/main" val="317313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Review the Ecosystems Story.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Display Slide 4. Pass out the 3.6 Telling the Ecosystems Story Reading to each student. Have students read the section on Lessons 1, 2, and 3. </a:t>
            </a:r>
          </a:p>
          <a:p>
            <a:r>
              <a:rPr lang="en-US" sz="1200" kern="1200" dirty="0">
                <a:solidFill>
                  <a:schemeClr val="tx1"/>
                </a:solidFill>
                <a:effectLst/>
                <a:latin typeface="+mn-lt"/>
                <a:ea typeface="+mn-ea"/>
                <a:cs typeface="+mn-cs"/>
              </a:rPr>
              <a:t>Discuss how this section summarizes what students have learned about ecosystems so far.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4</a:t>
            </a:fld>
            <a:endParaRPr lang="en-US"/>
          </a:p>
        </p:txBody>
      </p:sp>
    </p:spTree>
    <p:extLst>
      <p:ext uri="{BB962C8B-B14F-4D97-AF65-F5344CB8AC3E}">
        <p14:creationId xmlns:p14="http://schemas.microsoft.com/office/powerpoint/2010/main" val="2650679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answer the first three Large-Scale Questions on their Explanations Tool.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5. Give each student one copy of the 3.6 Explanations Tool for Ecosystems. Tell students that in order to make sure we have the pieces for a complete explanation they will first compose their ideas in pieces that correspond with the first three of the Four Questions.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Give students 10 minutes to complete the questions on the front of the Explanations Tool.</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4EE964-B89B-4FE9-BE39-55957A3A45BE}" type="slidenum">
              <a:rPr lang="en-US" smtClean="0"/>
              <a:t>5</a:t>
            </a:fld>
            <a:endParaRPr lang="en-US"/>
          </a:p>
        </p:txBody>
      </p:sp>
    </p:spTree>
    <p:extLst>
      <p:ext uri="{BB962C8B-B14F-4D97-AF65-F5344CB8AC3E}">
        <p14:creationId xmlns:p14="http://schemas.microsoft.com/office/powerpoint/2010/main" val="28995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compare their responses to a partner’s responses. </a:t>
            </a:r>
          </a:p>
          <a:p>
            <a:pPr lvl="0"/>
            <a:r>
              <a:rPr lang="en-US" sz="1200" kern="1200" dirty="0">
                <a:solidFill>
                  <a:schemeClr val="tx1"/>
                </a:solidFill>
                <a:effectLst/>
                <a:latin typeface="+mn-lt"/>
                <a:ea typeface="+mn-ea"/>
                <a:cs typeface="+mn-cs"/>
              </a:rPr>
              <a:t>Display Slide 6. After students have had a chance to record their own ideas, have them find a partner and swap papers. Have the partners read each other’s explanations and compare. Encourage them to look for differences between each other’s ideas. They can refer to the Large Scale Four Questions Handout with Checklist. Have them look for key components: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 the explanation follow the rules (atoms and energy last forever?)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 the explanation use evidence from the atomic-molecular, cellular, and macroscopic scales to answer the question?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 the explanation explain why the organic matter pyramid pattern happens in ecosystems?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Give students a chance to revise their explanations based on the results of their discussion with a partner. </a:t>
            </a:r>
          </a:p>
        </p:txBody>
      </p:sp>
      <p:sp>
        <p:nvSpPr>
          <p:cNvPr id="4" name="Slide Number Placeholder 3"/>
          <p:cNvSpPr>
            <a:spLocks noGrp="1"/>
          </p:cNvSpPr>
          <p:nvPr>
            <p:ph type="sldNum" sz="quarter" idx="10"/>
          </p:nvPr>
        </p:nvSpPr>
        <p:spPr/>
        <p:txBody>
          <a:bodyPr/>
          <a:lstStyle/>
          <a:p>
            <a:fld id="{754EE964-B89B-4FE9-BE39-55957A3A45BE}" type="slidenum">
              <a:rPr lang="en-US" smtClean="0"/>
              <a:t>6</a:t>
            </a:fld>
            <a:endParaRPr lang="en-US"/>
          </a:p>
        </p:txBody>
      </p:sp>
    </p:spTree>
    <p:extLst>
      <p:ext uri="{BB962C8B-B14F-4D97-AF65-F5344CB8AC3E}">
        <p14:creationId xmlns:p14="http://schemas.microsoft.com/office/powerpoint/2010/main" val="396418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the answer to the Carbon Pools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7 to have the students discuss the Carbon Pools question on their 3.6 Explanations Tool for Ecosystems.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F3F3A2-4CB2-4280-92F2-A775C7AFE2B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21583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the answer to the Carbon Cycling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8 to have the students discuss the Carbon Cycling question on their 3.6 Explanations Tool for Ecosystems.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8</a:t>
            </a:fld>
            <a:endParaRPr lang="en-US"/>
          </a:p>
        </p:txBody>
      </p:sp>
    </p:spTree>
    <p:extLst>
      <p:ext uri="{BB962C8B-B14F-4D97-AF65-F5344CB8AC3E}">
        <p14:creationId xmlns:p14="http://schemas.microsoft.com/office/powerpoint/2010/main" val="2114454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answer to the Energy Flow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9 to have the students discuss the Energy Flow question on their 3.6 Explanations Tool for Ecosystems.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9</a:t>
            </a:fld>
            <a:endParaRPr lang="en-US"/>
          </a:p>
        </p:txBody>
      </p:sp>
    </p:spTree>
    <p:extLst>
      <p:ext uri="{BB962C8B-B14F-4D97-AF65-F5344CB8AC3E}">
        <p14:creationId xmlns:p14="http://schemas.microsoft.com/office/powerpoint/2010/main" val="147379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20F30D-A35C-3F4F-B20E-9440184E8782}"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A906C-83B3-5C48-A2CC-A6E938D2C45F}" type="slidenum">
              <a:rPr lang="en-US" smtClean="0"/>
              <a:t>‹#›</a:t>
            </a:fld>
            <a:endParaRPr lang="en-US"/>
          </a:p>
        </p:txBody>
      </p:sp>
    </p:spTree>
    <p:extLst>
      <p:ext uri="{BB962C8B-B14F-4D97-AF65-F5344CB8AC3E}">
        <p14:creationId xmlns:p14="http://schemas.microsoft.com/office/powerpoint/2010/main" val="334224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0F30D-A35C-3F4F-B20E-9440184E8782}"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A906C-83B3-5C48-A2CC-A6E938D2C45F}" type="slidenum">
              <a:rPr lang="en-US" smtClean="0"/>
              <a:t>‹#›</a:t>
            </a:fld>
            <a:endParaRPr lang="en-US"/>
          </a:p>
        </p:txBody>
      </p:sp>
    </p:spTree>
    <p:extLst>
      <p:ext uri="{BB962C8B-B14F-4D97-AF65-F5344CB8AC3E}">
        <p14:creationId xmlns:p14="http://schemas.microsoft.com/office/powerpoint/2010/main" val="225585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0F30D-A35C-3F4F-B20E-9440184E8782}"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A906C-83B3-5C48-A2CC-A6E938D2C45F}" type="slidenum">
              <a:rPr lang="en-US" smtClean="0"/>
              <a:t>‹#›</a:t>
            </a:fld>
            <a:endParaRPr lang="en-US"/>
          </a:p>
        </p:txBody>
      </p:sp>
    </p:spTree>
    <p:extLst>
      <p:ext uri="{BB962C8B-B14F-4D97-AF65-F5344CB8AC3E}">
        <p14:creationId xmlns:p14="http://schemas.microsoft.com/office/powerpoint/2010/main" val="117085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0F30D-A35C-3F4F-B20E-9440184E8782}"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A906C-83B3-5C48-A2CC-A6E938D2C45F}" type="slidenum">
              <a:rPr lang="en-US" smtClean="0"/>
              <a:t>‹#›</a:t>
            </a:fld>
            <a:endParaRPr lang="en-US"/>
          </a:p>
        </p:txBody>
      </p:sp>
    </p:spTree>
    <p:extLst>
      <p:ext uri="{BB962C8B-B14F-4D97-AF65-F5344CB8AC3E}">
        <p14:creationId xmlns:p14="http://schemas.microsoft.com/office/powerpoint/2010/main" val="253706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20F30D-A35C-3F4F-B20E-9440184E8782}"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A906C-83B3-5C48-A2CC-A6E938D2C45F}" type="slidenum">
              <a:rPr lang="en-US" smtClean="0"/>
              <a:t>‹#›</a:t>
            </a:fld>
            <a:endParaRPr lang="en-US"/>
          </a:p>
        </p:txBody>
      </p:sp>
    </p:spTree>
    <p:extLst>
      <p:ext uri="{BB962C8B-B14F-4D97-AF65-F5344CB8AC3E}">
        <p14:creationId xmlns:p14="http://schemas.microsoft.com/office/powerpoint/2010/main" val="269652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20F30D-A35C-3F4F-B20E-9440184E8782}" type="datetimeFigureOut">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A906C-83B3-5C48-A2CC-A6E938D2C45F}" type="slidenum">
              <a:rPr lang="en-US" smtClean="0"/>
              <a:t>‹#›</a:t>
            </a:fld>
            <a:endParaRPr lang="en-US"/>
          </a:p>
        </p:txBody>
      </p:sp>
    </p:spTree>
    <p:extLst>
      <p:ext uri="{BB962C8B-B14F-4D97-AF65-F5344CB8AC3E}">
        <p14:creationId xmlns:p14="http://schemas.microsoft.com/office/powerpoint/2010/main" val="1945275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20F30D-A35C-3F4F-B20E-9440184E8782}" type="datetimeFigureOut">
              <a:rPr lang="en-US" smtClean="0"/>
              <a:t>8/23/21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4A906C-83B3-5C48-A2CC-A6E938D2C45F}" type="slidenum">
              <a:rPr lang="en-US" smtClean="0"/>
              <a:t>‹#›</a:t>
            </a:fld>
            <a:endParaRPr lang="en-US"/>
          </a:p>
        </p:txBody>
      </p:sp>
    </p:spTree>
    <p:extLst>
      <p:ext uri="{BB962C8B-B14F-4D97-AF65-F5344CB8AC3E}">
        <p14:creationId xmlns:p14="http://schemas.microsoft.com/office/powerpoint/2010/main" val="181390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20F30D-A35C-3F4F-B20E-9440184E8782}" type="datetimeFigureOut">
              <a:rPr lang="en-US" smtClean="0"/>
              <a:t>8/23/21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4A906C-83B3-5C48-A2CC-A6E938D2C45F}" type="slidenum">
              <a:rPr lang="en-US" smtClean="0"/>
              <a:t>‹#›</a:t>
            </a:fld>
            <a:endParaRPr lang="en-US"/>
          </a:p>
        </p:txBody>
      </p:sp>
    </p:spTree>
    <p:extLst>
      <p:ext uri="{BB962C8B-B14F-4D97-AF65-F5344CB8AC3E}">
        <p14:creationId xmlns:p14="http://schemas.microsoft.com/office/powerpoint/2010/main" val="3479326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0F30D-A35C-3F4F-B20E-9440184E8782}" type="datetimeFigureOut">
              <a:rPr lang="en-US" smtClean="0"/>
              <a:t>8/23/21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4A906C-83B3-5C48-A2CC-A6E938D2C45F}" type="slidenum">
              <a:rPr lang="en-US" smtClean="0"/>
              <a:t>‹#›</a:t>
            </a:fld>
            <a:endParaRPr lang="en-US"/>
          </a:p>
        </p:txBody>
      </p:sp>
    </p:spTree>
    <p:extLst>
      <p:ext uri="{BB962C8B-B14F-4D97-AF65-F5344CB8AC3E}">
        <p14:creationId xmlns:p14="http://schemas.microsoft.com/office/powerpoint/2010/main" val="369092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20F30D-A35C-3F4F-B20E-9440184E8782}" type="datetimeFigureOut">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A906C-83B3-5C48-A2CC-A6E938D2C45F}" type="slidenum">
              <a:rPr lang="en-US" smtClean="0"/>
              <a:t>‹#›</a:t>
            </a:fld>
            <a:endParaRPr lang="en-US"/>
          </a:p>
        </p:txBody>
      </p:sp>
    </p:spTree>
    <p:extLst>
      <p:ext uri="{BB962C8B-B14F-4D97-AF65-F5344CB8AC3E}">
        <p14:creationId xmlns:p14="http://schemas.microsoft.com/office/powerpoint/2010/main" val="195638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20F30D-A35C-3F4F-B20E-9440184E8782}" type="datetimeFigureOut">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A906C-83B3-5C48-A2CC-A6E938D2C45F}" type="slidenum">
              <a:rPr lang="en-US" smtClean="0"/>
              <a:t>‹#›</a:t>
            </a:fld>
            <a:endParaRPr lang="en-US"/>
          </a:p>
        </p:txBody>
      </p:sp>
    </p:spTree>
    <p:extLst>
      <p:ext uri="{BB962C8B-B14F-4D97-AF65-F5344CB8AC3E}">
        <p14:creationId xmlns:p14="http://schemas.microsoft.com/office/powerpoint/2010/main" val="2987277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0F30D-A35C-3F4F-B20E-9440184E8782}" type="datetimeFigureOut">
              <a:rPr lang="en-US" smtClean="0"/>
              <a:t>8/23/21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A906C-83B3-5C48-A2CC-A6E938D2C45F}" type="slidenum">
              <a:rPr lang="en-US" smtClean="0"/>
              <a:t>‹#›</a:t>
            </a:fld>
            <a:endParaRPr lang="en-US"/>
          </a:p>
        </p:txBody>
      </p:sp>
    </p:spTree>
    <p:extLst>
      <p:ext uri="{BB962C8B-B14F-4D97-AF65-F5344CB8AC3E}">
        <p14:creationId xmlns:p14="http://schemas.microsoft.com/office/powerpoint/2010/main" val="3215274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57350" y="2455070"/>
            <a:ext cx="5829300" cy="110251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300" dirty="0">
              <a:ea typeface="ＭＳ Ｐゴシック" charset="-128"/>
              <a:cs typeface="ＭＳ Ｐゴシック" charset="-128"/>
            </a:endParaRPr>
          </a:p>
        </p:txBody>
      </p:sp>
      <p:sp>
        <p:nvSpPr>
          <p:cNvPr id="7" name="Subtitle 2"/>
          <p:cNvSpPr txBox="1">
            <a:spLocks/>
          </p:cNvSpPr>
          <p:nvPr/>
        </p:nvSpPr>
        <p:spPr>
          <a:xfrm>
            <a:off x="2171700" y="3771900"/>
            <a:ext cx="4800600" cy="13144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000000"/>
              </a:solidFill>
              <a:ea typeface="ＭＳ Ｐゴシック" charset="-128"/>
              <a:cs typeface="ＭＳ Ｐゴシック" charset="-128"/>
            </a:endParaRPr>
          </a:p>
        </p:txBody>
      </p:sp>
      <p:grpSp>
        <p:nvGrpSpPr>
          <p:cNvPr id="3" name="Group 2"/>
          <p:cNvGrpSpPr/>
          <p:nvPr/>
        </p:nvGrpSpPr>
        <p:grpSpPr>
          <a:xfrm>
            <a:off x="484047" y="490519"/>
            <a:ext cx="4682283" cy="536611"/>
            <a:chOff x="178036" y="294321"/>
            <a:chExt cx="6243043" cy="715482"/>
          </a:xfrm>
        </p:grpSpPr>
        <p:sp>
          <p:nvSpPr>
            <p:cNvPr id="6" name="TextBox 5"/>
            <p:cNvSpPr txBox="1"/>
            <p:nvPr/>
          </p:nvSpPr>
          <p:spPr>
            <a:xfrm>
              <a:off x="3003050" y="332694"/>
              <a:ext cx="3418029" cy="677109"/>
            </a:xfrm>
            <a:prstGeom prst="rect">
              <a:avLst/>
            </a:prstGeom>
            <a:noFill/>
          </p:spPr>
          <p:txBody>
            <a:bodyPr wrap="none" rtlCol="0">
              <a:spAutoFit/>
            </a:bodyPr>
            <a:lstStyle/>
            <a:p>
              <a:r>
                <a:rPr lang="en-US" sz="900" i="1" dirty="0">
                  <a:latin typeface="Arial" panose="020B0604020202020204" pitchFamily="34" charset="0"/>
                  <a:cs typeface="Arial" panose="020B0604020202020204" pitchFamily="34" charset="0"/>
                </a:rPr>
                <a:t>Carbon: Transformations in Matter and Energy</a:t>
              </a:r>
            </a:p>
            <a:p>
              <a:r>
                <a:rPr lang="en-US" sz="900" i="1" dirty="0">
                  <a:latin typeface="Arial" panose="020B0604020202020204" pitchFamily="34" charset="0"/>
                  <a:cs typeface="Arial" panose="020B0604020202020204" pitchFamily="34" charset="0"/>
                </a:rPr>
                <a:t>Environmental Literacy Project</a:t>
              </a:r>
              <a:br>
                <a:rPr lang="en-US" sz="900" i="1" dirty="0">
                  <a:latin typeface="Arial" panose="020B0604020202020204" pitchFamily="34" charset="0"/>
                  <a:cs typeface="Arial" panose="020B0604020202020204" pitchFamily="34" charset="0"/>
                </a:rPr>
              </a:br>
              <a:r>
                <a:rPr lang="en-US" sz="900" i="1" dirty="0">
                  <a:latin typeface="Arial" panose="020B0604020202020204" pitchFamily="34" charset="0"/>
                  <a:cs typeface="Arial" panose="020B0604020202020204" pitchFamily="34" charset="0"/>
                </a:rPr>
                <a:t>Michigan State University</a:t>
              </a:r>
              <a:r>
                <a:rPr lang="en-US" sz="9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pic>
          <p:nvPicPr>
            <p:cNvPr id="2" name="Picture 1"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1485900" y="2605132"/>
            <a:ext cx="6172200" cy="1904912"/>
          </a:xfrm>
        </p:spPr>
        <p:txBody>
          <a:bodyPr>
            <a:normAutofit/>
          </a:bodyPr>
          <a:lstStyle/>
          <a:p>
            <a:pPr algn="ctr"/>
            <a:r>
              <a:rPr lang="en-US" i="1" dirty="0">
                <a:latin typeface="Arial"/>
                <a:cs typeface="Arial"/>
              </a:rPr>
              <a:t>Ecosystems </a:t>
            </a:r>
            <a:r>
              <a:rPr lang="en-US" dirty="0">
                <a:latin typeface="Arial"/>
                <a:cs typeface="Arial"/>
              </a:rPr>
              <a:t>Unit</a:t>
            </a:r>
            <a:br>
              <a:rPr lang="en-US" dirty="0">
                <a:latin typeface="Arial"/>
                <a:cs typeface="Arial"/>
              </a:rPr>
            </a:br>
            <a:r>
              <a:rPr lang="en-US" dirty="0">
                <a:latin typeface="Arial"/>
                <a:cs typeface="Arial"/>
              </a:rPr>
              <a:t>Activity </a:t>
            </a:r>
            <a:r>
              <a:rPr lang="en-US" dirty="0">
                <a:solidFill>
                  <a:srgbClr val="000000"/>
                </a:solidFill>
                <a:latin typeface="Arial"/>
                <a:cs typeface="Arial"/>
              </a:rPr>
              <a:t>3.6: Explaining Patterns in Ecosystems</a:t>
            </a:r>
          </a:p>
        </p:txBody>
      </p:sp>
      <p:sp>
        <p:nvSpPr>
          <p:cNvPr id="8" name="Slide Number Placeholder 7">
            <a:extLst>
              <a:ext uri="{FF2B5EF4-FFF2-40B4-BE49-F238E27FC236}">
                <a16:creationId xmlns:a16="http://schemas.microsoft.com/office/drawing/2014/main" id="{A565B70E-A17C-4E4A-B7A9-61BD27F27A2E}"/>
              </a:ext>
            </a:extLst>
          </p:cNvPr>
          <p:cNvSpPr>
            <a:spLocks noGrp="1"/>
          </p:cNvSpPr>
          <p:nvPr>
            <p:ph type="sldNum" sz="quarter" idx="12"/>
          </p:nvPr>
        </p:nvSpPr>
        <p:spPr/>
        <p:txBody>
          <a:bodyPr/>
          <a:lstStyle/>
          <a:p>
            <a:fld id="{D3A1C050-F6FE-0E43-A9D0-F8EEADE3D1E4}" type="slidenum">
              <a:rPr lang="en-US" smtClean="0"/>
              <a:pPr/>
              <a:t>1</a:t>
            </a:fld>
            <a:endParaRPr lang="en-US"/>
          </a:p>
        </p:txBody>
      </p:sp>
    </p:spTree>
    <p:extLst>
      <p:ext uri="{BB962C8B-B14F-4D97-AF65-F5344CB8AC3E}">
        <p14:creationId xmlns:p14="http://schemas.microsoft.com/office/powerpoint/2010/main" val="428249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7852"/>
            <a:ext cx="7886700" cy="642260"/>
          </a:xfrm>
        </p:spPr>
        <p:txBody>
          <a:bodyPr>
            <a:normAutofit fontScale="90000"/>
          </a:bodyPr>
          <a:lstStyle/>
          <a:p>
            <a:pPr algn="ctr"/>
            <a:r>
              <a:rPr lang="en-US" dirty="0"/>
              <a:t>Telling the Whole Story</a:t>
            </a:r>
          </a:p>
        </p:txBody>
      </p:sp>
      <p:sp>
        <p:nvSpPr>
          <p:cNvPr id="3" name="Content Placeholder 2"/>
          <p:cNvSpPr>
            <a:spLocks noGrp="1"/>
          </p:cNvSpPr>
          <p:nvPr>
            <p:ph idx="1"/>
          </p:nvPr>
        </p:nvSpPr>
        <p:spPr>
          <a:xfrm>
            <a:off x="460848" y="910112"/>
            <a:ext cx="8054502" cy="4990188"/>
          </a:xfrm>
        </p:spPr>
        <p:txBody>
          <a:bodyPr/>
          <a:lstStyle/>
          <a:p>
            <a:pPr marL="0" indent="0">
              <a:buNone/>
            </a:pPr>
            <a:r>
              <a:rPr lang="en-US" b="1" dirty="0"/>
              <a:t>Question:</a:t>
            </a:r>
            <a:r>
              <a:rPr lang="en-US" dirty="0"/>
              <a:t> Why does the meadow ecosystem need so much grass to support so few foxes? Does your story include these parts?</a:t>
            </a:r>
          </a:p>
          <a:p>
            <a:endParaRPr lang="en-US" dirty="0"/>
          </a:p>
        </p:txBody>
      </p:sp>
      <p:sp>
        <p:nvSpPr>
          <p:cNvPr id="4" name="Slide Number Placeholder 3"/>
          <p:cNvSpPr>
            <a:spLocks noGrp="1"/>
          </p:cNvSpPr>
          <p:nvPr>
            <p:ph type="sldNum" sz="quarter" idx="12"/>
          </p:nvPr>
        </p:nvSpPr>
        <p:spPr/>
        <p:txBody>
          <a:bodyPr/>
          <a:lstStyle/>
          <a:p>
            <a:fld id="{D3A1C050-F6FE-0E43-A9D0-F8EEADE3D1E4}" type="slidenum">
              <a:rPr lang="en-US" smtClean="0"/>
              <a:pPr/>
              <a:t>10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0237125"/>
              </p:ext>
            </p:extLst>
          </p:nvPr>
        </p:nvGraphicFramePr>
        <p:xfrm>
          <a:off x="434705" y="2065973"/>
          <a:ext cx="8106787" cy="4472940"/>
        </p:xfrm>
        <a:graphic>
          <a:graphicData uri="http://schemas.openxmlformats.org/drawingml/2006/table">
            <a:tbl>
              <a:tblPr firstRow="1" bandRow="1">
                <a:tableStyleId>{2D5ABB26-0587-4C30-8999-92F81FD0307C}</a:tableStyleId>
              </a:tblPr>
              <a:tblGrid>
                <a:gridCol w="8106787">
                  <a:extLst>
                    <a:ext uri="{9D8B030D-6E8A-4147-A177-3AD203B41FA5}">
                      <a16:colId xmlns:a16="http://schemas.microsoft.com/office/drawing/2014/main" val="20000"/>
                    </a:ext>
                  </a:extLst>
                </a:gridCol>
              </a:tblGrid>
              <a:tr h="6957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800" b="1" dirty="0"/>
                        <a:t>Carbon Pools:</a:t>
                      </a:r>
                      <a:r>
                        <a:rPr lang="en-US" sz="2800" baseline="0" dirty="0"/>
                        <a:t> </a:t>
                      </a:r>
                      <a:r>
                        <a:rPr kumimoji="0" lang="en-US" altLang="en-US" sz="2800" b="0" i="0" u="none" strike="noStrike" cap="none" normalizeH="0" baseline="0" dirty="0">
                          <a:ln>
                            <a:noFill/>
                          </a:ln>
                          <a:solidFill>
                            <a:schemeClr val="tx1"/>
                          </a:solidFill>
                          <a:effectLst/>
                        </a:rPr>
                        <a:t>Carbon atoms are in the atmosphere, soil, producer, herbivore, and carnivore pools.</a:t>
                      </a:r>
                    </a:p>
                  </a:txBody>
                  <a:tcPr marL="68580" marR="68580" marT="34290" marB="34290">
                    <a:solidFill>
                      <a:schemeClr val="tx2">
                        <a:lumMod val="40000"/>
                        <a:lumOff val="60000"/>
                      </a:schemeClr>
                    </a:solidFill>
                  </a:tcPr>
                </a:tc>
                <a:extLst>
                  <a:ext uri="{0D108BD9-81ED-4DB2-BD59-A6C34878D82A}">
                    <a16:rowId xmlns:a16="http://schemas.microsoft.com/office/drawing/2014/main" val="10000"/>
                  </a:ext>
                </a:extLst>
              </a:tr>
              <a:tr h="695720">
                <a:tc>
                  <a:txBody>
                    <a:bodyPr/>
                    <a:lstStyle/>
                    <a:p>
                      <a:r>
                        <a:rPr lang="en-US" sz="2800" b="1" dirty="0"/>
                        <a:t>Carbon Cycling</a:t>
                      </a:r>
                      <a:r>
                        <a:rPr lang="en-US" sz="2800" b="1" baseline="0" dirty="0"/>
                        <a:t>:</a:t>
                      </a:r>
                      <a:r>
                        <a:rPr lang="en-US" sz="2800" b="0" baseline="0" dirty="0"/>
                        <a:t> The organic matter that foxes need for growth and energy must go through the producer and herbivore pools. But c</a:t>
                      </a:r>
                      <a:r>
                        <a:rPr lang="en-US" sz="2800" baseline="0" dirty="0"/>
                        <a:t>arbon atoms are lost at each level to the atmosphere because of cellular respiration.</a:t>
                      </a:r>
                      <a:endParaRPr lang="en-US" sz="2800" b="1" dirty="0"/>
                    </a:p>
                  </a:txBody>
                  <a:tcPr marL="68580" marR="68580" marT="34290" marB="34290">
                    <a:solidFill>
                      <a:schemeClr val="tx2">
                        <a:lumMod val="40000"/>
                        <a:lumOff val="60000"/>
                      </a:schemeClr>
                    </a:solidFill>
                  </a:tcPr>
                </a:tc>
                <a:extLst>
                  <a:ext uri="{0D108BD9-81ED-4DB2-BD59-A6C34878D82A}">
                    <a16:rowId xmlns:a16="http://schemas.microsoft.com/office/drawing/2014/main" val="10001"/>
                  </a:ext>
                </a:extLst>
              </a:tr>
              <a:tr h="695720">
                <a:tc>
                  <a:txBody>
                    <a:bodyPr/>
                    <a:lstStyle/>
                    <a:p>
                      <a:r>
                        <a:rPr lang="en-US" sz="2800" b="1" dirty="0"/>
                        <a:t>Energy Flow</a:t>
                      </a:r>
                      <a:r>
                        <a:rPr lang="en-US" sz="2800" b="1" baseline="0" dirty="0"/>
                        <a:t>: </a:t>
                      </a:r>
                      <a:r>
                        <a:rPr lang="en-US" sz="2800" b="0" baseline="0" dirty="0"/>
                        <a:t>The energy that foxes need must go through the producer and herbivore pools.</a:t>
                      </a:r>
                    </a:p>
                    <a:p>
                      <a:r>
                        <a:rPr lang="en-US" sz="2800" baseline="0" dirty="0"/>
                        <a:t>But energy in the form of heat is lost at each level through movement and functioning. </a:t>
                      </a:r>
                      <a:endParaRPr lang="en-US" sz="2800" dirty="0"/>
                    </a:p>
                  </a:txBody>
                  <a:tcPr marL="68580" marR="68580" marT="34290" marB="34290">
                    <a:solidFill>
                      <a:srgbClr val="FFFBAD"/>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3730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02495"/>
          </a:xfrm>
        </p:spPr>
        <p:txBody>
          <a:bodyPr/>
          <a:lstStyle/>
          <a:p>
            <a:r>
              <a:rPr lang="en-US" dirty="0"/>
              <a:t>Telling the Ecosystems Story</a:t>
            </a:r>
          </a:p>
        </p:txBody>
      </p:sp>
      <p:sp>
        <p:nvSpPr>
          <p:cNvPr id="3" name="Content Placeholder 2"/>
          <p:cNvSpPr>
            <a:spLocks noGrp="1"/>
          </p:cNvSpPr>
          <p:nvPr>
            <p:ph idx="1"/>
          </p:nvPr>
        </p:nvSpPr>
        <p:spPr>
          <a:xfrm>
            <a:off x="817123" y="1067622"/>
            <a:ext cx="2810661" cy="4473542"/>
          </a:xfrm>
        </p:spPr>
        <p:txBody>
          <a:bodyPr>
            <a:normAutofit/>
          </a:bodyPr>
          <a:lstStyle/>
          <a:p>
            <a:r>
              <a:rPr lang="en-US" dirty="0"/>
              <a:t>Read “Telling the Ecosystems Story,” Lessons 4 and 5.</a:t>
            </a:r>
          </a:p>
          <a:p>
            <a:r>
              <a:rPr lang="en-US" dirty="0"/>
              <a:t>What questions do you still need to answer?</a:t>
            </a:r>
            <a:endParaRPr lang="en-US" sz="1800" dirty="0"/>
          </a:p>
        </p:txBody>
      </p:sp>
      <p:sp>
        <p:nvSpPr>
          <p:cNvPr id="4" name="Slide Number Placeholder 3"/>
          <p:cNvSpPr>
            <a:spLocks noGrp="1"/>
          </p:cNvSpPr>
          <p:nvPr>
            <p:ph type="sldNum" sz="quarter" idx="12"/>
          </p:nvPr>
        </p:nvSpPr>
        <p:spPr/>
        <p:txBody>
          <a:bodyPr/>
          <a:lstStyle/>
          <a:p>
            <a:fld id="{D3A1C050-F6FE-0E43-A9D0-F8EEADE3D1E4}" type="slidenum">
              <a:rPr lang="en-US" smtClean="0"/>
              <a:pPr/>
              <a:t>11</a:t>
            </a:fld>
            <a:endParaRPr lang="en-US"/>
          </a:p>
        </p:txBody>
      </p:sp>
      <p:pic>
        <p:nvPicPr>
          <p:cNvPr id="7" name="Picture 6">
            <a:extLst>
              <a:ext uri="{FF2B5EF4-FFF2-40B4-BE49-F238E27FC236}">
                <a16:creationId xmlns:a16="http://schemas.microsoft.com/office/drawing/2014/main" id="{DFCA41A7-7F6C-D74A-A0B8-EC5E75B64790}"/>
              </a:ext>
            </a:extLst>
          </p:cNvPr>
          <p:cNvPicPr>
            <a:picLocks noChangeAspect="1"/>
          </p:cNvPicPr>
          <p:nvPr/>
        </p:nvPicPr>
        <p:blipFill rotWithShape="1">
          <a:blip r:embed="rId3">
            <a:extLst>
              <a:ext uri="{28A0092B-C50C-407E-A947-70E740481C1C}">
                <a14:useLocalDpi xmlns:a14="http://schemas.microsoft.com/office/drawing/2010/main" val="0"/>
              </a:ext>
            </a:extLst>
          </a:blip>
          <a:srcRect t="6319"/>
          <a:stretch/>
        </p:blipFill>
        <p:spPr>
          <a:xfrm>
            <a:off x="3923894" y="1067621"/>
            <a:ext cx="4295346" cy="5207435"/>
          </a:xfrm>
          <a:prstGeom prst="rect">
            <a:avLst/>
          </a:prstGeom>
          <a:ln>
            <a:solidFill>
              <a:schemeClr val="tx1"/>
            </a:solidFill>
          </a:ln>
        </p:spPr>
      </p:pic>
    </p:spTree>
    <p:extLst>
      <p:ext uri="{BB962C8B-B14F-4D97-AF65-F5344CB8AC3E}">
        <p14:creationId xmlns:p14="http://schemas.microsoft.com/office/powerpoint/2010/main" val="1970874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35-6D5D-114C-8702-05C54BBE02A0}"/>
              </a:ext>
            </a:extLst>
          </p:cNvPr>
          <p:cNvSpPr>
            <a:spLocks noGrp="1"/>
          </p:cNvSpPr>
          <p:nvPr>
            <p:ph type="title"/>
          </p:nvPr>
        </p:nvSpPr>
        <p:spPr/>
        <p:txBody>
          <a:bodyPr/>
          <a:lstStyle/>
          <a:p>
            <a:r>
              <a:rPr lang="en-US" dirty="0"/>
              <a:t>Learning Tracking Tool</a:t>
            </a:r>
          </a:p>
        </p:txBody>
      </p:sp>
      <p:sp>
        <p:nvSpPr>
          <p:cNvPr id="3" name="Content Placeholder 2">
            <a:extLst>
              <a:ext uri="{FF2B5EF4-FFF2-40B4-BE49-F238E27FC236}">
                <a16:creationId xmlns:a16="http://schemas.microsoft.com/office/drawing/2014/main" id="{43AAA090-9AF7-0245-B8EC-958F4D3C9004}"/>
              </a:ext>
            </a:extLst>
          </p:cNvPr>
          <p:cNvSpPr>
            <a:spLocks noGrp="1"/>
          </p:cNvSpPr>
          <p:nvPr>
            <p:ph idx="1"/>
          </p:nvPr>
        </p:nvSpPr>
        <p:spPr>
          <a:xfrm>
            <a:off x="104276" y="1504826"/>
            <a:ext cx="4778943" cy="4906748"/>
          </a:xfrm>
        </p:spPr>
        <p:txBody>
          <a:bodyPr>
            <a:normAutofit fontScale="70000" lnSpcReduction="20000"/>
          </a:bodyPr>
          <a:lstStyle/>
          <a:p>
            <a:pPr lvl="0"/>
            <a:r>
              <a:rPr lang="en-US" dirty="0"/>
              <a:t>Record the activity chunk name  “Matter Cycles and Energy Flows, Explainers”</a:t>
            </a:r>
          </a:p>
          <a:p>
            <a:pPr marL="0" lvl="0" indent="0">
              <a:buNone/>
            </a:pPr>
            <a:endParaRPr lang="en-US" dirty="0"/>
          </a:p>
          <a:p>
            <a:pPr marL="285750" indent="-285750">
              <a:buFont typeface="Arial" panose="020B0604020202020204" pitchFamily="34" charset="0"/>
              <a:buChar char="•"/>
            </a:pPr>
            <a:r>
              <a:rPr lang="en-US" dirty="0"/>
              <a:t>Discuss what you did during the activity chunk and record your ideas in the column, “What Did We Do?”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Discuss with your classmates what you figured out will help you to answer the unit driving question. Record your ideas in the column “What Did We Figure Out?”</a:t>
            </a:r>
          </a:p>
          <a:p>
            <a:endParaRPr lang="en-US" dirty="0"/>
          </a:p>
          <a:p>
            <a:pPr marL="285750" indent="-285750">
              <a:buFont typeface="Arial" panose="020B0604020202020204" pitchFamily="34" charset="0"/>
              <a:buChar char="•"/>
            </a:pPr>
            <a:r>
              <a:rPr lang="en-US" dirty="0"/>
              <a:t>Discuss questions you now have related to the unit driving question and record them in the column “What Are We Asking Now?”</a:t>
            </a:r>
          </a:p>
          <a:p>
            <a:endParaRPr lang="en-US" dirty="0"/>
          </a:p>
        </p:txBody>
      </p:sp>
      <p:sp>
        <p:nvSpPr>
          <p:cNvPr id="4" name="Slide Number Placeholder 3">
            <a:extLst>
              <a:ext uri="{FF2B5EF4-FFF2-40B4-BE49-F238E27FC236}">
                <a16:creationId xmlns:a16="http://schemas.microsoft.com/office/drawing/2014/main" id="{2794A197-54B6-1743-9B18-F6E772F50967}"/>
              </a:ext>
            </a:extLst>
          </p:cNvPr>
          <p:cNvSpPr>
            <a:spLocks noGrp="1"/>
          </p:cNvSpPr>
          <p:nvPr>
            <p:ph type="sldNum" sz="quarter" idx="12"/>
          </p:nvPr>
        </p:nvSpPr>
        <p:spPr/>
        <p:txBody>
          <a:bodyPr/>
          <a:lstStyle/>
          <a:p>
            <a:fld id="{D3A1C050-F6FE-0E43-A9D0-F8EEADE3D1E4}" type="slidenum">
              <a:rPr lang="en-US" smtClean="0"/>
              <a:pPr/>
              <a:t>12</a:t>
            </a:fld>
            <a:endParaRPr lang="en-US"/>
          </a:p>
        </p:txBody>
      </p:sp>
      <p:pic>
        <p:nvPicPr>
          <p:cNvPr id="16" name="Picture 15" descr="A screenshot of a the Learning Tracking Tool&#10;">
            <a:extLst>
              <a:ext uri="{FF2B5EF4-FFF2-40B4-BE49-F238E27FC236}">
                <a16:creationId xmlns:a16="http://schemas.microsoft.com/office/drawing/2014/main" id="{EBA4E4F6-5F9B-B641-88FC-EA54C58B6D82}"/>
              </a:ext>
            </a:extLst>
          </p:cNvPr>
          <p:cNvPicPr>
            <a:picLocks noChangeAspect="1"/>
          </p:cNvPicPr>
          <p:nvPr/>
        </p:nvPicPr>
        <p:blipFill>
          <a:blip r:embed="rId3"/>
          <a:stretch>
            <a:fillRect/>
          </a:stretch>
        </p:blipFill>
        <p:spPr>
          <a:xfrm>
            <a:off x="4650346" y="1826550"/>
            <a:ext cx="4378149" cy="3130461"/>
          </a:xfrm>
          <a:prstGeom prst="rect">
            <a:avLst/>
          </a:prstGeom>
        </p:spPr>
      </p:pic>
    </p:spTree>
    <p:extLst>
      <p:ext uri="{BB962C8B-B14F-4D97-AF65-F5344CB8AC3E}">
        <p14:creationId xmlns:p14="http://schemas.microsoft.com/office/powerpoint/2010/main" val="1072712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98942"/>
            <a:ext cx="6172200" cy="734633"/>
          </a:xfrm>
        </p:spPr>
        <p:txBody>
          <a:bodyPr>
            <a:normAutofit fontScale="90000"/>
          </a:bodyPr>
          <a:lstStyle/>
          <a:p>
            <a:pPr algn="ctr"/>
            <a:r>
              <a:rPr lang="en-US" sz="3000" dirty="0"/>
              <a:t>Revisit unanswered questions </a:t>
            </a:r>
            <a:r>
              <a:rPr lang="en-US" sz="3000" dirty="0">
                <a:solidFill>
                  <a:srgbClr val="FF0000"/>
                </a:solidFill>
              </a:rPr>
              <a:t>(need new image of EBA tool)</a:t>
            </a:r>
            <a:endParaRPr lang="en-US" sz="3000" dirty="0"/>
          </a:p>
        </p:txBody>
      </p:sp>
      <p:sp>
        <p:nvSpPr>
          <p:cNvPr id="4" name="Text Placeholder 3"/>
          <p:cNvSpPr>
            <a:spLocks noGrp="1"/>
          </p:cNvSpPr>
          <p:nvPr>
            <p:ph type="body" sz="half" idx="2"/>
          </p:nvPr>
        </p:nvSpPr>
        <p:spPr/>
        <p:txBody>
          <a:bodyPr>
            <a:noAutofit/>
          </a:bodyPr>
          <a:lstStyle/>
          <a:p>
            <a:pPr marL="257175" indent="-257175">
              <a:buFont typeface="Arial" panose="020B0604020202020204" pitchFamily="34" charset="0"/>
              <a:buChar char="•"/>
            </a:pPr>
            <a:r>
              <a:rPr lang="en-US" sz="1800" dirty="0"/>
              <a:t>Which unanswered questions can you now answer with what you understand about cellular respiration?</a:t>
            </a:r>
          </a:p>
          <a:p>
            <a:pPr marL="257175" indent="-257175">
              <a:buFont typeface="Arial" panose="020B0604020202020204" pitchFamily="34" charset="0"/>
              <a:buChar char="•"/>
            </a:pPr>
            <a:r>
              <a:rPr lang="en-US" sz="1800" dirty="0"/>
              <a:t>Which questions are left unanswered?</a:t>
            </a:r>
          </a:p>
          <a:p>
            <a:pPr marL="257175" indent="-257175">
              <a:buFont typeface="Arial" panose="020B0604020202020204" pitchFamily="34" charset="0"/>
              <a:buChar char="•"/>
            </a:pPr>
            <a:r>
              <a:rPr lang="en-US" sz="1800" dirty="0"/>
              <a:t>Do you have any new questions to add?</a:t>
            </a:r>
          </a:p>
        </p:txBody>
      </p:sp>
      <p:sp>
        <p:nvSpPr>
          <p:cNvPr id="5" name="Slide Number Placeholder 4"/>
          <p:cNvSpPr>
            <a:spLocks noGrp="1"/>
          </p:cNvSpPr>
          <p:nvPr>
            <p:ph type="sldNum" sz="quarter" idx="12"/>
          </p:nvPr>
        </p:nvSpPr>
        <p:spPr/>
        <p:txBody>
          <a:bodyPr/>
          <a:lstStyle/>
          <a:p>
            <a:fld id="{D3A1C050-F6FE-0E43-A9D0-F8EEADE3D1E4}" type="slidenum">
              <a:rPr lang="en-US" smtClean="0"/>
              <a:pPr/>
              <a:t>13</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2135" y="2337768"/>
            <a:ext cx="4016415" cy="2455379"/>
          </a:xfrm>
          <a:prstGeom prst="rect">
            <a:avLst/>
          </a:prstGeom>
          <a:ln>
            <a:solidFill>
              <a:schemeClr val="tx1"/>
            </a:solidFill>
          </a:ln>
        </p:spPr>
      </p:pic>
    </p:spTree>
    <p:extLst>
      <p:ext uri="{BB962C8B-B14F-4D97-AF65-F5344CB8AC3E}">
        <p14:creationId xmlns:p14="http://schemas.microsoft.com/office/powerpoint/2010/main" val="3010951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58469" y="518104"/>
            <a:ext cx="6172200" cy="734633"/>
          </a:xfrm>
        </p:spPr>
        <p:txBody>
          <a:bodyPr>
            <a:noAutofit/>
          </a:bodyPr>
          <a:lstStyle/>
          <a:p>
            <a:pPr algn="ctr"/>
            <a:r>
              <a:rPr lang="en-US" sz="3300" dirty="0"/>
              <a:t>Revisit your arguments</a:t>
            </a:r>
          </a:p>
        </p:txBody>
      </p:sp>
      <p:sp>
        <p:nvSpPr>
          <p:cNvPr id="7" name="Text Placeholder 6"/>
          <p:cNvSpPr>
            <a:spLocks noGrp="1"/>
          </p:cNvSpPr>
          <p:nvPr>
            <p:ph type="body" sz="half" idx="2"/>
          </p:nvPr>
        </p:nvSpPr>
        <p:spPr>
          <a:xfrm>
            <a:off x="1458469" y="1933576"/>
            <a:ext cx="2256235" cy="3518297"/>
          </a:xfrm>
        </p:spPr>
        <p:txBody>
          <a:bodyPr>
            <a:normAutofit/>
          </a:bodyPr>
          <a:lstStyle/>
          <a:p>
            <a:r>
              <a:rPr lang="en-US" sz="2100" dirty="0"/>
              <a:t>Think about what you know now that you didn’t know before. What have you learned?</a:t>
            </a:r>
          </a:p>
        </p:txBody>
      </p:sp>
      <p:sp>
        <p:nvSpPr>
          <p:cNvPr id="5" name="Slide Number Placeholder 4"/>
          <p:cNvSpPr>
            <a:spLocks noGrp="1"/>
          </p:cNvSpPr>
          <p:nvPr>
            <p:ph type="sldNum" sz="quarter" idx="12"/>
          </p:nvPr>
        </p:nvSpPr>
        <p:spPr/>
        <p:txBody>
          <a:bodyPr/>
          <a:lstStyle/>
          <a:p>
            <a:fld id="{D3A1C050-F6FE-0E43-A9D0-F8EEADE3D1E4}" type="slidenum">
              <a:rPr lang="en-US" smtClean="0"/>
              <a:pPr/>
              <a:t>14</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22"/>
          <a:stretch/>
        </p:blipFill>
        <p:spPr>
          <a:xfrm>
            <a:off x="3714704" y="2135387"/>
            <a:ext cx="4011977" cy="2455664"/>
          </a:xfrm>
          <a:prstGeom prst="rect">
            <a:avLst/>
          </a:prstGeom>
          <a:ln>
            <a:solidFill>
              <a:schemeClr val="tx1"/>
            </a:solidFill>
          </a:ln>
        </p:spPr>
      </p:pic>
    </p:spTree>
    <p:extLst>
      <p:ext uri="{BB962C8B-B14F-4D97-AF65-F5344CB8AC3E}">
        <p14:creationId xmlns:p14="http://schemas.microsoft.com/office/powerpoint/2010/main" val="2068300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have your ideas changed?</a:t>
            </a:r>
          </a:p>
        </p:txBody>
      </p:sp>
      <p:sp>
        <p:nvSpPr>
          <p:cNvPr id="3" name="Content Placeholder 2"/>
          <p:cNvSpPr>
            <a:spLocks noGrp="1"/>
          </p:cNvSpPr>
          <p:nvPr>
            <p:ph idx="1"/>
          </p:nvPr>
        </p:nvSpPr>
        <p:spPr/>
        <p:txBody>
          <a:bodyPr>
            <a:normAutofit/>
          </a:bodyPr>
          <a:lstStyle/>
          <a:p>
            <a:r>
              <a:rPr lang="en-US" dirty="0"/>
              <a:t>Gather together your process tools for the unit (Expressing Ideas Tool, Predictions Tool, &amp; Evidence-Based Argument Tool).</a:t>
            </a:r>
          </a:p>
          <a:p>
            <a:r>
              <a:rPr lang="en-US" dirty="0"/>
              <a:t>How have your ideas changed related to:</a:t>
            </a:r>
          </a:p>
          <a:p>
            <a:pPr lvl="1"/>
            <a:r>
              <a:rPr lang="en-US" dirty="0"/>
              <a:t>Scale?</a:t>
            </a:r>
          </a:p>
          <a:p>
            <a:pPr lvl="1"/>
            <a:r>
              <a:rPr lang="en-US" dirty="0"/>
              <a:t>Movement?</a:t>
            </a:r>
          </a:p>
          <a:p>
            <a:pPr lvl="1"/>
            <a:r>
              <a:rPr lang="en-US" dirty="0"/>
              <a:t>Carbon?</a:t>
            </a:r>
          </a:p>
          <a:p>
            <a:r>
              <a:rPr lang="en-US" dirty="0"/>
              <a:t>What do you know now about ecosystems that you didn’t know before?</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15</a:t>
            </a:fld>
            <a:endParaRPr lang="en-US"/>
          </a:p>
        </p:txBody>
      </p:sp>
    </p:spTree>
    <p:extLst>
      <p:ext uri="{BB962C8B-B14F-4D97-AF65-F5344CB8AC3E}">
        <p14:creationId xmlns:p14="http://schemas.microsoft.com/office/powerpoint/2010/main" val="492429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Unit Map</a:t>
            </a:r>
          </a:p>
        </p:txBody>
      </p:sp>
      <p:sp>
        <p:nvSpPr>
          <p:cNvPr id="3" name="Slide Number Placeholder 2"/>
          <p:cNvSpPr>
            <a:spLocks noGrp="1"/>
          </p:cNvSpPr>
          <p:nvPr>
            <p:ph type="sldNum" sz="quarter" idx="12"/>
          </p:nvPr>
        </p:nvSpPr>
        <p:spPr/>
        <p:txBody>
          <a:bodyPr/>
          <a:lstStyle/>
          <a:p>
            <a:fld id="{D3A1C050-F6FE-0E43-A9D0-F8EEADE3D1E4}" type="slidenum">
              <a:rPr lang="en-US" smtClean="0"/>
              <a:pPr/>
              <a:t>2</a:t>
            </a:fld>
            <a:endParaRPr lang="en-US"/>
          </a:p>
        </p:txBody>
      </p:sp>
      <p:pic>
        <p:nvPicPr>
          <p:cNvPr id="7" name="Picture 6">
            <a:extLst>
              <a:ext uri="{FF2B5EF4-FFF2-40B4-BE49-F238E27FC236}">
                <a16:creationId xmlns:a16="http://schemas.microsoft.com/office/drawing/2014/main" id="{C3544A5E-FEFF-C749-B630-67D730114540}"/>
              </a:ext>
            </a:extLst>
          </p:cNvPr>
          <p:cNvPicPr>
            <a:picLocks noChangeAspect="1"/>
          </p:cNvPicPr>
          <p:nvPr/>
        </p:nvPicPr>
        <p:blipFill>
          <a:blip r:embed="rId3"/>
          <a:srcRect/>
          <a:stretch/>
        </p:blipFill>
        <p:spPr>
          <a:xfrm>
            <a:off x="362397" y="1868565"/>
            <a:ext cx="8612270" cy="4296913"/>
          </a:xfrm>
          <a:prstGeom prst="rect">
            <a:avLst/>
          </a:prstGeom>
        </p:spPr>
      </p:pic>
      <p:sp>
        <p:nvSpPr>
          <p:cNvPr id="6" name="Oval Callout 5"/>
          <p:cNvSpPr>
            <a:spLocks noChangeArrowheads="1"/>
          </p:cNvSpPr>
          <p:nvPr/>
        </p:nvSpPr>
        <p:spPr bwMode="auto">
          <a:xfrm rot="21056995">
            <a:off x="5905637" y="1395133"/>
            <a:ext cx="693420" cy="693420"/>
          </a:xfrm>
          <a:prstGeom prst="wedgeEllipseCallout">
            <a:avLst>
              <a:gd name="adj1" fmla="val -89627"/>
              <a:gd name="adj2" fmla="val 103567"/>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68580" tIns="34290" rIns="68580" bIns="34290" anchor="ctr" anchorCtr="0" upright="1">
            <a:noAutofit/>
          </a:bodyPr>
          <a:lstStyle/>
          <a:p>
            <a:pPr algn="ctr">
              <a:spcAft>
                <a:spcPts val="450"/>
              </a:spcAft>
            </a:pPr>
            <a:r>
              <a:rPr lang="en-US" sz="825" dirty="0">
                <a:solidFill>
                  <a:srgbClr val="FFFFFF"/>
                </a:solidFill>
                <a:latin typeface="Arial"/>
                <a:ea typeface="Times New Roman"/>
              </a:rPr>
              <a:t>You are here</a:t>
            </a:r>
            <a:endParaRPr lang="en-US" sz="825" dirty="0">
              <a:latin typeface="Arial"/>
              <a:ea typeface="Times New Roman"/>
            </a:endParaRPr>
          </a:p>
        </p:txBody>
      </p:sp>
    </p:spTree>
    <p:extLst>
      <p:ext uri="{BB962C8B-B14F-4D97-AF65-F5344CB8AC3E}">
        <p14:creationId xmlns:p14="http://schemas.microsoft.com/office/powerpoint/2010/main" val="59104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AA2AE5-AA70-5C4E-B4E3-CEADF74C1349}"/>
              </a:ext>
            </a:extLst>
          </p:cNvPr>
          <p:cNvPicPr>
            <a:picLocks noChangeAspect="1"/>
          </p:cNvPicPr>
          <p:nvPr/>
        </p:nvPicPr>
        <p:blipFill>
          <a:blip r:embed="rId3"/>
          <a:stretch>
            <a:fillRect/>
          </a:stretch>
        </p:blipFill>
        <p:spPr>
          <a:xfrm>
            <a:off x="4372606" y="881419"/>
            <a:ext cx="4092979" cy="5701943"/>
          </a:xfrm>
          <a:prstGeom prst="rect">
            <a:avLst/>
          </a:prstGeom>
        </p:spPr>
      </p:pic>
      <p:sp>
        <p:nvSpPr>
          <p:cNvPr id="2" name="Title 1">
            <a:extLst>
              <a:ext uri="{FF2B5EF4-FFF2-40B4-BE49-F238E27FC236}">
                <a16:creationId xmlns:a16="http://schemas.microsoft.com/office/drawing/2014/main" id="{27653AD0-48CF-6143-83CD-2CFF91C485E9}"/>
              </a:ext>
            </a:extLst>
          </p:cNvPr>
          <p:cNvSpPr>
            <a:spLocks noGrp="1"/>
          </p:cNvSpPr>
          <p:nvPr>
            <p:ph type="title"/>
          </p:nvPr>
        </p:nvSpPr>
        <p:spPr>
          <a:xfrm>
            <a:off x="1" y="274638"/>
            <a:ext cx="8968902" cy="581396"/>
          </a:xfrm>
        </p:spPr>
        <p:txBody>
          <a:bodyPr>
            <a:normAutofit/>
          </a:bodyPr>
          <a:lstStyle/>
          <a:p>
            <a:pPr algn="ctr"/>
            <a:r>
              <a:rPr lang="en-US" sz="3200" b="1" dirty="0">
                <a:latin typeface="Arial" panose="020B0604020202020204" pitchFamily="34" charset="0"/>
                <a:cs typeface="Arial" panose="020B0604020202020204" pitchFamily="34" charset="0"/>
              </a:rPr>
              <a:t>Explaining the Organic Matter Pyramid</a:t>
            </a:r>
          </a:p>
        </p:txBody>
      </p:sp>
      <p:sp>
        <p:nvSpPr>
          <p:cNvPr id="4" name="Slide Number Placeholder 3">
            <a:extLst>
              <a:ext uri="{FF2B5EF4-FFF2-40B4-BE49-F238E27FC236}">
                <a16:creationId xmlns:a16="http://schemas.microsoft.com/office/drawing/2014/main" id="{F60CD5CF-EFF0-A449-B70A-02C1E6AB50E0}"/>
              </a:ext>
            </a:extLst>
          </p:cNvPr>
          <p:cNvSpPr>
            <a:spLocks noGrp="1"/>
          </p:cNvSpPr>
          <p:nvPr>
            <p:ph type="sldNum" sz="quarter" idx="12"/>
          </p:nvPr>
        </p:nvSpPr>
        <p:spPr/>
        <p:txBody>
          <a:bodyPr/>
          <a:lstStyle/>
          <a:p>
            <a:fld id="{7BF67416-E77E-E442-993F-59C0501000DD}" type="slidenum">
              <a:rPr lang="en-US" smtClean="0"/>
              <a:t>3</a:t>
            </a:fld>
            <a:endParaRPr lang="en-US" dirty="0"/>
          </a:p>
        </p:txBody>
      </p:sp>
      <p:sp>
        <p:nvSpPr>
          <p:cNvPr id="7" name="Content Placeholder 6">
            <a:extLst>
              <a:ext uri="{FF2B5EF4-FFF2-40B4-BE49-F238E27FC236}">
                <a16:creationId xmlns:a16="http://schemas.microsoft.com/office/drawing/2014/main" id="{18634465-EB69-B943-9AE8-15E4DC21AD99}"/>
              </a:ext>
            </a:extLst>
          </p:cNvPr>
          <p:cNvSpPr txBox="1">
            <a:spLocks/>
          </p:cNvSpPr>
          <p:nvPr/>
        </p:nvSpPr>
        <p:spPr>
          <a:xfrm>
            <a:off x="457200" y="1089498"/>
            <a:ext cx="3865642" cy="52668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We can explain the organic matter pyramid by answering the Carbon Pools Question, the Carbon Cycling Question, and the Energy Flow Question.</a:t>
            </a:r>
          </a:p>
        </p:txBody>
      </p:sp>
      <p:sp>
        <p:nvSpPr>
          <p:cNvPr id="3" name="Rounded Rectangle 2">
            <a:extLst>
              <a:ext uri="{FF2B5EF4-FFF2-40B4-BE49-F238E27FC236}">
                <a16:creationId xmlns:a16="http://schemas.microsoft.com/office/drawing/2014/main" id="{FFA461E3-BE14-BE44-B432-06C1D267035D}"/>
              </a:ext>
            </a:extLst>
          </p:cNvPr>
          <p:cNvSpPr/>
          <p:nvPr/>
        </p:nvSpPr>
        <p:spPr>
          <a:xfrm>
            <a:off x="4322842" y="1089499"/>
            <a:ext cx="4192508" cy="402725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FCA1FAC5-E60C-E14D-895C-34B68900E74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4634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02495"/>
          </a:xfrm>
        </p:spPr>
        <p:txBody>
          <a:bodyPr/>
          <a:lstStyle/>
          <a:p>
            <a:r>
              <a:rPr lang="en-US" dirty="0"/>
              <a:t>Telling the Ecosystems Story</a:t>
            </a:r>
          </a:p>
        </p:txBody>
      </p:sp>
      <p:sp>
        <p:nvSpPr>
          <p:cNvPr id="3" name="Content Placeholder 2"/>
          <p:cNvSpPr>
            <a:spLocks noGrp="1"/>
          </p:cNvSpPr>
          <p:nvPr>
            <p:ph idx="1"/>
          </p:nvPr>
        </p:nvSpPr>
        <p:spPr>
          <a:xfrm>
            <a:off x="817123" y="1067622"/>
            <a:ext cx="2810661" cy="4473542"/>
          </a:xfrm>
        </p:spPr>
        <p:txBody>
          <a:bodyPr>
            <a:normAutofit/>
          </a:bodyPr>
          <a:lstStyle/>
          <a:p>
            <a:r>
              <a:rPr lang="en-US" dirty="0"/>
              <a:t>Read “Telling the Ecosystems Story,” Lessons 1, 2, 3.</a:t>
            </a:r>
          </a:p>
          <a:p>
            <a:r>
              <a:rPr lang="en-US" dirty="0"/>
              <a:t>How have your ideas changed?</a:t>
            </a:r>
          </a:p>
        </p:txBody>
      </p:sp>
      <p:sp>
        <p:nvSpPr>
          <p:cNvPr id="4" name="Slide Number Placeholder 3"/>
          <p:cNvSpPr>
            <a:spLocks noGrp="1"/>
          </p:cNvSpPr>
          <p:nvPr>
            <p:ph type="sldNum" sz="quarter" idx="12"/>
          </p:nvPr>
        </p:nvSpPr>
        <p:spPr/>
        <p:txBody>
          <a:bodyPr/>
          <a:lstStyle/>
          <a:p>
            <a:fld id="{D3A1C050-F6FE-0E43-A9D0-F8EEADE3D1E4}" type="slidenum">
              <a:rPr lang="en-US" smtClean="0"/>
              <a:pPr/>
              <a:t>4</a:t>
            </a:fld>
            <a:endParaRPr lang="en-US"/>
          </a:p>
        </p:txBody>
      </p:sp>
      <p:pic>
        <p:nvPicPr>
          <p:cNvPr id="7" name="Picture 6">
            <a:extLst>
              <a:ext uri="{FF2B5EF4-FFF2-40B4-BE49-F238E27FC236}">
                <a16:creationId xmlns:a16="http://schemas.microsoft.com/office/drawing/2014/main" id="{DFCA41A7-7F6C-D74A-A0B8-EC5E75B64790}"/>
              </a:ext>
            </a:extLst>
          </p:cNvPr>
          <p:cNvPicPr>
            <a:picLocks noChangeAspect="1"/>
          </p:cNvPicPr>
          <p:nvPr/>
        </p:nvPicPr>
        <p:blipFill rotWithShape="1">
          <a:blip r:embed="rId3">
            <a:extLst>
              <a:ext uri="{28A0092B-C50C-407E-A947-70E740481C1C}">
                <a14:useLocalDpi xmlns:a14="http://schemas.microsoft.com/office/drawing/2010/main" val="0"/>
              </a:ext>
            </a:extLst>
          </a:blip>
          <a:srcRect t="6319"/>
          <a:stretch/>
        </p:blipFill>
        <p:spPr>
          <a:xfrm>
            <a:off x="3923894" y="1067621"/>
            <a:ext cx="4295346" cy="5207435"/>
          </a:xfrm>
          <a:prstGeom prst="rect">
            <a:avLst/>
          </a:prstGeom>
          <a:ln>
            <a:solidFill>
              <a:schemeClr val="tx1"/>
            </a:solidFill>
          </a:ln>
        </p:spPr>
      </p:pic>
    </p:spTree>
    <p:extLst>
      <p:ext uri="{BB962C8B-B14F-4D97-AF65-F5344CB8AC3E}">
        <p14:creationId xmlns:p14="http://schemas.microsoft.com/office/powerpoint/2010/main" val="418375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793" y="641617"/>
            <a:ext cx="3318226" cy="734633"/>
          </a:xfrm>
        </p:spPr>
        <p:txBody>
          <a:bodyPr>
            <a:noAutofit/>
          </a:bodyPr>
          <a:lstStyle/>
          <a:p>
            <a:pPr algn="ctr"/>
            <a:r>
              <a:rPr lang="en-US" sz="3300" b="1" dirty="0">
                <a:latin typeface="Arial" panose="020B0604020202020204" pitchFamily="34" charset="0"/>
                <a:cs typeface="Arial" panose="020B0604020202020204" pitchFamily="34" charset="0"/>
              </a:rPr>
              <a:t>Constructing Explanations</a:t>
            </a:r>
          </a:p>
        </p:txBody>
      </p:sp>
      <p:sp>
        <p:nvSpPr>
          <p:cNvPr id="7" name="Text Placeholder 6"/>
          <p:cNvSpPr>
            <a:spLocks noGrp="1"/>
          </p:cNvSpPr>
          <p:nvPr>
            <p:ph type="body" sz="half" idx="2"/>
          </p:nvPr>
        </p:nvSpPr>
        <p:spPr>
          <a:xfrm>
            <a:off x="629841" y="1536969"/>
            <a:ext cx="2949178" cy="4819381"/>
          </a:xfrm>
        </p:spPr>
        <p:txBody>
          <a:bodyPr>
            <a:normAutofit/>
          </a:bodyPr>
          <a:lstStyle/>
          <a:p>
            <a:r>
              <a:rPr lang="en-US" sz="2800" dirty="0"/>
              <a:t>Consider the following as you construct your explanation:</a:t>
            </a:r>
          </a:p>
          <a:p>
            <a:pPr marL="342900" indent="-342900">
              <a:buFont typeface="Arial" panose="020B0604020202020204" pitchFamily="34" charset="0"/>
              <a:buChar char="•"/>
            </a:pPr>
            <a:r>
              <a:rPr lang="en-US" sz="2800" dirty="0"/>
              <a:t>Evidence from the Meadow Simulation</a:t>
            </a:r>
          </a:p>
          <a:p>
            <a:pPr marL="342900" indent="-342900">
              <a:buFont typeface="Arial" panose="020B0604020202020204" pitchFamily="34" charset="0"/>
              <a:buChar char="•"/>
            </a:pPr>
            <a:r>
              <a:rPr lang="en-US" sz="2800" dirty="0"/>
              <a:t>The Carbon Dice Game</a:t>
            </a:r>
          </a:p>
          <a:p>
            <a:pPr marL="342900" indent="-342900">
              <a:buFont typeface="Arial" panose="020B0604020202020204" pitchFamily="34" charset="0"/>
              <a:buChar char="•"/>
            </a:pPr>
            <a:r>
              <a:rPr lang="en-US" sz="2800" dirty="0"/>
              <a:t>Four Questions Handout</a:t>
            </a:r>
          </a:p>
        </p:txBody>
      </p:sp>
      <p:sp>
        <p:nvSpPr>
          <p:cNvPr id="5" name="Slide Number Placeholder 4"/>
          <p:cNvSpPr>
            <a:spLocks noGrp="1"/>
          </p:cNvSpPr>
          <p:nvPr>
            <p:ph type="sldNum" sz="quarter" idx="12"/>
          </p:nvPr>
        </p:nvSpPr>
        <p:spPr/>
        <p:txBody>
          <a:bodyPr/>
          <a:lstStyle/>
          <a:p>
            <a:fld id="{D3A1C050-F6FE-0E43-A9D0-F8EEADE3D1E4}" type="slidenum">
              <a:rPr lang="en-US" sz="1350" kern="0">
                <a:solidFill>
                  <a:sysClr val="windowText" lastClr="000000"/>
                </a:solidFill>
              </a:rPr>
              <a:pPr/>
              <a:t>5</a:t>
            </a:fld>
            <a:endParaRPr lang="en-US" sz="1350" kern="0">
              <a:solidFill>
                <a:sysClr val="windowText" lastClr="000000"/>
              </a:solidFill>
            </a:endParaRPr>
          </a:p>
        </p:txBody>
      </p:sp>
      <p:pic>
        <p:nvPicPr>
          <p:cNvPr id="6" name="Picture 5">
            <a:extLst>
              <a:ext uri="{FF2B5EF4-FFF2-40B4-BE49-F238E27FC236}">
                <a16:creationId xmlns:a16="http://schemas.microsoft.com/office/drawing/2014/main" id="{952D0368-ED0F-B549-9BBB-D2C898641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966" y="361532"/>
            <a:ext cx="4868472" cy="6300375"/>
          </a:xfrm>
          <a:prstGeom prst="rect">
            <a:avLst/>
          </a:prstGeom>
          <a:ln>
            <a:solidFill>
              <a:schemeClr val="tx1"/>
            </a:solidFill>
          </a:ln>
        </p:spPr>
      </p:pic>
    </p:spTree>
    <p:extLst>
      <p:ext uri="{BB962C8B-B14F-4D97-AF65-F5344CB8AC3E}">
        <p14:creationId xmlns:p14="http://schemas.microsoft.com/office/powerpoint/2010/main" val="44791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Ideas with a Partner</a:t>
            </a:r>
          </a:p>
        </p:txBody>
      </p:sp>
      <p:sp>
        <p:nvSpPr>
          <p:cNvPr id="6" name="Content Placeholder 5"/>
          <p:cNvSpPr>
            <a:spLocks noGrp="1"/>
          </p:cNvSpPr>
          <p:nvPr>
            <p:ph idx="1"/>
          </p:nvPr>
        </p:nvSpPr>
        <p:spPr/>
        <p:txBody>
          <a:bodyPr/>
          <a:lstStyle/>
          <a:p>
            <a:r>
              <a:rPr lang="en-US" dirty="0"/>
              <a:t>Compare your explanations for the first three of the Four Questions.</a:t>
            </a:r>
          </a:p>
          <a:p>
            <a:pPr lvl="1"/>
            <a:r>
              <a:rPr lang="en-US" dirty="0"/>
              <a:t>How are they alike?</a:t>
            </a:r>
          </a:p>
          <a:p>
            <a:pPr lvl="1"/>
            <a:r>
              <a:rPr lang="en-US" dirty="0"/>
              <a:t>How are they different?</a:t>
            </a:r>
          </a:p>
          <a:p>
            <a:r>
              <a:rPr lang="en-US" dirty="0"/>
              <a:t>Check your explanation with the middle- and right-hand columns of the Four Questions handout.</a:t>
            </a:r>
          </a:p>
          <a:p>
            <a:r>
              <a:rPr lang="en-US" dirty="0"/>
              <a:t>Consider making revisions to your explanation based on your conversation with your partner.</a:t>
            </a:r>
          </a:p>
        </p:txBody>
      </p:sp>
      <p:sp>
        <p:nvSpPr>
          <p:cNvPr id="5" name="Slide Number Placeholder 4"/>
          <p:cNvSpPr>
            <a:spLocks noGrp="1"/>
          </p:cNvSpPr>
          <p:nvPr>
            <p:ph type="sldNum" sz="quarter" idx="12"/>
          </p:nvPr>
        </p:nvSpPr>
        <p:spPr/>
        <p:txBody>
          <a:bodyPr/>
          <a:lstStyle/>
          <a:p>
            <a:fld id="{D3A1C050-F6FE-0E43-A9D0-F8EEADE3D1E4}" type="slidenum">
              <a:rPr lang="en-US" sz="1350" kern="0">
                <a:solidFill>
                  <a:sysClr val="windowText" lastClr="000000"/>
                </a:solidFill>
              </a:rPr>
              <a:pPr/>
              <a:t>6</a:t>
            </a:fld>
            <a:endParaRPr lang="en-US" sz="1350" kern="0">
              <a:solidFill>
                <a:sysClr val="windowText" lastClr="000000"/>
              </a:solidFill>
            </a:endParaRPr>
          </a:p>
        </p:txBody>
      </p:sp>
    </p:spTree>
    <p:extLst>
      <p:ext uri="{BB962C8B-B14F-4D97-AF65-F5344CB8AC3E}">
        <p14:creationId xmlns:p14="http://schemas.microsoft.com/office/powerpoint/2010/main" val="539914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163200" y="1119997"/>
            <a:ext cx="5256567" cy="646331"/>
          </a:xfrm>
          <a:prstGeom prst="rect">
            <a:avLst/>
          </a:prstGeom>
          <a:solidFill>
            <a:schemeClr val="tx2">
              <a:lumMod val="40000"/>
              <a:lumOff val="60000"/>
            </a:schemeClr>
          </a:solidFill>
        </p:spPr>
        <p:txBody>
          <a:bodyPr wrap="none" rtlCol="0">
            <a:spAutoFit/>
          </a:bodyPr>
          <a:lstStyle/>
          <a:p>
            <a:pPr algn="ctr"/>
            <a:r>
              <a:rPr lang="en-US" sz="3600">
                <a:solidFill>
                  <a:prstClr val="black"/>
                </a:solidFill>
              </a:rPr>
              <a:t>The </a:t>
            </a:r>
            <a:r>
              <a:rPr lang="en-US" sz="3600"/>
              <a:t>Carbon Pools</a:t>
            </a:r>
            <a:r>
              <a:rPr lang="en-US" sz="3600">
                <a:solidFill>
                  <a:prstClr val="black"/>
                </a:solidFill>
              </a:rPr>
              <a:t> </a:t>
            </a:r>
            <a:r>
              <a:rPr lang="en-US" sz="3600" dirty="0">
                <a:solidFill>
                  <a:prstClr val="black"/>
                </a:solidFill>
              </a:rPr>
              <a:t>Question</a:t>
            </a:r>
          </a:p>
        </p:txBody>
      </p:sp>
      <p:sp>
        <p:nvSpPr>
          <p:cNvPr id="2" name="Slide Number Placeholder 1">
            <a:extLst>
              <a:ext uri="{FF2B5EF4-FFF2-40B4-BE49-F238E27FC236}">
                <a16:creationId xmlns:a16="http://schemas.microsoft.com/office/drawing/2014/main" id="{8A593926-3EFB-4330-9673-DFE8D16D0F69}"/>
              </a:ext>
            </a:extLst>
          </p:cNvPr>
          <p:cNvSpPr>
            <a:spLocks noGrp="1"/>
          </p:cNvSpPr>
          <p:nvPr>
            <p:ph type="sldNum" sz="quarter" idx="12"/>
          </p:nvPr>
        </p:nvSpPr>
        <p:spPr/>
        <p:txBody>
          <a:bodyPr/>
          <a:lstStyle/>
          <a:p>
            <a:fld id="{D3A1C050-F6FE-0E43-A9D0-F8EEADE3D1E4}" type="slidenum">
              <a:rPr lang="en-US" smtClean="0"/>
              <a:pPr/>
              <a:t>7</a:t>
            </a:fld>
            <a:endParaRPr lang="en-US"/>
          </a:p>
        </p:txBody>
      </p:sp>
      <p:sp>
        <p:nvSpPr>
          <p:cNvPr id="4" name="Rectangle 3"/>
          <p:cNvSpPr>
            <a:spLocks noChangeArrowheads="1"/>
          </p:cNvSpPr>
          <p:nvPr/>
        </p:nvSpPr>
        <p:spPr bwMode="auto">
          <a:xfrm>
            <a:off x="1474373" y="2648675"/>
            <a:ext cx="593277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endParaRPr lang="en-US" altLang="en-US" sz="1350" b="1" i="1" dirty="0">
              <a:latin typeface="Arial" charset="0"/>
            </a:endParaRPr>
          </a:p>
          <a:p>
            <a:pPr eaLnBrk="0" fontAlgn="base" hangingPunct="0">
              <a:spcBef>
                <a:spcPct val="0"/>
              </a:spcBef>
              <a:spcAft>
                <a:spcPct val="0"/>
              </a:spcAft>
            </a:pPr>
            <a:r>
              <a:rPr lang="en-US" altLang="en-US" sz="2100" b="1" i="1" dirty="0">
                <a:solidFill>
                  <a:srgbClr val="0432FF"/>
                </a:solidFill>
              </a:rPr>
              <a:t>Carbon atoms are in the atmosphere, soil, producer,</a:t>
            </a:r>
          </a:p>
          <a:p>
            <a:pPr eaLnBrk="0" fontAlgn="base" hangingPunct="0">
              <a:spcBef>
                <a:spcPct val="0"/>
              </a:spcBef>
              <a:spcAft>
                <a:spcPct val="0"/>
              </a:spcAft>
            </a:pPr>
            <a:r>
              <a:rPr lang="en-US" altLang="en-US" sz="2100" b="1" i="1" dirty="0">
                <a:solidFill>
                  <a:srgbClr val="0432FF"/>
                </a:solidFill>
              </a:rPr>
              <a:t> herbivore, and carnivore pools.</a:t>
            </a:r>
            <a:endParaRPr lang="en-US" altLang="en-US" sz="2100" i="1" dirty="0">
              <a:solidFill>
                <a:srgbClr val="0432FF"/>
              </a:solidFill>
            </a:endParaRPr>
          </a:p>
        </p:txBody>
      </p:sp>
      <p:sp>
        <p:nvSpPr>
          <p:cNvPr id="5" name="Rectangle 4"/>
          <p:cNvSpPr/>
          <p:nvPr/>
        </p:nvSpPr>
        <p:spPr>
          <a:xfrm>
            <a:off x="-1132609" y="2074627"/>
            <a:ext cx="7190509" cy="738664"/>
          </a:xfrm>
          <a:prstGeom prst="rect">
            <a:avLst/>
          </a:prstGeom>
        </p:spPr>
        <p:txBody>
          <a:bodyPr wrap="square">
            <a:spAutoFit/>
          </a:bodyPr>
          <a:lstStyle/>
          <a:p>
            <a:pPr marL="2571750">
              <a:spcBef>
                <a:spcPts val="225"/>
              </a:spcBef>
              <a:spcAft>
                <a:spcPts val="225"/>
              </a:spcAft>
            </a:pPr>
            <a:r>
              <a:rPr lang="en-US" sz="2100" dirty="0">
                <a:solidFill>
                  <a:srgbClr val="000000"/>
                </a:solidFill>
                <a:ea typeface="Times New Roman" charset="0"/>
                <a:cs typeface="Times New Roman" charset="0"/>
              </a:rPr>
              <a:t>In a stable meadow ecosystem, which pools are carbon atoms in?</a:t>
            </a:r>
            <a:endParaRPr lang="en-US" sz="2100" dirty="0">
              <a:ea typeface="Times New Roman" charset="0"/>
              <a:cs typeface="Times New Roman" charset="0"/>
            </a:endParaRPr>
          </a:p>
        </p:txBody>
      </p:sp>
    </p:spTree>
    <p:extLst>
      <p:ext uri="{BB962C8B-B14F-4D97-AF65-F5344CB8AC3E}">
        <p14:creationId xmlns:p14="http://schemas.microsoft.com/office/powerpoint/2010/main" val="412269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a:t>The Carbon Cycling Question</a:t>
            </a:r>
          </a:p>
        </p:txBody>
      </p:sp>
      <p:sp>
        <p:nvSpPr>
          <p:cNvPr id="4" name="Slide Number Placeholder 3"/>
          <p:cNvSpPr>
            <a:spLocks noGrp="1"/>
          </p:cNvSpPr>
          <p:nvPr>
            <p:ph type="sldNum" sz="quarter" idx="12"/>
          </p:nvPr>
        </p:nvSpPr>
        <p:spPr/>
        <p:txBody>
          <a:bodyPr/>
          <a:lstStyle/>
          <a:p>
            <a:fld id="{D3A1C050-F6FE-0E43-A9D0-F8EEADE3D1E4}" type="slidenum">
              <a:rPr lang="en-US" smtClean="0"/>
              <a:pPr/>
              <a:t>8</a:t>
            </a:fld>
            <a:endParaRPr lang="en-US"/>
          </a:p>
        </p:txBody>
      </p:sp>
      <p:sp>
        <p:nvSpPr>
          <p:cNvPr id="11" name="Rectangle 10"/>
          <p:cNvSpPr/>
          <p:nvPr/>
        </p:nvSpPr>
        <p:spPr>
          <a:xfrm>
            <a:off x="1485900" y="2073421"/>
            <a:ext cx="6172200" cy="646331"/>
          </a:xfrm>
          <a:prstGeom prst="rect">
            <a:avLst/>
          </a:prstGeom>
        </p:spPr>
        <p:txBody>
          <a:bodyPr wrap="square">
            <a:spAutoFit/>
          </a:bodyPr>
          <a:lstStyle/>
          <a:p>
            <a:r>
              <a:rPr lang="en-US" dirty="0">
                <a:solidFill>
                  <a:srgbClr val="000000"/>
                </a:solidFill>
                <a:ea typeface="Times New Roman" charset="0"/>
                <a:cs typeface="Times New Roman" charset="0"/>
              </a:rPr>
              <a:t>What processes are causing carbon atoms to move from one pool to another? </a:t>
            </a:r>
            <a:endParaRPr lang="en-US" dirty="0"/>
          </a:p>
        </p:txBody>
      </p:sp>
      <p:sp>
        <p:nvSpPr>
          <p:cNvPr id="13" name="Rectangle 12"/>
          <p:cNvSpPr/>
          <p:nvPr/>
        </p:nvSpPr>
        <p:spPr>
          <a:xfrm>
            <a:off x="1485900" y="3367604"/>
            <a:ext cx="6172200" cy="646331"/>
          </a:xfrm>
          <a:prstGeom prst="rect">
            <a:avLst/>
          </a:prstGeom>
        </p:spPr>
        <p:txBody>
          <a:bodyPr wrap="square">
            <a:spAutoFit/>
          </a:bodyPr>
          <a:lstStyle/>
          <a:p>
            <a:r>
              <a:rPr lang="en-US" dirty="0">
                <a:solidFill>
                  <a:srgbClr val="000000"/>
                </a:solidFill>
                <a:ea typeface="Times New Roman" charset="0"/>
                <a:cs typeface="Times New Roman" charset="0"/>
              </a:rPr>
              <a:t>Why are there more carbon atoms in the producer pool than in the herbivore and carnivore pools? </a:t>
            </a:r>
            <a:endParaRPr lang="en-US" dirty="0">
              <a:ea typeface="Times New Roman" charset="0"/>
              <a:cs typeface="Times New Roman" charset="0"/>
            </a:endParaRPr>
          </a:p>
        </p:txBody>
      </p:sp>
      <p:sp>
        <p:nvSpPr>
          <p:cNvPr id="14" name="Rectangle 13"/>
          <p:cNvSpPr/>
          <p:nvPr/>
        </p:nvSpPr>
        <p:spPr>
          <a:xfrm>
            <a:off x="1485900" y="2748276"/>
            <a:ext cx="6172200" cy="646331"/>
          </a:xfrm>
          <a:prstGeom prst="rect">
            <a:avLst/>
          </a:prstGeom>
        </p:spPr>
        <p:txBody>
          <a:bodyPr wrap="square">
            <a:spAutoFit/>
          </a:bodyPr>
          <a:lstStyle/>
          <a:p>
            <a:r>
              <a:rPr lang="en-US" b="1" i="1" dirty="0">
                <a:solidFill>
                  <a:srgbClr val="0000FF"/>
                </a:solidFill>
                <a:ea typeface="Times New Roman" charset="0"/>
                <a:cs typeface="Times New Roman" charset="0"/>
              </a:rPr>
              <a:t>Photosynthesis and cellular respiration, death, defecation, and eating</a:t>
            </a:r>
            <a:r>
              <a:rPr lang="en-US" dirty="0"/>
              <a:t> </a:t>
            </a:r>
          </a:p>
        </p:txBody>
      </p:sp>
      <p:sp>
        <p:nvSpPr>
          <p:cNvPr id="15" name="Rectangle 14"/>
          <p:cNvSpPr/>
          <p:nvPr/>
        </p:nvSpPr>
        <p:spPr>
          <a:xfrm>
            <a:off x="1485900" y="4003914"/>
            <a:ext cx="6172200" cy="1754326"/>
          </a:xfrm>
          <a:prstGeom prst="rect">
            <a:avLst/>
          </a:prstGeom>
        </p:spPr>
        <p:txBody>
          <a:bodyPr wrap="square">
            <a:spAutoFit/>
          </a:bodyPr>
          <a:lstStyle/>
          <a:p>
            <a:r>
              <a:rPr lang="en-US" b="1" i="1" dirty="0">
                <a:solidFill>
                  <a:srgbClr val="0000FF"/>
                </a:solidFill>
                <a:ea typeface="Times New Roman" charset="0"/>
                <a:cs typeface="Times New Roman" charset="0"/>
              </a:rPr>
              <a:t>When herbivores eat the producers, most of the high-energy carbon-based molecules are used for functioning, which means that a lot of the carbon atoms are released into the air during cellular respiration. In each step up the organic matter pyramid, more carbon atoms are lost to the air than are transformed into biomass.  </a:t>
            </a:r>
            <a:endParaRPr lang="en-US" dirty="0">
              <a:ea typeface="Times New Roman" charset="0"/>
              <a:cs typeface="Times New Roman" charset="0"/>
            </a:endParaRPr>
          </a:p>
        </p:txBody>
      </p:sp>
    </p:spTree>
    <p:extLst>
      <p:ext uri="{BB962C8B-B14F-4D97-AF65-F5344CB8AC3E}">
        <p14:creationId xmlns:p14="http://schemas.microsoft.com/office/powerpoint/2010/main" val="183748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82738"/>
          </a:xfrm>
          <a:solidFill>
            <a:srgbClr val="FFFBAD"/>
          </a:solidFill>
        </p:spPr>
        <p:txBody>
          <a:bodyPr/>
          <a:lstStyle/>
          <a:p>
            <a:r>
              <a:rPr lang="en-US" dirty="0"/>
              <a:t>The Energy Flow Question</a:t>
            </a:r>
          </a:p>
        </p:txBody>
      </p:sp>
      <p:sp>
        <p:nvSpPr>
          <p:cNvPr id="4" name="Slide Number Placeholder 3"/>
          <p:cNvSpPr>
            <a:spLocks noGrp="1"/>
          </p:cNvSpPr>
          <p:nvPr>
            <p:ph type="sldNum" sz="quarter" idx="12"/>
          </p:nvPr>
        </p:nvSpPr>
        <p:spPr/>
        <p:txBody>
          <a:bodyPr/>
          <a:lstStyle/>
          <a:p>
            <a:fld id="{D3A1C050-F6FE-0E43-A9D0-F8EEADE3D1E4}" type="slidenum">
              <a:rPr lang="en-US" smtClean="0"/>
              <a:pPr/>
              <a:t>9</a:t>
            </a:fld>
            <a:endParaRPr lang="en-US"/>
          </a:p>
        </p:txBody>
      </p:sp>
      <p:sp>
        <p:nvSpPr>
          <p:cNvPr id="10" name="Rectangle 9"/>
          <p:cNvSpPr/>
          <p:nvPr/>
        </p:nvSpPr>
        <p:spPr>
          <a:xfrm>
            <a:off x="722886" y="1301507"/>
            <a:ext cx="7698227" cy="738664"/>
          </a:xfrm>
          <a:prstGeom prst="rect">
            <a:avLst/>
          </a:prstGeom>
        </p:spPr>
        <p:txBody>
          <a:bodyPr wrap="square">
            <a:spAutoFit/>
          </a:bodyPr>
          <a:lstStyle/>
          <a:p>
            <a:pPr>
              <a:spcAft>
                <a:spcPts val="225"/>
              </a:spcAft>
            </a:pPr>
            <a:r>
              <a:rPr lang="en-US" sz="2100" dirty="0">
                <a:solidFill>
                  <a:srgbClr val="000000"/>
                </a:solidFill>
                <a:ea typeface="Times New Roman" charset="0"/>
                <a:cs typeface="Times New Roman" charset="0"/>
              </a:rPr>
              <a:t>Sunlight is the only source of energy for the meadow ecosystem. How is that light energy transformed in the meadow ecosystem?</a:t>
            </a:r>
            <a:endParaRPr lang="en-US" sz="2100" dirty="0">
              <a:ea typeface="Times New Roman" charset="0"/>
              <a:cs typeface="Times New Roman" charset="0"/>
            </a:endParaRPr>
          </a:p>
        </p:txBody>
      </p:sp>
      <p:sp>
        <p:nvSpPr>
          <p:cNvPr id="11" name="Rectangle 10"/>
          <p:cNvSpPr/>
          <p:nvPr/>
        </p:nvSpPr>
        <p:spPr>
          <a:xfrm>
            <a:off x="722886" y="2185979"/>
            <a:ext cx="7487259" cy="4196020"/>
          </a:xfrm>
          <a:prstGeom prst="rect">
            <a:avLst/>
          </a:prstGeom>
        </p:spPr>
        <p:txBody>
          <a:bodyPr wrap="square">
            <a:spAutoFit/>
          </a:bodyPr>
          <a:lstStyle/>
          <a:p>
            <a:pPr>
              <a:spcAft>
                <a:spcPts val="225"/>
              </a:spcAft>
            </a:pPr>
            <a:r>
              <a:rPr lang="en-US" sz="1725" b="1" i="1" dirty="0">
                <a:solidFill>
                  <a:srgbClr val="0432FF"/>
                </a:solidFill>
              </a:rPr>
              <a:t>P</a:t>
            </a:r>
            <a:r>
              <a:rPr lang="en-US" sz="2000" b="1" i="1" dirty="0">
                <a:solidFill>
                  <a:srgbClr val="0432FF"/>
                </a:solidFill>
              </a:rPr>
              <a:t>lants transform light energy into chemical energy during photosynthesis in their cells. </a:t>
            </a:r>
          </a:p>
          <a:p>
            <a:pPr marL="285750" indent="-285750">
              <a:spcAft>
                <a:spcPts val="225"/>
              </a:spcAft>
              <a:buFont typeface="Arial" panose="020B0604020202020204" pitchFamily="34" charset="0"/>
              <a:buChar char="•"/>
            </a:pPr>
            <a:r>
              <a:rPr lang="en-US" sz="2000" b="1" i="1" dirty="0">
                <a:solidFill>
                  <a:srgbClr val="0432FF"/>
                </a:solidFill>
              </a:rPr>
              <a:t>Some of this chemical energy is stored in bonds of new molecules in the plants’ bodies that the plants build during biosynthesis. </a:t>
            </a:r>
          </a:p>
          <a:p>
            <a:pPr marL="285750" indent="-285750">
              <a:spcAft>
                <a:spcPts val="225"/>
              </a:spcAft>
              <a:buFont typeface="Arial" panose="020B0604020202020204" pitchFamily="34" charset="0"/>
              <a:buChar char="•"/>
            </a:pPr>
            <a:r>
              <a:rPr lang="en-US" sz="2000" b="1" i="1" dirty="0">
                <a:solidFill>
                  <a:srgbClr val="0432FF"/>
                </a:solidFill>
              </a:rPr>
              <a:t>Other chemical energy in plants is used for functioning, transformed into heat energy, and lost to the atmosphere. </a:t>
            </a:r>
          </a:p>
          <a:p>
            <a:pPr>
              <a:spcAft>
                <a:spcPts val="225"/>
              </a:spcAft>
            </a:pPr>
            <a:r>
              <a:rPr lang="en-US" sz="2000" b="1" i="1" dirty="0">
                <a:solidFill>
                  <a:srgbClr val="0432FF"/>
                </a:solidFill>
              </a:rPr>
              <a:t>When herbivores eat plants, the chemical energy in the plant biomass is transferred. </a:t>
            </a:r>
          </a:p>
          <a:p>
            <a:pPr marL="342900" indent="-342900">
              <a:spcAft>
                <a:spcPts val="225"/>
              </a:spcAft>
              <a:buFont typeface="Arial" panose="020B0604020202020204" pitchFamily="34" charset="0"/>
              <a:buChar char="•"/>
            </a:pPr>
            <a:r>
              <a:rPr lang="en-US" sz="2000" b="1" i="1" dirty="0">
                <a:solidFill>
                  <a:srgbClr val="0432FF"/>
                </a:solidFill>
              </a:rPr>
              <a:t>In the herbivore’s body, the chemical energy is either used for functioning and transformed into heat energy which is lost, or stored in the herbivore’s biomass through biosynthesis. </a:t>
            </a:r>
          </a:p>
          <a:p>
            <a:pPr>
              <a:spcAft>
                <a:spcPts val="225"/>
              </a:spcAft>
            </a:pPr>
            <a:r>
              <a:rPr lang="en-US" sz="2000" b="1" i="1" dirty="0">
                <a:solidFill>
                  <a:srgbClr val="0432FF"/>
                </a:solidFill>
              </a:rPr>
              <a:t>When the carnivore eats the herbivore, the same transfer and transformation occurs.</a:t>
            </a:r>
            <a:r>
              <a:rPr lang="en-US" sz="2000" dirty="0">
                <a:solidFill>
                  <a:srgbClr val="0432FF"/>
                </a:solidFill>
              </a:rPr>
              <a:t> </a:t>
            </a:r>
            <a:endParaRPr lang="en-US" sz="2000" dirty="0">
              <a:solidFill>
                <a:srgbClr val="0432FF"/>
              </a:solidFill>
              <a:ea typeface="Times New Roman" charset="0"/>
              <a:cs typeface="Times New Roman" charset="0"/>
            </a:endParaRPr>
          </a:p>
        </p:txBody>
      </p:sp>
    </p:spTree>
    <p:extLst>
      <p:ext uri="{BB962C8B-B14F-4D97-AF65-F5344CB8AC3E}">
        <p14:creationId xmlns:p14="http://schemas.microsoft.com/office/powerpoint/2010/main" val="18328934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5EACAEC64C114EA99A1E5284D54B0B" ma:contentTypeVersion="13" ma:contentTypeDescription="Create a new document." ma:contentTypeScope="" ma:versionID="888d06e1a7327c0eca90fcd536c05719">
  <xsd:schema xmlns:xsd="http://www.w3.org/2001/XMLSchema" xmlns:xs="http://www.w3.org/2001/XMLSchema" xmlns:p="http://schemas.microsoft.com/office/2006/metadata/properties" xmlns:ns2="b07244d7-9d87-4a59-9546-7a740651fd8a" xmlns:ns3="ca1d03cc-76f8-4af5-93a5-948228b22d3b" targetNamespace="http://schemas.microsoft.com/office/2006/metadata/properties" ma:root="true" ma:fieldsID="283573697d9e3f4c22376343b11c8736" ns2:_="" ns3:_="">
    <xsd:import namespace="b07244d7-9d87-4a59-9546-7a740651fd8a"/>
    <xsd:import namespace="ca1d03cc-76f8-4af5-93a5-948228b22d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244d7-9d87-4a59-9546-7a740651f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1d03cc-76f8-4af5-93a5-948228b22d3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AE7BC1-443F-4294-A1D3-936C9FEE9ECA}">
  <ds:schemaRefs>
    <ds:schemaRef ds:uri="http://schemas.microsoft.com/office/2006/metadata/properties"/>
    <ds:schemaRef ds:uri="http://purl.org/dc/dcmitype/"/>
    <ds:schemaRef ds:uri="http://www.w3.org/XML/1998/namespace"/>
    <ds:schemaRef ds:uri="b07244d7-9d87-4a59-9546-7a740651fd8a"/>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purl.org/dc/terms/"/>
  </ds:schemaRefs>
</ds:datastoreItem>
</file>

<file path=customXml/itemProps2.xml><?xml version="1.0" encoding="utf-8"?>
<ds:datastoreItem xmlns:ds="http://schemas.openxmlformats.org/officeDocument/2006/customXml" ds:itemID="{71C0FA9B-C130-4C52-B28B-1A0FA7280C2F}">
  <ds:schemaRefs>
    <ds:schemaRef ds:uri="http://schemas.microsoft.com/sharepoint/v3/contenttype/forms"/>
  </ds:schemaRefs>
</ds:datastoreItem>
</file>

<file path=customXml/itemProps3.xml><?xml version="1.0" encoding="utf-8"?>
<ds:datastoreItem xmlns:ds="http://schemas.openxmlformats.org/officeDocument/2006/customXml" ds:itemID="{F70F5200-0815-4010-988D-0C355DE0F515}"/>
</file>

<file path=docProps/app.xml><?xml version="1.0" encoding="utf-8"?>
<Properties xmlns="http://schemas.openxmlformats.org/officeDocument/2006/extended-properties" xmlns:vt="http://schemas.openxmlformats.org/officeDocument/2006/docPropsVTypes">
  <Template>Office Theme</Template>
  <TotalTime>1994</TotalTime>
  <Words>2235</Words>
  <Application>Microsoft Macintosh PowerPoint</Application>
  <PresentationFormat>On-screen Show (4:3)</PresentationFormat>
  <Paragraphs>161</Paragraphs>
  <Slides>15</Slides>
  <Notes>15</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Ecosystems Unit Activity 3.6: Explaining Patterns in Ecosystems</vt:lpstr>
      <vt:lpstr>Unit Map</vt:lpstr>
      <vt:lpstr>Explaining the Organic Matter Pyramid</vt:lpstr>
      <vt:lpstr>Telling the Ecosystems Story</vt:lpstr>
      <vt:lpstr>Constructing Explanations</vt:lpstr>
      <vt:lpstr>Comparing Ideas with a Partner</vt:lpstr>
      <vt:lpstr>PowerPoint Presentation</vt:lpstr>
      <vt:lpstr>The Carbon Cycling Question</vt:lpstr>
      <vt:lpstr>The Energy Flow Question</vt:lpstr>
      <vt:lpstr>Telling the Whole Story</vt:lpstr>
      <vt:lpstr>Telling the Ecosystems Story</vt:lpstr>
      <vt:lpstr>Learning Tracking Tool</vt:lpstr>
      <vt:lpstr>Revisit unanswered questions (need new image of EBA tool)</vt:lpstr>
      <vt:lpstr>Revisit your arguments</vt:lpstr>
      <vt:lpstr>How have your ideas changed?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Ecosystems Unit Activity 3.6: Explaining Patterns in Ecosystems</dc:title>
  <dc:creator>Elizabeth Tompkins</dc:creator>
  <cp:lastModifiedBy>Walus, Alex</cp:lastModifiedBy>
  <cp:revision>26</cp:revision>
  <dcterms:created xsi:type="dcterms:W3CDTF">2018-01-25T16:07:30Z</dcterms:created>
  <dcterms:modified xsi:type="dcterms:W3CDTF">2021-08-23T17:21:39Z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0x010100665EACAEC64C114EA99A1E5284D54B0B</vt:lpwstr>
  </property>
</Properties>
</file>