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71" r:id="rId2"/>
    <p:sldId id="272" r:id="rId3"/>
    <p:sldId id="282" r:id="rId4"/>
    <p:sldId id="301" r:id="rId5"/>
    <p:sldId id="302" r:id="rId6"/>
    <p:sldId id="303" r:id="rId7"/>
    <p:sldId id="299" r:id="rId8"/>
    <p:sldId id="304" r:id="rId9"/>
    <p:sldId id="305" r:id="rId10"/>
    <p:sldId id="306" r:id="rId11"/>
    <p:sldId id="276" r:id="rId12"/>
    <p:sldId id="277" r:id="rId13"/>
    <p:sldId id="30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823"/>
    <p:restoredTop sz="57065" autoAdjust="0"/>
  </p:normalViewPr>
  <p:slideViewPr>
    <p:cSldViewPr snapToGrid="0" snapToObjects="1">
      <p:cViewPr varScale="1">
        <p:scale>
          <a:sx n="50" d="100"/>
          <a:sy n="50" d="100"/>
        </p:scale>
        <p:origin x="600" y="176"/>
      </p:cViewPr>
      <p:guideLst>
        <p:guide orient="horz" pos="2160"/>
        <p:guide pos="2880"/>
      </p:guideLst>
    </p:cSldViewPr>
  </p:slideViewPr>
  <p:notesTextViewPr>
    <p:cViewPr>
      <p:scale>
        <a:sx n="100" d="100"/>
        <a:sy n="100" d="100"/>
      </p:scale>
      <p:origin x="0" y="-20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 similarities and differences between the decomposers.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6.2 Explaining Other Examples of Decomposers Growing, Moving, and Functioning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the similarities and differences between the three decomposers. Students should recognize that the chemical changes are similar in each case and that the rules about atoms and energy always apply.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051807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initial ideas and questions from Lesson 1.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Have students look back at their initial ideas and questions on 1.2 Expressing Ideas and Questions Tool for Bread Molding.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them to share some of their initial ideas, their thinking about how their ideas have changed, and what their initial questions were.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them how they would now answer their initial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967486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data and unanswered questions from the Bread Molding Investigation in Lesson 3.</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12. Have students review the class investigation data using the Bread Molding Class Results 11 x 17 Poster (or Spreadsheet).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review their evidence-based arguments and unanswered questions from their 3.3 Evidence Based Arguments Tool for Bread Molding.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them consider how they would now answer their unanswered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425372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complete an exit ticket.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13 of the 6.2 Explaining Other Examples of Decomposers Growing, Moving, and Functioning PPT.  </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is the same about how all fungi grow and function?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is the decomposer you studied different from other decomposers?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484717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6.2 Explaining Other Examples of Decomposers Moving and Growing PPT.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2394943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ways in which decomposers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figured out about how decomposers use food.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3 reminds students that the unit is about all kinds of decomposers.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4 reminds students of structures that all decomposers have in common at different scales: cells that are made of molecules that are made of atoms.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5 reminds students that all decomposers eat food made mostly of water and large organic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6 reminds students that after food is digested outside the decomposers the molecules can either be used for growth through biosynthesis or to obtain energy through cellular respiration.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their explanations today will be to tell this whole story for other types of decomposers.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67309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ways in which decomposers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figured out about how decomposers use food.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4 reminds students of structures that all decomposers have in common at different scales: cells that are made of molecules that are made of atoms.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5 reminds students that all decomposers eat food made mostly of water and large organic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6 reminds students that after food is digested outside the decomposers the molecules can either be used for growth through biosynthesis or to obtain energy through cellular respiration.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their explanations today will be to tell this whole story for other types of decomposers.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840858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ways in which decomposers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figured out about how decomposers use food.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5 reminds students that all decomposers eat food made mostly of water and large organic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6 reminds students that after food is digested outside the decomposers the molecules can either be used for growth through biosynthesis or to obtain energy through cellular respiration.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their explanations today will be to tell this whole story for other types of decomposers.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043277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ways in which decomposers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figured out about how decomposers use food.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6 reminds students that after food is digested outside the decomposers the molecules can either be used for growth through biosynthesis or to obtain energy through cellular respiration.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their explanations today will be to tell this whole story for other types of decomposers. </a:t>
            </a:r>
            <a:endParaRPr lang="en-US" dirty="0"/>
          </a:p>
          <a:p>
            <a:endParaRPr lang="en-US" dirty="0"/>
          </a:p>
          <a:p>
            <a:r>
              <a:rPr lang="en-US" dirty="0"/>
              <a:t>Image</a:t>
            </a:r>
            <a:r>
              <a:rPr lang="en-US" baseline="0" dirty="0"/>
              <a:t> Credit: Craig Douglas, Michigan State University</a:t>
            </a:r>
          </a:p>
          <a:p>
            <a:endParaRPr lang="en-US" baseline="0" dirty="0"/>
          </a:p>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369631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reading and corresponding explanation worksheet for one other type of decomposer.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6.2 Explaining other Examples of Decomposers Growing, Moving and Functioning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a copy of one of the 6.2 Other Decomposers Readings. About 1/3 of the students should read about each decomposer.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6.2 Bracket Fungi/Bread Mold/Mycorrhizal Fungi Worksheet for the decomposer they read about.</a:t>
            </a:r>
          </a:p>
          <a:p>
            <a:r>
              <a:rPr lang="en-US" sz="1200" kern="1200" dirty="0">
                <a:solidFill>
                  <a:schemeClr val="tx1"/>
                </a:solidFill>
                <a:effectLst/>
                <a:latin typeface="+mn-lt"/>
                <a:ea typeface="+mn-ea"/>
                <a:cs typeface="+mn-cs"/>
              </a:rPr>
              <a:t>Modifications: Students can work in pairs or small groups with those who have the same decomposer.</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33622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who focused on the same decomposer form a group.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6.2 Explaining Other Examples of Decomposers Growing, Moving, and Functioning PPT.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 their groups, have students discuss their answers to the questions on the 6.2 Bracket Fungi/Bread Mold/Mycorrhizal Fungi Worksheet and come to consensus about their explanations and answers to the questions.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8</a:t>
            </a:fld>
            <a:endParaRPr lang="en-US"/>
          </a:p>
        </p:txBody>
      </p:sp>
    </p:spTree>
    <p:extLst>
      <p:ext uri="{BB962C8B-B14F-4D97-AF65-F5344CB8AC3E}">
        <p14:creationId xmlns:p14="http://schemas.microsoft.com/office/powerpoint/2010/main" val="308867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about how their decomposer grows, moves and functions.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6.2 Explaining Other Examples of Decomposers Growing, Moving, and Functioning PPT. </a:t>
            </a:r>
          </a:p>
          <a:p>
            <a:pPr lvl="0"/>
            <a:r>
              <a:rPr lang="en-US" sz="1200" kern="1200" dirty="0">
                <a:solidFill>
                  <a:schemeClr val="tx1"/>
                </a:solidFill>
                <a:effectLst/>
                <a:latin typeface="+mn-lt"/>
                <a:ea typeface="+mn-ea"/>
                <a:cs typeface="+mn-cs"/>
              </a:rPr>
              <a:t>Decide how to have students share the explanation for the decomposer they studied.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Students who focused on the same decomposer could present to the whole class. They could make a poster to share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could form groups of three composed of one student who focused on each of the three decomposers. Each student could share their explanation with their small group.</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955600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tiff"/><Relationship Id="rId5" Type="http://schemas.openxmlformats.org/officeDocument/2006/relationships/image" Target="../media/image6.tiff"/><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223078"/>
            <a:ext cx="8229600" cy="3567765"/>
          </a:xfrm>
        </p:spPr>
        <p:txBody>
          <a:bodyPr>
            <a:normAutofit fontScale="90000"/>
          </a:bodyPr>
          <a:lstStyle/>
          <a:p>
            <a:r>
              <a:rPr lang="en-US" sz="4000" i="1" dirty="0">
                <a:cs typeface="Arial"/>
              </a:rPr>
              <a:t>Decomposers </a:t>
            </a:r>
            <a:r>
              <a:rPr lang="en-US" sz="4000" dirty="0">
                <a:cs typeface="Arial"/>
              </a:rPr>
              <a:t>Unit</a:t>
            </a:r>
            <a:br>
              <a:rPr lang="en-US" sz="4000" dirty="0">
                <a:cs typeface="Arial"/>
              </a:rPr>
            </a:br>
            <a:br>
              <a:rPr lang="en-US" sz="4000" dirty="0">
                <a:cs typeface="Arial"/>
              </a:rPr>
            </a:br>
            <a:br>
              <a:rPr lang="en-US" sz="4000" dirty="0">
                <a:cs typeface="Arial"/>
              </a:rPr>
            </a:br>
            <a:r>
              <a:rPr lang="en-US" sz="4000" dirty="0">
                <a:cs typeface="Arial"/>
              </a:rPr>
              <a:t>Activity 6.2: </a:t>
            </a:r>
            <a:r>
              <a:rPr lang="en-US" sz="4000" dirty="0">
                <a:ea typeface="ＭＳ Ｐゴシック" charset="-128"/>
                <a:cs typeface="ＭＳ Ｐゴシック" charset="-128"/>
              </a:rPr>
              <a:t>Explaining Other Examples of Decomposers Growing, Moving, and Functioning</a:t>
            </a:r>
            <a:endParaRPr lang="en-US" sz="4000" dirty="0">
              <a:cs typeface="Arial"/>
            </a:endParaRPr>
          </a:p>
        </p:txBody>
      </p:sp>
      <p:sp>
        <p:nvSpPr>
          <p:cNvPr id="5" name="Slide Number Placeholder 4">
            <a:extLst>
              <a:ext uri="{FF2B5EF4-FFF2-40B4-BE49-F238E27FC236}">
                <a16:creationId xmlns:a16="http://schemas.microsoft.com/office/drawing/2014/main" id="{BD00B1A1-EB57-447E-9DE9-0B025CDB3899}"/>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Similarities and Differences</a:t>
            </a:r>
          </a:p>
        </p:txBody>
      </p:sp>
      <p:sp>
        <p:nvSpPr>
          <p:cNvPr id="3" name="Content Placeholder 2"/>
          <p:cNvSpPr>
            <a:spLocks noGrp="1"/>
          </p:cNvSpPr>
          <p:nvPr>
            <p:ph idx="1"/>
          </p:nvPr>
        </p:nvSpPr>
        <p:spPr/>
        <p:txBody>
          <a:bodyPr/>
          <a:lstStyle/>
          <a:p>
            <a:r>
              <a:rPr lang="en-US" dirty="0"/>
              <a:t>What are differences between the different decomposers you read about?</a:t>
            </a:r>
          </a:p>
          <a:p>
            <a:r>
              <a:rPr lang="en-US" dirty="0"/>
              <a:t>What are similarities between the decomposers you read about?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1180942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Revisit Your Initial Ideas and Questions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
        <p:nvSpPr>
          <p:cNvPr id="13" name="TextBox 12"/>
          <p:cNvSpPr txBox="1"/>
          <p:nvPr/>
        </p:nvSpPr>
        <p:spPr>
          <a:xfrm>
            <a:off x="457200" y="1538096"/>
            <a:ext cx="3628855" cy="4832092"/>
          </a:xfrm>
          <a:prstGeom prst="rect">
            <a:avLst/>
          </a:prstGeom>
          <a:noFill/>
        </p:spPr>
        <p:txBody>
          <a:bodyPr wrap="square" rtlCol="0">
            <a:spAutoFit/>
          </a:bodyPr>
          <a:lstStyle/>
          <a:p>
            <a:r>
              <a:rPr lang="en-US" sz="2800" dirty="0"/>
              <a:t>Look back at your initial ideas and questions about how bread molds from Activity 1.2.</a:t>
            </a:r>
          </a:p>
          <a:p>
            <a:pPr marL="457200" indent="-457200">
              <a:buFont typeface="Arial"/>
              <a:buChar char="•"/>
            </a:pPr>
            <a:r>
              <a:rPr lang="en-US" sz="2800" dirty="0"/>
              <a:t>What were your initial ideas?</a:t>
            </a:r>
          </a:p>
          <a:p>
            <a:pPr marL="457200" indent="-457200">
              <a:buFont typeface="Arial"/>
              <a:buChar char="•"/>
            </a:pPr>
            <a:r>
              <a:rPr lang="en-US" sz="2800" dirty="0"/>
              <a:t>How have your ideas changed?</a:t>
            </a:r>
          </a:p>
          <a:p>
            <a:pPr marL="457200" indent="-457200">
              <a:buFont typeface="Arial"/>
              <a:buChar char="•"/>
            </a:pPr>
            <a:r>
              <a:rPr lang="en-US" sz="2800" dirty="0"/>
              <a:t>How would you answer your initial questions?</a:t>
            </a:r>
          </a:p>
        </p:txBody>
      </p:sp>
      <p:pic>
        <p:nvPicPr>
          <p:cNvPr id="6" name="Picture 5">
            <a:extLst>
              <a:ext uri="{FF2B5EF4-FFF2-40B4-BE49-F238E27FC236}">
                <a16:creationId xmlns:a16="http://schemas.microsoft.com/office/drawing/2014/main" id="{1BF5C15F-115A-B04F-B627-A71D88B41487}"/>
              </a:ext>
            </a:extLst>
          </p:cNvPr>
          <p:cNvPicPr>
            <a:picLocks noChangeAspect="1"/>
          </p:cNvPicPr>
          <p:nvPr/>
        </p:nvPicPr>
        <p:blipFill>
          <a:blip r:embed="rId3"/>
          <a:stretch>
            <a:fillRect/>
          </a:stretch>
        </p:blipFill>
        <p:spPr>
          <a:xfrm>
            <a:off x="4282068" y="1538096"/>
            <a:ext cx="3932312" cy="4850174"/>
          </a:xfrm>
          <a:prstGeom prst="rect">
            <a:avLst/>
          </a:prstGeom>
          <a:ln>
            <a:solidFill>
              <a:schemeClr val="tx1"/>
            </a:solidFill>
          </a:ln>
        </p:spPr>
      </p:pic>
    </p:spTree>
    <p:extLst>
      <p:ext uri="{BB962C8B-B14F-4D97-AF65-F5344CB8AC3E}">
        <p14:creationId xmlns:p14="http://schemas.microsoft.com/office/powerpoint/2010/main" val="53674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Revisit the Bread Molding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
        <p:nvSpPr>
          <p:cNvPr id="7" name="TextBox 6"/>
          <p:cNvSpPr txBox="1"/>
          <p:nvPr/>
        </p:nvSpPr>
        <p:spPr>
          <a:xfrm>
            <a:off x="457199" y="1504951"/>
            <a:ext cx="3543301" cy="5262979"/>
          </a:xfrm>
          <a:prstGeom prst="rect">
            <a:avLst/>
          </a:prstGeom>
          <a:noFill/>
        </p:spPr>
        <p:txBody>
          <a:bodyPr wrap="square" rtlCol="0">
            <a:spAutoFit/>
          </a:bodyPr>
          <a:lstStyle/>
          <a:p>
            <a:r>
              <a:rPr lang="en-US" sz="2400" dirty="0"/>
              <a:t>Look back at the Bread Molding Investigation Results and your Evidence-Based Arguments.</a:t>
            </a:r>
          </a:p>
          <a:p>
            <a:pPr marL="342900" indent="-342900">
              <a:buFont typeface="Arial"/>
              <a:buChar char="•"/>
            </a:pPr>
            <a:r>
              <a:rPr lang="en-US" sz="2400" dirty="0"/>
              <a:t>What was the overall change in mass for the whole system?</a:t>
            </a:r>
          </a:p>
          <a:p>
            <a:pPr marL="342900" indent="-342900">
              <a:buFont typeface="Arial"/>
              <a:buChar char="•"/>
            </a:pPr>
            <a:r>
              <a:rPr lang="en-US" sz="2400" dirty="0"/>
              <a:t>What caused the change in mass?</a:t>
            </a:r>
          </a:p>
          <a:p>
            <a:pPr marL="342900" indent="-342900">
              <a:buFont typeface="Arial"/>
              <a:buChar char="•"/>
            </a:pPr>
            <a:r>
              <a:rPr lang="en-US" sz="2400" dirty="0"/>
              <a:t>How does bread mold grow, move, and function?</a:t>
            </a:r>
          </a:p>
          <a:p>
            <a:pPr marL="342900" indent="-342900">
              <a:buFont typeface="Arial"/>
              <a:buChar char="•"/>
            </a:pPr>
            <a:endParaRPr lang="en-US" sz="2400" dirty="0"/>
          </a:p>
          <a:p>
            <a:endParaRPr lang="en-US" sz="2400" dirty="0"/>
          </a:p>
        </p:txBody>
      </p:sp>
      <p:pic>
        <p:nvPicPr>
          <p:cNvPr id="6" name="Picture 5"/>
          <p:cNvPicPr>
            <a:picLocks noChangeAspect="1"/>
          </p:cNvPicPr>
          <p:nvPr/>
        </p:nvPicPr>
        <p:blipFill rotWithShape="1">
          <a:blip r:embed="rId3"/>
          <a:srcRect r="1473" b="8834"/>
          <a:stretch/>
        </p:blipFill>
        <p:spPr>
          <a:xfrm>
            <a:off x="4000500" y="2585498"/>
            <a:ext cx="4853786" cy="2690179"/>
          </a:xfrm>
          <a:prstGeom prst="rect">
            <a:avLst/>
          </a:prstGeom>
          <a:ln>
            <a:solidFill>
              <a:schemeClr val="tx1"/>
            </a:solidFill>
          </a:ln>
        </p:spPr>
      </p:pic>
    </p:spTree>
    <p:extLst>
      <p:ext uri="{BB962C8B-B14F-4D97-AF65-F5344CB8AC3E}">
        <p14:creationId xmlns:p14="http://schemas.microsoft.com/office/powerpoint/2010/main" val="1927998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A707A-2453-5246-8C0D-A3831CB9CD40}"/>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9751EB36-A8CC-2E4E-A725-2B2E5031A0BD}"/>
              </a:ext>
            </a:extLst>
          </p:cNvPr>
          <p:cNvSpPr>
            <a:spLocks noGrp="1"/>
          </p:cNvSpPr>
          <p:nvPr>
            <p:ph idx="1"/>
          </p:nvPr>
        </p:nvSpPr>
        <p:spPr/>
        <p:txBody>
          <a:bodyPr/>
          <a:lstStyle/>
          <a:p>
            <a:r>
              <a:rPr lang="en-US" dirty="0"/>
              <a:t>Conclusions</a:t>
            </a:r>
          </a:p>
          <a:p>
            <a:pPr lvl="1"/>
            <a:r>
              <a:rPr lang="en-US" dirty="0"/>
              <a:t>What is the same about how all fungi grow and function?</a:t>
            </a:r>
          </a:p>
          <a:p>
            <a:r>
              <a:rPr lang="en-US" dirty="0"/>
              <a:t>Predictions</a:t>
            </a:r>
          </a:p>
          <a:p>
            <a:pPr lvl="1"/>
            <a:r>
              <a:rPr lang="en-US" dirty="0"/>
              <a:t>How is the decomposer you studied different from other decomposers? </a:t>
            </a:r>
          </a:p>
        </p:txBody>
      </p:sp>
      <p:sp>
        <p:nvSpPr>
          <p:cNvPr id="4" name="Slide Number Placeholder 3">
            <a:extLst>
              <a:ext uri="{FF2B5EF4-FFF2-40B4-BE49-F238E27FC236}">
                <a16:creationId xmlns:a16="http://schemas.microsoft.com/office/drawing/2014/main" id="{34EFF05D-593A-CF47-B4A2-CF988D743A5C}"/>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976586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2402"/>
          </a:xfrm>
        </p:spPr>
        <p:txBody>
          <a:bodyPr/>
          <a:lstStyle/>
          <a:p>
            <a:r>
              <a:rPr lang="en-US"/>
              <a:t>Unit Map</a:t>
            </a:r>
            <a:endParaRPr lang="en-US" dirty="0"/>
          </a:p>
        </p:txBody>
      </p:sp>
      <p:sp>
        <p:nvSpPr>
          <p:cNvPr id="4" name="Slide Number Placeholder 3"/>
          <p:cNvSpPr>
            <a:spLocks noGrp="1"/>
          </p:cNvSpPr>
          <p:nvPr>
            <p:ph type="sldNum" sz="quarter" idx="4294967295"/>
          </p:nvPr>
        </p:nvSpPr>
        <p:spPr>
          <a:xfrm>
            <a:off x="6553200" y="6411913"/>
            <a:ext cx="2133600" cy="365125"/>
          </a:xfrm>
          <a:prstGeom prst="rect">
            <a:avLst/>
          </a:prstGeom>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pic>
        <p:nvPicPr>
          <p:cNvPr id="7" name="Content Placeholder 6">
            <a:extLst>
              <a:ext uri="{FF2B5EF4-FFF2-40B4-BE49-F238E27FC236}">
                <a16:creationId xmlns:a16="http://schemas.microsoft.com/office/drawing/2014/main" id="{E12BFA44-F67B-7C46-A477-9931D05077E1}"/>
              </a:ext>
            </a:extLst>
          </p:cNvPr>
          <p:cNvPicPr>
            <a:picLocks noGrp="1" noChangeAspect="1"/>
          </p:cNvPicPr>
          <p:nvPr>
            <p:ph idx="1"/>
          </p:nvPr>
        </p:nvPicPr>
        <p:blipFill>
          <a:blip r:embed="rId3"/>
          <a:stretch>
            <a:fillRect/>
          </a:stretch>
        </p:blipFill>
        <p:spPr>
          <a:xfrm>
            <a:off x="457200" y="1661280"/>
            <a:ext cx="8229600" cy="4594302"/>
          </a:xfrm>
        </p:spPr>
      </p:pic>
      <p:sp>
        <p:nvSpPr>
          <p:cNvPr id="8" name="Oval Callout 7"/>
          <p:cNvSpPr>
            <a:spLocks noChangeArrowheads="1"/>
          </p:cNvSpPr>
          <p:nvPr/>
        </p:nvSpPr>
        <p:spPr bwMode="auto">
          <a:xfrm rot="6880210">
            <a:off x="8083289" y="2916990"/>
            <a:ext cx="941600" cy="865833"/>
          </a:xfrm>
          <a:prstGeom prst="wedgeEllipseCallout">
            <a:avLst>
              <a:gd name="adj1" fmla="val 81593"/>
              <a:gd name="adj2" fmla="val 35587"/>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3965548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Explaining Movement, Growth, and Functioning in Other Decomposers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3</a:t>
            </a:fld>
            <a:endParaRPr lang="en-US"/>
          </a:p>
        </p:txBody>
      </p:sp>
      <p:pic>
        <p:nvPicPr>
          <p:cNvPr id="4" name="Picture 3">
            <a:extLst>
              <a:ext uri="{FF2B5EF4-FFF2-40B4-BE49-F238E27FC236}">
                <a16:creationId xmlns:a16="http://schemas.microsoft.com/office/drawing/2014/main" id="{C4F63914-6A62-6742-8072-4484CBB04F87}"/>
              </a:ext>
            </a:extLst>
          </p:cNvPr>
          <p:cNvPicPr>
            <a:picLocks noChangeAspect="1"/>
          </p:cNvPicPr>
          <p:nvPr/>
        </p:nvPicPr>
        <p:blipFill>
          <a:blip r:embed="rId3"/>
          <a:stretch>
            <a:fillRect/>
          </a:stretch>
        </p:blipFill>
        <p:spPr>
          <a:xfrm>
            <a:off x="476457" y="1619355"/>
            <a:ext cx="2590800" cy="1901505"/>
          </a:xfrm>
          <a:prstGeom prst="rect">
            <a:avLst/>
          </a:prstGeom>
        </p:spPr>
      </p:pic>
      <p:pic>
        <p:nvPicPr>
          <p:cNvPr id="5" name="Picture 4">
            <a:extLst>
              <a:ext uri="{FF2B5EF4-FFF2-40B4-BE49-F238E27FC236}">
                <a16:creationId xmlns:a16="http://schemas.microsoft.com/office/drawing/2014/main" id="{0B98D981-42E6-2C42-BED2-E88E095C23A2}"/>
              </a:ext>
            </a:extLst>
          </p:cNvPr>
          <p:cNvPicPr>
            <a:picLocks noChangeAspect="1"/>
          </p:cNvPicPr>
          <p:nvPr/>
        </p:nvPicPr>
        <p:blipFill>
          <a:blip r:embed="rId4"/>
          <a:stretch>
            <a:fillRect/>
          </a:stretch>
        </p:blipFill>
        <p:spPr>
          <a:xfrm>
            <a:off x="1790463" y="3497354"/>
            <a:ext cx="3385694" cy="3096782"/>
          </a:xfrm>
          <a:prstGeom prst="rect">
            <a:avLst/>
          </a:prstGeom>
        </p:spPr>
      </p:pic>
      <p:pic>
        <p:nvPicPr>
          <p:cNvPr id="6" name="Picture 5">
            <a:extLst>
              <a:ext uri="{FF2B5EF4-FFF2-40B4-BE49-F238E27FC236}">
                <a16:creationId xmlns:a16="http://schemas.microsoft.com/office/drawing/2014/main" id="{FBB750DC-6AED-4742-AD50-BFBE8F4C333B}"/>
              </a:ext>
            </a:extLst>
          </p:cNvPr>
          <p:cNvPicPr>
            <a:picLocks noChangeAspect="1"/>
          </p:cNvPicPr>
          <p:nvPr/>
        </p:nvPicPr>
        <p:blipFill>
          <a:blip r:embed="rId5"/>
          <a:stretch>
            <a:fillRect/>
          </a:stretch>
        </p:blipFill>
        <p:spPr>
          <a:xfrm>
            <a:off x="4797574" y="1518345"/>
            <a:ext cx="3468795" cy="2188241"/>
          </a:xfrm>
          <a:prstGeom prst="rect">
            <a:avLst/>
          </a:prstGeom>
        </p:spPr>
      </p:pic>
      <p:pic>
        <p:nvPicPr>
          <p:cNvPr id="7" name="Picture 6">
            <a:extLst>
              <a:ext uri="{FF2B5EF4-FFF2-40B4-BE49-F238E27FC236}">
                <a16:creationId xmlns:a16="http://schemas.microsoft.com/office/drawing/2014/main" id="{CEBB79E3-4F03-4C42-BE62-BED22F1DE57F}"/>
              </a:ext>
            </a:extLst>
          </p:cNvPr>
          <p:cNvPicPr>
            <a:picLocks noChangeAspect="1"/>
          </p:cNvPicPr>
          <p:nvPr/>
        </p:nvPicPr>
        <p:blipFill>
          <a:blip r:embed="rId6"/>
          <a:stretch>
            <a:fillRect/>
          </a:stretch>
        </p:blipFill>
        <p:spPr>
          <a:xfrm>
            <a:off x="5831868" y="4278086"/>
            <a:ext cx="2915279" cy="2316050"/>
          </a:xfrm>
          <a:prstGeom prst="rect">
            <a:avLst/>
          </a:prstGeom>
        </p:spPr>
      </p:pic>
    </p:spTree>
    <p:extLst>
      <p:ext uri="{BB962C8B-B14F-4D97-AF65-F5344CB8AC3E}">
        <p14:creationId xmlns:p14="http://schemas.microsoft.com/office/powerpoint/2010/main" val="358716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199"/>
            <a:ext cx="8229600" cy="509207"/>
          </a:xfrm>
        </p:spPr>
        <p:txBody>
          <a:bodyPr>
            <a:normAutofit fontScale="90000"/>
          </a:bodyPr>
          <a:lstStyle/>
          <a:p>
            <a:r>
              <a:rPr lang="en-US" dirty="0">
                <a:latin typeface="Arial" panose="020B0604020202020204" pitchFamily="34" charset="0"/>
                <a:cs typeface="Arial" panose="020B0604020202020204" pitchFamily="34" charset="0"/>
              </a:rPr>
              <a:t>Decomposers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4</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542397"/>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-6</a:t>
            </a:r>
            <a:r>
              <a:rPr lang="en-US" altLang="zh-CN" sz="2000" b="1" spc="-100" dirty="0">
                <a:latin typeface="Arial Narrow"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-7</a:t>
            </a:r>
            <a:r>
              <a:rPr lang="en-US" altLang="zh-CN" sz="2000" b="1" spc="-100" dirty="0">
                <a:latin typeface="Arial Narrow"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-8</a:t>
            </a:r>
            <a:r>
              <a:rPr lang="en-US" altLang="zh-CN" sz="2000" b="1" spc="-100" dirty="0">
                <a:latin typeface="Arial Narrow"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-9</a:t>
            </a:r>
            <a:r>
              <a:rPr lang="en-US" altLang="zh-CN" sz="2000" b="1" spc="-100" dirty="0">
                <a:latin typeface="Arial Narrow" pitchFamily="34" charset="0"/>
                <a:cs typeface="Arial" panose="020B0604020202020204" pitchFamily="34" charset="0"/>
              </a:rPr>
              <a:t> meters = 0.000 000 001 meters </a:t>
            </a:r>
          </a:p>
        </p:txBody>
      </p:sp>
      <p:pic>
        <p:nvPicPr>
          <p:cNvPr id="23" name="mushroom"/>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269201" y="987741"/>
            <a:ext cx="4068764" cy="4882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gill"/>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21652" y="1719246"/>
            <a:ext cx="3255548" cy="341950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itle 2"/>
          <p:cNvSpPr txBox="1">
            <a:spLocks/>
          </p:cNvSpPr>
          <p:nvPr/>
        </p:nvSpPr>
        <p:spPr>
          <a:xfrm>
            <a:off x="457200" y="457199"/>
            <a:ext cx="8229600" cy="619125"/>
          </a:xfrm>
          <a:prstGeom prst="rect">
            <a:avLst/>
          </a:prstGeom>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Decomposer cells are made of molecules</a:t>
            </a:r>
          </a:p>
        </p:txBody>
      </p:sp>
      <p:sp>
        <p:nvSpPr>
          <p:cNvPr id="38" name="Title 3"/>
          <p:cNvSpPr txBox="1">
            <a:spLocks/>
          </p:cNvSpPr>
          <p:nvPr/>
        </p:nvSpPr>
        <p:spPr>
          <a:xfrm>
            <a:off x="457200" y="457200"/>
            <a:ext cx="8229600" cy="619125"/>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Decomposer molecules are made of atoms</a:t>
            </a:r>
          </a:p>
        </p:txBody>
      </p:sp>
    </p:spTree>
    <p:extLst>
      <p:ext uri="{BB962C8B-B14F-4D97-AF65-F5344CB8AC3E}">
        <p14:creationId xmlns:p14="http://schemas.microsoft.com/office/powerpoint/2010/main" val="141437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3.7037E-7 L 1.94444E-6 0.03727 " pathEditMode="relative" rAng="0" ptsTypes="AA">
                                      <p:cBhvr>
                                        <p:cTn id="6" dur="1000" fill="hold"/>
                                        <p:tgtEl>
                                          <p:spTgt spid="8"/>
                                        </p:tgtEl>
                                        <p:attrNameLst>
                                          <p:attrName>ppt_x</p:attrName>
                                          <p:attrName>ppt_y</p:attrName>
                                        </p:attrNameLst>
                                      </p:cBhvr>
                                      <p:rCtr x="0" y="1852"/>
                                    </p:animMotion>
                                  </p:childTnLst>
                                </p:cTn>
                              </p:par>
                              <p:par>
                                <p:cTn id="7" presetID="47" presetClass="exit" presetSubtype="0" fill="hold" grpId="0" nodeType="withEffect">
                                  <p:stCondLst>
                                    <p:cond delay="500"/>
                                  </p:stCondLst>
                                  <p:childTnLst>
                                    <p:animEffect transition="out" filter="fade">
                                      <p:cBhvr>
                                        <p:cTn id="8" dur="500"/>
                                        <p:tgtEl>
                                          <p:spTgt spid="14"/>
                                        </p:tgtEl>
                                      </p:cBhvr>
                                    </p:animEffect>
                                    <p:anim calcmode="lin" valueType="num">
                                      <p:cBhvr>
                                        <p:cTn id="9" dur="500"/>
                                        <p:tgtEl>
                                          <p:spTgt spid="14"/>
                                        </p:tgtEl>
                                        <p:attrNameLst>
                                          <p:attrName>ppt_x</p:attrName>
                                        </p:attrNameLst>
                                      </p:cBhvr>
                                      <p:tavLst>
                                        <p:tav tm="0">
                                          <p:val>
                                            <p:strVal val="ppt_x"/>
                                          </p:val>
                                        </p:tav>
                                        <p:tav tm="100000">
                                          <p:val>
                                            <p:strVal val="ppt_x"/>
                                          </p:val>
                                        </p:tav>
                                      </p:tavLst>
                                    </p:anim>
                                    <p:anim calcmode="lin" valueType="num">
                                      <p:cBhvr>
                                        <p:cTn id="10" dur="500"/>
                                        <p:tgtEl>
                                          <p:spTgt spid="14"/>
                                        </p:tgtEl>
                                        <p:attrNameLst>
                                          <p:attrName>ppt_y</p:attrName>
                                        </p:attrNameLst>
                                      </p:cBhvr>
                                      <p:tavLst>
                                        <p:tav tm="0">
                                          <p:val>
                                            <p:strVal val="ppt_y"/>
                                          </p:val>
                                        </p:tav>
                                        <p:tav tm="100000">
                                          <p:val>
                                            <p:strVal val="ppt_y-.1"/>
                                          </p:val>
                                        </p:tav>
                                      </p:tavLst>
                                    </p:anim>
                                    <p:set>
                                      <p:cBhvr>
                                        <p:cTn id="11" dur="1" fill="hold">
                                          <p:stCondLst>
                                            <p:cond delay="499"/>
                                          </p:stCondLst>
                                        </p:cTn>
                                        <p:tgtEl>
                                          <p:spTgt spid="14"/>
                                        </p:tgtEl>
                                        <p:attrNameLst>
                                          <p:attrName>style.visibility</p:attrName>
                                        </p:attrNameLst>
                                      </p:cBhvr>
                                      <p:to>
                                        <p:strVal val="hidden"/>
                                      </p:to>
                                    </p:set>
                                  </p:childTnLst>
                                </p:cTn>
                              </p:par>
                              <p:par>
                                <p:cTn id="12" presetID="42" presetClass="entr" presetSubtype="0" fill="hold" grpId="1"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anim calcmode="lin" valueType="num">
                                      <p:cBhvr>
                                        <p:cTn id="15" dur="500" fill="hold"/>
                                        <p:tgtEl>
                                          <p:spTgt spid="15"/>
                                        </p:tgtEl>
                                        <p:attrNameLst>
                                          <p:attrName>ppt_x</p:attrName>
                                        </p:attrNameLst>
                                      </p:cBhvr>
                                      <p:tavLst>
                                        <p:tav tm="0">
                                          <p:val>
                                            <p:strVal val="#ppt_x"/>
                                          </p:val>
                                        </p:tav>
                                        <p:tav tm="100000">
                                          <p:val>
                                            <p:strVal val="#ppt_x"/>
                                          </p:val>
                                        </p:tav>
                                      </p:tavLst>
                                    </p:anim>
                                    <p:anim calcmode="lin" valueType="num">
                                      <p:cBhvr>
                                        <p:cTn id="16" dur="500" fill="hold"/>
                                        <p:tgtEl>
                                          <p:spTgt spid="15"/>
                                        </p:tgtEl>
                                        <p:attrNameLst>
                                          <p:attrName>ppt_y</p:attrName>
                                        </p:attrNameLst>
                                      </p:cBhvr>
                                      <p:tavLst>
                                        <p:tav tm="0">
                                          <p:val>
                                            <p:strVal val="#ppt_y+.1"/>
                                          </p:val>
                                        </p:tav>
                                        <p:tav tm="100000">
                                          <p:val>
                                            <p:strVal val="#ppt_y"/>
                                          </p:val>
                                        </p:tav>
                                      </p:tavLst>
                                    </p:anim>
                                  </p:childTnLst>
                                </p:cTn>
                              </p:par>
                              <p:par>
                                <p:cTn id="17" presetID="22" presetClass="exit" presetSubtype="4" fill="hold" nodeType="withEffect">
                                  <p:stCondLst>
                                    <p:cond delay="500"/>
                                  </p:stCondLst>
                                  <p:childTnLst>
                                    <p:animEffect transition="out" filter="wipe(down)">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par>
                                <p:cTn id="20" presetID="22" presetClass="entr" presetSubtype="4"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par>
                          <p:cTn id="23" fill="hold">
                            <p:stCondLst>
                              <p:cond delay="1000"/>
                            </p:stCondLst>
                            <p:childTnLst>
                              <p:par>
                                <p:cTn id="24" presetID="42" presetClass="path" presetSubtype="0" fill="hold" grpId="1" nodeType="afterEffect">
                                  <p:stCondLst>
                                    <p:cond delay="0"/>
                                  </p:stCondLst>
                                  <p:childTnLst>
                                    <p:animMotion origin="layout" path="M 1.94444E-6 0.03727 L 1.94444E-6 0.19282 " pathEditMode="relative" rAng="0" ptsTypes="AA">
                                      <p:cBhvr>
                                        <p:cTn id="25" dur="2000" fill="hold"/>
                                        <p:tgtEl>
                                          <p:spTgt spid="8"/>
                                        </p:tgtEl>
                                        <p:attrNameLst>
                                          <p:attrName>ppt_x</p:attrName>
                                          <p:attrName>ppt_y</p:attrName>
                                        </p:attrNameLst>
                                      </p:cBhvr>
                                      <p:rCtr x="0" y="7778"/>
                                    </p:animMotion>
                                  </p:childTnLst>
                                </p:cTn>
                              </p:par>
                              <p:par>
                                <p:cTn id="26" presetID="47" presetClass="exit" presetSubtype="0" fill="hold" grpId="0" nodeType="withEffect">
                                  <p:stCondLst>
                                    <p:cond delay="0"/>
                                  </p:stCondLst>
                                  <p:childTnLst>
                                    <p:animEffect transition="out" filter="fade">
                                      <p:cBhvr>
                                        <p:cTn id="27" dur="500"/>
                                        <p:tgtEl>
                                          <p:spTgt spid="15"/>
                                        </p:tgtEl>
                                      </p:cBhvr>
                                    </p:animEffect>
                                    <p:anim calcmode="lin" valueType="num">
                                      <p:cBhvr>
                                        <p:cTn id="28" dur="500"/>
                                        <p:tgtEl>
                                          <p:spTgt spid="15"/>
                                        </p:tgtEl>
                                        <p:attrNameLst>
                                          <p:attrName>ppt_x</p:attrName>
                                        </p:attrNameLst>
                                      </p:cBhvr>
                                      <p:tavLst>
                                        <p:tav tm="0">
                                          <p:val>
                                            <p:strVal val="ppt_x"/>
                                          </p:val>
                                        </p:tav>
                                        <p:tav tm="100000">
                                          <p:val>
                                            <p:strVal val="ppt_x"/>
                                          </p:val>
                                        </p:tav>
                                      </p:tavLst>
                                    </p:anim>
                                    <p:anim calcmode="lin" valueType="num">
                                      <p:cBhvr>
                                        <p:cTn id="29" dur="500"/>
                                        <p:tgtEl>
                                          <p:spTgt spid="15"/>
                                        </p:tgtEl>
                                        <p:attrNameLst>
                                          <p:attrName>ppt_y</p:attrName>
                                        </p:attrNameLst>
                                      </p:cBhvr>
                                      <p:tavLst>
                                        <p:tav tm="0">
                                          <p:val>
                                            <p:strVal val="ppt_y"/>
                                          </p:val>
                                        </p:tav>
                                        <p:tav tm="100000">
                                          <p:val>
                                            <p:strVal val="ppt_y-.1"/>
                                          </p:val>
                                        </p:tav>
                                      </p:tavLst>
                                    </p:anim>
                                    <p:set>
                                      <p:cBhvr>
                                        <p:cTn id="30" dur="1" fill="hold">
                                          <p:stCondLst>
                                            <p:cond delay="499"/>
                                          </p:stCondLst>
                                        </p:cTn>
                                        <p:tgtEl>
                                          <p:spTgt spid="15"/>
                                        </p:tgtEl>
                                        <p:attrNameLst>
                                          <p:attrName>style.visibility</p:attrName>
                                        </p:attrNameLst>
                                      </p:cBhvr>
                                      <p:to>
                                        <p:strVal val="hidden"/>
                                      </p:to>
                                    </p:set>
                                  </p:childTnLst>
                                </p:cTn>
                              </p:par>
                              <p:par>
                                <p:cTn id="31" presetID="42" presetClass="entr" presetSubtype="0" fill="hold" grpId="1"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47" presetClass="exit" presetSubtype="0" fill="hold" grpId="0" nodeType="withEffect">
                                  <p:stCondLst>
                                    <p:cond delay="500"/>
                                  </p:stCondLst>
                                  <p:childTnLst>
                                    <p:animEffect transition="out" filter="fade">
                                      <p:cBhvr>
                                        <p:cTn id="37" dur="500"/>
                                        <p:tgtEl>
                                          <p:spTgt spid="16"/>
                                        </p:tgtEl>
                                      </p:cBhvr>
                                    </p:animEffect>
                                    <p:anim calcmode="lin" valueType="num">
                                      <p:cBhvr>
                                        <p:cTn id="38" dur="500"/>
                                        <p:tgtEl>
                                          <p:spTgt spid="16"/>
                                        </p:tgtEl>
                                        <p:attrNameLst>
                                          <p:attrName>ppt_x</p:attrName>
                                        </p:attrNameLst>
                                      </p:cBhvr>
                                      <p:tavLst>
                                        <p:tav tm="0">
                                          <p:val>
                                            <p:strVal val="ppt_x"/>
                                          </p:val>
                                        </p:tav>
                                        <p:tav tm="100000">
                                          <p:val>
                                            <p:strVal val="ppt_x"/>
                                          </p:val>
                                        </p:tav>
                                      </p:tavLst>
                                    </p:anim>
                                    <p:anim calcmode="lin" valueType="num">
                                      <p:cBhvr>
                                        <p:cTn id="39" dur="500"/>
                                        <p:tgtEl>
                                          <p:spTgt spid="16"/>
                                        </p:tgtEl>
                                        <p:attrNameLst>
                                          <p:attrName>ppt_y</p:attrName>
                                        </p:attrNameLst>
                                      </p:cBhvr>
                                      <p:tavLst>
                                        <p:tav tm="0">
                                          <p:val>
                                            <p:strVal val="ppt_y"/>
                                          </p:val>
                                        </p:tav>
                                        <p:tav tm="100000">
                                          <p:val>
                                            <p:strVal val="ppt_y-.1"/>
                                          </p:val>
                                        </p:tav>
                                      </p:tavLst>
                                    </p:anim>
                                    <p:set>
                                      <p:cBhvr>
                                        <p:cTn id="40" dur="1" fill="hold">
                                          <p:stCondLst>
                                            <p:cond delay="499"/>
                                          </p:stCondLst>
                                        </p:cTn>
                                        <p:tgtEl>
                                          <p:spTgt spid="16"/>
                                        </p:tgtEl>
                                        <p:attrNameLst>
                                          <p:attrName>style.visibility</p:attrName>
                                        </p:attrNameLst>
                                      </p:cBhvr>
                                      <p:to>
                                        <p:strVal val="hidden"/>
                                      </p:to>
                                    </p:set>
                                  </p:childTnLst>
                                </p:cTn>
                              </p:par>
                              <p:par>
                                <p:cTn id="41" presetID="42" presetClass="entr" presetSubtype="0" fill="hold" grpId="1" nodeType="withEffect">
                                  <p:stCondLst>
                                    <p:cond delay="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1000"/>
                                  </p:stCondLst>
                                  <p:childTnLst>
                                    <p:animEffect transition="out" filter="fade">
                                      <p:cBhvr>
                                        <p:cTn id="47" dur="500"/>
                                        <p:tgtEl>
                                          <p:spTgt spid="17"/>
                                        </p:tgtEl>
                                      </p:cBhvr>
                                    </p:animEffect>
                                    <p:anim calcmode="lin" valueType="num">
                                      <p:cBhvr>
                                        <p:cTn id="48" dur="500"/>
                                        <p:tgtEl>
                                          <p:spTgt spid="17"/>
                                        </p:tgtEl>
                                        <p:attrNameLst>
                                          <p:attrName>ppt_x</p:attrName>
                                        </p:attrNameLst>
                                      </p:cBhvr>
                                      <p:tavLst>
                                        <p:tav tm="0">
                                          <p:val>
                                            <p:strVal val="ppt_x"/>
                                          </p:val>
                                        </p:tav>
                                        <p:tav tm="100000">
                                          <p:val>
                                            <p:strVal val="ppt_x"/>
                                          </p:val>
                                        </p:tav>
                                      </p:tavLst>
                                    </p:anim>
                                    <p:anim calcmode="lin" valueType="num">
                                      <p:cBhvr>
                                        <p:cTn id="49" dur="500"/>
                                        <p:tgtEl>
                                          <p:spTgt spid="17"/>
                                        </p:tgtEl>
                                        <p:attrNameLst>
                                          <p:attrName>ppt_y</p:attrName>
                                        </p:attrNameLst>
                                      </p:cBhvr>
                                      <p:tavLst>
                                        <p:tav tm="0">
                                          <p:val>
                                            <p:strVal val="ppt_y"/>
                                          </p:val>
                                        </p:tav>
                                        <p:tav tm="100000">
                                          <p:val>
                                            <p:strVal val="ppt_y-.1"/>
                                          </p:val>
                                        </p:tav>
                                      </p:tavLst>
                                    </p:anim>
                                    <p:set>
                                      <p:cBhvr>
                                        <p:cTn id="50" dur="1" fill="hold">
                                          <p:stCondLst>
                                            <p:cond delay="499"/>
                                          </p:stCondLst>
                                        </p:cTn>
                                        <p:tgtEl>
                                          <p:spTgt spid="17"/>
                                        </p:tgtEl>
                                        <p:attrNameLst>
                                          <p:attrName>style.visibility</p:attrName>
                                        </p:attrNameLst>
                                      </p:cBhvr>
                                      <p:to>
                                        <p:strVal val="hidden"/>
                                      </p:to>
                                    </p:set>
                                  </p:childTnLst>
                                </p:cTn>
                              </p:par>
                              <p:par>
                                <p:cTn id="51" presetID="42" presetClass="entr" presetSubtype="0" fill="hold" grpId="1"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500"/>
                                  </p:stCondLst>
                                  <p:childTnLst>
                                    <p:animEffect transition="out" filter="fade">
                                      <p:cBhvr>
                                        <p:cTn id="57" dur="500"/>
                                        <p:tgtEl>
                                          <p:spTgt spid="18"/>
                                        </p:tgtEl>
                                      </p:cBhvr>
                                    </p:animEffect>
                                    <p:anim calcmode="lin" valueType="num">
                                      <p:cBhvr>
                                        <p:cTn id="58" dur="500"/>
                                        <p:tgtEl>
                                          <p:spTgt spid="18"/>
                                        </p:tgtEl>
                                        <p:attrNameLst>
                                          <p:attrName>ppt_x</p:attrName>
                                        </p:attrNameLst>
                                      </p:cBhvr>
                                      <p:tavLst>
                                        <p:tav tm="0">
                                          <p:val>
                                            <p:strVal val="ppt_x"/>
                                          </p:val>
                                        </p:tav>
                                        <p:tav tm="100000">
                                          <p:val>
                                            <p:strVal val="ppt_x"/>
                                          </p:val>
                                        </p:tav>
                                      </p:tavLst>
                                    </p:anim>
                                    <p:anim calcmode="lin" valueType="num">
                                      <p:cBhvr>
                                        <p:cTn id="59" dur="500"/>
                                        <p:tgtEl>
                                          <p:spTgt spid="18"/>
                                        </p:tgtEl>
                                        <p:attrNameLst>
                                          <p:attrName>ppt_y</p:attrName>
                                        </p:attrNameLst>
                                      </p:cBhvr>
                                      <p:tavLst>
                                        <p:tav tm="0">
                                          <p:val>
                                            <p:strVal val="ppt_y"/>
                                          </p:val>
                                        </p:tav>
                                        <p:tav tm="100000">
                                          <p:val>
                                            <p:strVal val="ppt_y-.1"/>
                                          </p:val>
                                        </p:tav>
                                      </p:tavLst>
                                    </p:anim>
                                    <p:set>
                                      <p:cBhvr>
                                        <p:cTn id="60" dur="1" fill="hold">
                                          <p:stCondLst>
                                            <p:cond delay="499"/>
                                          </p:stCondLst>
                                        </p:cTn>
                                        <p:tgtEl>
                                          <p:spTgt spid="18"/>
                                        </p:tgtEl>
                                        <p:attrNameLst>
                                          <p:attrName>style.visibility</p:attrName>
                                        </p:attrNameLst>
                                      </p:cBhvr>
                                      <p:to>
                                        <p:strVal val="hidden"/>
                                      </p:to>
                                    </p:set>
                                  </p:childTnLst>
                                </p:cTn>
                              </p:par>
                              <p:par>
                                <p:cTn id="61" presetID="42" presetClass="entr" presetSubtype="0" fill="hold" grpId="1" nodeType="withEffect">
                                  <p:stCondLst>
                                    <p:cond delay="150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anim calcmode="lin" valueType="num">
                                      <p:cBhvr>
                                        <p:cTn id="64" dur="500" fill="hold"/>
                                        <p:tgtEl>
                                          <p:spTgt spid="19"/>
                                        </p:tgtEl>
                                        <p:attrNameLst>
                                          <p:attrName>ppt_x</p:attrName>
                                        </p:attrNameLst>
                                      </p:cBhvr>
                                      <p:tavLst>
                                        <p:tav tm="0">
                                          <p:val>
                                            <p:strVal val="#ppt_x"/>
                                          </p:val>
                                        </p:tav>
                                        <p:tav tm="100000">
                                          <p:val>
                                            <p:strVal val="#ppt_x"/>
                                          </p:val>
                                        </p:tav>
                                      </p:tavLst>
                                    </p:anim>
                                    <p:anim calcmode="lin" valueType="num">
                                      <p:cBhvr>
                                        <p:cTn id="65" dur="500" fill="hold"/>
                                        <p:tgtEl>
                                          <p:spTgt spid="19"/>
                                        </p:tgtEl>
                                        <p:attrNameLst>
                                          <p:attrName>ppt_y</p:attrName>
                                        </p:attrNameLst>
                                      </p:cBhvr>
                                      <p:tavLst>
                                        <p:tav tm="0">
                                          <p:val>
                                            <p:strVal val="#ppt_y+.1"/>
                                          </p:val>
                                        </p:tav>
                                        <p:tav tm="100000">
                                          <p:val>
                                            <p:strVal val="#ppt_y"/>
                                          </p:val>
                                        </p:tav>
                                      </p:tavLst>
                                    </p:anim>
                                  </p:childTnLst>
                                </p:cTn>
                              </p:par>
                              <p:par>
                                <p:cTn id="66" presetID="22" presetClass="exit" presetSubtype="4" fill="hold" nodeType="withEffect">
                                  <p:stCondLst>
                                    <p:cond delay="1500"/>
                                  </p:stCondLst>
                                  <p:childTnLst>
                                    <p:animEffect transition="out" filter="wipe(down)">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par>
                                <p:cTn id="69" presetID="22" presetClass="entr" presetSubtype="4" fill="hold" nodeType="withEffect">
                                  <p:stCondLst>
                                    <p:cond delay="150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path" presetSubtype="0" fill="hold" grpId="2" nodeType="clickEffect">
                                  <p:stCondLst>
                                    <p:cond delay="0"/>
                                  </p:stCondLst>
                                  <p:childTnLst>
                                    <p:animMotion origin="layout" path="M 1.94444E-6 0.19283 L 1.94444E-6 0.28403 " pathEditMode="relative" rAng="0" ptsTypes="AA">
                                      <p:cBhvr>
                                        <p:cTn id="75" dur="1500" fill="hold"/>
                                        <p:tgtEl>
                                          <p:spTgt spid="8"/>
                                        </p:tgtEl>
                                        <p:attrNameLst>
                                          <p:attrName>ppt_x</p:attrName>
                                          <p:attrName>ppt_y</p:attrName>
                                        </p:attrNameLst>
                                      </p:cBhvr>
                                      <p:rCtr x="0" y="4560"/>
                                    </p:animMotion>
                                  </p:childTnLst>
                                </p:cTn>
                              </p:par>
                              <p:par>
                                <p:cTn id="76" presetID="10" presetClass="exit" presetSubtype="0" fill="hold" grpId="0" nodeType="withEffect">
                                  <p:stCondLst>
                                    <p:cond delay="0"/>
                                  </p:stCondLst>
                                  <p:childTnLst>
                                    <p:animEffect transition="out" filter="fade">
                                      <p:cBhvr>
                                        <p:cTn id="77" dur="500"/>
                                        <p:tgtEl>
                                          <p:spTgt spid="2"/>
                                        </p:tgtEl>
                                      </p:cBhvr>
                                    </p:animEffect>
                                    <p:set>
                                      <p:cBhvr>
                                        <p:cTn id="78" dur="1" fill="hold">
                                          <p:stCondLst>
                                            <p:cond delay="499"/>
                                          </p:stCondLst>
                                        </p:cTn>
                                        <p:tgtEl>
                                          <p:spTgt spid="2"/>
                                        </p:tgtEl>
                                        <p:attrNameLst>
                                          <p:attrName>style.visibility</p:attrName>
                                        </p:attrNameLst>
                                      </p:cBhvr>
                                      <p:to>
                                        <p:strVal val="hidden"/>
                                      </p:to>
                                    </p:set>
                                  </p:childTnLst>
                                </p:cTn>
                              </p:par>
                              <p:par>
                                <p:cTn id="79" presetID="47" presetClass="exit" presetSubtype="0" fill="hold" grpId="0" nodeType="withEffect">
                                  <p:stCondLst>
                                    <p:cond delay="0"/>
                                  </p:stCondLst>
                                  <p:childTnLst>
                                    <p:animEffect transition="out" filter="fade">
                                      <p:cBhvr>
                                        <p:cTn id="80" dur="500"/>
                                        <p:tgtEl>
                                          <p:spTgt spid="19"/>
                                        </p:tgtEl>
                                      </p:cBhvr>
                                    </p:animEffect>
                                    <p:anim calcmode="lin" valueType="num">
                                      <p:cBhvr>
                                        <p:cTn id="81" dur="500"/>
                                        <p:tgtEl>
                                          <p:spTgt spid="19"/>
                                        </p:tgtEl>
                                        <p:attrNameLst>
                                          <p:attrName>ppt_x</p:attrName>
                                        </p:attrNameLst>
                                      </p:cBhvr>
                                      <p:tavLst>
                                        <p:tav tm="0">
                                          <p:val>
                                            <p:strVal val="ppt_x"/>
                                          </p:val>
                                        </p:tav>
                                        <p:tav tm="100000">
                                          <p:val>
                                            <p:strVal val="ppt_x"/>
                                          </p:val>
                                        </p:tav>
                                      </p:tavLst>
                                    </p:anim>
                                    <p:anim calcmode="lin" valueType="num">
                                      <p:cBhvr>
                                        <p:cTn id="82" dur="500"/>
                                        <p:tgtEl>
                                          <p:spTgt spid="19"/>
                                        </p:tgtEl>
                                        <p:attrNameLst>
                                          <p:attrName>ppt_y</p:attrName>
                                        </p:attrNameLst>
                                      </p:cBhvr>
                                      <p:tavLst>
                                        <p:tav tm="0">
                                          <p:val>
                                            <p:strVal val="ppt_y"/>
                                          </p:val>
                                        </p:tav>
                                        <p:tav tm="100000">
                                          <p:val>
                                            <p:strVal val="ppt_y-.1"/>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entr" presetSubtype="0" fill="hold" grpId="1"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anim calcmode="lin" valueType="num">
                                      <p:cBhvr>
                                        <p:cTn id="87" dur="500" fill="hold"/>
                                        <p:tgtEl>
                                          <p:spTgt spid="20"/>
                                        </p:tgtEl>
                                        <p:attrNameLst>
                                          <p:attrName>ppt_x</p:attrName>
                                        </p:attrNameLst>
                                      </p:cBhvr>
                                      <p:tavLst>
                                        <p:tav tm="0">
                                          <p:val>
                                            <p:strVal val="#ppt_x"/>
                                          </p:val>
                                        </p:tav>
                                        <p:tav tm="100000">
                                          <p:val>
                                            <p:strVal val="#ppt_x"/>
                                          </p:val>
                                        </p:tav>
                                      </p:tavLst>
                                    </p:anim>
                                    <p:anim calcmode="lin" valueType="num">
                                      <p:cBhvr>
                                        <p:cTn id="88" dur="500" fill="hold"/>
                                        <p:tgtEl>
                                          <p:spTgt spid="20"/>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par>
                                <p:cTn id="92" presetID="47" presetClass="exit" presetSubtype="0" fill="hold" grpId="0" nodeType="withEffect">
                                  <p:stCondLst>
                                    <p:cond delay="500"/>
                                  </p:stCondLst>
                                  <p:childTnLst>
                                    <p:animEffect transition="out" filter="fade">
                                      <p:cBhvr>
                                        <p:cTn id="93" dur="500"/>
                                        <p:tgtEl>
                                          <p:spTgt spid="20"/>
                                        </p:tgtEl>
                                      </p:cBhvr>
                                    </p:animEffect>
                                    <p:anim calcmode="lin" valueType="num">
                                      <p:cBhvr>
                                        <p:cTn id="94" dur="500"/>
                                        <p:tgtEl>
                                          <p:spTgt spid="20"/>
                                        </p:tgtEl>
                                        <p:attrNameLst>
                                          <p:attrName>ppt_x</p:attrName>
                                        </p:attrNameLst>
                                      </p:cBhvr>
                                      <p:tavLst>
                                        <p:tav tm="0">
                                          <p:val>
                                            <p:strVal val="ppt_x"/>
                                          </p:val>
                                        </p:tav>
                                        <p:tav tm="100000">
                                          <p:val>
                                            <p:strVal val="ppt_x"/>
                                          </p:val>
                                        </p:tav>
                                      </p:tavLst>
                                    </p:anim>
                                    <p:anim calcmode="lin" valueType="num">
                                      <p:cBhvr>
                                        <p:cTn id="95" dur="500"/>
                                        <p:tgtEl>
                                          <p:spTgt spid="20"/>
                                        </p:tgtEl>
                                        <p:attrNameLst>
                                          <p:attrName>ppt_y</p:attrName>
                                        </p:attrNameLst>
                                      </p:cBhvr>
                                      <p:tavLst>
                                        <p:tav tm="0">
                                          <p:val>
                                            <p:strVal val="ppt_y"/>
                                          </p:val>
                                        </p:tav>
                                        <p:tav tm="100000">
                                          <p:val>
                                            <p:strVal val="ppt_y-.1"/>
                                          </p:val>
                                        </p:tav>
                                      </p:tavLst>
                                    </p:anim>
                                    <p:set>
                                      <p:cBhvr>
                                        <p:cTn id="96" dur="1" fill="hold">
                                          <p:stCondLst>
                                            <p:cond delay="499"/>
                                          </p:stCondLst>
                                        </p:cTn>
                                        <p:tgtEl>
                                          <p:spTgt spid="20"/>
                                        </p:tgtEl>
                                        <p:attrNameLst>
                                          <p:attrName>style.visibility</p:attrName>
                                        </p:attrNameLst>
                                      </p:cBhvr>
                                      <p:to>
                                        <p:strVal val="hidden"/>
                                      </p:to>
                                    </p:set>
                                  </p:childTnLst>
                                </p:cTn>
                              </p:par>
                              <p:par>
                                <p:cTn id="97" presetID="42" presetClass="entr" presetSubtype="0" fill="hold" grpId="1" nodeType="withEffect">
                                  <p:stCondLst>
                                    <p:cond delay="50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500"/>
                                        <p:tgtEl>
                                          <p:spTgt spid="21"/>
                                        </p:tgtEl>
                                      </p:cBhvr>
                                    </p:animEffect>
                                    <p:anim calcmode="lin" valueType="num">
                                      <p:cBhvr>
                                        <p:cTn id="100" dur="500" fill="hold"/>
                                        <p:tgtEl>
                                          <p:spTgt spid="21"/>
                                        </p:tgtEl>
                                        <p:attrNameLst>
                                          <p:attrName>ppt_x</p:attrName>
                                        </p:attrNameLst>
                                      </p:cBhvr>
                                      <p:tavLst>
                                        <p:tav tm="0">
                                          <p:val>
                                            <p:strVal val="#ppt_x"/>
                                          </p:val>
                                        </p:tav>
                                        <p:tav tm="100000">
                                          <p:val>
                                            <p:strVal val="#ppt_x"/>
                                          </p:val>
                                        </p:tav>
                                      </p:tavLst>
                                    </p:anim>
                                    <p:anim calcmode="lin" valueType="num">
                                      <p:cBhvr>
                                        <p:cTn id="101" dur="500" fill="hold"/>
                                        <p:tgtEl>
                                          <p:spTgt spid="21"/>
                                        </p:tgtEl>
                                        <p:attrNameLst>
                                          <p:attrName>ppt_y</p:attrName>
                                        </p:attrNameLst>
                                      </p:cBhvr>
                                      <p:tavLst>
                                        <p:tav tm="0">
                                          <p:val>
                                            <p:strVal val="#ppt_y+.1"/>
                                          </p:val>
                                        </p:tav>
                                        <p:tav tm="100000">
                                          <p:val>
                                            <p:strVal val="#ppt_y"/>
                                          </p:val>
                                        </p:tav>
                                      </p:tavLst>
                                    </p:anim>
                                  </p:childTnLst>
                                </p:cTn>
                              </p:par>
                              <p:par>
                                <p:cTn id="102" presetID="22" presetClass="exit" presetSubtype="4" fill="hold" nodeType="withEffect">
                                  <p:stCondLst>
                                    <p:cond delay="500"/>
                                  </p:stCondLst>
                                  <p:childTnLst>
                                    <p:animEffect transition="out" filter="wipe(down)">
                                      <p:cBhvr>
                                        <p:cTn id="103" dur="500"/>
                                        <p:tgtEl>
                                          <p:spTgt spid="25"/>
                                        </p:tgtEl>
                                      </p:cBhvr>
                                    </p:animEffect>
                                    <p:set>
                                      <p:cBhvr>
                                        <p:cTn id="104" dur="1" fill="hold">
                                          <p:stCondLst>
                                            <p:cond delay="499"/>
                                          </p:stCondLst>
                                        </p:cTn>
                                        <p:tgtEl>
                                          <p:spTgt spid="25"/>
                                        </p:tgtEl>
                                        <p:attrNameLst>
                                          <p:attrName>style.visibility</p:attrName>
                                        </p:attrNameLst>
                                      </p:cBhvr>
                                      <p:to>
                                        <p:strVal val="hidden"/>
                                      </p:to>
                                    </p:set>
                                  </p:childTnLst>
                                </p:cTn>
                              </p:par>
                              <p:par>
                                <p:cTn id="105" presetID="22" presetClass="entr" presetSubtype="4" fill="hold" nodeType="withEffect">
                                  <p:stCondLst>
                                    <p:cond delay="500"/>
                                  </p:stCondLst>
                                  <p:childTnLst>
                                    <p:set>
                                      <p:cBhvr>
                                        <p:cTn id="106" dur="1" fill="hold">
                                          <p:stCondLst>
                                            <p:cond delay="0"/>
                                          </p:stCondLst>
                                        </p:cTn>
                                        <p:tgtEl>
                                          <p:spTgt spid="1026"/>
                                        </p:tgtEl>
                                        <p:attrNameLst>
                                          <p:attrName>style.visibility</p:attrName>
                                        </p:attrNameLst>
                                      </p:cBhvr>
                                      <p:to>
                                        <p:strVal val="visible"/>
                                      </p:to>
                                    </p:set>
                                    <p:animEffect transition="in" filter="wipe(down)">
                                      <p:cBhvr>
                                        <p:cTn id="107" dur="500"/>
                                        <p:tgtEl>
                                          <p:spTgt spid="1026"/>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path" presetSubtype="0" accel="50000" decel="50000" fill="hold" grpId="3" nodeType="clickEffect">
                                  <p:stCondLst>
                                    <p:cond delay="0"/>
                                  </p:stCondLst>
                                  <p:childTnLst>
                                    <p:animMotion origin="layout" path="M 1.94444E-6 0.28403 L 1.94444E-6 0.31737 " pathEditMode="relative" rAng="0" ptsTypes="AA">
                                      <p:cBhvr>
                                        <p:cTn id="111" dur="2000" fill="hold"/>
                                        <p:tgtEl>
                                          <p:spTgt spid="8"/>
                                        </p:tgtEl>
                                        <p:attrNameLst>
                                          <p:attrName>ppt_x</p:attrName>
                                          <p:attrName>ppt_y</p:attrName>
                                        </p:attrNameLst>
                                      </p:cBhvr>
                                      <p:rCtr x="0" y="1667"/>
                                    </p:animMotion>
                                  </p:childTnLst>
                                </p:cTn>
                              </p:par>
                              <p:par>
                                <p:cTn id="112" presetID="10" presetClass="exit" presetSubtype="0" fill="hold" grpId="1" nodeType="withEffect">
                                  <p:stCondLst>
                                    <p:cond delay="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par>
                                <p:cTn id="115" presetID="47" presetClass="exit" presetSubtype="0" fill="hold" grpId="0" nodeType="withEffect">
                                  <p:stCondLst>
                                    <p:cond delay="0"/>
                                  </p:stCondLst>
                                  <p:childTnLst>
                                    <p:animEffect transition="out" filter="fade">
                                      <p:cBhvr>
                                        <p:cTn id="116" dur="500"/>
                                        <p:tgtEl>
                                          <p:spTgt spid="21"/>
                                        </p:tgtEl>
                                      </p:cBhvr>
                                    </p:animEffect>
                                    <p:anim calcmode="lin" valueType="num">
                                      <p:cBhvr>
                                        <p:cTn id="117" dur="500"/>
                                        <p:tgtEl>
                                          <p:spTgt spid="21"/>
                                        </p:tgtEl>
                                        <p:attrNameLst>
                                          <p:attrName>ppt_x</p:attrName>
                                        </p:attrNameLst>
                                      </p:cBhvr>
                                      <p:tavLst>
                                        <p:tav tm="0">
                                          <p:val>
                                            <p:strVal val="ppt_x"/>
                                          </p:val>
                                        </p:tav>
                                        <p:tav tm="100000">
                                          <p:val>
                                            <p:strVal val="ppt_x"/>
                                          </p:val>
                                        </p:tav>
                                      </p:tavLst>
                                    </p:anim>
                                    <p:anim calcmode="lin" valueType="num">
                                      <p:cBhvr>
                                        <p:cTn id="118" dur="500"/>
                                        <p:tgtEl>
                                          <p:spTgt spid="21"/>
                                        </p:tgtEl>
                                        <p:attrNameLst>
                                          <p:attrName>ppt_y</p:attrName>
                                        </p:attrNameLst>
                                      </p:cBhvr>
                                      <p:tavLst>
                                        <p:tav tm="0">
                                          <p:val>
                                            <p:strVal val="ppt_y"/>
                                          </p:val>
                                        </p:tav>
                                        <p:tav tm="100000">
                                          <p:val>
                                            <p:strVal val="ppt_y-.1"/>
                                          </p:val>
                                        </p:tav>
                                      </p:tavLst>
                                    </p:anim>
                                    <p:set>
                                      <p:cBhvr>
                                        <p:cTn id="119" dur="1" fill="hold">
                                          <p:stCondLst>
                                            <p:cond delay="499"/>
                                          </p:stCondLst>
                                        </p:cTn>
                                        <p:tgtEl>
                                          <p:spTgt spid="21"/>
                                        </p:tgtEl>
                                        <p:attrNameLst>
                                          <p:attrName>style.visibility</p:attrName>
                                        </p:attrNameLst>
                                      </p:cBhvr>
                                      <p:to>
                                        <p:strVal val="hidden"/>
                                      </p:to>
                                    </p:set>
                                  </p:childTnLst>
                                </p:cTn>
                              </p:par>
                              <p:par>
                                <p:cTn id="120" presetID="42"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anim calcmode="lin" valueType="num">
                                      <p:cBhvr>
                                        <p:cTn id="123" dur="500" fill="hold"/>
                                        <p:tgtEl>
                                          <p:spTgt spid="22"/>
                                        </p:tgtEl>
                                        <p:attrNameLst>
                                          <p:attrName>ppt_x</p:attrName>
                                        </p:attrNameLst>
                                      </p:cBhvr>
                                      <p:tavLst>
                                        <p:tav tm="0">
                                          <p:val>
                                            <p:strVal val="#ppt_x"/>
                                          </p:val>
                                        </p:tav>
                                        <p:tav tm="100000">
                                          <p:val>
                                            <p:strVal val="#ppt_x"/>
                                          </p:val>
                                        </p:tav>
                                      </p:tavLst>
                                    </p:anim>
                                    <p:anim calcmode="lin" valueType="num">
                                      <p:cBhvr>
                                        <p:cTn id="124" dur="500" fill="hold"/>
                                        <p:tgtEl>
                                          <p:spTgt spid="22"/>
                                        </p:tgtEl>
                                        <p:attrNameLst>
                                          <p:attrName>ppt_y</p:attrName>
                                        </p:attrNameLst>
                                      </p:cBhvr>
                                      <p:tavLst>
                                        <p:tav tm="0">
                                          <p:val>
                                            <p:strVal val="#ppt_y+.1"/>
                                          </p:val>
                                        </p:tav>
                                        <p:tav tm="100000">
                                          <p:val>
                                            <p:strVal val="#ppt_y"/>
                                          </p:val>
                                        </p:tav>
                                      </p:tavLst>
                                    </p:anim>
                                  </p:childTnLst>
                                </p:cTn>
                              </p:par>
                              <p:par>
                                <p:cTn id="125" presetID="22" presetClass="exit" presetSubtype="4" fill="hold" nodeType="withEffect">
                                  <p:stCondLst>
                                    <p:cond delay="0"/>
                                  </p:stCondLst>
                                  <p:childTnLst>
                                    <p:animEffect transition="out" filter="wipe(down)">
                                      <p:cBhvr>
                                        <p:cTn id="126" dur="500"/>
                                        <p:tgtEl>
                                          <p:spTgt spid="1026"/>
                                        </p:tgtEl>
                                      </p:cBhvr>
                                    </p:animEffect>
                                    <p:set>
                                      <p:cBhvr>
                                        <p:cTn id="127" dur="1" fill="hold">
                                          <p:stCondLst>
                                            <p:cond delay="499"/>
                                          </p:stCondLst>
                                        </p:cTn>
                                        <p:tgtEl>
                                          <p:spTgt spid="1026"/>
                                        </p:tgtEl>
                                        <p:attrNameLst>
                                          <p:attrName>style.visibility</p:attrName>
                                        </p:attrNameLst>
                                      </p:cBhvr>
                                      <p:to>
                                        <p:strVal val="hidden"/>
                                      </p:to>
                                    </p:set>
                                  </p:childTnLst>
                                </p:cTn>
                              </p:par>
                              <p:par>
                                <p:cTn id="128" presetID="22" presetClass="entr" presetSubtype="4" fill="hold" nodeType="withEffect">
                                  <p:stCondLst>
                                    <p:cond delay="0"/>
                                  </p:stCondLst>
                                  <p:childTnLst>
                                    <p:set>
                                      <p:cBhvr>
                                        <p:cTn id="129" dur="1" fill="hold">
                                          <p:stCondLst>
                                            <p:cond delay="0"/>
                                          </p:stCondLst>
                                        </p:cTn>
                                        <p:tgtEl>
                                          <p:spTgt spid="1027"/>
                                        </p:tgtEl>
                                        <p:attrNameLst>
                                          <p:attrName>style.visibility</p:attrName>
                                        </p:attrNameLst>
                                      </p:cBhvr>
                                      <p:to>
                                        <p:strVal val="visible"/>
                                      </p:to>
                                    </p:set>
                                    <p:animEffect transition="in" filter="wipe(down)">
                                      <p:cBhvr>
                                        <p:cTn id="130" dur="500"/>
                                        <p:tgtEl>
                                          <p:spTgt spid="1027"/>
                                        </p:tgtEl>
                                      </p:cBhvr>
                                    </p:animEffect>
                                  </p:childTnLst>
                                </p:cTn>
                              </p:par>
                              <p:par>
                                <p:cTn id="131" presetID="10" presetClass="entr" presetSubtype="0" fill="hold" grpId="0" nodeType="withEffect">
                                  <p:stCondLst>
                                    <p:cond delay="50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4" grpId="0"/>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normAutofit fontScale="90000"/>
          </a:bodyPr>
          <a:lstStyle/>
          <a:p>
            <a:pPr eaLnBrk="1" hangingPunct="1"/>
            <a:r>
              <a:rPr lang="en-US" dirty="0"/>
              <a:t>Food in dead organisms is mostly water and large organic molecules</a:t>
            </a:r>
            <a:endParaRPr lang="en-US" dirty="0">
              <a:latin typeface="Calibri" charset="0"/>
            </a:endParaRPr>
          </a:p>
        </p:txBody>
      </p:sp>
      <p:sp>
        <p:nvSpPr>
          <p:cNvPr id="25604" name="TextBox 10"/>
          <p:cNvSpPr txBox="1">
            <a:spLocks noChangeArrowheads="1"/>
          </p:cNvSpPr>
          <p:nvPr/>
        </p:nvSpPr>
        <p:spPr bwMode="auto">
          <a:xfrm>
            <a:off x="5679632" y="4572000"/>
            <a:ext cx="2209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b="1" dirty="0"/>
              <a:t>Plant protein</a:t>
            </a:r>
          </a:p>
        </p:txBody>
      </p:sp>
      <p:sp>
        <p:nvSpPr>
          <p:cNvPr id="25605" name="TextBox 11"/>
          <p:cNvSpPr txBox="1">
            <a:spLocks noChangeArrowheads="1"/>
          </p:cNvSpPr>
          <p:nvPr/>
        </p:nvSpPr>
        <p:spPr bwMode="auto">
          <a:xfrm>
            <a:off x="1447800" y="4572000"/>
            <a:ext cx="15240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b="1" dirty="0"/>
              <a:t>Cellulose</a:t>
            </a:r>
          </a:p>
        </p:txBody>
      </p:sp>
      <p:sp>
        <p:nvSpPr>
          <p:cNvPr id="25606" name="TextBox 2"/>
          <p:cNvSpPr txBox="1">
            <a:spLocks noChangeArrowheads="1"/>
          </p:cNvSpPr>
          <p:nvPr/>
        </p:nvSpPr>
        <p:spPr bwMode="auto">
          <a:xfrm>
            <a:off x="1442876" y="5110163"/>
            <a:ext cx="637551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2800" dirty="0"/>
              <a:t>…and many other large organic molecules.</a:t>
            </a:r>
          </a:p>
        </p:txBody>
      </p:sp>
      <p:pic>
        <p:nvPicPr>
          <p:cNvPr id="8" name="Picture 7" descr="cellulose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77555" y="2070861"/>
            <a:ext cx="3453078" cy="2302050"/>
          </a:xfrm>
          <a:prstGeom prst="rect">
            <a:avLst/>
          </a:prstGeom>
        </p:spPr>
      </p:pic>
      <p:pic>
        <p:nvPicPr>
          <p:cNvPr id="9" name="Picture 8" descr="protein 0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30633" y="2070861"/>
            <a:ext cx="3637408" cy="2424939"/>
          </a:xfrm>
          <a:prstGeom prst="rect">
            <a:avLst/>
          </a:prstGeom>
        </p:spPr>
      </p:pic>
      <p:sp>
        <p:nvSpPr>
          <p:cNvPr id="2" name="Slide Number Placeholder 1">
            <a:extLst>
              <a:ext uri="{FF2B5EF4-FFF2-40B4-BE49-F238E27FC236}">
                <a16:creationId xmlns:a16="http://schemas.microsoft.com/office/drawing/2014/main" id="{5F8494F1-B6FF-498A-BC98-EF50B7A2A243}"/>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832308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392501" y="456860"/>
            <a:ext cx="8229600" cy="595471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6</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11" name="Title 1"/>
          <p:cNvSpPr txBox="1">
            <a:spLocks/>
          </p:cNvSpPr>
          <p:nvPr/>
        </p:nvSpPr>
        <p:spPr>
          <a:xfrm>
            <a:off x="360363" y="396529"/>
            <a:ext cx="8229600" cy="992402"/>
          </a:xfrm>
          <a:prstGeom prst="rect">
            <a:avLst/>
          </a:prstGeom>
          <a:gradFill>
            <a:gsLst>
              <a:gs pos="75000">
                <a:srgbClr val="FFFFFF">
                  <a:alpha val="50000"/>
                </a:srgbClr>
              </a:gs>
              <a:gs pos="100000">
                <a:schemeClr val="bg1">
                  <a:alpha val="0"/>
                </a:schemeClr>
              </a:gs>
            </a:gsLst>
            <a:lin ang="5400000" scaled="0"/>
          </a:gradFill>
        </p:spPr>
        <p:txBody>
          <a:bodyPr vert="horz" lIns="91440" tIns="45720" rIns="91440" bIns="45720" rtlCol="0" anchor="ctr">
            <a:normAutofit fontScale="8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Decomposer cells use digested food in two ways</a:t>
            </a:r>
            <a:endParaRPr lang="en-US" altLang="en-US" dirty="0"/>
          </a:p>
        </p:txBody>
      </p:sp>
    </p:spTree>
    <p:extLst>
      <p:ext uri="{BB962C8B-B14F-4D97-AF65-F5344CB8AC3E}">
        <p14:creationId xmlns:p14="http://schemas.microsoft.com/office/powerpoint/2010/main" val="406144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Explaining a Different Decomposer</a:t>
            </a:r>
          </a:p>
        </p:txBody>
      </p:sp>
      <p:sp>
        <p:nvSpPr>
          <p:cNvPr id="3" name="Content Placeholder 2"/>
          <p:cNvSpPr>
            <a:spLocks noGrp="1"/>
          </p:cNvSpPr>
          <p:nvPr>
            <p:ph idx="1"/>
          </p:nvPr>
        </p:nvSpPr>
        <p:spPr>
          <a:xfrm>
            <a:off x="457200" y="1504826"/>
            <a:ext cx="8229600" cy="4397474"/>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You will now explain how a different decomposer uses food to grow, move and function. Here are the decomposers:</a:t>
            </a:r>
          </a:p>
          <a:p>
            <a:pPr defTabSz="914400">
              <a:spcBef>
                <a:spcPts val="0"/>
              </a:spcBef>
            </a:pPr>
            <a:r>
              <a:rPr lang="en-US" dirty="0"/>
              <a:t>Bracket Fungi</a:t>
            </a:r>
          </a:p>
          <a:p>
            <a:pPr defTabSz="914400">
              <a:spcBef>
                <a:spcPts val="0"/>
              </a:spcBef>
            </a:pPr>
            <a:r>
              <a:rPr lang="en-US" dirty="0"/>
              <a:t>Bread Mold</a:t>
            </a:r>
          </a:p>
          <a:p>
            <a:pPr defTabSz="914400">
              <a:spcBef>
                <a:spcPts val="0"/>
              </a:spcBef>
            </a:pPr>
            <a:r>
              <a:rPr lang="en-US" dirty="0"/>
              <a:t>Mycorrhizal Fungi</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516417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Group</a:t>
            </a:r>
          </a:p>
        </p:txBody>
      </p:sp>
      <p:sp>
        <p:nvSpPr>
          <p:cNvPr id="6" name="Content Placeholder 5"/>
          <p:cNvSpPr>
            <a:spLocks noGrp="1"/>
          </p:cNvSpPr>
          <p:nvPr>
            <p:ph idx="1"/>
          </p:nvPr>
        </p:nvSpPr>
        <p:spPr/>
        <p:txBody>
          <a:bodyPr/>
          <a:lstStyle/>
          <a:p>
            <a:r>
              <a:rPr lang="en-US" dirty="0"/>
              <a:t>Compare your ideas with someone who has the same decomposer.</a:t>
            </a:r>
          </a:p>
          <a:p>
            <a:pPr lvl="1"/>
            <a:r>
              <a:rPr lang="en-US" dirty="0"/>
              <a:t>How are they alike?</a:t>
            </a:r>
          </a:p>
          <a:p>
            <a:pPr lvl="1"/>
            <a:r>
              <a:rPr lang="en-US" dirty="0"/>
              <a:t>How are they different?</a:t>
            </a:r>
          </a:p>
          <a:p>
            <a:r>
              <a:rPr lang="en-US" dirty="0"/>
              <a:t>Consider making revisions to your work based on the conversation with your partner or group.</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8</a:t>
            </a:fld>
            <a:endParaRPr lang="en-US" sz="1800" kern="0">
              <a:solidFill>
                <a:sysClr val="windowText" lastClr="000000"/>
              </a:solidFill>
            </a:endParaRPr>
          </a:p>
        </p:txBody>
      </p:sp>
    </p:spTree>
    <p:extLst>
      <p:ext uri="{BB962C8B-B14F-4D97-AF65-F5344CB8AC3E}">
        <p14:creationId xmlns:p14="http://schemas.microsoft.com/office/powerpoint/2010/main" val="1613410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7271"/>
            <a:ext cx="8229600" cy="992402"/>
          </a:xfrm>
        </p:spPr>
        <p:txBody>
          <a:bodyPr/>
          <a:lstStyle/>
          <a:p>
            <a:r>
              <a:rPr lang="en-US" dirty="0"/>
              <a:t>Sharing Ideas with the Class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292146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1994</TotalTime>
  <Words>1688</Words>
  <Application>Microsoft Macintosh PowerPoint</Application>
  <PresentationFormat>On-screen Show (4:3)</PresentationFormat>
  <Paragraphs>161</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Arial Narrow</vt:lpstr>
      <vt:lpstr>Calibri</vt:lpstr>
      <vt:lpstr>Helvetica Neue</vt:lpstr>
      <vt:lpstr>Office Theme</vt:lpstr>
      <vt:lpstr>Decomposers Unit   Activity 6.2: Explaining Other Examples of Decomposers Growing, Moving, and Functioning</vt:lpstr>
      <vt:lpstr>Unit Map</vt:lpstr>
      <vt:lpstr>Explaining Movement, Growth, and Functioning in Other Decomposers</vt:lpstr>
      <vt:lpstr>Decomposers are made of cells</vt:lpstr>
      <vt:lpstr>Food in dead organisms is mostly water and large organic molecules</vt:lpstr>
      <vt:lpstr>PowerPoint Presentation</vt:lpstr>
      <vt:lpstr>Explaining a Different Decomposer</vt:lpstr>
      <vt:lpstr>Comparing Ideas with a Group</vt:lpstr>
      <vt:lpstr>Sharing Ideas with the Class</vt:lpstr>
      <vt:lpstr>Similarities and Differences</vt:lpstr>
      <vt:lpstr>Revisit Your Initial Ideas and Questions</vt:lpstr>
      <vt:lpstr>Revisit the Bread Molding Investigation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104</cp:revision>
  <dcterms:created xsi:type="dcterms:W3CDTF">2013-03-15T22:46:26Z</dcterms:created>
  <dcterms:modified xsi:type="dcterms:W3CDTF">2019-11-11T19:52:45Z</dcterms:modified>
</cp:coreProperties>
</file>