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8" r:id="rId2"/>
    <p:sldId id="266" r:id="rId3"/>
    <p:sldId id="259" r:id="rId4"/>
    <p:sldId id="260" r:id="rId5"/>
    <p:sldId id="261" r:id="rId6"/>
    <p:sldId id="262" r:id="rId7"/>
    <p:sldId id="263" r:id="rId8"/>
    <p:sldId id="269" r:id="rId9"/>
    <p:sldId id="264" r:id="rId10"/>
    <p:sldId id="267"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86"/>
    <p:restoredTop sz="62612" autoAdjust="0"/>
  </p:normalViewPr>
  <p:slideViewPr>
    <p:cSldViewPr snapToGrid="0" snapToObjects="1">
      <p:cViewPr varScale="1">
        <p:scale>
          <a:sx n="57" d="100"/>
          <a:sy n="57" d="100"/>
        </p:scale>
        <p:origin x="1528" y="1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CE9898-53D9-F543-9D32-A5B81C439B4C}"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4251F-03FA-0248-9853-A8500C1E7589}" type="slidenum">
              <a:rPr lang="en-US" smtClean="0"/>
              <a:t>‹#›</a:t>
            </a:fld>
            <a:endParaRPr lang="en-US"/>
          </a:p>
        </p:txBody>
      </p:sp>
    </p:spTree>
    <p:extLst>
      <p:ext uri="{BB962C8B-B14F-4D97-AF65-F5344CB8AC3E}">
        <p14:creationId xmlns:p14="http://schemas.microsoft.com/office/powerpoint/2010/main" val="13502229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plantpath.cornell.edu/PhotoLab/timelapse.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baseline="0" dirty="0"/>
          </a:p>
          <a:p>
            <a:pPr lvl="0"/>
            <a:r>
              <a:rPr lang="en-US" sz="1200" b="1" kern="1200" dirty="0">
                <a:solidFill>
                  <a:schemeClr val="tx1"/>
                </a:solidFill>
                <a:effectLst/>
                <a:latin typeface="+mn-lt"/>
                <a:ea typeface="+mn-ea"/>
                <a:cs typeface="+mn-cs"/>
              </a:rPr>
              <a:t>Have students discuss the pretest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Ask students to write down questions they have after taking the pretest (for instance, on the back of their 1.2 Expressing Ideas and Questions Tool for Things Decaying). Explain that we will try to answer most of those during the </a:t>
            </a:r>
            <a:r>
              <a:rPr lang="en-US" sz="1200" i="1" kern="1200" dirty="0">
                <a:solidFill>
                  <a:schemeClr val="tx1"/>
                </a:solidFill>
                <a:effectLst/>
                <a:latin typeface="+mn-lt"/>
                <a:ea typeface="+mn-ea"/>
                <a:cs typeface="+mn-cs"/>
              </a:rPr>
              <a:t>Decomposers Unit</a:t>
            </a:r>
            <a:r>
              <a:rPr lang="en-US" sz="1200" kern="1200" dirty="0">
                <a:solidFill>
                  <a:schemeClr val="tx1"/>
                </a:solidFill>
                <a:effectLst/>
                <a:latin typeface="+mn-lt"/>
                <a:ea typeface="+mn-ea"/>
                <a:cs typeface="+mn-cs"/>
              </a:rPr>
              <a:t>.</a:t>
            </a:r>
          </a:p>
          <a:p>
            <a:endParaRPr lang="en-US" dirty="0"/>
          </a:p>
          <a:p>
            <a:pPr lvl="0"/>
            <a:r>
              <a:rPr lang="en-US" sz="1200" b="1" kern="1200" dirty="0">
                <a:solidFill>
                  <a:schemeClr val="tx1"/>
                </a:solidFill>
                <a:effectLst/>
                <a:latin typeface="+mn-lt"/>
                <a:ea typeface="+mn-ea"/>
                <a:cs typeface="+mn-cs"/>
              </a:rPr>
              <a:t>(Optional) Have students complete the Big Idea Probe: Leaf Pack Experiment.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 to use the Big Idea Probe: Leaf Pack Experiment, have students complete it and share their ideas. See Assessing the Big Idea Probe: Leaf Pack Experiment for suggestions about how to use the Big Idea Probe.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Have a discussion to complete the Learning Tracking Tool for this activity.</a:t>
            </a:r>
            <a:endParaRPr lang="en-US" sz="1200" kern="120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1.2 Expressing Ideas and Questions About How Things Decay PPT.</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Pass out a Learning Tracking Tool for Decomposers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 activity chunk name in the first column, "Expressing Ideas and Questions" and their role as the “Questioner.”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keep their Learning Tracking Tool for future activities.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Expressing Ideas and Questions, Questioner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a:t>
            </a:r>
            <a:r>
              <a:rPr lang="en-US" sz="1200" kern="1200" dirty="0">
                <a:solidFill>
                  <a:schemeClr val="tx1"/>
                </a:solidFill>
                <a:effectLst/>
                <a:latin typeface="+mn-lt"/>
                <a:ea typeface="+mn-ea"/>
                <a:cs typeface="+mn-cs"/>
              </a:rPr>
              <a:t> Take a pretest and share initial ideas on the Expressing Ideas and Questions Tool about how bread molds, identifying what decomposers need to grow and gain mass.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a:t>
            </a:r>
            <a:r>
              <a:rPr lang="en-US" sz="1200" kern="1200" dirty="0">
                <a:solidFill>
                  <a:schemeClr val="tx1"/>
                </a:solidFill>
                <a:effectLst/>
                <a:latin typeface="+mn-lt"/>
                <a:ea typeface="+mn-ea"/>
                <a:cs typeface="+mn-cs"/>
              </a:rPr>
              <a:t> We already have some ideas about what happens when bread molds. We also have lots of questions!</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What makes up a decomposer’s food?</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4794251F-03FA-0248-9853-A8500C1E7589}" type="slidenum">
              <a:rPr lang="en-US" smtClean="0"/>
              <a:t>10</a:t>
            </a:fld>
            <a:endParaRPr lang="en-US"/>
          </a:p>
        </p:txBody>
      </p:sp>
    </p:spTree>
    <p:extLst>
      <p:ext uri="{BB962C8B-B14F-4D97-AF65-F5344CB8AC3E}">
        <p14:creationId xmlns:p14="http://schemas.microsoft.com/office/powerpoint/2010/main" val="1078641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1.2 Expressing Ideas and Questions About How</a:t>
            </a:r>
            <a:r>
              <a:rPr lang="en-US" sz="1200" kern="1200" baseline="0" dirty="0">
                <a:solidFill>
                  <a:schemeClr val="tx1"/>
                </a:solidFill>
                <a:effectLst/>
                <a:latin typeface="+mn-lt"/>
                <a:ea typeface="+mn-ea"/>
                <a:cs typeface="+mn-cs"/>
              </a:rPr>
              <a:t> Things Decay </a:t>
            </a:r>
            <a:r>
              <a:rPr lang="en-US" sz="1200" kern="1200" dirty="0">
                <a:solidFill>
                  <a:schemeClr val="tx1"/>
                </a:solidFill>
                <a:effectLst/>
                <a:latin typeface="+mn-lt"/>
                <a:ea typeface="+mn-ea"/>
                <a:cs typeface="+mn-cs"/>
              </a:rPr>
              <a:t>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268116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watch a time-lapse video of various materials decaying.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link in slide 3 of the 1.2 Expressing Ideas and Questions about Bread Molding PPT (or above) to have your students observe various things decaying.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This website has 30 different videos that last about 30 seconds each. We recommend watching a few and saving the bagel video for last: it has a fun surprise ending. </a:t>
            </a:r>
            <a:r>
              <a:rPr lang="en-US" sz="1200" u="sng" kern="1200" dirty="0">
                <a:solidFill>
                  <a:schemeClr val="tx1"/>
                </a:solidFill>
                <a:effectLst/>
                <a:latin typeface="+mn-lt"/>
                <a:ea typeface="+mn-ea"/>
                <a:cs typeface="+mn-cs"/>
                <a:hlinkClick r:id="rId3"/>
              </a:rPr>
              <a:t>http://www.plantpath.cornell.edu/PhotoLab/timelapse.html</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794251F-03FA-0248-9853-A8500C1E7589}" type="slidenum">
              <a:rPr lang="en-US" smtClean="0"/>
              <a:t>3</a:t>
            </a:fld>
            <a:endParaRPr lang="en-US"/>
          </a:p>
        </p:txBody>
      </p:sp>
    </p:spTree>
    <p:extLst>
      <p:ext uri="{BB962C8B-B14F-4D97-AF65-F5344CB8AC3E}">
        <p14:creationId xmlns:p14="http://schemas.microsoft.com/office/powerpoint/2010/main" val="2192885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complete the Expressing Ideas and Questions Tool on their own.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of the 1.2 Expressing Ideas and Questions About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now they will take a few minutes to think and record their ideas and questions about what happens when things decay on their own.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each student one copy of 1.2 Expressing Ideas and Questions Tool for Bread Molding.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students about 5 minutes to complete the tool as individuals.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Encourage students to think about things they have seen in the world or in the videos they just watched to help inform their ideas and questions.</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4794251F-03FA-0248-9853-A8500C1E7589}" type="slidenum">
              <a:rPr lang="en-US" smtClean="0"/>
              <a:t>4</a:t>
            </a:fld>
            <a:endParaRPr lang="en-US"/>
          </a:p>
        </p:txBody>
      </p:sp>
    </p:spTree>
    <p:extLst>
      <p:ext uri="{BB962C8B-B14F-4D97-AF65-F5344CB8AC3E}">
        <p14:creationId xmlns:p14="http://schemas.microsoft.com/office/powerpoint/2010/main" val="2152142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compare their own ideas with the ideas of a partner.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of the 1.2 Expressing Ideas and Questions About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now that they have had a chance to record their ideas and questions on their own, it is important to compare their ideas to their classmates to see how they are similar and different, and also so we know how many different ideas there are in the class.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Divide students into pairs and have students compare their ideas on the 1.2 Expressing Ideas and Questions Tool for Bread Molding with each other. As students are sharing, circulate through the groups. Consider asking questions such as </a:t>
            </a:r>
            <a:r>
              <a:rPr lang="en-US" sz="1200" i="1" kern="1200" dirty="0">
                <a:solidFill>
                  <a:schemeClr val="tx1"/>
                </a:solidFill>
                <a:effectLst/>
                <a:latin typeface="+mn-lt"/>
                <a:ea typeface="+mn-ea"/>
                <a:cs typeface="+mn-cs"/>
              </a:rPr>
              <a:t>Do you agree with each other about XX? Where did you learn about that? What experiences have you had to help you with your explanation?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At this point, do not correct any wrong ideas, treat this as brainstorming.</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Pay attention to patterns in students’ ideas or specific individual ideas that diverge from the patterns as both may be valuable to discuss as a whole class later.</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794251F-03FA-0248-9853-A8500C1E7589}" type="slidenum">
              <a:rPr lang="en-US" smtClean="0"/>
              <a:t>5</a:t>
            </a:fld>
            <a:endParaRPr lang="en-US"/>
          </a:p>
        </p:txBody>
      </p:sp>
    </p:spTree>
    <p:extLst>
      <p:ext uri="{BB962C8B-B14F-4D97-AF65-F5344CB8AC3E}">
        <p14:creationId xmlns:p14="http://schemas.microsoft.com/office/powerpoint/2010/main" val="1087801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Post ideas for class discussion.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that they have had a chance to write their ideas and questions as individuals and as pairs, it is important to look at the range of ideas in the class. Again, at this point, do not correct any wrong ideas. Treat this as brainstorming: all ideas are on the table.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6 of the 1.2 Expressing Ideas and Questions and Questions About Bread Molding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each pair 2 sticky notes.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most important idea from their Expressing Ideas and Questions Tools on a sticky note and put it on the board under the “Your Ideas” column.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most important question from their Expressing Ideas and Questions Tool on a sticky note and put it on the board under the “Your Questions” column.</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8783ADA3-5DBE-184E-BA7D-B51EDE4F89EF}"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14878556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a class discussion.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Lead a whole class discussion to examine the variety of student ideas and questions on the poster. Draw out and press students to build on their ideas about what happens to the bread that the mold is growing on and what the mold is doing with air. Use the talk and writing moves at the beginning of this lesson to help with facilitating the class discussion – see the Notes part of the slide.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7 of the 1.2 Expressing Ideas and Questions About Bread Molding PPT. Note that this slide is a duplicate of the previous one but with a new heading. Take this time to discuss students’ ideas, organize them according to patterns, etc.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Later, you can use this duplicate slide as a record of class ideas for the future, either by saving the post-it notes or by taking a picture of them.</a:t>
            </a:r>
            <a:endParaRPr lang="en-US" sz="1200" b="1" kern="1200" dirty="0">
              <a:solidFill>
                <a:schemeClr val="tx1"/>
              </a:solidFill>
              <a:effectLst/>
              <a:latin typeface="+mn-lt"/>
              <a:ea typeface="+mn-ea"/>
              <a:cs typeface="+mn-cs"/>
            </a:endParaRP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8783ADA3-5DBE-184E-BA7D-B51EDE4F89EF}" type="slidenum">
              <a:rPr lang="en-US"/>
              <a:pPr fontAlgn="base">
                <a:spcBef>
                  <a:spcPct val="0"/>
                </a:spcBef>
                <a:spcAft>
                  <a:spcPct val="0"/>
                </a:spcAft>
              </a:pPr>
              <a:t>7</a:t>
            </a:fld>
            <a:endParaRPr lang="en-US"/>
          </a:p>
        </p:txBody>
      </p:sp>
    </p:spTree>
    <p:extLst>
      <p:ext uri="{BB962C8B-B14F-4D97-AF65-F5344CB8AC3E}">
        <p14:creationId xmlns:p14="http://schemas.microsoft.com/office/powerpoint/2010/main" val="2415089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read the Decomposers Storyline Reading</a:t>
            </a:r>
          </a:p>
          <a:p>
            <a:pPr lvl="0"/>
            <a:r>
              <a:rPr lang="en-US" sz="1200" kern="1200" dirty="0">
                <a:solidFill>
                  <a:schemeClr val="tx1"/>
                </a:solidFill>
                <a:effectLst/>
                <a:latin typeface="+mn-lt"/>
                <a:ea typeface="+mn-ea"/>
                <a:cs typeface="+mn-cs"/>
              </a:rPr>
              <a:t>Show slide 8 of the 1.2 Expressing Ideas and Questions About Bread Molding PPT. Have students partner-read the 1.2 Decomposers Storyline Reading which explains the storyline of the unit and connects it to the work of Dr. Ellen </a:t>
            </a:r>
            <a:r>
              <a:rPr lang="en-US" sz="1200" kern="1200" dirty="0" err="1">
                <a:solidFill>
                  <a:schemeClr val="tx1"/>
                </a:solidFill>
                <a:effectLst/>
                <a:latin typeface="+mn-lt"/>
                <a:ea typeface="+mn-ea"/>
                <a:cs typeface="+mn-cs"/>
              </a:rPr>
              <a:t>Holste</a:t>
            </a:r>
            <a:r>
              <a:rPr lang="en-US" sz="1200" kern="1200" dirty="0">
                <a:solidFill>
                  <a:schemeClr val="tx1"/>
                </a:solidFill>
                <a:effectLst/>
                <a:latin typeface="+mn-lt"/>
                <a:ea typeface="+mn-ea"/>
                <a:cs typeface="+mn-cs"/>
              </a:rPr>
              <a:t>. Read while using the Questions, Connections, Questions Student Reading Strategy. See the Engaging Students with Readings and the Question, Connections, Questions Reading Strategy Educator Resource document for information about how to engage students with this strategy.</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pairs are finished reading, have students share with the class what they found interesting and any questions they have.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366662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Expressing Ideas and Questions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of the 1.2 Expressing Ideas and Questions About How Things Decay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they will revisit these ideas and questions later in the unit to see how their thinking changes.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class can also return to shared ideas on Slide 7.</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794251F-03FA-0248-9853-A8500C1E7589}" type="slidenum">
              <a:rPr lang="en-US" smtClean="0"/>
              <a:t>9</a:t>
            </a:fld>
            <a:endParaRPr lang="en-US"/>
          </a:p>
        </p:txBody>
      </p:sp>
    </p:spTree>
    <p:extLst>
      <p:ext uri="{BB962C8B-B14F-4D97-AF65-F5344CB8AC3E}">
        <p14:creationId xmlns:p14="http://schemas.microsoft.com/office/powerpoint/2010/main" val="2591232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100C223-1B23-344B-9075-70BCF0DD770C}"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13716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00C223-1B23-344B-9075-70BCF0DD770C}"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830462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00C223-1B23-344B-9075-70BCF0DD770C}"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61723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00C223-1B23-344B-9075-70BCF0DD770C}"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219179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100C223-1B23-344B-9075-70BCF0DD770C}"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21531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100C223-1B23-344B-9075-70BCF0DD770C}" type="datetimeFigureOut">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289769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100C223-1B23-344B-9075-70BCF0DD770C}" type="datetimeFigureOut">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421804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100C223-1B23-344B-9075-70BCF0DD770C}" type="datetimeFigureOut">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902736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00C223-1B23-344B-9075-70BCF0DD770C}" type="datetimeFigureOut">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788394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00C223-1B23-344B-9075-70BCF0DD770C}" type="datetimeFigureOut">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0572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00C223-1B23-344B-9075-70BCF0DD770C}" type="datetimeFigureOut">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26052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0C223-1B23-344B-9075-70BCF0DD770C}" type="datetimeFigureOut">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2A8714-C4A1-614E-B309-DB23F8B4D841}" type="slidenum">
              <a:rPr lang="en-US" smtClean="0"/>
              <a:t>‹#›</a:t>
            </a:fld>
            <a:endParaRPr lang="en-US"/>
          </a:p>
        </p:txBody>
      </p:sp>
    </p:spTree>
    <p:extLst>
      <p:ext uri="{BB962C8B-B14F-4D97-AF65-F5344CB8AC3E}">
        <p14:creationId xmlns:p14="http://schemas.microsoft.com/office/powerpoint/2010/main" val="403299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plantpath.cornell.edu/PhotoLab/timelapse.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582057"/>
            <a:ext cx="8294914" cy="2343210"/>
          </a:xfrm>
        </p:spPr>
        <p:txBody>
          <a:bodyPr>
            <a:normAutofit fontScale="90000"/>
          </a:bodyPr>
          <a:lstStyle/>
          <a:p>
            <a:r>
              <a:rPr lang="en-US" i="1" dirty="0">
                <a:latin typeface="Arial"/>
                <a:cs typeface="Arial"/>
              </a:rPr>
              <a:t>Decomposers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1.2 Expressing Ideas and Questions about Bread Molding</a:t>
            </a:r>
          </a:p>
        </p:txBody>
      </p:sp>
      <p:pic>
        <p:nvPicPr>
          <p:cNvPr id="5" name="Picture 4" descr="shelf fungu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9642" y="3925267"/>
            <a:ext cx="2952566" cy="2345673"/>
          </a:xfrm>
          <a:prstGeom prst="rect">
            <a:avLst/>
          </a:prstGeom>
        </p:spPr>
      </p:pic>
    </p:spTree>
    <p:extLst>
      <p:ext uri="{BB962C8B-B14F-4D97-AF65-F5344CB8AC3E}">
        <p14:creationId xmlns:p14="http://schemas.microsoft.com/office/powerpoint/2010/main" val="53612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518B2-5831-3F4A-B0AF-C5F5B9C043F8}"/>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A29D34C9-0255-B941-9198-50DD021BC046}"/>
              </a:ext>
            </a:extLst>
          </p:cNvPr>
          <p:cNvSpPr>
            <a:spLocks noGrp="1"/>
          </p:cNvSpPr>
          <p:nvPr>
            <p:ph idx="1"/>
          </p:nvPr>
        </p:nvSpPr>
        <p:spPr>
          <a:xfrm>
            <a:off x="457200" y="1600200"/>
            <a:ext cx="4056743" cy="4525963"/>
          </a:xfrm>
        </p:spPr>
        <p:txBody>
          <a:bodyPr>
            <a:normAutofit fontScale="55000" lnSpcReduction="20000"/>
          </a:bodyPr>
          <a:lstStyle/>
          <a:p>
            <a:pPr lvl="0"/>
            <a:r>
              <a:rPr lang="en-US" dirty="0"/>
              <a:t>Record the activity chunk name  “Questions about Decomposers” and their role as “Questioner.”</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pic>
        <p:nvPicPr>
          <p:cNvPr id="4" name="Picture 3">
            <a:extLst>
              <a:ext uri="{FF2B5EF4-FFF2-40B4-BE49-F238E27FC236}">
                <a16:creationId xmlns:a16="http://schemas.microsoft.com/office/drawing/2014/main" id="{0D01C3A7-5222-AC47-AE43-9672803E34A3}"/>
              </a:ext>
            </a:extLst>
          </p:cNvPr>
          <p:cNvPicPr>
            <a:picLocks noChangeAspect="1"/>
          </p:cNvPicPr>
          <p:nvPr/>
        </p:nvPicPr>
        <p:blipFill>
          <a:blip r:embed="rId3"/>
          <a:stretch>
            <a:fillRect/>
          </a:stretch>
        </p:blipFill>
        <p:spPr>
          <a:xfrm>
            <a:off x="4572000" y="2007344"/>
            <a:ext cx="4302450" cy="2988402"/>
          </a:xfrm>
          <a:prstGeom prst="rect">
            <a:avLst/>
          </a:prstGeom>
          <a:ln>
            <a:solidFill>
              <a:schemeClr val="tx1"/>
            </a:solidFill>
          </a:ln>
        </p:spPr>
      </p:pic>
    </p:spTree>
    <p:extLst>
      <p:ext uri="{BB962C8B-B14F-4D97-AF65-F5344CB8AC3E}">
        <p14:creationId xmlns:p14="http://schemas.microsoft.com/office/powerpoint/2010/main" val="3090468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26ED6CA-FE11-1D4D-918D-DF4EF42FE61C}"/>
              </a:ext>
            </a:extLst>
          </p:cNvPr>
          <p:cNvPicPr>
            <a:picLocks noChangeAspect="1"/>
          </p:cNvPicPr>
          <p:nvPr/>
        </p:nvPicPr>
        <p:blipFill>
          <a:blip r:embed="rId3"/>
          <a:stretch>
            <a:fillRect/>
          </a:stretch>
        </p:blipFill>
        <p:spPr>
          <a:xfrm>
            <a:off x="612842" y="1699878"/>
            <a:ext cx="7918315" cy="4374231"/>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8" name="Oval Callout 7"/>
          <p:cNvSpPr>
            <a:spLocks noChangeArrowheads="1"/>
          </p:cNvSpPr>
          <p:nvPr/>
        </p:nvSpPr>
        <p:spPr bwMode="auto">
          <a:xfrm>
            <a:off x="457200" y="2500154"/>
            <a:ext cx="924560" cy="924560"/>
          </a:xfrm>
          <a:prstGeom prst="wedgeEllipseCallout">
            <a:avLst>
              <a:gd name="adj1" fmla="val 53987"/>
              <a:gd name="adj2" fmla="val 80078"/>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1808273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Decomposers Videos</a:t>
            </a:r>
          </a:p>
        </p:txBody>
      </p:sp>
      <p:pic>
        <p:nvPicPr>
          <p:cNvPr id="2050" name="Picture 2">
            <a:hlinkClick r:id="rId3"/>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l="29782" t="30188" r="30839" b="18834"/>
          <a:stretch/>
        </p:blipFill>
        <p:spPr bwMode="auto">
          <a:xfrm>
            <a:off x="1190387" y="1417638"/>
            <a:ext cx="6741517" cy="4909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2997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half" idx="2"/>
          </p:nvPr>
        </p:nvSpPr>
        <p:spPr>
          <a:xfrm>
            <a:off x="457199" y="1745394"/>
            <a:ext cx="3008313" cy="3792883"/>
          </a:xfrm>
        </p:spPr>
        <p:txBody>
          <a:bodyPr>
            <a:noAutofit/>
          </a:bodyPr>
          <a:lstStyle/>
          <a:p>
            <a:pPr marL="342900" indent="-342900">
              <a:buFont typeface="Arial" panose="020B0604020202020204" pitchFamily="34" charset="0"/>
              <a:buChar char="•"/>
            </a:pPr>
            <a:r>
              <a:rPr lang="en-US" sz="2000" dirty="0"/>
              <a:t>Use this tool to record your ideas about how you think bread molds.</a:t>
            </a:r>
          </a:p>
          <a:p>
            <a:pPr marL="342900" indent="-342900">
              <a:buFont typeface="Arial" panose="020B0604020202020204" pitchFamily="34" charset="0"/>
              <a:buChar char="•"/>
            </a:pPr>
            <a:r>
              <a:rPr lang="en-US" sz="2000" dirty="0"/>
              <a:t>It’s okay if you don’t know the “right answer” at this point! </a:t>
            </a:r>
          </a:p>
          <a:p>
            <a:pPr marL="342900" indent="-342900">
              <a:buFont typeface="Arial" panose="020B0604020202020204" pitchFamily="34" charset="0"/>
              <a:buChar char="•"/>
            </a:pPr>
            <a:r>
              <a:rPr lang="en-US" sz="2000" dirty="0"/>
              <a:t>At the end, you will have a chance to share your ideas  and questions, and hear the ideas and questions of your classmates.</a:t>
            </a:r>
          </a:p>
        </p:txBody>
      </p:sp>
      <p:sp>
        <p:nvSpPr>
          <p:cNvPr id="5" name="Title 4"/>
          <p:cNvSpPr txBox="1">
            <a:spLocks/>
          </p:cNvSpPr>
          <p:nvPr/>
        </p:nvSpPr>
        <p:spPr>
          <a:xfrm>
            <a:off x="457200" y="274638"/>
            <a:ext cx="8229600" cy="724822"/>
          </a:xfrm>
          <a:prstGeom prst="rect">
            <a:avLst/>
          </a:prstGeom>
        </p:spPr>
        <p:txBody>
          <a:bodyPr vert="horz" lIns="91440" tIns="45720" rIns="91440" bIns="45720" rtlCol="0" anchor="b">
            <a:normAutofit fontScale="92500"/>
          </a:bodyPr>
          <a:lstStyle>
            <a:lvl1pPr algn="l" defTabSz="457200" rtl="0" eaLnBrk="1" latinLnBrk="0" hangingPunct="1">
              <a:spcBef>
                <a:spcPct val="0"/>
              </a:spcBef>
              <a:buNone/>
              <a:defRPr sz="2000" b="1" kern="1200">
                <a:solidFill>
                  <a:schemeClr val="tx1"/>
                </a:solidFill>
                <a:latin typeface="+mj-lt"/>
                <a:ea typeface="+mj-ea"/>
                <a:cs typeface="+mj-cs"/>
              </a:defRPr>
            </a:lvl1pPr>
          </a:lstStyle>
          <a:p>
            <a:pPr algn="ctr"/>
            <a:r>
              <a:rPr lang="en-US" sz="4400" b="0" dirty="0"/>
              <a:t>Expressing Your Ideas and Questions</a:t>
            </a:r>
          </a:p>
        </p:txBody>
      </p:sp>
      <p:pic>
        <p:nvPicPr>
          <p:cNvPr id="8" name="Content Placeholder 7">
            <a:extLst>
              <a:ext uri="{FF2B5EF4-FFF2-40B4-BE49-F238E27FC236}">
                <a16:creationId xmlns:a16="http://schemas.microsoft.com/office/drawing/2014/main" id="{31BED633-7582-DB49-93C1-179F15CC84C8}"/>
              </a:ext>
            </a:extLst>
          </p:cNvPr>
          <p:cNvPicPr>
            <a:picLocks noGrp="1" noChangeAspect="1"/>
          </p:cNvPicPr>
          <p:nvPr>
            <p:ph idx="1"/>
          </p:nvPr>
        </p:nvPicPr>
        <p:blipFill>
          <a:blip r:embed="rId3"/>
          <a:stretch>
            <a:fillRect/>
          </a:stretch>
        </p:blipFill>
        <p:spPr>
          <a:xfrm>
            <a:off x="4353340" y="1157510"/>
            <a:ext cx="3920322" cy="4968653"/>
          </a:xfrm>
          <a:ln>
            <a:solidFill>
              <a:schemeClr val="tx1"/>
            </a:solidFill>
          </a:ln>
        </p:spPr>
      </p:pic>
    </p:spTree>
    <p:extLst>
      <p:ext uri="{BB962C8B-B14F-4D97-AF65-F5344CB8AC3E}">
        <p14:creationId xmlns:p14="http://schemas.microsoft.com/office/powerpoint/2010/main" val="3397296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Comparing Ideas and Questions with a Partner</a:t>
            </a:r>
          </a:p>
        </p:txBody>
      </p:sp>
      <p:sp>
        <p:nvSpPr>
          <p:cNvPr id="6" name="Content Placeholder 5"/>
          <p:cNvSpPr>
            <a:spLocks noGrp="1"/>
          </p:cNvSpPr>
          <p:nvPr>
            <p:ph idx="1"/>
          </p:nvPr>
        </p:nvSpPr>
        <p:spPr/>
        <p:txBody>
          <a:bodyPr/>
          <a:lstStyle/>
          <a:p>
            <a:r>
              <a:rPr lang="en-US" dirty="0"/>
              <a:t>While you’re working, I’ll come around to check in:</a:t>
            </a:r>
          </a:p>
          <a:p>
            <a:pPr lvl="1"/>
            <a:r>
              <a:rPr lang="en-US" dirty="0"/>
              <a:t>Do you agree with each other’s ideas? Why or why not?</a:t>
            </a:r>
          </a:p>
          <a:p>
            <a:pPr lvl="1"/>
            <a:r>
              <a:rPr lang="en-US" dirty="0"/>
              <a:t>Where did you learn about your ideas? What experiences have you had to help you with your explanation?</a:t>
            </a:r>
          </a:p>
        </p:txBody>
      </p:sp>
    </p:spTree>
    <p:extLst>
      <p:ext uri="{BB962C8B-B14F-4D97-AF65-F5344CB8AC3E}">
        <p14:creationId xmlns:p14="http://schemas.microsoft.com/office/powerpoint/2010/main" val="3151417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Content Placeholder 2"/>
          <p:cNvSpPr>
            <a:spLocks noGrp="1"/>
          </p:cNvSpPr>
          <p:nvPr>
            <p:ph sz="half" idx="1"/>
          </p:nvPr>
        </p:nvSpPr>
        <p:spPr>
          <a:xfrm>
            <a:off x="457200" y="1066800"/>
            <a:ext cx="4038600" cy="5181600"/>
          </a:xfrm>
        </p:spPr>
        <p:txBody>
          <a:bodyPr/>
          <a:lstStyle/>
          <a:p>
            <a:pPr marL="0" indent="0">
              <a:buFont typeface="Arial" charset="0"/>
              <a:buNone/>
            </a:pPr>
            <a:r>
              <a:rPr lang="en-US" dirty="0">
                <a:latin typeface="Calibri" charset="0"/>
              </a:rPr>
              <a:t>Your ideas:</a:t>
            </a:r>
          </a:p>
        </p:txBody>
      </p:sp>
      <p:sp>
        <p:nvSpPr>
          <p:cNvPr id="3074" name="Content Placeholder 3"/>
          <p:cNvSpPr>
            <a:spLocks noGrp="1"/>
          </p:cNvSpPr>
          <p:nvPr>
            <p:ph sz="half" idx="2"/>
          </p:nvPr>
        </p:nvSpPr>
        <p:spPr>
          <a:xfrm>
            <a:off x="4648200" y="1066800"/>
            <a:ext cx="4038600" cy="5211763"/>
          </a:xfrm>
        </p:spPr>
        <p:txBody>
          <a:bodyPr/>
          <a:lstStyle/>
          <a:p>
            <a:pPr marL="0" indent="0">
              <a:buFont typeface="Arial" charset="0"/>
              <a:buNone/>
            </a:pPr>
            <a:r>
              <a:rPr lang="en-US" dirty="0">
                <a:latin typeface="Calibri" charset="0"/>
              </a:rPr>
              <a:t>Your questions:</a:t>
            </a:r>
          </a:p>
          <a:p>
            <a:pPr marL="0" indent="0">
              <a:buFont typeface="Arial" charset="0"/>
              <a:buNone/>
            </a:pPr>
            <a:endParaRPr lang="en-US" dirty="0">
              <a:latin typeface="Calibri" charset="0"/>
            </a:endParaRPr>
          </a:p>
        </p:txBody>
      </p:sp>
      <p:sp>
        <p:nvSpPr>
          <p:cNvPr id="3075" name="Title 1"/>
          <p:cNvSpPr>
            <a:spLocks noGrp="1"/>
          </p:cNvSpPr>
          <p:nvPr>
            <p:ph type="title"/>
          </p:nvPr>
        </p:nvSpPr>
        <p:spPr>
          <a:xfrm>
            <a:off x="228600" y="274638"/>
            <a:ext cx="8458200" cy="639762"/>
          </a:xfrm>
        </p:spPr>
        <p:txBody>
          <a:bodyPr>
            <a:noAutofit/>
          </a:bodyPr>
          <a:lstStyle/>
          <a:p>
            <a:r>
              <a:rPr lang="en-US" dirty="0">
                <a:latin typeface="Calibri" charset="0"/>
              </a:rPr>
              <a:t>Posting Ideas for Class Discussion</a:t>
            </a:r>
          </a:p>
        </p:txBody>
      </p:sp>
      <p:sp>
        <p:nvSpPr>
          <p:cNvPr id="7" name="Slide Number Placeholder 6"/>
          <p:cNvSpPr>
            <a:spLocks noGrp="1"/>
          </p:cNvSpPr>
          <p:nvPr>
            <p:ph type="sldNum" sz="quarter" idx="12"/>
          </p:nvPr>
        </p:nvSpPr>
        <p:spPr/>
        <p:txBody>
          <a:bodyPr/>
          <a:lstStyle/>
          <a:p>
            <a:fld id="{D3A1C050-F6FE-0E43-A9D0-F8EEADE3D1E4}" type="slidenum">
              <a:rPr lang="en-US" smtClean="0"/>
              <a:pPr/>
              <a:t>6</a:t>
            </a:fld>
            <a:endParaRPr lang="en-US" dirty="0"/>
          </a:p>
        </p:txBody>
      </p:sp>
    </p:spTree>
    <p:extLst>
      <p:ext uri="{BB962C8B-B14F-4D97-AF65-F5344CB8AC3E}">
        <p14:creationId xmlns:p14="http://schemas.microsoft.com/office/powerpoint/2010/main" val="403428094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Content Placeholder 2"/>
          <p:cNvSpPr>
            <a:spLocks noGrp="1"/>
          </p:cNvSpPr>
          <p:nvPr>
            <p:ph sz="half" idx="1"/>
          </p:nvPr>
        </p:nvSpPr>
        <p:spPr>
          <a:xfrm>
            <a:off x="457200" y="1066800"/>
            <a:ext cx="4038600" cy="5181600"/>
          </a:xfrm>
        </p:spPr>
        <p:txBody>
          <a:bodyPr/>
          <a:lstStyle/>
          <a:p>
            <a:pPr marL="0" indent="0">
              <a:buFont typeface="Arial" charset="0"/>
              <a:buNone/>
            </a:pPr>
            <a:r>
              <a:rPr lang="en-US" dirty="0">
                <a:latin typeface="Calibri" charset="0"/>
              </a:rPr>
              <a:t>Your ideas:</a:t>
            </a:r>
          </a:p>
        </p:txBody>
      </p:sp>
      <p:sp>
        <p:nvSpPr>
          <p:cNvPr id="3074" name="Content Placeholder 3"/>
          <p:cNvSpPr>
            <a:spLocks noGrp="1"/>
          </p:cNvSpPr>
          <p:nvPr>
            <p:ph sz="half" idx="2"/>
          </p:nvPr>
        </p:nvSpPr>
        <p:spPr>
          <a:xfrm>
            <a:off x="4648200" y="1066800"/>
            <a:ext cx="4038600" cy="5211763"/>
          </a:xfrm>
        </p:spPr>
        <p:txBody>
          <a:bodyPr/>
          <a:lstStyle/>
          <a:p>
            <a:pPr marL="0" indent="0">
              <a:buFont typeface="Arial" charset="0"/>
              <a:buNone/>
            </a:pPr>
            <a:r>
              <a:rPr lang="en-US" dirty="0">
                <a:latin typeface="Calibri" charset="0"/>
              </a:rPr>
              <a:t>Your questions:</a:t>
            </a:r>
          </a:p>
          <a:p>
            <a:pPr marL="0" indent="0">
              <a:buFont typeface="Arial" charset="0"/>
              <a:buNone/>
            </a:pPr>
            <a:endParaRPr lang="en-US" dirty="0">
              <a:latin typeface="Calibri" charset="0"/>
            </a:endParaRPr>
          </a:p>
        </p:txBody>
      </p:sp>
      <p:sp>
        <p:nvSpPr>
          <p:cNvPr id="3075" name="Title 1"/>
          <p:cNvSpPr>
            <a:spLocks noGrp="1"/>
          </p:cNvSpPr>
          <p:nvPr>
            <p:ph type="title"/>
          </p:nvPr>
        </p:nvSpPr>
        <p:spPr>
          <a:xfrm>
            <a:off x="228600" y="274638"/>
            <a:ext cx="8458200" cy="639762"/>
          </a:xfrm>
        </p:spPr>
        <p:txBody>
          <a:bodyPr>
            <a:noAutofit/>
          </a:bodyPr>
          <a:lstStyle/>
          <a:p>
            <a:r>
              <a:rPr lang="en-US" dirty="0">
                <a:latin typeface="Calibri" charset="0"/>
              </a:rPr>
              <a:t>Discussing Our Ideas</a:t>
            </a:r>
          </a:p>
        </p:txBody>
      </p:sp>
      <p:sp>
        <p:nvSpPr>
          <p:cNvPr id="7" name="Slide Number Placeholder 6"/>
          <p:cNvSpPr>
            <a:spLocks noGrp="1"/>
          </p:cNvSpPr>
          <p:nvPr>
            <p:ph type="sldNum" sz="quarter" idx="12"/>
          </p:nvPr>
        </p:nvSpPr>
        <p:spPr/>
        <p:txBody>
          <a:bodyPr/>
          <a:lstStyle/>
          <a:p>
            <a:fld id="{D3A1C050-F6FE-0E43-A9D0-F8EEADE3D1E4}" type="slidenum">
              <a:rPr lang="en-US" smtClean="0"/>
              <a:pPr/>
              <a:t>7</a:t>
            </a:fld>
            <a:endParaRPr lang="en-US" dirty="0"/>
          </a:p>
        </p:txBody>
      </p:sp>
    </p:spTree>
    <p:extLst>
      <p:ext uri="{BB962C8B-B14F-4D97-AF65-F5344CB8AC3E}">
        <p14:creationId xmlns:p14="http://schemas.microsoft.com/office/powerpoint/2010/main" val="379358815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Reading</a:t>
            </a:r>
          </a:p>
        </p:txBody>
      </p:sp>
      <p:sp>
        <p:nvSpPr>
          <p:cNvPr id="9" name="Content Placeholder 8"/>
          <p:cNvSpPr>
            <a:spLocks noGrp="1"/>
          </p:cNvSpPr>
          <p:nvPr>
            <p:ph idx="1"/>
          </p:nvPr>
        </p:nvSpPr>
        <p:spPr>
          <a:xfrm>
            <a:off x="457199" y="1417638"/>
            <a:ext cx="3748313" cy="4559416"/>
          </a:xfrm>
        </p:spPr>
        <p:txBody>
          <a:bodyPr>
            <a:normAutofit/>
          </a:bodyPr>
          <a:lstStyle/>
          <a:p>
            <a:r>
              <a:rPr lang="en-US" dirty="0"/>
              <a:t>Read the </a:t>
            </a:r>
            <a:r>
              <a:rPr lang="en-US" i="1" dirty="0"/>
              <a:t>Decomposers Storyline Reading </a:t>
            </a:r>
            <a:r>
              <a:rPr lang="en-US" dirty="0"/>
              <a:t>using the Questions, Connections, Questions Reading Strategy</a:t>
            </a:r>
          </a:p>
          <a:p>
            <a:endParaRPr lang="en-US" dirty="0"/>
          </a:p>
          <a:p>
            <a:endParaRPr lang="en-US" dirty="0"/>
          </a:p>
        </p:txBody>
      </p:sp>
      <p:sp>
        <p:nvSpPr>
          <p:cNvPr id="5" name="Slide Number Placeholder 4"/>
          <p:cNvSpPr>
            <a:spLocks noGrp="1"/>
          </p:cNvSpPr>
          <p:nvPr>
            <p:ph type="sldNum" sz="quarter" idx="12"/>
          </p:nvPr>
        </p:nvSpPr>
        <p:spPr/>
        <p:txBody>
          <a:bodyPr/>
          <a:lstStyle/>
          <a:p>
            <a:fld id="{C82A8714-C4A1-614E-B309-DB23F8B4D841}" type="slidenum">
              <a:rPr lang="en-US" smtClean="0"/>
              <a:t>8</a:t>
            </a:fld>
            <a:endParaRPr lang="en-US"/>
          </a:p>
        </p:txBody>
      </p:sp>
      <p:pic>
        <p:nvPicPr>
          <p:cNvPr id="2" name="Picture 1"/>
          <p:cNvPicPr>
            <a:picLocks noChangeAspect="1"/>
          </p:cNvPicPr>
          <p:nvPr/>
        </p:nvPicPr>
        <p:blipFill>
          <a:blip r:embed="rId3"/>
          <a:stretch>
            <a:fillRect/>
          </a:stretch>
        </p:blipFill>
        <p:spPr>
          <a:xfrm>
            <a:off x="4205512" y="1417638"/>
            <a:ext cx="3946259" cy="4980819"/>
          </a:xfrm>
          <a:prstGeom prst="rect">
            <a:avLst/>
          </a:prstGeom>
          <a:ln>
            <a:solidFill>
              <a:schemeClr val="tx1"/>
            </a:solidFill>
          </a:ln>
        </p:spPr>
      </p:pic>
    </p:spTree>
    <p:extLst>
      <p:ext uri="{BB962C8B-B14F-4D97-AF65-F5344CB8AC3E}">
        <p14:creationId xmlns:p14="http://schemas.microsoft.com/office/powerpoint/2010/main" val="3741744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compare your ideas from today to your predictions and explanations.</a:t>
            </a:r>
          </a:p>
          <a:p>
            <a:endParaRPr lang="en-US" dirty="0"/>
          </a:p>
        </p:txBody>
      </p:sp>
    </p:spTree>
    <p:extLst>
      <p:ext uri="{BB962C8B-B14F-4D97-AF65-F5344CB8AC3E}">
        <p14:creationId xmlns:p14="http://schemas.microsoft.com/office/powerpoint/2010/main" val="1379811630"/>
      </p:ext>
    </p:extLst>
  </p:cSld>
  <p:clrMapOvr>
    <a:masterClrMapping/>
  </p:clrMapOvr>
</p:sld>
</file>

<file path=ppt/theme/theme1.xml><?xml version="1.0" encoding="utf-8"?>
<a:theme xmlns:a="http://schemas.openxmlformats.org/drawingml/2006/main" name="Template 1 CarbonTIME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1 CarbonTIME Slides.potx</Template>
  <TotalTime>104</TotalTime>
  <Words>1626</Words>
  <Application>Microsoft Macintosh PowerPoint</Application>
  <PresentationFormat>On-screen Show (4:3)</PresentationFormat>
  <Paragraphs>102</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Template 1 CarbonTIME Slides</vt:lpstr>
      <vt:lpstr>Decomposers Unit  Activity 1.2 Expressing Ideas and Questions about Bread Molding</vt:lpstr>
      <vt:lpstr>Unit map</vt:lpstr>
      <vt:lpstr>Decomposers Videos</vt:lpstr>
      <vt:lpstr>PowerPoint Presentation</vt:lpstr>
      <vt:lpstr>Comparing Ideas and Questions with a Partner</vt:lpstr>
      <vt:lpstr>Posting Ideas for Class Discussion</vt:lpstr>
      <vt:lpstr>Discussing Our Ideas</vt:lpstr>
      <vt:lpstr>Reading</vt:lpstr>
      <vt:lpstr>Save for later</vt:lpstr>
      <vt:lpstr>Learning Tracking Tool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Miller</dc:creator>
  <cp:lastModifiedBy>Tompkins, Elizabeth</cp:lastModifiedBy>
  <cp:revision>28</cp:revision>
  <dcterms:created xsi:type="dcterms:W3CDTF">2014-08-04T16:43:47Z</dcterms:created>
  <dcterms:modified xsi:type="dcterms:W3CDTF">2020-03-23T18:29:20Z</dcterms:modified>
</cp:coreProperties>
</file>