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handoutMasterIdLst>
    <p:handoutMasterId r:id="rId19"/>
  </p:handoutMasterIdLst>
  <p:sldIdLst>
    <p:sldId id="302" r:id="rId2"/>
    <p:sldId id="307" r:id="rId3"/>
    <p:sldId id="299" r:id="rId4"/>
    <p:sldId id="296" r:id="rId5"/>
    <p:sldId id="312" r:id="rId6"/>
    <p:sldId id="308" r:id="rId7"/>
    <p:sldId id="309" r:id="rId8"/>
    <p:sldId id="310" r:id="rId9"/>
    <p:sldId id="315" r:id="rId10"/>
    <p:sldId id="300" r:id="rId11"/>
    <p:sldId id="301" r:id="rId12"/>
    <p:sldId id="311" r:id="rId13"/>
    <p:sldId id="297" r:id="rId14"/>
    <p:sldId id="298" r:id="rId15"/>
    <p:sldId id="317" r:id="rId16"/>
    <p:sldId id="316"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2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109"/>
    <p:restoredTop sz="70112" autoAdjust="0"/>
  </p:normalViewPr>
  <p:slideViewPr>
    <p:cSldViewPr snapToGrid="0" snapToObjects="1">
      <p:cViewPr varScale="1">
        <p:scale>
          <a:sx n="73" d="100"/>
          <a:sy n="73" d="100"/>
        </p:scale>
        <p:origin x="584" y="184"/>
      </p:cViewPr>
      <p:guideLst>
        <p:guide orient="horz" pos="2160"/>
        <p:guide pos="2880"/>
      </p:guideLst>
    </p:cSldViewPr>
  </p:slideViewPr>
  <p:notesTextViewPr>
    <p:cViewPr>
      <p:scale>
        <a:sx n="100" d="100"/>
        <a:sy n="100" d="100"/>
      </p:scale>
      <p:origin x="0" y="-312"/>
    </p:cViewPr>
  </p:notesTextViewPr>
  <p:sorterViewPr>
    <p:cViewPr>
      <p:scale>
        <a:sx n="150" d="100"/>
        <a:sy n="150" d="100"/>
      </p:scale>
      <p:origin x="0" y="153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11/2/19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11/2/19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9798422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Ask students to compare the molecules in the food the fungi break down and the molecules in fungi.</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 you show Slide 10:</a:t>
            </a:r>
          </a:p>
          <a:p>
            <a:pPr lvl="0"/>
            <a:r>
              <a:rPr lang="en-US" dirty="0">
                <a:effectLst/>
              </a:rPr>
              <a:t>Ask students to read the names of the molecules in beef, spinach, and mushrooms. Tell students that mushrooms and other decomposers consume dead plants and animals, like cows and spinach.</a:t>
            </a:r>
          </a:p>
          <a:p>
            <a:pPr lvl="0"/>
            <a:r>
              <a:rPr lang="en-US" dirty="0">
                <a:effectLst/>
              </a:rPr>
              <a:t>Ask students to discuss how the molecules are alike and different.</a:t>
            </a:r>
          </a:p>
          <a:p>
            <a:pPr lvl="0"/>
            <a:r>
              <a:rPr lang="en-US" dirty="0">
                <a:effectLst/>
              </a:rPr>
              <a:t>If necessary remind students of the two basic kinds of molecules that they learned about in </a:t>
            </a:r>
            <a:r>
              <a:rPr lang="en-US" i="1" dirty="0">
                <a:effectLst/>
              </a:rPr>
              <a:t>Systems and Scale: </a:t>
            </a:r>
            <a:r>
              <a:rPr lang="en-US" dirty="0">
                <a:effectLst/>
              </a:rPr>
              <a:t>organic and inorganic.</a:t>
            </a:r>
          </a:p>
          <a:p>
            <a:pPr lvl="0"/>
            <a:r>
              <a:rPr lang="en-US" dirty="0">
                <a:effectLst/>
              </a:rPr>
              <a:t>Student should notice that:</a:t>
            </a:r>
          </a:p>
          <a:p>
            <a:pPr lvl="1"/>
            <a:r>
              <a:rPr lang="en-US" sz="1200" kern="1200" dirty="0">
                <a:solidFill>
                  <a:schemeClr val="tx1"/>
                </a:solidFill>
                <a:effectLst/>
                <a:latin typeface="+mn-lt"/>
                <a:ea typeface="+mn-ea"/>
                <a:cs typeface="+mn-cs"/>
              </a:rPr>
              <a:t>Mushrooms have different types of molecules than beef.</a:t>
            </a:r>
          </a:p>
          <a:p>
            <a:r>
              <a:rPr lang="en-US" sz="1200" kern="1200" dirty="0">
                <a:solidFill>
                  <a:schemeClr val="tx1"/>
                </a:solidFill>
                <a:effectLst/>
                <a:latin typeface="+mn-lt"/>
                <a:ea typeface="+mn-ea"/>
                <a:cs typeface="+mn-cs"/>
              </a:rPr>
              <a:t>Mushrooms have different amounts of molecules than mushrooms.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4933163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Review the Three Questions and Rules to Follow.</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of the PPT. Discuss with students how the rules about matter and energy also apply to moldy bread.</a:t>
            </a:r>
          </a:p>
          <a:p>
            <a:r>
              <a:rPr lang="en-US" sz="1200" kern="1200" dirty="0">
                <a:solidFill>
                  <a:schemeClr val="tx1"/>
                </a:solidFill>
                <a:effectLst/>
                <a:latin typeface="+mn-lt"/>
                <a:ea typeface="+mn-ea"/>
                <a:cs typeface="+mn-cs"/>
              </a:rPr>
              <a:t>Show slide 12 with the Three Questions. Remind students that when explaining decomposers, they will be answering the Three Questions which describe movements and changes in matter and energy.</a:t>
            </a:r>
          </a:p>
          <a:p>
            <a:r>
              <a:rPr lang="en-US" sz="1200" kern="1200" dirty="0">
                <a:solidFill>
                  <a:schemeClr val="tx1"/>
                </a:solidFill>
                <a:effectLst/>
                <a:latin typeface="+mn-lt"/>
                <a:ea typeface="+mn-ea"/>
                <a:cs typeface="+mn-cs"/>
              </a:rPr>
              <a:t>Review the rules to follow with students. Have students discuss how the rules to follow can apply to decomposers.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1539570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Show slide 12 with the Three Questions. Remind students that when explaining decomposers, they will be answering the Three Questions which describe movements and changes in matter and energy.</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20990688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Look back at the Expressing Ideas and Questions Tool.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13 of the PPT. Have students look back at their 1.2 Expressing Ideas and Questions Tool for Bread Molding. Students should consider their ideas and questions in light of what they have learned in Lesson 2. Students can add to or change their ideas and questions in a different color pen or pencil</a:t>
            </a:r>
            <a:r>
              <a:rPr lang="en-US" sz="1200" b="1"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3967380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Allow students to share new questions.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14 of the PPT. Have students share out any new questions they have about how fungi grows, moves, and functions.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380375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p>
          <a:p>
            <a:r>
              <a:rPr lang="en-US" sz="1200" kern="1200" dirty="0">
                <a:solidFill>
                  <a:schemeClr val="tx1"/>
                </a:solidFill>
                <a:effectLst/>
                <a:latin typeface="+mn-lt"/>
                <a:ea typeface="+mn-ea"/>
                <a:cs typeface="+mn-cs"/>
              </a:rPr>
              <a:t>Show slide 15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2.4 Questions about Decomposers PPT.</a:t>
            </a:r>
          </a:p>
          <a:p>
            <a:pPr lvl="0"/>
            <a:r>
              <a:rPr lang="en-US" sz="1200" kern="1200" dirty="0">
                <a:solidFill>
                  <a:schemeClr val="tx1"/>
                </a:solidFill>
                <a:effectLst/>
                <a:latin typeface="+mn-lt"/>
                <a:ea typeface="+mn-ea"/>
                <a:cs typeface="+mn-cs"/>
              </a:rPr>
              <a:t>Pass out a Learning Tracking Tool for Decomposers to each student.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Have students write the activity chunk name in the first column, "Questions about Decomposers” </a:t>
            </a:r>
            <a:r>
              <a:rPr lang="en-US" dirty="0"/>
              <a:t>and their job, “Questioner.”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a class discussion about what students did during the activity chunk.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figured out during the activity chunk that will help them in answering the unit driving question. When you come to consensus as a class, have students record the answer in the third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fourth column of the tool. </a:t>
            </a:r>
          </a:p>
          <a:p>
            <a:pPr lvl="0"/>
            <a:r>
              <a:rPr lang="en-US" sz="1200" kern="1200" dirty="0">
                <a:solidFill>
                  <a:schemeClr val="tx1"/>
                </a:solidFill>
                <a:effectLst/>
                <a:latin typeface="+mn-lt"/>
                <a:ea typeface="+mn-ea"/>
                <a:cs typeface="+mn-cs"/>
              </a:rPr>
              <a:t>Have students keep their Learning Tracking Tool for future activities.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Example Learning Tracking Tool: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Questions about Decomposers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a:t>
            </a:r>
            <a:r>
              <a:rPr lang="en-US" sz="1200" kern="1200" dirty="0">
                <a:solidFill>
                  <a:schemeClr val="tx1"/>
                </a:solidFill>
                <a:effectLst/>
                <a:latin typeface="+mn-lt"/>
                <a:ea typeface="+mn-ea"/>
                <a:cs typeface="+mn-cs"/>
              </a:rPr>
              <a:t> Zoom into" food and examine nutrition labels to learn about the materials in plants, animals, and food including organic materials (fats, carbohydrates, and proteins).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a:t>
            </a:r>
            <a:r>
              <a:rPr lang="en-US" sz="1200" kern="1200" dirty="0">
                <a:solidFill>
                  <a:schemeClr val="tx1"/>
                </a:solidFill>
                <a:effectLst/>
                <a:latin typeface="+mn-lt"/>
                <a:ea typeface="+mn-ea"/>
                <a:cs typeface="+mn-cs"/>
              </a:rPr>
              <a:t> Food is made of large organic molecules that contain matter and energy. These molecules have to get to cells in the decomposer's body. </a:t>
            </a:r>
          </a:p>
          <a:p>
            <a:r>
              <a:rPr lang="en-US" sz="1200" b="1" kern="1200" dirty="0">
                <a:solidFill>
                  <a:schemeClr val="tx1"/>
                </a:solidFill>
                <a:effectLst/>
                <a:latin typeface="+mn-lt"/>
                <a:ea typeface="+mn-ea"/>
                <a:cs typeface="+mn-cs"/>
              </a:rPr>
              <a:t>What Are We Asking Now? </a:t>
            </a:r>
            <a:r>
              <a:rPr lang="en-US" sz="1200" kern="1200" dirty="0">
                <a:solidFill>
                  <a:schemeClr val="tx1"/>
                </a:solidFill>
                <a:effectLst/>
                <a:latin typeface="+mn-lt"/>
                <a:ea typeface="+mn-ea"/>
                <a:cs typeface="+mn-cs"/>
              </a:rPr>
              <a:t>How do decomposers change matter and energy when they grow?</a:t>
            </a:r>
          </a:p>
          <a:p>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13556475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mn-lt"/>
                <a:ea typeface="+mn-ea"/>
                <a:cs typeface="+mn-cs"/>
              </a:rPr>
              <a:t>Have students complete an exit ticket.</a:t>
            </a:r>
            <a:br>
              <a:rPr lang="en-US" dirty="0"/>
            </a:br>
            <a:br>
              <a:rPr lang="en-US" dirty="0"/>
            </a:br>
            <a:r>
              <a:rPr lang="en-US" sz="1200" b="0" i="0" u="none" strike="noStrike" kern="1200" dirty="0">
                <a:solidFill>
                  <a:schemeClr val="tx1"/>
                </a:solidFill>
                <a:effectLst/>
                <a:latin typeface="+mn-lt"/>
                <a:ea typeface="+mn-ea"/>
                <a:cs typeface="+mn-cs"/>
              </a:rPr>
              <a:t>Show slide 16 of the 2.4 Questions about </a:t>
            </a:r>
            <a:r>
              <a:rPr lang="en-US" sz="1200" b="0" i="0" u="none" strike="noStrike" kern="1200">
                <a:solidFill>
                  <a:schemeClr val="tx1"/>
                </a:solidFill>
                <a:effectLst/>
                <a:latin typeface="+mn-lt"/>
                <a:ea typeface="+mn-ea"/>
                <a:cs typeface="+mn-cs"/>
              </a:rPr>
              <a:t>Decomposers PPT.</a:t>
            </a:r>
            <a:br>
              <a:rPr lang="en-US" dirty="0"/>
            </a:br>
            <a:r>
              <a:rPr lang="en-US" sz="1200" b="0" i="0" u="none" strike="noStrike" kern="1200" dirty="0">
                <a:solidFill>
                  <a:schemeClr val="tx1"/>
                </a:solidFill>
                <a:effectLst/>
                <a:latin typeface="+mn-lt"/>
                <a:ea typeface="+mn-ea"/>
                <a:cs typeface="+mn-cs"/>
              </a:rPr>
              <a:t>• Conclusions: </a:t>
            </a:r>
            <a:r>
              <a:rPr lang="en-US" dirty="0"/>
              <a:t>How are all decomposers similar?</a:t>
            </a:r>
            <a:br>
              <a:rPr lang="en-US" dirty="0"/>
            </a:br>
            <a:r>
              <a:rPr lang="en-US" sz="1200" b="0" i="0" u="none" strike="noStrike" kern="1200" dirty="0">
                <a:solidFill>
                  <a:schemeClr val="tx1"/>
                </a:solidFill>
                <a:effectLst/>
                <a:latin typeface="+mn-lt"/>
                <a:ea typeface="+mn-ea"/>
                <a:cs typeface="+mn-cs"/>
              </a:rPr>
              <a:t>• Predictions: </a:t>
            </a:r>
            <a:r>
              <a:rPr lang="en-US" dirty="0"/>
              <a:t>How do you think we could find out more about how bread mold grows and functions?</a:t>
            </a:r>
            <a:endParaRPr lang="en-US" sz="14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br>
              <a:rPr lang="en-US" dirty="0"/>
            </a:br>
            <a:r>
              <a:rPr lang="en-US" sz="1200" b="0" i="0" u="none" strike="noStrike" kern="1200" dirty="0">
                <a:solidFill>
                  <a:schemeClr val="tx1"/>
                </a:solidFill>
                <a:effectLst/>
                <a:latin typeface="+mn-lt"/>
                <a:ea typeface="+mn-ea"/>
                <a:cs typeface="+mn-cs"/>
              </a:rPr>
              <a:t>• 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16</a:t>
            </a:fld>
            <a:endParaRPr lang="en-US"/>
          </a:p>
        </p:txBody>
      </p:sp>
    </p:spTree>
    <p:extLst>
      <p:ext uri="{BB962C8B-B14F-4D97-AF65-F5344CB8AC3E}">
        <p14:creationId xmlns:p14="http://schemas.microsoft.com/office/powerpoint/2010/main" val="1438057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2.4 Questions About Decomposers PPT.</a:t>
            </a:r>
          </a:p>
          <a:p>
            <a:r>
              <a:rPr lang="en-US" sz="1200" kern="1200" dirty="0">
                <a:solidFill>
                  <a:schemeClr val="tx1"/>
                </a:solidFill>
                <a:effectLst/>
                <a:latin typeface="+mn-lt"/>
                <a:ea typeface="+mn-ea"/>
                <a:cs typeface="+mn-cs"/>
              </a:rPr>
              <a:t>Discuss where the class is on the unit storyline.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students have studied or reviewed ideas about fungi structure.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They will soon be using their moldy bread for an investigation of fungi function.</a:t>
            </a:r>
          </a:p>
          <a:p>
            <a:r>
              <a:rPr lang="en-US" sz="1200" kern="1200" dirty="0">
                <a:solidFill>
                  <a:schemeClr val="tx1"/>
                </a:solidFill>
                <a:effectLst/>
                <a:latin typeface="+mn-lt"/>
                <a:ea typeface="+mn-ea"/>
                <a:cs typeface="+mn-cs"/>
              </a:rPr>
              <a:t>In this activity, they will be reviewing what they know and discussing questions that they still have to answer.</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9579798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dirty="0"/>
              <a:t>As you show Slide 3:</a:t>
            </a:r>
          </a:p>
          <a:p>
            <a:pPr marL="228600" indent="-228600">
              <a:buFont typeface="+mj-lt"/>
              <a:buAutoNum type="arabicPeriod"/>
            </a:pPr>
            <a:r>
              <a:rPr lang="en-US" dirty="0"/>
              <a:t>Have students record</a:t>
            </a:r>
            <a:r>
              <a:rPr lang="en-US" baseline="0" dirty="0"/>
              <a:t> observations of their moldy bread and share what they are noticing.</a:t>
            </a:r>
          </a:p>
          <a:p>
            <a:pPr marL="228600" indent="-228600">
              <a:buFont typeface="+mj-lt"/>
              <a:buAutoNum type="arabicPeriod"/>
            </a:pPr>
            <a:r>
              <a:rPr lang="en-US" baseline="0" dirty="0"/>
              <a:t>Show students either or both of the videos and discuss what they notice.</a:t>
            </a:r>
          </a:p>
          <a:p>
            <a:pPr marL="228600" indent="-228600">
              <a:buFont typeface="+mj-lt"/>
              <a:buAutoNum type="arabicPeriod"/>
            </a:pPr>
            <a:r>
              <a:rPr lang="en-US" baseline="0" dirty="0"/>
              <a:t>Discuss questions based on these observations that the students would like to investigate further.</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1201075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Slides 4-8 review what the students have learned about the structure of fungi at different scales.</a:t>
            </a:r>
          </a:p>
          <a:p>
            <a:r>
              <a:rPr lang="en-US" sz="1200" kern="1200" dirty="0">
                <a:solidFill>
                  <a:schemeClr val="tx1"/>
                </a:solidFill>
                <a:effectLst/>
                <a:latin typeface="+mn-lt"/>
                <a:ea typeface="+mn-ea"/>
                <a:cs typeface="+mn-cs"/>
              </a:rPr>
              <a:t>Slide 4 introduces the review slides.</a:t>
            </a:r>
          </a:p>
          <a:p>
            <a:r>
              <a:rPr lang="en-US" sz="1200" kern="1200" dirty="0">
                <a:solidFill>
                  <a:schemeClr val="tx1"/>
                </a:solidFill>
                <a:effectLst/>
                <a:latin typeface="+mn-lt"/>
                <a:ea typeface="+mn-ea"/>
                <a:cs typeface="+mn-cs"/>
              </a:rPr>
              <a:t>Slide 5 introduces two kinds of decomposers, bacteria and fungi. </a:t>
            </a:r>
          </a:p>
          <a:p>
            <a:r>
              <a:rPr lang="en-US" sz="1200" kern="1200" dirty="0">
                <a:solidFill>
                  <a:schemeClr val="tx1"/>
                </a:solidFill>
                <a:effectLst/>
                <a:latin typeface="+mn-lt"/>
                <a:ea typeface="+mn-ea"/>
                <a:cs typeface="+mn-cs"/>
              </a:rPr>
              <a:t>Slide 6 zooms into a decomposer.</a:t>
            </a:r>
          </a:p>
          <a:p>
            <a:r>
              <a:rPr lang="en-US" sz="1200" kern="1200" dirty="0">
                <a:solidFill>
                  <a:schemeClr val="tx1"/>
                </a:solidFill>
                <a:effectLst/>
                <a:latin typeface="+mn-lt"/>
                <a:ea typeface="+mn-ea"/>
                <a:cs typeface="+mn-cs"/>
              </a:rPr>
              <a:t>Slide 7 reminds students of the many different kinds of macroscopic-scale fungi.</a:t>
            </a:r>
          </a:p>
          <a:p>
            <a:r>
              <a:rPr lang="en-US" sz="1200" kern="1200" dirty="0">
                <a:solidFill>
                  <a:schemeClr val="tx1"/>
                </a:solidFill>
                <a:effectLst/>
                <a:latin typeface="+mn-lt"/>
                <a:ea typeface="+mn-ea"/>
                <a:cs typeface="+mn-cs"/>
              </a:rPr>
              <a:t>Slide 8 reminds students that all fungi include different kinds of cells</a:t>
            </a:r>
          </a:p>
          <a:p>
            <a:r>
              <a:rPr lang="en-US" sz="1200" kern="1200" dirty="0">
                <a:solidFill>
                  <a:schemeClr val="tx1"/>
                </a:solidFill>
                <a:effectLst/>
                <a:latin typeface="+mn-lt"/>
                <a:ea typeface="+mn-ea"/>
                <a:cs typeface="+mn-cs"/>
              </a:rPr>
              <a:t>Slide 9 reminds students that fungi are made of organic molecules.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1781956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Slides 4-8 review what the students have learned about the structure of fungi at different scales.</a:t>
            </a:r>
          </a:p>
          <a:p>
            <a:r>
              <a:rPr lang="en-US" sz="1200" kern="1200" dirty="0">
                <a:solidFill>
                  <a:schemeClr val="tx1"/>
                </a:solidFill>
                <a:effectLst/>
                <a:latin typeface="+mn-lt"/>
                <a:ea typeface="+mn-ea"/>
                <a:cs typeface="+mn-cs"/>
              </a:rPr>
              <a:t>Slide 4 introduces the review slides.</a:t>
            </a:r>
          </a:p>
          <a:p>
            <a:r>
              <a:rPr lang="en-US" sz="1200" kern="1200" dirty="0">
                <a:solidFill>
                  <a:schemeClr val="tx1"/>
                </a:solidFill>
                <a:effectLst/>
                <a:latin typeface="+mn-lt"/>
                <a:ea typeface="+mn-ea"/>
                <a:cs typeface="+mn-cs"/>
              </a:rPr>
              <a:t>Slide 5 introduces two kinds of decomposers, bacteria and fungi. </a:t>
            </a:r>
          </a:p>
          <a:p>
            <a:r>
              <a:rPr lang="en-US" sz="1200" kern="1200" dirty="0">
                <a:solidFill>
                  <a:schemeClr val="tx1"/>
                </a:solidFill>
                <a:effectLst/>
                <a:latin typeface="+mn-lt"/>
                <a:ea typeface="+mn-ea"/>
                <a:cs typeface="+mn-cs"/>
              </a:rPr>
              <a:t>Slide 6 zooms into a decomposer.</a:t>
            </a:r>
          </a:p>
          <a:p>
            <a:r>
              <a:rPr lang="en-US" sz="1200" kern="1200" dirty="0">
                <a:solidFill>
                  <a:schemeClr val="tx1"/>
                </a:solidFill>
                <a:effectLst/>
                <a:latin typeface="+mn-lt"/>
                <a:ea typeface="+mn-ea"/>
                <a:cs typeface="+mn-cs"/>
              </a:rPr>
              <a:t>Slide 7 reminds students of the many different kinds of macroscopic-scale fungi.</a:t>
            </a:r>
          </a:p>
          <a:p>
            <a:r>
              <a:rPr lang="en-US" sz="1200" kern="1200" dirty="0">
                <a:solidFill>
                  <a:schemeClr val="tx1"/>
                </a:solidFill>
                <a:effectLst/>
                <a:latin typeface="+mn-lt"/>
                <a:ea typeface="+mn-ea"/>
                <a:cs typeface="+mn-cs"/>
              </a:rPr>
              <a:t>Slide 8 reminds students that all fungi include different kinds of cells</a:t>
            </a:r>
          </a:p>
          <a:p>
            <a:r>
              <a:rPr lang="en-US" sz="1200" kern="1200" dirty="0">
                <a:solidFill>
                  <a:schemeClr val="tx1"/>
                </a:solidFill>
                <a:effectLst/>
                <a:latin typeface="+mn-lt"/>
                <a:ea typeface="+mn-ea"/>
                <a:cs typeface="+mn-cs"/>
              </a:rPr>
              <a:t>Slide 9 reminds students that fungi are made of organic molecules.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489125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 Craig</a:t>
            </a:r>
            <a:r>
              <a:rPr lang="en-US" baseline="0" dirty="0"/>
              <a:t> Douglas, Michigan State University</a:t>
            </a:r>
            <a:endParaRPr lang="en-US" dirty="0"/>
          </a:p>
          <a:p>
            <a:pPr lvl="0"/>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Slides 4-8 review what the students have learned about the structure of fungi at different scales.</a:t>
            </a:r>
          </a:p>
          <a:p>
            <a:r>
              <a:rPr lang="en-US" sz="1200" kern="1200" dirty="0">
                <a:solidFill>
                  <a:schemeClr val="tx1"/>
                </a:solidFill>
                <a:effectLst/>
                <a:latin typeface="+mn-lt"/>
                <a:ea typeface="+mn-ea"/>
                <a:cs typeface="+mn-cs"/>
              </a:rPr>
              <a:t>Slide 4 introduces the review slides.</a:t>
            </a:r>
          </a:p>
          <a:p>
            <a:r>
              <a:rPr lang="en-US" sz="1200" kern="1200" dirty="0">
                <a:solidFill>
                  <a:schemeClr val="tx1"/>
                </a:solidFill>
                <a:effectLst/>
                <a:latin typeface="+mn-lt"/>
                <a:ea typeface="+mn-ea"/>
                <a:cs typeface="+mn-cs"/>
              </a:rPr>
              <a:t>Slide 5 introduces two kinds of decomposers, bacteria and fungi. </a:t>
            </a:r>
          </a:p>
          <a:p>
            <a:r>
              <a:rPr lang="en-US" sz="1200" kern="1200" dirty="0">
                <a:solidFill>
                  <a:schemeClr val="tx1"/>
                </a:solidFill>
                <a:effectLst/>
                <a:latin typeface="+mn-lt"/>
                <a:ea typeface="+mn-ea"/>
                <a:cs typeface="+mn-cs"/>
              </a:rPr>
              <a:t>Slide 6 zooms into a decomposer.</a:t>
            </a:r>
          </a:p>
          <a:p>
            <a:r>
              <a:rPr lang="en-US" sz="1200" kern="1200" dirty="0">
                <a:solidFill>
                  <a:schemeClr val="tx1"/>
                </a:solidFill>
                <a:effectLst/>
                <a:latin typeface="+mn-lt"/>
                <a:ea typeface="+mn-ea"/>
                <a:cs typeface="+mn-cs"/>
              </a:rPr>
              <a:t>Slide 7 reminds students of the many different kinds of macroscopic-scale fungi.</a:t>
            </a:r>
          </a:p>
          <a:p>
            <a:r>
              <a:rPr lang="en-US" sz="1200" kern="1200" dirty="0">
                <a:solidFill>
                  <a:schemeClr val="tx1"/>
                </a:solidFill>
                <a:effectLst/>
                <a:latin typeface="+mn-lt"/>
                <a:ea typeface="+mn-ea"/>
                <a:cs typeface="+mn-cs"/>
              </a:rPr>
              <a:t>Slide 8 reminds students that all fungi include different kinds of cells</a:t>
            </a:r>
          </a:p>
          <a:p>
            <a:r>
              <a:rPr lang="en-US" sz="1200" kern="1200" dirty="0">
                <a:solidFill>
                  <a:schemeClr val="tx1"/>
                </a:solidFill>
                <a:effectLst/>
                <a:latin typeface="+mn-lt"/>
                <a:ea typeface="+mn-ea"/>
                <a:cs typeface="+mn-cs"/>
              </a:rPr>
              <a:t>Slide 9 reminds students that fungi are made of organic molecules.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1005896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 Craig</a:t>
            </a:r>
            <a:r>
              <a:rPr lang="en-US" baseline="0" dirty="0"/>
              <a:t> Douglas, Michigan State University</a:t>
            </a:r>
            <a:endParaRPr lang="en-US" dirty="0"/>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Slides 4-8 review what the students have learned about the structure of fungi at different scales.</a:t>
            </a:r>
          </a:p>
          <a:p>
            <a:r>
              <a:rPr lang="en-US" sz="1200" kern="1200" dirty="0">
                <a:solidFill>
                  <a:schemeClr val="tx1"/>
                </a:solidFill>
                <a:effectLst/>
                <a:latin typeface="+mn-lt"/>
                <a:ea typeface="+mn-ea"/>
                <a:cs typeface="+mn-cs"/>
              </a:rPr>
              <a:t>Slide 4 introduces the review slides.</a:t>
            </a:r>
          </a:p>
          <a:p>
            <a:r>
              <a:rPr lang="en-US" sz="1200" kern="1200" dirty="0">
                <a:solidFill>
                  <a:schemeClr val="tx1"/>
                </a:solidFill>
                <a:effectLst/>
                <a:latin typeface="+mn-lt"/>
                <a:ea typeface="+mn-ea"/>
                <a:cs typeface="+mn-cs"/>
              </a:rPr>
              <a:t>Slide 5 introduces two kinds of decomposers, bacteria and fungi. </a:t>
            </a:r>
          </a:p>
          <a:p>
            <a:r>
              <a:rPr lang="en-US" sz="1200" kern="1200" dirty="0">
                <a:solidFill>
                  <a:schemeClr val="tx1"/>
                </a:solidFill>
                <a:effectLst/>
                <a:latin typeface="+mn-lt"/>
                <a:ea typeface="+mn-ea"/>
                <a:cs typeface="+mn-cs"/>
              </a:rPr>
              <a:t>Slide 6 zooms into a decomposer.</a:t>
            </a:r>
          </a:p>
          <a:p>
            <a:r>
              <a:rPr lang="en-US" sz="1200" kern="1200" dirty="0">
                <a:solidFill>
                  <a:schemeClr val="tx1"/>
                </a:solidFill>
                <a:effectLst/>
                <a:latin typeface="+mn-lt"/>
                <a:ea typeface="+mn-ea"/>
                <a:cs typeface="+mn-cs"/>
              </a:rPr>
              <a:t>Slide 7 reminds students of the many different kinds of macroscopic-scale fungi.</a:t>
            </a:r>
          </a:p>
          <a:p>
            <a:r>
              <a:rPr lang="en-US" sz="1200" kern="1200" dirty="0">
                <a:solidFill>
                  <a:schemeClr val="tx1"/>
                </a:solidFill>
                <a:effectLst/>
                <a:latin typeface="+mn-lt"/>
                <a:ea typeface="+mn-ea"/>
                <a:cs typeface="+mn-cs"/>
              </a:rPr>
              <a:t>Slide 8 reminds students that all fungi include different kinds of cells</a:t>
            </a:r>
          </a:p>
          <a:p>
            <a:r>
              <a:rPr lang="en-US" sz="1200" kern="1200" dirty="0">
                <a:solidFill>
                  <a:schemeClr val="tx1"/>
                </a:solidFill>
                <a:effectLst/>
                <a:latin typeface="+mn-lt"/>
                <a:ea typeface="+mn-ea"/>
                <a:cs typeface="+mn-cs"/>
              </a:rPr>
              <a:t>Slide 9 reminds students that fungi are made of organic molecules.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13665776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 Craig</a:t>
            </a:r>
            <a:r>
              <a:rPr lang="en-US" baseline="0" dirty="0"/>
              <a:t> Douglas, Michigan State University</a:t>
            </a:r>
            <a:endParaRPr lang="en-US" dirty="0"/>
          </a:p>
          <a:p>
            <a:pPr lvl="0"/>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Slides 4-8 review what the students have learned about the structure of fungi at different scales.</a:t>
            </a:r>
          </a:p>
          <a:p>
            <a:r>
              <a:rPr lang="en-US" sz="1200" kern="1200" dirty="0">
                <a:solidFill>
                  <a:schemeClr val="tx1"/>
                </a:solidFill>
                <a:effectLst/>
                <a:latin typeface="+mn-lt"/>
                <a:ea typeface="+mn-ea"/>
                <a:cs typeface="+mn-cs"/>
              </a:rPr>
              <a:t>Slide 4 introduces the review slides.</a:t>
            </a:r>
          </a:p>
          <a:p>
            <a:r>
              <a:rPr lang="en-US" sz="1200" kern="1200" dirty="0">
                <a:solidFill>
                  <a:schemeClr val="tx1"/>
                </a:solidFill>
                <a:effectLst/>
                <a:latin typeface="+mn-lt"/>
                <a:ea typeface="+mn-ea"/>
                <a:cs typeface="+mn-cs"/>
              </a:rPr>
              <a:t>Slide 5 introduces two kinds of decomposers, bacteria and fungi. </a:t>
            </a:r>
          </a:p>
          <a:p>
            <a:r>
              <a:rPr lang="en-US" sz="1200" kern="1200" dirty="0">
                <a:solidFill>
                  <a:schemeClr val="tx1"/>
                </a:solidFill>
                <a:effectLst/>
                <a:latin typeface="+mn-lt"/>
                <a:ea typeface="+mn-ea"/>
                <a:cs typeface="+mn-cs"/>
              </a:rPr>
              <a:t>Slide 6 zooms into a decomposer.</a:t>
            </a:r>
          </a:p>
          <a:p>
            <a:r>
              <a:rPr lang="en-US" sz="1200" kern="1200" dirty="0">
                <a:solidFill>
                  <a:schemeClr val="tx1"/>
                </a:solidFill>
                <a:effectLst/>
                <a:latin typeface="+mn-lt"/>
                <a:ea typeface="+mn-ea"/>
                <a:cs typeface="+mn-cs"/>
              </a:rPr>
              <a:t>Slide 7 reminds students of the many different kinds of macroscopic-scale fungi.</a:t>
            </a:r>
          </a:p>
          <a:p>
            <a:r>
              <a:rPr lang="en-US" sz="1200" kern="1200" dirty="0">
                <a:solidFill>
                  <a:schemeClr val="tx1"/>
                </a:solidFill>
                <a:effectLst/>
                <a:latin typeface="+mn-lt"/>
                <a:ea typeface="+mn-ea"/>
                <a:cs typeface="+mn-cs"/>
              </a:rPr>
              <a:t>Slide 8 reminds students that all fungi include different kinds of cells</a:t>
            </a:r>
          </a:p>
          <a:p>
            <a:r>
              <a:rPr lang="en-US" sz="1200" kern="1200" dirty="0">
                <a:solidFill>
                  <a:schemeClr val="tx1"/>
                </a:solidFill>
                <a:effectLst/>
                <a:latin typeface="+mn-lt"/>
                <a:ea typeface="+mn-ea"/>
                <a:cs typeface="+mn-cs"/>
              </a:rPr>
              <a:t>Slide 9 reminds students that fungi are made of organic molecules.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463227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 Craig</a:t>
            </a:r>
            <a:r>
              <a:rPr lang="en-US" baseline="0" dirty="0"/>
              <a:t> Douglas, Michigan State University</a:t>
            </a:r>
            <a:endParaRPr lang="en-US" dirty="0"/>
          </a:p>
          <a:p>
            <a:pPr lvl="0"/>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Slides 4-8 review what the students have learned about the structure of fungi at different scales.</a:t>
            </a:r>
          </a:p>
          <a:p>
            <a:r>
              <a:rPr lang="en-US" sz="1200" kern="1200" dirty="0">
                <a:solidFill>
                  <a:schemeClr val="tx1"/>
                </a:solidFill>
                <a:effectLst/>
                <a:latin typeface="+mn-lt"/>
                <a:ea typeface="+mn-ea"/>
                <a:cs typeface="+mn-cs"/>
              </a:rPr>
              <a:t>Slide 4 introduces the review slides.</a:t>
            </a:r>
          </a:p>
          <a:p>
            <a:r>
              <a:rPr lang="en-US" sz="1200" kern="1200" dirty="0">
                <a:solidFill>
                  <a:schemeClr val="tx1"/>
                </a:solidFill>
                <a:effectLst/>
                <a:latin typeface="+mn-lt"/>
                <a:ea typeface="+mn-ea"/>
                <a:cs typeface="+mn-cs"/>
              </a:rPr>
              <a:t>Slide 5 introduces two kinds of decomposers, bacteria and fungi. </a:t>
            </a:r>
          </a:p>
          <a:p>
            <a:r>
              <a:rPr lang="en-US" sz="1200" kern="1200" dirty="0">
                <a:solidFill>
                  <a:schemeClr val="tx1"/>
                </a:solidFill>
                <a:effectLst/>
                <a:latin typeface="+mn-lt"/>
                <a:ea typeface="+mn-ea"/>
                <a:cs typeface="+mn-cs"/>
              </a:rPr>
              <a:t>Slide 6 zooms into a decomposer.</a:t>
            </a:r>
          </a:p>
          <a:p>
            <a:r>
              <a:rPr lang="en-US" sz="1200" kern="1200" dirty="0">
                <a:solidFill>
                  <a:schemeClr val="tx1"/>
                </a:solidFill>
                <a:effectLst/>
                <a:latin typeface="+mn-lt"/>
                <a:ea typeface="+mn-ea"/>
                <a:cs typeface="+mn-cs"/>
              </a:rPr>
              <a:t>Slide 7 reminds students of the many different kinds of macroscopic-scale fungi.</a:t>
            </a:r>
          </a:p>
          <a:p>
            <a:r>
              <a:rPr lang="en-US" sz="1200" kern="1200" dirty="0">
                <a:solidFill>
                  <a:schemeClr val="tx1"/>
                </a:solidFill>
                <a:effectLst/>
                <a:latin typeface="+mn-lt"/>
                <a:ea typeface="+mn-ea"/>
                <a:cs typeface="+mn-cs"/>
              </a:rPr>
              <a:t>Slide 8 reminds students that all fungi include different kinds of cells</a:t>
            </a:r>
          </a:p>
          <a:p>
            <a:r>
              <a:rPr lang="en-US" sz="1200" kern="1200" dirty="0">
                <a:solidFill>
                  <a:schemeClr val="tx1"/>
                </a:solidFill>
                <a:effectLst/>
                <a:latin typeface="+mn-lt"/>
                <a:ea typeface="+mn-ea"/>
                <a:cs typeface="+mn-cs"/>
              </a:rPr>
              <a:t>Slide 9 reminds students that fungi are made of organic molecules.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9833343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
        <p:nvSpPr>
          <p:cNvPr id="7" name="TextBox 6"/>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pic>
        <p:nvPicPr>
          <p:cNvPr id="9" name="Picture 8" descr="C:\Documents and Settings\Craig Douglas\My Documents\for JJ\Carbon TIME\logo\Carbon TIME 1 line small.png"/>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38162" y="687134"/>
            <a:ext cx="2689225" cy="626110"/>
          </a:xfrm>
          <a:prstGeom prst="rect">
            <a:avLst/>
          </a:prstGeom>
          <a:noFill/>
          <a:ln>
            <a:noFill/>
          </a:ln>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5" Type="http://schemas.openxmlformats.org/officeDocument/2006/relationships/image" Target="../media/image3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plantpath.cornell.edu/PhotoLab/timelapse.html"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tiff"/><Relationship Id="rId5" Type="http://schemas.openxmlformats.org/officeDocument/2006/relationships/image" Target="../media/image10.tiff"/><Relationship Id="rId4" Type="http://schemas.openxmlformats.org/officeDocument/2006/relationships/image" Target="../media/image9.tiff"/></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2130425"/>
            <a:ext cx="8229600" cy="1838318"/>
          </a:xfrm>
        </p:spPr>
        <p:txBody>
          <a:bodyPr>
            <a:normAutofit/>
          </a:bodyPr>
          <a:lstStyle/>
          <a:p>
            <a:r>
              <a:rPr lang="en-US" dirty="0">
                <a:latin typeface="Arial"/>
                <a:cs typeface="Arial"/>
              </a:rPr>
              <a:t>Activity 2.4: Questions about Decomposers</a:t>
            </a:r>
          </a:p>
        </p:txBody>
      </p:sp>
    </p:spTree>
    <p:extLst>
      <p:ext uri="{BB962C8B-B14F-4D97-AF65-F5344CB8AC3E}">
        <p14:creationId xmlns:p14="http://schemas.microsoft.com/office/powerpoint/2010/main" val="13572648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894" y="43067"/>
            <a:ext cx="8458206" cy="992402"/>
          </a:xfrm>
        </p:spPr>
        <p:txBody>
          <a:bodyPr>
            <a:noAutofit/>
          </a:bodyPr>
          <a:lstStyle/>
          <a:p>
            <a:r>
              <a:rPr lang="en-US" sz="3600" dirty="0"/>
              <a:t>Comparing Beef, Spinach and Mushrooms</a:t>
            </a:r>
            <a:endParaRPr lang="en-US" sz="2800" dirty="0"/>
          </a:p>
        </p:txBody>
      </p:sp>
      <p:sp>
        <p:nvSpPr>
          <p:cNvPr id="3" name="Content Placeholder 2"/>
          <p:cNvSpPr>
            <a:spLocks noGrp="1"/>
          </p:cNvSpPr>
          <p:nvPr>
            <p:ph sz="half" idx="1"/>
          </p:nvPr>
        </p:nvSpPr>
        <p:spPr>
          <a:xfrm>
            <a:off x="1197891" y="904194"/>
            <a:ext cx="7946109" cy="1243039"/>
          </a:xfrm>
        </p:spPr>
        <p:txBody>
          <a:bodyPr>
            <a:normAutofit lnSpcReduction="10000"/>
          </a:bodyPr>
          <a:lstStyle/>
          <a:p>
            <a:pPr marL="0" lvl="0" indent="0" defTabSz="914400">
              <a:spcBef>
                <a:spcPts val="0"/>
              </a:spcBef>
              <a:buNone/>
            </a:pPr>
            <a:r>
              <a:rPr lang="en-US" i="1" dirty="0"/>
              <a:t>How are the molecules alike and different? </a:t>
            </a:r>
          </a:p>
        </p:txBody>
      </p:sp>
      <p:sp>
        <p:nvSpPr>
          <p:cNvPr id="4" name="Content Placeholder 3"/>
          <p:cNvSpPr>
            <a:spLocks noGrp="1"/>
          </p:cNvSpPr>
          <p:nvPr>
            <p:ph sz="half" idx="2"/>
          </p:nvPr>
        </p:nvSpPr>
        <p:spPr>
          <a:xfrm>
            <a:off x="5866746" y="1791303"/>
            <a:ext cx="2454872" cy="668055"/>
          </a:xfrm>
        </p:spPr>
        <p:txBody>
          <a:bodyPr>
            <a:normAutofit lnSpcReduction="1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dirty="0"/>
              <a:t>Nutrition label for Mushroom</a:t>
            </a:r>
          </a:p>
          <a:p>
            <a:pPr marL="0" marR="0" lvl="0" indent="0" algn="ctr" defTabSz="914400" eaLnBrk="1" fontAlgn="auto" latinLnBrk="0" hangingPunct="1">
              <a:lnSpc>
                <a:spcPct val="100000"/>
              </a:lnSpc>
              <a:spcBef>
                <a:spcPts val="0"/>
              </a:spcBef>
              <a:spcAft>
                <a:spcPts val="0"/>
              </a:spcAft>
              <a:buClrTx/>
              <a:buSzTx/>
              <a:buFontTx/>
              <a:buNone/>
              <a:tabLst/>
              <a:defRPr/>
            </a:pPr>
            <a:endParaRPr lang="en-US" dirty="0"/>
          </a:p>
        </p:txBody>
      </p:sp>
      <p:sp>
        <p:nvSpPr>
          <p:cNvPr id="5" name="Slide Number Placeholder 4"/>
          <p:cNvSpPr>
            <a:spLocks noGrp="1"/>
          </p:cNvSpPr>
          <p:nvPr>
            <p:ph type="sldNum" sz="quarter" idx="12"/>
          </p:nvPr>
        </p:nvSpPr>
        <p:spPr/>
        <p:txBody>
          <a:bodyPr/>
          <a:lstStyle/>
          <a:p>
            <a:fld id="{D3A1C050-F6FE-0E43-A9D0-F8EEADE3D1E4}" type="slidenum">
              <a:rPr lang="en-US" smtClean="0"/>
              <a:pPr/>
              <a:t>10</a:t>
            </a:fld>
            <a:endParaRPr lang="en-US"/>
          </a:p>
        </p:txBody>
      </p:sp>
      <p:pic>
        <p:nvPicPr>
          <p:cNvPr id="6" name="Picture 5"/>
          <p:cNvPicPr>
            <a:picLocks noChangeAspect="1"/>
          </p:cNvPicPr>
          <p:nvPr/>
        </p:nvPicPr>
        <p:blipFill>
          <a:blip r:embed="rId3"/>
          <a:stretch>
            <a:fillRect/>
          </a:stretch>
        </p:blipFill>
        <p:spPr>
          <a:xfrm>
            <a:off x="5866746" y="2459358"/>
            <a:ext cx="2454872" cy="417497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80767" y="2459357"/>
            <a:ext cx="2454872" cy="4174975"/>
          </a:xfrm>
          <a:prstGeom prst="rect">
            <a:avLst/>
          </a:prstGeom>
        </p:spPr>
      </p:pic>
      <p:sp>
        <p:nvSpPr>
          <p:cNvPr id="9" name="Content Placeholder 3"/>
          <p:cNvSpPr txBox="1">
            <a:spLocks/>
          </p:cNvSpPr>
          <p:nvPr/>
        </p:nvSpPr>
        <p:spPr>
          <a:xfrm>
            <a:off x="3239208" y="1791302"/>
            <a:ext cx="2454872" cy="668055"/>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gn="ctr" defTabSz="914400">
              <a:spcBef>
                <a:spcPts val="0"/>
              </a:spcBef>
              <a:buFontTx/>
              <a:buNone/>
              <a:defRPr/>
            </a:pPr>
            <a:r>
              <a:rPr lang="en-US" sz="2000" dirty="0"/>
              <a:t>Nutrition label for Spinach</a:t>
            </a:r>
          </a:p>
          <a:p>
            <a:pPr marL="0" indent="0" algn="ctr" defTabSz="914400">
              <a:spcBef>
                <a:spcPts val="0"/>
              </a:spcBef>
              <a:buFontTx/>
              <a:buNone/>
              <a:defRPr/>
            </a:pPr>
            <a:endParaRPr lang="en-US" dirty="0"/>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6412" y="2459358"/>
            <a:ext cx="2666882" cy="4197120"/>
          </a:xfrm>
          <a:prstGeom prst="rect">
            <a:avLst/>
          </a:prstGeom>
        </p:spPr>
      </p:pic>
      <p:sp>
        <p:nvSpPr>
          <p:cNvPr id="11" name="Content Placeholder 3"/>
          <p:cNvSpPr txBox="1">
            <a:spLocks/>
          </p:cNvSpPr>
          <p:nvPr/>
        </p:nvSpPr>
        <p:spPr>
          <a:xfrm>
            <a:off x="243676" y="1823782"/>
            <a:ext cx="2454872" cy="668055"/>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gn="ctr" defTabSz="914400">
              <a:spcBef>
                <a:spcPts val="0"/>
              </a:spcBef>
              <a:buFontTx/>
              <a:buNone/>
              <a:defRPr/>
            </a:pPr>
            <a:r>
              <a:rPr lang="en-US" sz="2000" dirty="0"/>
              <a:t>Nutrition label for Beef</a:t>
            </a:r>
          </a:p>
          <a:p>
            <a:pPr marL="0" indent="0" algn="ctr" defTabSz="914400">
              <a:spcBef>
                <a:spcPts val="0"/>
              </a:spcBef>
              <a:buFontTx/>
              <a:buNone/>
              <a:defRPr/>
            </a:pPr>
            <a:endParaRPr lang="en-US" dirty="0"/>
          </a:p>
        </p:txBody>
      </p:sp>
    </p:spTree>
    <p:extLst>
      <p:ext uri="{BB962C8B-B14F-4D97-AF65-F5344CB8AC3E}">
        <p14:creationId xmlns:p14="http://schemas.microsoft.com/office/powerpoint/2010/main" val="12973295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else do we know about matter and energy in fungi?</a:t>
            </a:r>
          </a:p>
        </p:txBody>
      </p:sp>
      <p:sp>
        <p:nvSpPr>
          <p:cNvPr id="3" name="Content Placeholder 2"/>
          <p:cNvSpPr>
            <a:spLocks noGrp="1"/>
          </p:cNvSpPr>
          <p:nvPr>
            <p:ph idx="1"/>
          </p:nvPr>
        </p:nvSpPr>
        <p:spPr>
          <a:xfrm>
            <a:off x="457200" y="1657350"/>
            <a:ext cx="8229600" cy="4754224"/>
          </a:xfrm>
        </p:spPr>
        <p:txBody>
          <a:bodyPr/>
          <a:lstStyle/>
          <a:p>
            <a:r>
              <a:rPr lang="en-US" dirty="0"/>
              <a:t>What are rules about matter should we follow when investigating and explaining how fungi grow, move, and function?</a:t>
            </a:r>
          </a:p>
          <a:p>
            <a:endParaRPr lang="en-US" dirty="0"/>
          </a:p>
          <a:p>
            <a:r>
              <a:rPr lang="en-US" dirty="0"/>
              <a:t>What are rules about energy should we follow when investigation how fungi grow, move, and function?</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11</a:t>
            </a:fld>
            <a:endParaRPr lang="en-US"/>
          </a:p>
        </p:txBody>
      </p:sp>
    </p:spTree>
    <p:extLst>
      <p:ext uri="{BB962C8B-B14F-4D97-AF65-F5344CB8AC3E}">
        <p14:creationId xmlns:p14="http://schemas.microsoft.com/office/powerpoint/2010/main" val="17091855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0"/>
          <p:cNvSpPr>
            <a:spLocks noChangeArrowheads="1"/>
          </p:cNvSpPr>
          <p:nvPr/>
        </p:nvSpPr>
        <p:spPr bwMode="auto">
          <a:xfrm>
            <a:off x="200871" y="718209"/>
            <a:ext cx="8686800" cy="4308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Answer each of the questions (numbered 1-4) below to explain how matter and energy move and change in a system.  Note that matter movement is addressed at both the beginning (1) and end (4) of your explanation.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pic>
        <p:nvPicPr>
          <p:cNvPr id="62"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47899" y="1229797"/>
            <a:ext cx="4572000" cy="1462910"/>
          </a:xfrm>
          <a:prstGeom prst="rect">
            <a:avLst/>
          </a:prstGeom>
          <a:noFill/>
          <a:extLst>
            <a:ext uri="{909E8E84-426E-40dd-AFC4-6F175D3DCCD1}">
              <a14:hiddenFill xmlns="" xmlns:a14="http://schemas.microsoft.com/office/drawing/2010/main">
                <a:solidFill>
                  <a:srgbClr val="FFFFFF"/>
                </a:solidFill>
              </a14:hiddenFill>
            </a:ext>
          </a:extLst>
        </p:spPr>
      </p:pic>
      <p:pic>
        <p:nvPicPr>
          <p:cNvPr id="63"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97269" y="1142353"/>
            <a:ext cx="1963430" cy="1831975"/>
          </a:xfrm>
          <a:prstGeom prst="rect">
            <a:avLst/>
          </a:prstGeom>
          <a:noFill/>
          <a:extLst>
            <a:ext uri="{909E8E84-426E-40dd-AFC4-6F175D3DCCD1}">
              <a14:hiddenFill xmlns="" xmlns:a14="http://schemas.microsoft.com/office/drawing/2010/main">
                <a:solidFill>
                  <a:srgbClr val="FFFFFF"/>
                </a:solidFill>
              </a14:hiddenFill>
            </a:ext>
          </a:extLst>
        </p:spPr>
      </p:pic>
      <p:pic>
        <p:nvPicPr>
          <p:cNvPr id="64" name="Picture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28662">
            <a:off x="6034452" y="1078225"/>
            <a:ext cx="2004538" cy="2135407"/>
          </a:xfrm>
          <a:prstGeom prst="rect">
            <a:avLst/>
          </a:prstGeom>
          <a:noFill/>
          <a:extLst>
            <a:ext uri="{909E8E84-426E-40dd-AFC4-6F175D3DCCD1}">
              <a14:hiddenFill xmlns="" xmlns:a14="http://schemas.microsoft.com/office/drawing/2010/main">
                <a:solidFill>
                  <a:srgbClr val="FFFFFF"/>
                </a:solidFill>
              </a14:hiddenFill>
            </a:ext>
          </a:extLst>
        </p:spPr>
      </p:pic>
      <p:pic>
        <p:nvPicPr>
          <p:cNvPr id="56"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47899" y="3072680"/>
            <a:ext cx="4572000" cy="1462910"/>
          </a:xfrm>
          <a:prstGeom prst="rect">
            <a:avLst/>
          </a:prstGeom>
          <a:noFill/>
          <a:extLst>
            <a:ext uri="{909E8E84-426E-40dd-AFC4-6F175D3DCCD1}">
              <a14:hiddenFill xmlns="" xmlns:a14="http://schemas.microsoft.com/office/drawing/2010/main">
                <a:solidFill>
                  <a:srgbClr val="FFFFFF"/>
                </a:solidFill>
              </a14:hiddenFill>
            </a:ext>
          </a:extLst>
        </p:spPr>
      </p:pic>
      <p:pic>
        <p:nvPicPr>
          <p:cNvPr id="57"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97269" y="2985236"/>
            <a:ext cx="1963430" cy="1831975"/>
          </a:xfrm>
          <a:prstGeom prst="rect">
            <a:avLst/>
          </a:prstGeom>
          <a:noFill/>
          <a:extLst>
            <a:ext uri="{909E8E84-426E-40dd-AFC4-6F175D3DCCD1}">
              <a14:hiddenFill xmlns="" xmlns:a14="http://schemas.microsoft.com/office/drawing/2010/main">
                <a:solidFill>
                  <a:srgbClr val="FFFFFF"/>
                </a:solidFill>
              </a14:hiddenFill>
            </a:ext>
          </a:extLst>
        </p:spPr>
      </p:pic>
      <p:pic>
        <p:nvPicPr>
          <p:cNvPr id="58" name="Picture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28662">
            <a:off x="6034452" y="2921108"/>
            <a:ext cx="2004538" cy="2135407"/>
          </a:xfrm>
          <a:prstGeom prst="rect">
            <a:avLst/>
          </a:prstGeom>
          <a:noFill/>
          <a:extLst>
            <a:ext uri="{909E8E84-426E-40dd-AFC4-6F175D3DCCD1}">
              <a14:hiddenFill xmlns="" xmlns:a14="http://schemas.microsoft.com/office/drawing/2010/main">
                <a:solidFill>
                  <a:srgbClr val="FFFFFF"/>
                </a:solidFill>
              </a14:hiddenFill>
            </a:ext>
          </a:extLst>
        </p:spPr>
      </p:pic>
      <p:pic>
        <p:nvPicPr>
          <p:cNvPr id="65" name="Picture 5"/>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a:off x="2247899" y="4963140"/>
            <a:ext cx="4572000" cy="1462910"/>
          </a:xfrm>
          <a:prstGeom prst="rect">
            <a:avLst/>
          </a:prstGeom>
          <a:noFill/>
          <a:extLst>
            <a:ext uri="{909E8E84-426E-40dd-AFC4-6F175D3DCCD1}">
              <a14:hiddenFill xmlns="" xmlns:a14="http://schemas.microsoft.com/office/drawing/2010/main">
                <a:solidFill>
                  <a:srgbClr val="FFFFFF"/>
                </a:solidFill>
              </a14:hiddenFill>
            </a:ext>
          </a:extLst>
        </p:spPr>
      </p:pic>
      <p:pic>
        <p:nvPicPr>
          <p:cNvPr id="66" name="Picture 6"/>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1097269" y="4875696"/>
            <a:ext cx="1963430" cy="1831975"/>
          </a:xfrm>
          <a:prstGeom prst="rect">
            <a:avLst/>
          </a:prstGeom>
          <a:noFill/>
          <a:extLst>
            <a:ext uri="{909E8E84-426E-40dd-AFC4-6F175D3DCCD1}">
              <a14:hiddenFill xmlns="" xmlns:a14="http://schemas.microsoft.com/office/drawing/2010/main">
                <a:solidFill>
                  <a:srgbClr val="FFFFFF"/>
                </a:solidFill>
              </a14:hiddenFill>
            </a:ext>
          </a:extLst>
        </p:spPr>
      </p:pic>
      <p:pic>
        <p:nvPicPr>
          <p:cNvPr id="67" name="Picture 7"/>
          <p:cNvPicPr>
            <a:picLocks noChangeAspect="1" noChangeArrowheads="1"/>
          </p:cNvPicPr>
          <p:nvPr/>
        </p:nvPicPr>
        <p:blipFill>
          <a:blip r:embed="rId8" cstate="screen">
            <a:extLst>
              <a:ext uri="{28A0092B-C50C-407E-A947-70E740481C1C}">
                <a14:useLocalDpi xmlns:a14="http://schemas.microsoft.com/office/drawing/2010/main"/>
              </a:ext>
            </a:extLst>
          </a:blip>
          <a:stretch>
            <a:fillRect/>
          </a:stretch>
        </p:blipFill>
        <p:spPr bwMode="auto">
          <a:xfrm rot="628662">
            <a:off x="6055237" y="4811795"/>
            <a:ext cx="2004538" cy="2134953"/>
          </a:xfrm>
          <a:prstGeom prst="rect">
            <a:avLst/>
          </a:prstGeom>
          <a:noFill/>
          <a:extLst>
            <a:ext uri="{909E8E84-426E-40dd-AFC4-6F175D3DCCD1}">
              <a14:hiddenFill xmlns="" xmlns:a14="http://schemas.microsoft.com/office/drawing/2010/main">
                <a:solidFill>
                  <a:srgbClr val="FFFFFF"/>
                </a:solidFill>
              </a14:hiddenFill>
            </a:ext>
          </a:extLst>
        </p:spPr>
      </p:pic>
      <p:sp>
        <p:nvSpPr>
          <p:cNvPr id="19" name="Text Box 16"/>
          <p:cNvSpPr txBox="1"/>
          <p:nvPr/>
        </p:nvSpPr>
        <p:spPr>
          <a:xfrm>
            <a:off x="6286498" y="3072679"/>
            <a:ext cx="1828800" cy="200494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Evidence We </a:t>
            </a:r>
            <a:br>
              <a:rPr lang="en-US" sz="1100" b="1" dirty="0">
                <a:effectLst/>
                <a:latin typeface="+mj-lt"/>
                <a:ea typeface="Times New Roman"/>
                <a:cs typeface="Arial" pitchFamily="34" charset="0"/>
              </a:rPr>
            </a:br>
            <a:r>
              <a:rPr lang="en-US" sz="1100" b="1" dirty="0">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effectLst/>
                <a:latin typeface="+mj-lt"/>
                <a:ea typeface="Times New Roman"/>
                <a:cs typeface="Arial" pitchFamily="34" charset="0"/>
              </a:rPr>
              <a:t>BTB can indicate CO</a:t>
            </a:r>
            <a:r>
              <a:rPr lang="en-US" sz="800" baseline="-25000" dirty="0">
                <a:effectLst/>
                <a:latin typeface="+mj-lt"/>
                <a:ea typeface="Times New Roman"/>
                <a:cs typeface="Arial" pitchFamily="34" charset="0"/>
              </a:rPr>
              <a:t>2</a:t>
            </a:r>
            <a:r>
              <a:rPr lang="en-US" sz="800" dirty="0">
                <a:effectLst/>
                <a:latin typeface="+mj-lt"/>
                <a:ea typeface="Times New Roman"/>
                <a:cs typeface="Arial" pitchFamily="34" charset="0"/>
              </a:rPr>
              <a:t> in the air.</a:t>
            </a:r>
            <a:endParaRPr lang="en-US" sz="800" dirty="0">
              <a:effectLst/>
              <a:latin typeface="+mj-lt"/>
              <a:ea typeface="Calibri"/>
              <a:cs typeface="Arial" pitchFamily="34" charset="0"/>
            </a:endParaRPr>
          </a:p>
          <a:p>
            <a:pPr marL="0" marR="0">
              <a:lnSpc>
                <a:spcPct val="115000"/>
              </a:lnSpc>
              <a:spcBef>
                <a:spcPts val="0"/>
              </a:spcBef>
            </a:pPr>
            <a:r>
              <a:rPr lang="en-US" sz="800" dirty="0">
                <a:effectLst/>
                <a:latin typeface="+mj-lt"/>
                <a:ea typeface="Times New Roman"/>
                <a:cs typeface="Arial" pitchFamily="34" charset="0"/>
              </a:rPr>
              <a:t>Organic materials are made up of molecules containing carbon atoms: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fuels</a:t>
            </a:r>
            <a:r>
              <a:rPr lang="en-US" sz="800" dirty="0">
                <a:latin typeface="+mj-lt"/>
                <a:ea typeface="Times New Roman"/>
                <a:cs typeface="Arial" pitchFamily="34" charset="0"/>
              </a:rPr>
              <a:t>	</a:t>
            </a:r>
            <a:r>
              <a:rPr lang="en-US" sz="800" dirty="0">
                <a:effectLst/>
                <a:latin typeface="+mj-lt"/>
                <a:ea typeface="Times New Roman"/>
                <a:cs typeface="Arial" pitchFamily="34" charset="0"/>
              </a:rPr>
              <a:t>• foods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living and dead plants</a:t>
            </a:r>
            <a:r>
              <a:rPr lang="en-US" sz="800" dirty="0">
                <a:latin typeface="+mj-lt"/>
                <a:ea typeface="Times New Roman"/>
                <a:cs typeface="Arial" pitchFamily="34" charset="0"/>
              </a:rPr>
              <a:t> and </a:t>
            </a:r>
            <a:br>
              <a:rPr lang="en-US" sz="800" dirty="0">
                <a:effectLst/>
                <a:latin typeface="+mj-lt"/>
                <a:ea typeface="Times New Roman"/>
                <a:cs typeface="Arial" pitchFamily="34" charset="0"/>
              </a:rPr>
            </a:br>
            <a:r>
              <a:rPr lang="en-US" sz="800" dirty="0">
                <a:effectLst/>
                <a:latin typeface="+mj-lt"/>
                <a:ea typeface="Times New Roman"/>
                <a:cs typeface="Arial" pitchFamily="34" charset="0"/>
              </a:rPr>
              <a:t>   animals</a:t>
            </a:r>
          </a:p>
          <a:p>
            <a:pPr marL="515938" marR="0" lvl="0" indent="-60325">
              <a:lnSpc>
                <a:spcPct val="115000"/>
              </a:lnSpc>
              <a:spcBef>
                <a:spcPts val="0"/>
              </a:spcBef>
              <a:buSzPts val="1000"/>
              <a:buFont typeface="Arial" panose="020B0604020202020204" pitchFamily="34" charset="0"/>
              <a:buChar char="•"/>
            </a:pPr>
            <a:r>
              <a:rPr lang="en-US" sz="800" dirty="0">
                <a:effectLst/>
                <a:latin typeface="+mj-lt"/>
                <a:ea typeface="Times New Roman"/>
                <a:cs typeface="Arial" pitchFamily="34" charset="0"/>
              </a:rPr>
              <a:t>decomposers</a:t>
            </a:r>
            <a:endParaRPr lang="en-US" sz="800" dirty="0">
              <a:effectLst/>
              <a:latin typeface="+mj-lt"/>
              <a:ea typeface="Calibri"/>
              <a:cs typeface="Arial" pitchFamily="34" charset="0"/>
            </a:endParaRPr>
          </a:p>
        </p:txBody>
      </p:sp>
      <p:sp>
        <p:nvSpPr>
          <p:cNvPr id="21" name="Text Box 31"/>
          <p:cNvSpPr txBox="1"/>
          <p:nvPr/>
        </p:nvSpPr>
        <p:spPr>
          <a:xfrm>
            <a:off x="1140894" y="4959099"/>
            <a:ext cx="1819910" cy="22771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What is happening </a:t>
            </a:r>
            <a:br>
              <a:rPr lang="en-US" sz="950" dirty="0">
                <a:solidFill>
                  <a:srgbClr val="000000"/>
                </a:solidFill>
                <a:effectLst/>
                <a:latin typeface="+mj-lt"/>
                <a:ea typeface="Times New Roman"/>
                <a:cs typeface="Times New Roman"/>
              </a:rPr>
            </a:br>
            <a:r>
              <a:rPr lang="en-US" sz="950" dirty="0">
                <a:solidFill>
                  <a:srgbClr val="000000"/>
                </a:solidFill>
                <a:effectLst/>
                <a:latin typeface="+mj-lt"/>
                <a:ea typeface="Times New Roman"/>
                <a:cs typeface="Times New Roman"/>
              </a:rPr>
              <a:t>to energy?</a:t>
            </a:r>
            <a:endParaRPr lang="en-US" sz="950" dirty="0">
              <a:effectLst/>
              <a:latin typeface="+mj-lt"/>
              <a:ea typeface="Calibri"/>
              <a:cs typeface="Times New Roman"/>
            </a:endParaRPr>
          </a:p>
          <a:p>
            <a:pPr marL="457200" marR="0">
              <a:lnSpc>
                <a:spcPct val="115000"/>
              </a:lnSpc>
              <a:spcBef>
                <a:spcPts val="0"/>
              </a:spcBef>
              <a:spcAft>
                <a:spcPts val="300"/>
              </a:spcAft>
            </a:pPr>
            <a:r>
              <a:rPr lang="en-US" sz="800" dirty="0">
                <a:solidFill>
                  <a:srgbClr val="000000"/>
                </a:solidFill>
                <a:effectLst/>
                <a:latin typeface="+mj-lt"/>
                <a:ea typeface="Times New Roman"/>
                <a:cs typeface="Times New Roman"/>
              </a:rPr>
              <a:t>What forms of energy are involved?</a:t>
            </a:r>
            <a:endParaRPr lang="en-US" sz="80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What energy transformations take place during the chemical change?</a:t>
            </a:r>
            <a:endParaRPr lang="en-US" sz="800" dirty="0">
              <a:effectLst/>
              <a:latin typeface="+mj-lt"/>
              <a:ea typeface="Calibri"/>
              <a:cs typeface="Times New Roman"/>
            </a:endParaRPr>
          </a:p>
        </p:txBody>
      </p:sp>
      <p:sp>
        <p:nvSpPr>
          <p:cNvPr id="23" name="Text Box 37"/>
          <p:cNvSpPr txBox="1"/>
          <p:nvPr/>
        </p:nvSpPr>
        <p:spPr>
          <a:xfrm>
            <a:off x="6362697" y="4890576"/>
            <a:ext cx="1752601" cy="19773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Times New Roman"/>
              </a:rPr>
              <a:t>Evidence We </a:t>
            </a:r>
            <a:br>
              <a:rPr lang="en-US" sz="1100" b="1" dirty="0">
                <a:effectLst/>
                <a:latin typeface="+mj-lt"/>
                <a:ea typeface="Times New Roman"/>
                <a:cs typeface="Times New Roman"/>
              </a:rPr>
            </a:br>
            <a:r>
              <a:rPr lang="en-US" sz="1100" b="1" dirty="0">
                <a:effectLst/>
                <a:latin typeface="+mj-lt"/>
                <a:ea typeface="Times New Roman"/>
                <a:cs typeface="Times New Roman"/>
              </a:rPr>
              <a:t>Can Observe</a:t>
            </a:r>
            <a:endParaRPr lang="en-US" sz="1100" dirty="0">
              <a:effectLst/>
              <a:latin typeface="+mj-lt"/>
              <a:ea typeface="Calibri"/>
              <a:cs typeface="Times New Roman"/>
            </a:endParaRPr>
          </a:p>
          <a:p>
            <a:pPr marL="0" marR="0">
              <a:lnSpc>
                <a:spcPct val="115000"/>
              </a:lnSpc>
              <a:spcBef>
                <a:spcPts val="0"/>
              </a:spcBef>
              <a:spcAft>
                <a:spcPts val="300"/>
              </a:spcAft>
            </a:pPr>
            <a:r>
              <a:rPr lang="en-US" sz="800" dirty="0">
                <a:effectLst/>
                <a:latin typeface="+mj-lt"/>
                <a:ea typeface="Times New Roman"/>
                <a:cs typeface="Times New Roman"/>
              </a:rPr>
              <a:t>We can observe indicators of different forms of energy before and after chemical changes:</a:t>
            </a:r>
            <a:endParaRPr lang="en-US" sz="800" dirty="0">
              <a:effectLst/>
              <a:latin typeface="+mj-lt"/>
              <a:ea typeface="Calibri"/>
              <a:cs typeface="Times New Roman"/>
            </a:endParaRPr>
          </a:p>
          <a:p>
            <a:pPr>
              <a:lnSpc>
                <a:spcPct val="115000"/>
              </a:lnSpc>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light energy	</a:t>
            </a:r>
            <a:r>
              <a:rPr lang="en-US" sz="800" dirty="0">
                <a:ea typeface="Times New Roman"/>
                <a:cs typeface="Arial" pitchFamily="34" charset="0"/>
              </a:rPr>
              <a:t>• </a:t>
            </a:r>
            <a:r>
              <a:rPr lang="en-US" sz="800" dirty="0">
                <a:ea typeface="Times New Roman"/>
                <a:cs typeface="Times New Roman"/>
              </a:rPr>
              <a:t>heat energy</a:t>
            </a:r>
            <a:endParaRPr lang="en-US" sz="800" dirty="0">
              <a:effectLst/>
              <a:latin typeface="+mj-lt"/>
              <a:ea typeface="Calibri"/>
              <a:cs typeface="Times New Roman"/>
            </a:endParaRPr>
          </a:p>
          <a:p>
            <a:pPr marL="53975" marR="0" lvl="0" indent="-53975">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chemical energy stored in organic materials</a:t>
            </a:r>
            <a:endParaRPr lang="en-US" sz="800" dirty="0">
              <a:effectLst/>
              <a:latin typeface="+mj-lt"/>
              <a:ea typeface="Calibri"/>
              <a:cs typeface="Times New Roman"/>
            </a:endParaRPr>
          </a:p>
          <a:p>
            <a:pPr marR="0" lvl="0" algn="ctr">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motion energy</a:t>
            </a:r>
            <a:endParaRPr lang="en-US" sz="800" dirty="0">
              <a:effectLst/>
              <a:latin typeface="+mj-lt"/>
              <a:ea typeface="Calibri"/>
              <a:cs typeface="Times New Roman"/>
            </a:endParaRPr>
          </a:p>
        </p:txBody>
      </p:sp>
      <p:sp>
        <p:nvSpPr>
          <p:cNvPr id="12" name="Text Box 42"/>
          <p:cNvSpPr txBox="1"/>
          <p:nvPr/>
        </p:nvSpPr>
        <p:spPr>
          <a:xfrm>
            <a:off x="3086098" y="1447800"/>
            <a:ext cx="3133285" cy="9810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All materials (solids, liquids, and gases) are made of atoms that are bonded together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solidFill>
                  <a:srgbClr val="000000"/>
                </a:solidFill>
                <a:effectLst/>
                <a:latin typeface="+mj-lt"/>
                <a:ea typeface="Times New Roman"/>
                <a:cs typeface="Arial" pitchFamily="34" charset="0"/>
              </a:rPr>
              <a:t>Scale</a:t>
            </a:r>
            <a:r>
              <a:rPr lang="en-US" sz="800" dirty="0">
                <a:solidFill>
                  <a:srgbClr val="000000"/>
                </a:solidFill>
                <a:effectLst/>
                <a:latin typeface="+mj-lt"/>
                <a:ea typeface="Times New Roman"/>
                <a:cs typeface="Arial" pitchFamily="34" charset="0"/>
              </a:rPr>
              <a:t>: The matter movement question can be answered at the atomic-molecular, cellular, or macroscopic scale.</a:t>
            </a:r>
            <a:endParaRPr lang="en-US" sz="800" dirty="0">
              <a:effectLst/>
              <a:latin typeface="+mj-lt"/>
              <a:ea typeface="Calibri"/>
              <a:cs typeface="Arial" pitchFamily="34" charset="0"/>
            </a:endParaRPr>
          </a:p>
        </p:txBody>
      </p:sp>
      <p:sp>
        <p:nvSpPr>
          <p:cNvPr id="14" name="Text Box 8"/>
          <p:cNvSpPr txBox="1"/>
          <p:nvPr/>
        </p:nvSpPr>
        <p:spPr>
          <a:xfrm>
            <a:off x="1289051" y="1165860"/>
            <a:ext cx="1608136" cy="159078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Where are molecules moving?</a:t>
            </a:r>
            <a:endParaRPr lang="en-US" sz="95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to the location of the chemical change? </a:t>
            </a:r>
            <a:endParaRPr lang="en-US" sz="800" dirty="0">
              <a:effectLst/>
              <a:latin typeface="+mj-lt"/>
              <a:ea typeface="Calibri"/>
              <a:cs typeface="Times New Roman"/>
            </a:endParaRPr>
          </a:p>
          <a:p>
            <a:pPr marL="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away from the location of the chemical change?</a:t>
            </a:r>
            <a:endParaRPr lang="en-US" sz="800" dirty="0">
              <a:effectLst/>
              <a:latin typeface="+mj-lt"/>
              <a:ea typeface="Calibri"/>
              <a:cs typeface="Times New Roman"/>
            </a:endParaRPr>
          </a:p>
        </p:txBody>
      </p:sp>
      <p:sp>
        <p:nvSpPr>
          <p:cNvPr id="15" name="Text Box 9"/>
          <p:cNvSpPr txBox="1"/>
          <p:nvPr/>
        </p:nvSpPr>
        <p:spPr>
          <a:xfrm>
            <a:off x="6408417" y="1219200"/>
            <a:ext cx="1554481" cy="126651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Evidence We </a:t>
            </a:r>
            <a:br>
              <a:rPr lang="en-US" sz="1100" b="1" dirty="0">
                <a:solidFill>
                  <a:srgbClr val="000000"/>
                </a:solidFill>
                <a:effectLst/>
                <a:latin typeface="+mj-lt"/>
                <a:ea typeface="Times New Roman"/>
                <a:cs typeface="Arial" pitchFamily="34" charset="0"/>
              </a:rPr>
            </a:br>
            <a:r>
              <a:rPr lang="en-US" sz="1100" b="1" dirty="0">
                <a:solidFill>
                  <a:srgbClr val="000000"/>
                </a:solidFill>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Moving solids, liquids, and gases are made of moving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 change in mass shows that molecules are moving</a:t>
            </a:r>
            <a:r>
              <a:rPr lang="en-US" sz="1000" dirty="0">
                <a:solidFill>
                  <a:srgbClr val="000000"/>
                </a:solidFill>
                <a:effectLst/>
                <a:latin typeface="+mj-lt"/>
                <a:ea typeface="Times New Roman"/>
                <a:cs typeface="Arial" pitchFamily="34" charset="0"/>
              </a:rPr>
              <a:t>.</a:t>
            </a:r>
            <a:endParaRPr lang="en-US" sz="1100" dirty="0">
              <a:effectLst/>
              <a:latin typeface="+mj-lt"/>
              <a:ea typeface="Calibri"/>
              <a:cs typeface="Arial" pitchFamily="34" charset="0"/>
            </a:endParaRPr>
          </a:p>
        </p:txBody>
      </p:sp>
      <p:pic>
        <p:nvPicPr>
          <p:cNvPr id="1049" name="Picture 12"/>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255644" y="1116647"/>
            <a:ext cx="1288967" cy="356247"/>
          </a:xfrm>
          <a:prstGeom prst="rect">
            <a:avLst/>
          </a:prstGeom>
          <a:noFill/>
          <a:extLst>
            <a:ext uri="{909E8E84-426E-40dd-AFC4-6F175D3DCCD1}">
              <a14:hiddenFill xmlns="" xmlns:a14="http://schemas.microsoft.com/office/drawing/2010/main">
                <a:solidFill>
                  <a:srgbClr val="FFFFFF"/>
                </a:solidFill>
              </a14:hiddenFill>
            </a:ext>
          </a:extLst>
        </p:spPr>
      </p:pic>
      <p:pic>
        <p:nvPicPr>
          <p:cNvPr id="1046" name="Picture 17"/>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342325" y="1828800"/>
            <a:ext cx="233180" cy="236418"/>
          </a:xfrm>
          <a:prstGeom prst="rect">
            <a:avLst/>
          </a:prstGeom>
          <a:noFill/>
          <a:extLst>
            <a:ext uri="{909E8E84-426E-40dd-AFC4-6F175D3DCCD1}">
              <a14:hiddenFill xmlns="" xmlns:a14="http://schemas.microsoft.com/office/drawing/2010/main">
                <a:solidFill>
                  <a:srgbClr val="FFFFFF"/>
                </a:solidFill>
              </a14:hiddenFill>
            </a:ext>
          </a:extLst>
        </p:spPr>
      </p:pic>
      <p:pic>
        <p:nvPicPr>
          <p:cNvPr id="1045" name="Picture 19"/>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1109144" y="2278182"/>
            <a:ext cx="233181" cy="236418"/>
          </a:xfrm>
          <a:prstGeom prst="rect">
            <a:avLst/>
          </a:prstGeom>
          <a:noFill/>
          <a:extLst>
            <a:ext uri="{909E8E84-426E-40dd-AFC4-6F175D3DCCD1}">
              <a14:hiddenFill xmlns="" xmlns:a14="http://schemas.microsoft.com/office/drawing/2010/main">
                <a:solidFill>
                  <a:srgbClr val="FFFFFF"/>
                </a:solidFill>
              </a14:hiddenFill>
            </a:ext>
          </a:extLst>
        </p:spPr>
      </p:pic>
      <p:pic>
        <p:nvPicPr>
          <p:cNvPr id="1047" name="Picture 21"/>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289051" y="5256684"/>
            <a:ext cx="234487" cy="237744"/>
          </a:xfrm>
          <a:prstGeom prst="rect">
            <a:avLst/>
          </a:prstGeom>
          <a:noFill/>
          <a:extLst>
            <a:ext uri="{909E8E84-426E-40dd-AFC4-6F175D3DCCD1}">
              <a14:hiddenFill xmlns="" xmlns:a14="http://schemas.microsoft.com/office/drawing/2010/main">
                <a:solidFill>
                  <a:srgbClr val="FFFFFF"/>
                </a:solidFill>
              </a14:hiddenFill>
            </a:ext>
          </a:extLst>
        </p:spPr>
      </p:pic>
      <p:pic>
        <p:nvPicPr>
          <p:cNvPr id="42" name="Picture 12"/>
          <p:cNvPicPr>
            <a:picLocks noChangeAspect="1" noChangeArrowheads="1"/>
          </p:cNvPicPr>
          <p:nvPr/>
        </p:nvPicPr>
        <p:blipFill>
          <a:blip r:embed="rId13" cstate="screen">
            <a:extLst>
              <a:ext uri="{28A0092B-C50C-407E-A947-70E740481C1C}">
                <a14:useLocalDpi xmlns:a14="http://schemas.microsoft.com/office/drawing/2010/main"/>
              </a:ext>
            </a:extLst>
          </a:blip>
          <a:stretch>
            <a:fillRect/>
          </a:stretch>
        </p:blipFill>
        <p:spPr bwMode="auto">
          <a:xfrm>
            <a:off x="3256973" y="2973809"/>
            <a:ext cx="1288287" cy="356247"/>
          </a:xfrm>
          <a:prstGeom prst="rect">
            <a:avLst/>
          </a:prstGeom>
          <a:noFill/>
          <a:extLst>
            <a:ext uri="{909E8E84-426E-40dd-AFC4-6F175D3DCCD1}">
              <a14:hiddenFill xmlns="" xmlns:a14="http://schemas.microsoft.com/office/drawing/2010/main">
                <a:solidFill>
                  <a:srgbClr val="FFFFFF"/>
                </a:solidFill>
              </a14:hiddenFill>
            </a:ext>
          </a:extLst>
        </p:spPr>
      </p:pic>
      <p:pic>
        <p:nvPicPr>
          <p:cNvPr id="52" name="Picture 12"/>
          <p:cNvPicPr>
            <a:picLocks noChangeAspect="1" noChangeArrowheads="1"/>
          </p:cNvPicPr>
          <p:nvPr/>
        </p:nvPicPr>
        <p:blipFill>
          <a:blip r:embed="rId14" cstate="screen">
            <a:extLst>
              <a:ext uri="{28A0092B-C50C-407E-A947-70E740481C1C}">
                <a14:useLocalDpi xmlns:a14="http://schemas.microsoft.com/office/drawing/2010/main"/>
              </a:ext>
            </a:extLst>
          </a:blip>
          <a:stretch>
            <a:fillRect/>
          </a:stretch>
        </p:blipFill>
        <p:spPr bwMode="auto">
          <a:xfrm>
            <a:off x="3255984" y="4849343"/>
            <a:ext cx="1288287" cy="356247"/>
          </a:xfrm>
          <a:prstGeom prst="rect">
            <a:avLst/>
          </a:prstGeom>
          <a:noFill/>
          <a:extLst>
            <a:ext uri="{909E8E84-426E-40dd-AFC4-6F175D3DCCD1}">
              <a14:hiddenFill xmlns="" xmlns:a14="http://schemas.microsoft.com/office/drawing/2010/main">
                <a:solidFill>
                  <a:srgbClr val="FFFFFF"/>
                </a:solidFill>
              </a14:hiddenFill>
            </a:ext>
          </a:extLst>
        </p:spPr>
      </p:pic>
      <p:sp>
        <p:nvSpPr>
          <p:cNvPr id="17" name="Text Box 14"/>
          <p:cNvSpPr txBox="1"/>
          <p:nvPr/>
        </p:nvSpPr>
        <p:spPr>
          <a:xfrm>
            <a:off x="1174749" y="2994978"/>
            <a:ext cx="1705610" cy="16294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Question</a:t>
            </a:r>
            <a:endParaRPr lang="en-US" sz="1100" dirty="0">
              <a:effectLst/>
              <a:latin typeface="+mj-lt"/>
              <a:ea typeface="Calibri"/>
              <a:cs typeface="Arial" pitchFamily="34" charset="0"/>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Arial" pitchFamily="34" charset="0"/>
              </a:rPr>
              <a:t>How are atoms in molecules being rearranged into </a:t>
            </a:r>
            <a:br>
              <a:rPr lang="en-US" sz="950" dirty="0">
                <a:solidFill>
                  <a:srgbClr val="000000"/>
                </a:solidFill>
                <a:effectLst/>
                <a:latin typeface="+mj-lt"/>
                <a:ea typeface="Times New Roman"/>
                <a:cs typeface="Arial" pitchFamily="34" charset="0"/>
              </a:rPr>
            </a:br>
            <a:r>
              <a:rPr lang="en-US" sz="950" dirty="0">
                <a:solidFill>
                  <a:srgbClr val="000000"/>
                </a:solidFill>
                <a:effectLst/>
                <a:latin typeface="+mj-lt"/>
                <a:ea typeface="Times New Roman"/>
                <a:cs typeface="Arial" pitchFamily="34" charset="0"/>
              </a:rPr>
              <a:t>different molecules?</a:t>
            </a:r>
            <a:endParaRPr lang="en-US" sz="950" dirty="0">
              <a:effectLst/>
              <a:latin typeface="+mj-lt"/>
              <a:ea typeface="Calibri"/>
              <a:cs typeface="Arial" pitchFamily="34" charset="0"/>
            </a:endParaRPr>
          </a:p>
          <a:p>
            <a:pPr marL="228600" marR="0" indent="22860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molecules are carbon atoms in before and after the chemical change?</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other molecules are involved?</a:t>
            </a:r>
            <a:endParaRPr lang="en-US" sz="800" dirty="0">
              <a:effectLst/>
              <a:latin typeface="+mj-lt"/>
              <a:ea typeface="Calibri"/>
              <a:cs typeface="Arial" pitchFamily="34" charset="0"/>
            </a:endParaRPr>
          </a:p>
        </p:txBody>
      </p:sp>
      <p:pic>
        <p:nvPicPr>
          <p:cNvPr id="1048" name="Picture 20"/>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1060912" y="3301278"/>
            <a:ext cx="234488" cy="237744"/>
          </a:xfrm>
          <a:prstGeom prst="rect">
            <a:avLst/>
          </a:prstGeom>
          <a:noFill/>
          <a:extLst>
            <a:ext uri="{909E8E84-426E-40dd-AFC4-6F175D3DCCD1}">
              <a14:hiddenFill xmlns="" xmlns:a14="http://schemas.microsoft.com/office/drawing/2010/main">
                <a:solidFill>
                  <a:srgbClr val="FFFFFF"/>
                </a:solidFill>
              </a14:hiddenFill>
            </a:ext>
          </a:extLst>
        </p:spPr>
      </p:pic>
      <p:sp>
        <p:nvSpPr>
          <p:cNvPr id="18" name="Text Box 10"/>
          <p:cNvSpPr txBox="1"/>
          <p:nvPr/>
        </p:nvSpPr>
        <p:spPr>
          <a:xfrm>
            <a:off x="3060699" y="3245144"/>
            <a:ext cx="3158685" cy="129044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last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can be rearranged </a:t>
            </a:r>
            <a:r>
              <a:rPr lang="en-US" sz="800" dirty="0">
                <a:effectLst/>
                <a:latin typeface="+mj-lt"/>
                <a:ea typeface="Times New Roman"/>
                <a:cs typeface="Arial" pitchFamily="34" charset="0"/>
              </a:rPr>
              <a:t>to make new molecules, but not created or destroyed.</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Carbon atoms are bound to other atoms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matter change question is always answered at the atomic-molecular scale.</a:t>
            </a:r>
            <a:endParaRPr lang="en-US" sz="800" dirty="0">
              <a:effectLst/>
              <a:latin typeface="+mj-lt"/>
              <a:ea typeface="Calibri"/>
              <a:cs typeface="Arial" pitchFamily="34" charset="0"/>
            </a:endParaRPr>
          </a:p>
        </p:txBody>
      </p:sp>
      <p:sp>
        <p:nvSpPr>
          <p:cNvPr id="22" name="Text Box 32"/>
          <p:cNvSpPr txBox="1"/>
          <p:nvPr/>
        </p:nvSpPr>
        <p:spPr>
          <a:xfrm>
            <a:off x="3086099" y="5123347"/>
            <a:ext cx="3200399" cy="130270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lasts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can be transformed</a:t>
            </a:r>
            <a:r>
              <a:rPr lang="en-US" sz="800" dirty="0">
                <a:effectLst/>
                <a:latin typeface="+mj-lt"/>
                <a:ea typeface="Times New Roman"/>
                <a:cs typeface="Arial" pitchFamily="34" charset="0"/>
              </a:rPr>
              <a:t>, but not created or destroyed. </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C-C and C-H bonds have more stored chemical energy than C-O and H-O bonds.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energy change question can be answered at the atomic-molecular, cellular, or macroscopic scales.</a:t>
            </a:r>
            <a:endParaRPr lang="en-US" sz="800" dirty="0">
              <a:effectLst/>
              <a:latin typeface="+mj-lt"/>
              <a:ea typeface="Calibri"/>
              <a:cs typeface="Arial" pitchFamily="34" charset="0"/>
            </a:endParaRPr>
          </a:p>
        </p:txBody>
      </p:sp>
      <p:sp>
        <p:nvSpPr>
          <p:cNvPr id="5" name="TextBox 4"/>
          <p:cNvSpPr txBox="1"/>
          <p:nvPr/>
        </p:nvSpPr>
        <p:spPr>
          <a:xfrm>
            <a:off x="783770" y="104500"/>
            <a:ext cx="7728141" cy="584775"/>
          </a:xfrm>
          <a:prstGeom prst="rect">
            <a:avLst/>
          </a:prstGeom>
          <a:noFill/>
        </p:spPr>
        <p:txBody>
          <a:bodyPr wrap="none" rtlCol="0">
            <a:spAutoFit/>
          </a:bodyPr>
          <a:lstStyle/>
          <a:p>
            <a:r>
              <a:rPr lang="en-US" sz="3200" dirty="0"/>
              <a:t>Good answers to questions about fungal cells</a:t>
            </a:r>
          </a:p>
        </p:txBody>
      </p:sp>
      <p:sp>
        <p:nvSpPr>
          <p:cNvPr id="2" name="Slide Number Placeholder 1">
            <a:extLst>
              <a:ext uri="{FF2B5EF4-FFF2-40B4-BE49-F238E27FC236}">
                <a16:creationId xmlns:a16="http://schemas.microsoft.com/office/drawing/2014/main" id="{45749A2D-8CF9-4A2A-8CD3-D6EC1F25BEFD}"/>
              </a:ext>
            </a:extLst>
          </p:cNvPr>
          <p:cNvSpPr>
            <a:spLocks noGrp="1"/>
          </p:cNvSpPr>
          <p:nvPr>
            <p:ph type="sldNum" sz="quarter" idx="12"/>
          </p:nvPr>
        </p:nvSpPr>
        <p:spPr/>
        <p:txBody>
          <a:bodyPr/>
          <a:lstStyle/>
          <a:p>
            <a:fld id="{D3A1C050-F6FE-0E43-A9D0-F8EEADE3D1E4}" type="slidenum">
              <a:rPr lang="en-US" smtClean="0"/>
              <a:pPr/>
              <a:t>12</a:t>
            </a:fld>
            <a:endParaRPr lang="en-US"/>
          </a:p>
        </p:txBody>
      </p:sp>
    </p:spTree>
    <p:extLst>
      <p:ext uri="{BB962C8B-B14F-4D97-AF65-F5344CB8AC3E}">
        <p14:creationId xmlns:p14="http://schemas.microsoft.com/office/powerpoint/2010/main" val="18473415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2402"/>
          </a:xfrm>
        </p:spPr>
        <p:txBody>
          <a:bodyPr>
            <a:normAutofit fontScale="90000"/>
          </a:bodyPr>
          <a:lstStyle/>
          <a:p>
            <a:r>
              <a:rPr lang="en-US" dirty="0"/>
              <a:t>Looking back at </a:t>
            </a:r>
            <a:br>
              <a:rPr lang="en-US" dirty="0"/>
            </a:br>
            <a:r>
              <a:rPr lang="en-US" dirty="0"/>
              <a:t>Expressing Ideas and Questions</a:t>
            </a:r>
          </a:p>
        </p:txBody>
      </p:sp>
      <p:sp>
        <p:nvSpPr>
          <p:cNvPr id="3" name="Content Placeholder 2"/>
          <p:cNvSpPr>
            <a:spLocks noGrp="1"/>
          </p:cNvSpPr>
          <p:nvPr>
            <p:ph idx="1"/>
          </p:nvPr>
        </p:nvSpPr>
        <p:spPr>
          <a:xfrm>
            <a:off x="457200" y="1138389"/>
            <a:ext cx="8229600" cy="5638309"/>
          </a:xfrm>
        </p:spPr>
        <p:txBody>
          <a:bodyPr>
            <a:normAutofit fontScale="92500" lnSpcReduction="10000"/>
          </a:bodyPr>
          <a:lstStyle/>
          <a:p>
            <a:r>
              <a:rPr lang="en-US" dirty="0"/>
              <a:t>Do the ideas and questions on your Expressing Ideas and Questions Tool match with what you now know about fungi structure and function?</a:t>
            </a:r>
          </a:p>
          <a:p>
            <a:r>
              <a:rPr lang="en-US" dirty="0"/>
              <a:t>Do the ideas follow the rules about matter and energy?</a:t>
            </a:r>
          </a:p>
          <a:p>
            <a:r>
              <a:rPr lang="en-US" dirty="0"/>
              <a:t>Has your thinking changed about what happens to things that fungi need inside fungi:</a:t>
            </a:r>
          </a:p>
          <a:p>
            <a:pPr lvl="1"/>
            <a:r>
              <a:rPr lang="en-US" dirty="0"/>
              <a:t>Dead material?</a:t>
            </a:r>
          </a:p>
          <a:p>
            <a:pPr lvl="1"/>
            <a:r>
              <a:rPr lang="en-US" dirty="0"/>
              <a:t>Air?</a:t>
            </a:r>
          </a:p>
          <a:p>
            <a:r>
              <a:rPr lang="en-US" dirty="0"/>
              <a:t>Don’t erase your previous ideas and questions, but instead make changes and additions in a new color.</a:t>
            </a:r>
          </a:p>
          <a:p>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13</a:t>
            </a:fld>
            <a:endParaRPr lang="en-US"/>
          </a:p>
        </p:txBody>
      </p:sp>
    </p:spTree>
    <p:extLst>
      <p:ext uri="{BB962C8B-B14F-4D97-AF65-F5344CB8AC3E}">
        <p14:creationId xmlns:p14="http://schemas.microsoft.com/office/powerpoint/2010/main" val="11596928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about Fungi</a:t>
            </a:r>
          </a:p>
        </p:txBody>
      </p:sp>
      <p:sp>
        <p:nvSpPr>
          <p:cNvPr id="3" name="Content Placeholder 2"/>
          <p:cNvSpPr>
            <a:spLocks noGrp="1"/>
          </p:cNvSpPr>
          <p:nvPr>
            <p:ph idx="1"/>
          </p:nvPr>
        </p:nvSpPr>
        <p:spPr/>
        <p:txBody>
          <a:bodyPr/>
          <a:lstStyle/>
          <a:p>
            <a:r>
              <a:rPr lang="en-US" dirty="0"/>
              <a:t>What questions do you have about how fungi grows, moves, and functions?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14</a:t>
            </a:fld>
            <a:endParaRPr lang="en-US"/>
          </a:p>
        </p:txBody>
      </p:sp>
      <p:pic>
        <p:nvPicPr>
          <p:cNvPr id="8" name="Picture 7"/>
          <p:cNvPicPr>
            <a:picLocks noChangeAspect="1"/>
          </p:cNvPicPr>
          <p:nvPr/>
        </p:nvPicPr>
        <p:blipFill>
          <a:blip r:embed="rId3"/>
          <a:stretch>
            <a:fillRect/>
          </a:stretch>
        </p:blipFill>
        <p:spPr>
          <a:xfrm>
            <a:off x="2671112" y="2923499"/>
            <a:ext cx="3801775" cy="2790294"/>
          </a:xfrm>
          <a:prstGeom prst="rect">
            <a:avLst/>
          </a:prstGeom>
        </p:spPr>
      </p:pic>
    </p:spTree>
    <p:extLst>
      <p:ext uri="{BB962C8B-B14F-4D97-AF65-F5344CB8AC3E}">
        <p14:creationId xmlns:p14="http://schemas.microsoft.com/office/powerpoint/2010/main" val="392286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92A35-6D5D-114C-8702-05C54BBE02A0}"/>
              </a:ext>
            </a:extLst>
          </p:cNvPr>
          <p:cNvSpPr>
            <a:spLocks noGrp="1"/>
          </p:cNvSpPr>
          <p:nvPr>
            <p:ph type="title"/>
          </p:nvPr>
        </p:nvSpPr>
        <p:spPr/>
        <p:txBody>
          <a:bodyPr/>
          <a:lstStyle/>
          <a:p>
            <a:r>
              <a:rPr lang="en-US" dirty="0"/>
              <a:t>Learning Tracking Tool</a:t>
            </a:r>
          </a:p>
        </p:txBody>
      </p:sp>
      <p:sp>
        <p:nvSpPr>
          <p:cNvPr id="3" name="Content Placeholder 2">
            <a:extLst>
              <a:ext uri="{FF2B5EF4-FFF2-40B4-BE49-F238E27FC236}">
                <a16:creationId xmlns:a16="http://schemas.microsoft.com/office/drawing/2014/main" id="{43AAA090-9AF7-0245-B8EC-958F4D3C9004}"/>
              </a:ext>
            </a:extLst>
          </p:cNvPr>
          <p:cNvSpPr>
            <a:spLocks noGrp="1"/>
          </p:cNvSpPr>
          <p:nvPr>
            <p:ph idx="1"/>
          </p:nvPr>
        </p:nvSpPr>
        <p:spPr>
          <a:xfrm>
            <a:off x="457200" y="1504826"/>
            <a:ext cx="4778943" cy="4906748"/>
          </a:xfrm>
        </p:spPr>
        <p:txBody>
          <a:bodyPr>
            <a:normAutofit fontScale="62500" lnSpcReduction="20000"/>
          </a:bodyPr>
          <a:lstStyle/>
          <a:p>
            <a:pPr lvl="0"/>
            <a:r>
              <a:rPr lang="en-US" dirty="0"/>
              <a:t>Record the activity chunk name  “Questions about Decomposers.”</a:t>
            </a:r>
          </a:p>
          <a:p>
            <a:pPr marL="0" lvl="0" indent="0">
              <a:buNone/>
            </a:pPr>
            <a:endParaRPr lang="en-US" dirty="0"/>
          </a:p>
          <a:p>
            <a:pPr marL="285750" indent="-285750">
              <a:buFont typeface="Arial" panose="020B0604020202020204" pitchFamily="34" charset="0"/>
              <a:buChar char="•"/>
            </a:pPr>
            <a:r>
              <a:rPr lang="en-US" dirty="0"/>
              <a:t>Discuss what you did during the activity chunk and record your ideas in the column, “What Did We Do?”</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Discuss with your classmates what you figured out will help you to answer the unit driving question. Record your ideas in the column “What Did We Figure Out?”</a:t>
            </a:r>
          </a:p>
          <a:p>
            <a:endParaRPr lang="en-US" dirty="0"/>
          </a:p>
          <a:p>
            <a:pPr marL="285750" indent="-285750">
              <a:buFont typeface="Arial" panose="020B0604020202020204" pitchFamily="34" charset="0"/>
              <a:buChar char="•"/>
            </a:pPr>
            <a:r>
              <a:rPr lang="en-US" dirty="0"/>
              <a:t>Discuss questions you now have related to the unit driving question and record them in the column “What Are We Asking Now?”</a:t>
            </a:r>
          </a:p>
          <a:p>
            <a:endParaRPr lang="en-US" dirty="0"/>
          </a:p>
        </p:txBody>
      </p:sp>
      <p:sp>
        <p:nvSpPr>
          <p:cNvPr id="4" name="Slide Number Placeholder 3">
            <a:extLst>
              <a:ext uri="{FF2B5EF4-FFF2-40B4-BE49-F238E27FC236}">
                <a16:creationId xmlns:a16="http://schemas.microsoft.com/office/drawing/2014/main" id="{2794A197-54B6-1743-9B18-F6E772F50967}"/>
              </a:ext>
            </a:extLst>
          </p:cNvPr>
          <p:cNvSpPr>
            <a:spLocks noGrp="1"/>
          </p:cNvSpPr>
          <p:nvPr>
            <p:ph type="sldNum" sz="quarter" idx="12"/>
          </p:nvPr>
        </p:nvSpPr>
        <p:spPr/>
        <p:txBody>
          <a:bodyPr/>
          <a:lstStyle/>
          <a:p>
            <a:fld id="{D3A1C050-F6FE-0E43-A9D0-F8EEADE3D1E4}" type="slidenum">
              <a:rPr lang="en-US" smtClean="0"/>
              <a:pPr/>
              <a:t>15</a:t>
            </a:fld>
            <a:endParaRPr lang="en-US"/>
          </a:p>
        </p:txBody>
      </p:sp>
      <p:pic>
        <p:nvPicPr>
          <p:cNvPr id="6" name="Picture 5">
            <a:extLst>
              <a:ext uri="{FF2B5EF4-FFF2-40B4-BE49-F238E27FC236}">
                <a16:creationId xmlns:a16="http://schemas.microsoft.com/office/drawing/2014/main" id="{C7E6F1DF-70E7-AF44-8052-0E9FBEC28EB7}"/>
              </a:ext>
            </a:extLst>
          </p:cNvPr>
          <p:cNvPicPr>
            <a:picLocks noChangeAspect="1"/>
          </p:cNvPicPr>
          <p:nvPr/>
        </p:nvPicPr>
        <p:blipFill>
          <a:blip r:embed="rId3"/>
          <a:stretch>
            <a:fillRect/>
          </a:stretch>
        </p:blipFill>
        <p:spPr>
          <a:xfrm>
            <a:off x="5331124" y="1992830"/>
            <a:ext cx="3633083" cy="2523472"/>
          </a:xfrm>
          <a:prstGeom prst="rect">
            <a:avLst/>
          </a:prstGeom>
          <a:ln>
            <a:solidFill>
              <a:schemeClr val="tx1"/>
            </a:solidFill>
          </a:ln>
        </p:spPr>
      </p:pic>
    </p:spTree>
    <p:extLst>
      <p:ext uri="{BB962C8B-B14F-4D97-AF65-F5344CB8AC3E}">
        <p14:creationId xmlns:p14="http://schemas.microsoft.com/office/powerpoint/2010/main" val="776962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93632-8C3D-CE44-ABA9-2474F9E34C17}"/>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DF57409D-177F-CC4E-B3F0-774BB4053E95}"/>
              </a:ext>
            </a:extLst>
          </p:cNvPr>
          <p:cNvSpPr>
            <a:spLocks noGrp="1"/>
          </p:cNvSpPr>
          <p:nvPr>
            <p:ph idx="1"/>
          </p:nvPr>
        </p:nvSpPr>
        <p:spPr/>
        <p:txBody>
          <a:bodyPr/>
          <a:lstStyle/>
          <a:p>
            <a:r>
              <a:rPr lang="en-US" dirty="0"/>
              <a:t>Conclusions</a:t>
            </a:r>
          </a:p>
          <a:p>
            <a:pPr lvl="1"/>
            <a:r>
              <a:rPr lang="en-US" dirty="0"/>
              <a:t>How are all decomposers similar?</a:t>
            </a:r>
          </a:p>
          <a:p>
            <a:r>
              <a:rPr lang="en-US" dirty="0"/>
              <a:t>Predictions</a:t>
            </a:r>
          </a:p>
          <a:p>
            <a:pPr lvl="1"/>
            <a:r>
              <a:rPr lang="en-US" dirty="0"/>
              <a:t>How do you think we could find out more about how bread mold grows and functions?</a:t>
            </a:r>
            <a:endParaRPr lang="en-US" sz="3200" dirty="0"/>
          </a:p>
          <a:p>
            <a:endParaRPr lang="en-US" dirty="0"/>
          </a:p>
        </p:txBody>
      </p:sp>
      <p:sp>
        <p:nvSpPr>
          <p:cNvPr id="4" name="Slide Number Placeholder 3">
            <a:extLst>
              <a:ext uri="{FF2B5EF4-FFF2-40B4-BE49-F238E27FC236}">
                <a16:creationId xmlns:a16="http://schemas.microsoft.com/office/drawing/2014/main" id="{48572432-E641-2641-880E-1A836423F77B}"/>
              </a:ext>
            </a:extLst>
          </p:cNvPr>
          <p:cNvSpPr>
            <a:spLocks noGrp="1"/>
          </p:cNvSpPr>
          <p:nvPr>
            <p:ph type="sldNum" sz="quarter" idx="12"/>
          </p:nvPr>
        </p:nvSpPr>
        <p:spPr/>
        <p:txBody>
          <a:bodyPr/>
          <a:lstStyle/>
          <a:p>
            <a:fld id="{D3A1C050-F6FE-0E43-A9D0-F8EEADE3D1E4}" type="slidenum">
              <a:rPr lang="en-US" smtClean="0"/>
              <a:pPr/>
              <a:t>16</a:t>
            </a:fld>
            <a:endParaRPr lang="en-US"/>
          </a:p>
        </p:txBody>
      </p:sp>
    </p:spTree>
    <p:extLst>
      <p:ext uri="{BB962C8B-B14F-4D97-AF65-F5344CB8AC3E}">
        <p14:creationId xmlns:p14="http://schemas.microsoft.com/office/powerpoint/2010/main" val="1387326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14D127B-1844-1C45-BADF-48419C36713B}"/>
              </a:ext>
            </a:extLst>
          </p:cNvPr>
          <p:cNvPicPr>
            <a:picLocks noChangeAspect="1"/>
          </p:cNvPicPr>
          <p:nvPr/>
        </p:nvPicPr>
        <p:blipFill>
          <a:blip r:embed="rId3"/>
          <a:stretch>
            <a:fillRect/>
          </a:stretch>
        </p:blipFill>
        <p:spPr>
          <a:xfrm>
            <a:off x="705609" y="1630483"/>
            <a:ext cx="7854846" cy="4339169"/>
          </a:xfrm>
          <a:prstGeom prst="rect">
            <a:avLst/>
          </a:prstGeom>
        </p:spPr>
      </p:pic>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sp>
        <p:nvSpPr>
          <p:cNvPr id="8" name="Oval Callout 7"/>
          <p:cNvSpPr>
            <a:spLocks noChangeArrowheads="1"/>
          </p:cNvSpPr>
          <p:nvPr/>
        </p:nvSpPr>
        <p:spPr bwMode="auto">
          <a:xfrm>
            <a:off x="657739" y="2312574"/>
            <a:ext cx="924560" cy="924560"/>
          </a:xfrm>
          <a:prstGeom prst="wedgeEllipseCallout">
            <a:avLst>
              <a:gd name="adj1" fmla="val 108036"/>
              <a:gd name="adj2" fmla="val 29970"/>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a:solidFill>
                  <a:srgbClr val="FFFFFF"/>
                </a:solidFill>
                <a:effectLst/>
                <a:latin typeface="Arial"/>
                <a:ea typeface="Times New Roman"/>
              </a:rPr>
              <a:t>You are here</a:t>
            </a:r>
            <a:endParaRPr lang="en-US" sz="1100">
              <a:effectLst/>
              <a:latin typeface="Arial"/>
              <a:ea typeface="Times New Roman"/>
            </a:endParaRPr>
          </a:p>
        </p:txBody>
      </p:sp>
    </p:spTree>
    <p:extLst>
      <p:ext uri="{BB962C8B-B14F-4D97-AF65-F5344CB8AC3E}">
        <p14:creationId xmlns:p14="http://schemas.microsoft.com/office/powerpoint/2010/main" val="19803450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7400"/>
            <a:ext cx="8229600" cy="992402"/>
          </a:xfrm>
        </p:spPr>
        <p:txBody>
          <a:bodyPr/>
          <a:lstStyle/>
          <a:p>
            <a:r>
              <a:rPr lang="en-US" dirty="0"/>
              <a:t>Observing Moldy Bread</a:t>
            </a:r>
          </a:p>
        </p:txBody>
      </p:sp>
      <p:sp>
        <p:nvSpPr>
          <p:cNvPr id="3" name="Content Placeholder 2"/>
          <p:cNvSpPr>
            <a:spLocks noGrp="1"/>
          </p:cNvSpPr>
          <p:nvPr>
            <p:ph idx="1"/>
          </p:nvPr>
        </p:nvSpPr>
        <p:spPr>
          <a:xfrm>
            <a:off x="457200" y="1149802"/>
            <a:ext cx="8229600" cy="5261772"/>
          </a:xfrm>
        </p:spPr>
        <p:txBody>
          <a:bodyPr>
            <a:normAutofit/>
          </a:bodyPr>
          <a:lstStyle/>
          <a:p>
            <a:r>
              <a:rPr lang="en-US" dirty="0"/>
              <a:t>Review the observations you have made of the moldy bread</a:t>
            </a:r>
          </a:p>
          <a:p>
            <a:r>
              <a:rPr lang="en-US" dirty="0"/>
              <a:t>Optional: Watch video of decomposition of various materials</a:t>
            </a:r>
          </a:p>
          <a:p>
            <a:pPr lvl="1"/>
            <a:r>
              <a:rPr lang="en-US" dirty="0"/>
              <a:t>Decomposition Time Lapse Videos </a:t>
            </a:r>
            <a:r>
              <a:rPr lang="en-US" u="sng" dirty="0">
                <a:hlinkClick r:id="rId3"/>
              </a:rPr>
              <a:t>http://www.plantpath.cornell.edu/PhotoLab/timelapse.html</a:t>
            </a:r>
            <a:endParaRPr lang="en-US" dirty="0"/>
          </a:p>
          <a:p>
            <a:r>
              <a:rPr lang="en-US" dirty="0"/>
              <a:t>What have you noticed?</a:t>
            </a:r>
          </a:p>
          <a:p>
            <a:r>
              <a:rPr lang="en-US" dirty="0"/>
              <a:t>What would you like to investigate further?</a:t>
            </a:r>
          </a:p>
        </p:txBody>
      </p:sp>
      <p:sp>
        <p:nvSpPr>
          <p:cNvPr id="4" name="Slide Number Placeholder 3"/>
          <p:cNvSpPr>
            <a:spLocks noGrp="1"/>
          </p:cNvSpPr>
          <p:nvPr>
            <p:ph type="sldNum" sz="quarter" idx="12"/>
          </p:nvPr>
        </p:nvSpPr>
        <p:spPr/>
        <p:txBody>
          <a:bodyPr/>
          <a:lstStyle/>
          <a:p>
            <a:fld id="{D3A1C050-F6FE-0E43-A9D0-F8EEADE3D1E4}" type="slidenum">
              <a:rPr lang="en-US" smtClean="0"/>
              <a:pPr/>
              <a:t>3</a:t>
            </a:fld>
            <a:endParaRPr lang="en-US"/>
          </a:p>
        </p:txBody>
      </p:sp>
    </p:spTree>
    <p:extLst>
      <p:ext uri="{BB962C8B-B14F-4D97-AF65-F5344CB8AC3E}">
        <p14:creationId xmlns:p14="http://schemas.microsoft.com/office/powerpoint/2010/main" val="14945101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Reviewing some ways that Bread Mold is like other Decomposers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4</a:t>
            </a:fld>
            <a:endParaRPr lang="en-US"/>
          </a:p>
        </p:txBody>
      </p:sp>
      <p:pic>
        <p:nvPicPr>
          <p:cNvPr id="7" name="Picture 6"/>
          <p:cNvPicPr>
            <a:picLocks noChangeAspect="1"/>
          </p:cNvPicPr>
          <p:nvPr/>
        </p:nvPicPr>
        <p:blipFill>
          <a:blip r:embed="rId3"/>
          <a:stretch>
            <a:fillRect/>
          </a:stretch>
        </p:blipFill>
        <p:spPr>
          <a:xfrm>
            <a:off x="2567690" y="2459534"/>
            <a:ext cx="4008620" cy="2942107"/>
          </a:xfrm>
          <a:prstGeom prst="rect">
            <a:avLst/>
          </a:prstGeom>
        </p:spPr>
      </p:pic>
    </p:spTree>
    <p:extLst>
      <p:ext uri="{BB962C8B-B14F-4D97-AF65-F5344CB8AC3E}">
        <p14:creationId xmlns:p14="http://schemas.microsoft.com/office/powerpoint/2010/main" val="823476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Kinds of Decomposers</a:t>
            </a:r>
          </a:p>
        </p:txBody>
      </p:sp>
      <p:sp>
        <p:nvSpPr>
          <p:cNvPr id="3" name="Content Placeholder 2"/>
          <p:cNvSpPr>
            <a:spLocks noGrp="1"/>
          </p:cNvSpPr>
          <p:nvPr>
            <p:ph idx="1"/>
          </p:nvPr>
        </p:nvSpPr>
        <p:spPr/>
        <p:txBody>
          <a:bodyPr/>
          <a:lstStyle/>
          <a:p>
            <a:r>
              <a:rPr lang="en-US" b="1" dirty="0"/>
              <a:t>Bacteria</a:t>
            </a:r>
            <a:r>
              <a:rPr lang="en-US" dirty="0"/>
              <a:t> are tiny single-celled organisms that are too small to detect without a microscope.  They live </a:t>
            </a:r>
            <a:r>
              <a:rPr lang="en-US" i="1" dirty="0"/>
              <a:t>everywhere</a:t>
            </a:r>
            <a:r>
              <a:rPr lang="en-US" dirty="0"/>
              <a:t> that any other kind of life exists.  You will discuss bacteria a little more in Lesson 6 of this unit.</a:t>
            </a:r>
          </a:p>
          <a:p>
            <a:r>
              <a:rPr lang="en-US" b="1" dirty="0"/>
              <a:t>Fungi</a:t>
            </a:r>
            <a:r>
              <a:rPr lang="en-US" b="1" i="1" dirty="0"/>
              <a:t> </a:t>
            </a:r>
            <a:r>
              <a:rPr lang="en-US" dirty="0"/>
              <a:t>are larger multicellular organisms like plants and animals.  You can see fungi as molds and mushrooms.  Lessons 3, 4, and 5 of this unit focus on fungi.</a:t>
            </a:r>
            <a:endParaRPr lang="en-US" b="1"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5</a:t>
            </a:fld>
            <a:endParaRPr lang="en-US"/>
          </a:p>
        </p:txBody>
      </p:sp>
    </p:spTree>
    <p:extLst>
      <p:ext uri="{BB962C8B-B14F-4D97-AF65-F5344CB8AC3E}">
        <p14:creationId xmlns:p14="http://schemas.microsoft.com/office/powerpoint/2010/main" val="708403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199"/>
            <a:ext cx="8229600" cy="509207"/>
          </a:xfrm>
        </p:spPr>
        <p:txBody>
          <a:bodyPr>
            <a:normAutofit fontScale="90000"/>
          </a:bodyPr>
          <a:lstStyle/>
          <a:p>
            <a:r>
              <a:rPr lang="en-US" dirty="0">
                <a:latin typeface="Arial" panose="020B0604020202020204" pitchFamily="34" charset="0"/>
                <a:cs typeface="Arial" panose="020B0604020202020204" pitchFamily="34" charset="0"/>
              </a:rPr>
              <a:t>Decomposers are made of cells</a:t>
            </a:r>
          </a:p>
        </p:txBody>
      </p:sp>
      <p:sp>
        <p:nvSpPr>
          <p:cNvPr id="4" name="Slide Number Placeholder 3"/>
          <p:cNvSpPr>
            <a:spLocks noGrp="1"/>
          </p:cNvSpPr>
          <p:nvPr>
            <p:ph type="sldNum" sz="quarter" idx="12"/>
          </p:nvPr>
        </p:nvSpPr>
        <p:spPr/>
        <p:txBody>
          <a:bodyPr/>
          <a:lstStyle/>
          <a:p>
            <a:fld id="{D3A1C050-F6FE-0E43-A9D0-F8EEADE3D1E4}" type="slidenum">
              <a:rPr lang="en-US" smtClean="0">
                <a:latin typeface="Arial" panose="020B0604020202020204" pitchFamily="34" charset="0"/>
                <a:cs typeface="Arial" panose="020B0604020202020204" pitchFamily="34" charset="0"/>
              </a:rPr>
              <a:pPr/>
              <a:t>6</a:t>
            </a:fld>
            <a:endParaRPr lang="en-US">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nvGraphicFramePr>
        <p:xfrm>
          <a:off x="645398" y="966407"/>
          <a:ext cx="3177572" cy="5268985"/>
        </p:xfrm>
        <a:graphic>
          <a:graphicData uri="http://schemas.openxmlformats.org/drawingml/2006/table">
            <a:tbl>
              <a:tblPr firstRow="1" bandRow="1">
                <a:tableStyleId>{5C22544A-7EE6-4342-B048-85BDC9FD1C3A}</a:tableStyleId>
              </a:tblPr>
              <a:tblGrid>
                <a:gridCol w="1183402">
                  <a:extLst>
                    <a:ext uri="{9D8B030D-6E8A-4147-A177-3AD203B41FA5}">
                      <a16:colId xmlns:a16="http://schemas.microsoft.com/office/drawing/2014/main" val="20000"/>
                    </a:ext>
                  </a:extLst>
                </a:gridCol>
                <a:gridCol w="797668">
                  <a:extLst>
                    <a:ext uri="{9D8B030D-6E8A-4147-A177-3AD203B41FA5}">
                      <a16:colId xmlns:a16="http://schemas.microsoft.com/office/drawing/2014/main" val="20001"/>
                    </a:ext>
                  </a:extLst>
                </a:gridCol>
                <a:gridCol w="1196502">
                  <a:extLst>
                    <a:ext uri="{9D8B030D-6E8A-4147-A177-3AD203B41FA5}">
                      <a16:colId xmlns:a16="http://schemas.microsoft.com/office/drawing/2014/main" val="20002"/>
                    </a:ext>
                  </a:extLst>
                </a:gridCol>
              </a:tblGrid>
              <a:tr h="729438">
                <a:tc>
                  <a:txBody>
                    <a:bodyPr/>
                    <a:lstStyle/>
                    <a:p>
                      <a:pPr algn="ctr"/>
                      <a:r>
                        <a:rPr lang="en-US" spc="-100" baseline="0" dirty="0">
                          <a:solidFill>
                            <a:srgbClr val="002060"/>
                          </a:solidFill>
                        </a:rPr>
                        <a:t>Benchmark Scale</a:t>
                      </a:r>
                    </a:p>
                  </a:txBody>
                  <a:tcPr anchor="ctr">
                    <a:solidFill>
                      <a:schemeClr val="bg1">
                        <a:lumMod val="75000"/>
                      </a:schemeClr>
                    </a:solidFill>
                  </a:tcPr>
                </a:tc>
                <a:tc>
                  <a:txBody>
                    <a:bodyPr/>
                    <a:lstStyle/>
                    <a:p>
                      <a:pPr algn="ctr"/>
                      <a:r>
                        <a:rPr lang="en-US" spc="-100" baseline="0" dirty="0">
                          <a:solidFill>
                            <a:srgbClr val="002060"/>
                          </a:solidFill>
                        </a:rPr>
                        <a:t>Power of Ten</a:t>
                      </a:r>
                    </a:p>
                  </a:txBody>
                  <a:tcPr anchor="ctr">
                    <a:solidFill>
                      <a:schemeClr val="bg1">
                        <a:lumMod val="75000"/>
                      </a:schemeClr>
                    </a:solidFill>
                  </a:tcPr>
                </a:tc>
                <a:tc>
                  <a:txBody>
                    <a:bodyPr/>
                    <a:lstStyle/>
                    <a:p>
                      <a:pPr algn="ctr"/>
                      <a:r>
                        <a:rPr lang="en-US" spc="-100" baseline="0" dirty="0">
                          <a:solidFill>
                            <a:srgbClr val="002060"/>
                          </a:solidFill>
                        </a:rPr>
                        <a:t>Decimal Style</a:t>
                      </a:r>
                    </a:p>
                  </a:txBody>
                  <a:tcPr anchor="ctr">
                    <a:solidFill>
                      <a:schemeClr val="bg1">
                        <a:lumMod val="75000"/>
                      </a:schemeClr>
                    </a:solidFill>
                  </a:tcPr>
                </a:tc>
                <a:extLst>
                  <a:ext uri="{0D108BD9-81ED-4DB2-BD59-A6C34878D82A}">
                    <a16:rowId xmlns:a16="http://schemas.microsoft.com/office/drawing/2014/main" val="10000"/>
                  </a:ext>
                </a:extLst>
              </a:tr>
              <a:tr h="1036913">
                <a:tc>
                  <a:txBody>
                    <a:bodyPr/>
                    <a:lstStyle/>
                    <a:p>
                      <a:pPr algn="ctr"/>
                      <a:r>
                        <a:rPr lang="en-US" sz="1600" spc="-100" baseline="0" dirty="0"/>
                        <a:t>Large scale</a:t>
                      </a:r>
                    </a:p>
                  </a:txBody>
                  <a:tcPr anchor="ctr">
                    <a:solidFill>
                      <a:srgbClr val="FFFF00"/>
                    </a:solidFill>
                  </a:tcPr>
                </a:tc>
                <a:tc>
                  <a:txBody>
                    <a:bodyPr/>
                    <a:lstStyle/>
                    <a:p>
                      <a:pPr algn="ctr"/>
                      <a:r>
                        <a:rPr lang="en-US" sz="1600" spc="-100" baseline="0" dirty="0"/>
                        <a:t>Larger</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4</a:t>
                      </a:r>
                      <a:br>
                        <a:rPr lang="en-US" sz="1600" spc="-100" baseline="0" dirty="0"/>
                      </a:br>
                      <a:r>
                        <a:rPr lang="en-US" sz="1600" spc="-100" baseline="0" dirty="0"/>
                        <a:t>10</a:t>
                      </a:r>
                      <a:r>
                        <a:rPr lang="en-US" sz="1600" strike="noStrike" spc="-100" baseline="30000" dirty="0"/>
                        <a:t>3</a:t>
                      </a:r>
                    </a:p>
                  </a:txBody>
                  <a:tcPr>
                    <a:solidFill>
                      <a:srgbClr val="FFFF00"/>
                    </a:solidFill>
                  </a:tcPr>
                </a:tc>
                <a:tc>
                  <a:txBody>
                    <a:bodyPr/>
                    <a:lstStyle/>
                    <a:p>
                      <a:r>
                        <a:rPr lang="en-US" sz="1600" spc="-100" baseline="0" dirty="0"/>
                        <a:t>Larger</a:t>
                      </a:r>
                      <a:br>
                        <a:rPr lang="en-US" sz="1600" spc="-100" baseline="0" dirty="0"/>
                      </a:br>
                      <a:r>
                        <a:rPr lang="en-US" sz="1600" spc="-100" baseline="0" dirty="0"/>
                        <a:t>100,000</a:t>
                      </a:r>
                      <a:br>
                        <a:rPr lang="en-US" sz="1600" spc="-100" baseline="0" dirty="0"/>
                      </a:br>
                      <a:r>
                        <a:rPr lang="en-US" sz="1600" spc="-100" baseline="0" dirty="0"/>
                        <a:t>10,000</a:t>
                      </a:r>
                      <a:br>
                        <a:rPr lang="en-US" sz="1600" spc="-100" baseline="0" dirty="0"/>
                      </a:br>
                      <a:r>
                        <a:rPr lang="en-US" sz="1600" spc="-100" baseline="0" dirty="0"/>
                        <a:t>1,000</a:t>
                      </a:r>
                    </a:p>
                  </a:txBody>
                  <a:tcPr>
                    <a:solidFill>
                      <a:srgbClr val="FFFF00"/>
                    </a:solidFill>
                  </a:tcPr>
                </a:tc>
                <a:extLst>
                  <a:ext uri="{0D108BD9-81ED-4DB2-BD59-A6C34878D82A}">
                    <a16:rowId xmlns:a16="http://schemas.microsoft.com/office/drawing/2014/main" val="10001"/>
                  </a:ext>
                </a:extLst>
              </a:tr>
              <a:tr h="1095307">
                <a:tc>
                  <a:txBody>
                    <a:bodyPr/>
                    <a:lstStyle/>
                    <a:p>
                      <a:pPr algn="ctr"/>
                      <a:r>
                        <a:rPr lang="en-US" sz="1600" spc="-100" baseline="0" dirty="0"/>
                        <a:t>Macroscopic</a:t>
                      </a:r>
                    </a:p>
                  </a:txBody>
                  <a:tcPr anchor="ctr">
                    <a:solidFill>
                      <a:srgbClr val="92D050"/>
                    </a:solidFill>
                  </a:tcPr>
                </a:tc>
                <a:tc>
                  <a:txBody>
                    <a:bodyPr/>
                    <a:lstStyle/>
                    <a:p>
                      <a:pPr algn="ct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0</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-3</a:t>
                      </a:r>
                    </a:p>
                  </a:txBody>
                  <a:tcPr>
                    <a:solidFill>
                      <a:srgbClr val="92D050"/>
                    </a:solidFill>
                  </a:tcPr>
                </a:tc>
                <a:tc>
                  <a:txBody>
                    <a:bodyPr/>
                    <a:lstStyle/>
                    <a:p>
                      <a:r>
                        <a:rPr lang="en-US" sz="1600" spc="-100" baseline="0" dirty="0"/>
                        <a:t>100</a:t>
                      </a:r>
                      <a:br>
                        <a:rPr lang="en-US" sz="1600" spc="-100" baseline="0" dirty="0"/>
                      </a:br>
                      <a:r>
                        <a:rPr lang="en-US" sz="1600" spc="-100" baseline="0" dirty="0"/>
                        <a:t>10</a:t>
                      </a:r>
                      <a:br>
                        <a:rPr lang="en-US" sz="1600" spc="-100" baseline="0" dirty="0"/>
                      </a:br>
                      <a:r>
                        <a:rPr lang="en-US" sz="1600" spc="-100" baseline="0" dirty="0"/>
                        <a:t>1 meter</a:t>
                      </a:r>
                      <a:br>
                        <a:rPr lang="en-US" sz="1600" spc="-100" baseline="0" dirty="0"/>
                      </a:br>
                      <a:r>
                        <a:rPr lang="en-US" sz="1600" spc="-100" baseline="0" dirty="0"/>
                        <a:t>0.1</a:t>
                      </a:r>
                      <a:br>
                        <a:rPr lang="en-US" sz="1600" spc="-100" baseline="0" dirty="0"/>
                      </a:br>
                      <a:r>
                        <a:rPr lang="en-US" sz="1600" spc="-100" baseline="0" dirty="0"/>
                        <a:t>0.01</a:t>
                      </a:r>
                      <a:br>
                        <a:rPr lang="en-US" sz="1600" spc="-100" baseline="0" dirty="0"/>
                      </a:br>
                      <a:r>
                        <a:rPr lang="en-US" sz="1600" spc="-100" baseline="0" dirty="0"/>
                        <a:t>0.001</a:t>
                      </a:r>
                    </a:p>
                  </a:txBody>
                  <a:tcPr>
                    <a:solidFill>
                      <a:srgbClr val="92D050"/>
                    </a:solidFill>
                  </a:tcPr>
                </a:tc>
                <a:extLst>
                  <a:ext uri="{0D108BD9-81ED-4DB2-BD59-A6C34878D82A}">
                    <a16:rowId xmlns:a16="http://schemas.microsoft.com/office/drawing/2014/main" val="10002"/>
                  </a:ext>
                </a:extLst>
              </a:tr>
              <a:tr h="1095307">
                <a:tc>
                  <a:txBody>
                    <a:bodyPr/>
                    <a:lstStyle/>
                    <a:p>
                      <a:pPr algn="ctr"/>
                      <a:r>
                        <a:rPr lang="en-US" sz="1600" spc="-100" baseline="0" dirty="0"/>
                        <a:t>Microscopic</a:t>
                      </a:r>
                    </a:p>
                  </a:txBody>
                  <a:tcPr anchor="ctr">
                    <a:solidFill>
                      <a:srgbClr val="00B050"/>
                    </a:solidFill>
                  </a:tcPr>
                </a:tc>
                <a:tc>
                  <a:txBody>
                    <a:bodyPr/>
                    <a:lstStyle/>
                    <a:p>
                      <a:pPr algn="ctr"/>
                      <a:r>
                        <a:rPr lang="en-US" sz="1600" spc="-100" baseline="0" dirty="0"/>
                        <a:t>10</a:t>
                      </a:r>
                      <a:r>
                        <a:rPr lang="en-US" sz="1600" spc="-100" baseline="30000" dirty="0"/>
                        <a:t>-4</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-6</a:t>
                      </a:r>
                      <a:br>
                        <a:rPr lang="en-US" sz="1600" spc="-100" baseline="0" dirty="0"/>
                      </a:br>
                      <a:r>
                        <a:rPr lang="en-US" sz="1600" spc="-100" baseline="0" dirty="0"/>
                        <a:t>10</a:t>
                      </a:r>
                      <a:r>
                        <a:rPr lang="en-US" sz="1600" spc="-100" baseline="30000" dirty="0"/>
                        <a:t>-7</a:t>
                      </a:r>
                    </a:p>
                  </a:txBody>
                  <a:tcPr>
                    <a:solidFill>
                      <a:srgbClr val="00B050"/>
                    </a:solidFill>
                  </a:tcPr>
                </a:tc>
                <a:tc>
                  <a:txBody>
                    <a:bodyPr/>
                    <a:lstStyle/>
                    <a:p>
                      <a:r>
                        <a:rPr lang="en-US" sz="1600" spc="-100" baseline="0" dirty="0"/>
                        <a:t>0.0 001</a:t>
                      </a:r>
                      <a:br>
                        <a:rPr lang="en-US" sz="1600" spc="-100" baseline="0" dirty="0"/>
                      </a:br>
                      <a:r>
                        <a:rPr lang="en-US" sz="1600" spc="-100" baseline="0" dirty="0"/>
                        <a:t>0.00 001</a:t>
                      </a:r>
                      <a:br>
                        <a:rPr lang="en-US" sz="1600" spc="-100" baseline="0" dirty="0"/>
                      </a:br>
                      <a:r>
                        <a:rPr lang="en-US" sz="1600" spc="-100" baseline="0" dirty="0"/>
                        <a:t>0.000 001</a:t>
                      </a:r>
                      <a:br>
                        <a:rPr lang="en-US" sz="1600" spc="-100" baseline="0" dirty="0"/>
                      </a:br>
                      <a:r>
                        <a:rPr lang="en-US" sz="1600" spc="-100" baseline="0" dirty="0"/>
                        <a:t>0.0 000 001</a:t>
                      </a:r>
                    </a:p>
                  </a:txBody>
                  <a:tcPr>
                    <a:solidFill>
                      <a:srgbClr val="00B050"/>
                    </a:solidFill>
                  </a:tcPr>
                </a:tc>
                <a:extLst>
                  <a:ext uri="{0D108BD9-81ED-4DB2-BD59-A6C34878D82A}">
                    <a16:rowId xmlns:a16="http://schemas.microsoft.com/office/drawing/2014/main" val="10003"/>
                  </a:ext>
                </a:extLst>
              </a:tr>
              <a:tr h="797723">
                <a:tc>
                  <a:txBody>
                    <a:bodyPr/>
                    <a:lstStyle/>
                    <a:p>
                      <a:pPr algn="ctr"/>
                      <a:r>
                        <a:rPr lang="en-US" sz="1600" spc="-100" baseline="0" dirty="0"/>
                        <a:t>Atomic-molecular</a:t>
                      </a:r>
                    </a:p>
                  </a:txBody>
                  <a:tcPr anchor="ctr">
                    <a:solidFill>
                      <a:srgbClr val="00B0F0"/>
                    </a:solidFill>
                  </a:tcPr>
                </a:tc>
                <a:tc>
                  <a:txBody>
                    <a:bodyPr/>
                    <a:lstStyle/>
                    <a:p>
                      <a:pPr algn="ctr"/>
                      <a:r>
                        <a:rPr lang="en-US" sz="1600" spc="-100" baseline="0" dirty="0"/>
                        <a:t>10</a:t>
                      </a:r>
                      <a:r>
                        <a:rPr lang="en-US" sz="1600" spc="-100" baseline="30000" dirty="0"/>
                        <a:t>-8</a:t>
                      </a:r>
                      <a:br>
                        <a:rPr lang="en-US" sz="1600" spc="-100" baseline="30000" dirty="0"/>
                      </a:br>
                      <a:r>
                        <a:rPr lang="en-US" sz="1600" spc="-100" baseline="0" dirty="0"/>
                        <a:t>10</a:t>
                      </a:r>
                      <a:r>
                        <a:rPr lang="en-US" sz="1600" spc="-100" baseline="30000" dirty="0"/>
                        <a:t>-9</a:t>
                      </a:r>
                      <a:br>
                        <a:rPr lang="en-US" sz="1600" spc="-100" baseline="30000" dirty="0"/>
                      </a:br>
                      <a:r>
                        <a:rPr lang="en-US" sz="1600" spc="-100" baseline="0" dirty="0"/>
                        <a:t>Smaller</a:t>
                      </a:r>
                    </a:p>
                  </a:txBody>
                  <a:tcPr>
                    <a:solidFill>
                      <a:srgbClr val="00B0F0"/>
                    </a:solidFill>
                  </a:tcPr>
                </a:tc>
                <a:tc>
                  <a:txBody>
                    <a:bodyPr/>
                    <a:lstStyle/>
                    <a:p>
                      <a:r>
                        <a:rPr lang="en-US" sz="1600" spc="-100" baseline="0" dirty="0"/>
                        <a:t>0.00 000 001</a:t>
                      </a:r>
                      <a:br>
                        <a:rPr lang="en-US" sz="1600" spc="-100" baseline="0" dirty="0"/>
                      </a:br>
                      <a:r>
                        <a:rPr lang="en-US" sz="1600" spc="-100" baseline="0" dirty="0"/>
                        <a:t>0.000 000 001</a:t>
                      </a:r>
                      <a:br>
                        <a:rPr lang="en-US" sz="1600" spc="-100" baseline="0" dirty="0"/>
                      </a:br>
                      <a:r>
                        <a:rPr lang="en-US" sz="1600" spc="-100" baseline="0" dirty="0"/>
                        <a:t>Smaller</a:t>
                      </a:r>
                    </a:p>
                  </a:txBody>
                  <a:tcPr>
                    <a:solidFill>
                      <a:srgbClr val="00B0F0"/>
                    </a:solidFill>
                  </a:tcPr>
                </a:tc>
                <a:extLst>
                  <a:ext uri="{0D108BD9-81ED-4DB2-BD59-A6C34878D82A}">
                    <a16:rowId xmlns:a16="http://schemas.microsoft.com/office/drawing/2014/main" val="10004"/>
                  </a:ext>
                </a:extLst>
              </a:tr>
            </a:tbl>
          </a:graphicData>
        </a:graphic>
      </p:graphicFrame>
      <p:sp>
        <p:nvSpPr>
          <p:cNvPr id="8" name="AutoShape 15"/>
          <p:cNvSpPr>
            <a:spLocks noChangeArrowheads="1"/>
          </p:cNvSpPr>
          <p:nvPr/>
        </p:nvSpPr>
        <p:spPr bwMode="auto">
          <a:xfrm flipH="1">
            <a:off x="1713520" y="3542397"/>
            <a:ext cx="247653" cy="226796"/>
          </a:xfrm>
          <a:prstGeom prst="leftArrow">
            <a:avLst>
              <a:gd name="adj1" fmla="val 50000"/>
              <a:gd name="adj2" fmla="val 37500"/>
            </a:avLst>
          </a:prstGeom>
          <a:solidFill>
            <a:srgbClr val="C00000"/>
          </a:solidFill>
          <a:ln>
            <a:noFill/>
          </a:ln>
        </p:spPr>
        <p:txBody>
          <a:bodyPr wrap="none" anchor="ctr"/>
          <a:lstStyle/>
          <a:p>
            <a:endParaRPr lang="en-US">
              <a:latin typeface="Arial" panose="020B0604020202020204" pitchFamily="34" charset="0"/>
              <a:cs typeface="Arial" panose="020B0604020202020204" pitchFamily="34" charset="0"/>
            </a:endParaRPr>
          </a:p>
        </p:txBody>
      </p:sp>
      <p:sp>
        <p:nvSpPr>
          <p:cNvPr id="10" name="Rectangle 9"/>
          <p:cNvSpPr/>
          <p:nvPr/>
        </p:nvSpPr>
        <p:spPr>
          <a:xfrm>
            <a:off x="4227139" y="5791797"/>
            <a:ext cx="4152900" cy="400050"/>
          </a:xfrm>
          <a:prstGeom prst="rect">
            <a:avLst/>
          </a:prstGeom>
          <a:noFill/>
          <a:ln w="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4" name="-1"/>
          <p:cNvSpPr txBox="1">
            <a:spLocks noChangeArrowheads="1"/>
          </p:cNvSpPr>
          <p:nvPr/>
        </p:nvSpPr>
        <p:spPr bwMode="auto">
          <a:xfrm>
            <a:off x="4228120" y="5790652"/>
            <a:ext cx="4152900" cy="40005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-1</a:t>
            </a:r>
            <a:r>
              <a:rPr lang="en-US" altLang="zh-CN" sz="2000" b="1" spc="-100" dirty="0">
                <a:latin typeface="Arial" panose="020B0604020202020204" pitchFamily="34" charset="0"/>
                <a:cs typeface="Arial" panose="020B0604020202020204" pitchFamily="34" charset="0"/>
              </a:rPr>
              <a:t> meters = 0.1 meters </a:t>
            </a:r>
          </a:p>
        </p:txBody>
      </p:sp>
      <p:sp>
        <p:nvSpPr>
          <p:cNvPr id="15" name="-2"/>
          <p:cNvSpPr txBox="1">
            <a:spLocks noChangeArrowheads="1"/>
          </p:cNvSpPr>
          <p:nvPr/>
        </p:nvSpPr>
        <p:spPr bwMode="auto">
          <a:xfrm>
            <a:off x="4227135" y="5790652"/>
            <a:ext cx="4152900" cy="40005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-2</a:t>
            </a:r>
            <a:r>
              <a:rPr lang="en-US" altLang="zh-CN" sz="2000" b="1" spc="-100" dirty="0">
                <a:latin typeface="Arial" panose="020B0604020202020204" pitchFamily="34" charset="0"/>
                <a:cs typeface="Arial" panose="020B0604020202020204" pitchFamily="34" charset="0"/>
              </a:rPr>
              <a:t> meters = 0.01 meters </a:t>
            </a:r>
          </a:p>
        </p:txBody>
      </p:sp>
      <p:sp>
        <p:nvSpPr>
          <p:cNvPr id="16" name="-3"/>
          <p:cNvSpPr txBox="1">
            <a:spLocks noChangeArrowheads="1"/>
          </p:cNvSpPr>
          <p:nvPr/>
        </p:nvSpPr>
        <p:spPr bwMode="auto">
          <a:xfrm>
            <a:off x="4227134" y="5790652"/>
            <a:ext cx="4152900" cy="40005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-3</a:t>
            </a:r>
            <a:r>
              <a:rPr lang="en-US" altLang="zh-CN" sz="2000" b="1" spc="-100" dirty="0">
                <a:latin typeface="Arial" panose="020B0604020202020204" pitchFamily="34" charset="0"/>
                <a:cs typeface="Arial" panose="020B0604020202020204" pitchFamily="34" charset="0"/>
              </a:rPr>
              <a:t> meters = 0.001 meters </a:t>
            </a:r>
          </a:p>
        </p:txBody>
      </p:sp>
      <p:sp>
        <p:nvSpPr>
          <p:cNvPr id="17" name="-4"/>
          <p:cNvSpPr txBox="1">
            <a:spLocks noChangeArrowheads="1"/>
          </p:cNvSpPr>
          <p:nvPr/>
        </p:nvSpPr>
        <p:spPr bwMode="auto">
          <a:xfrm>
            <a:off x="4228120" y="5790622"/>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-4</a:t>
            </a:r>
            <a:r>
              <a:rPr lang="en-US" altLang="zh-CN" sz="2000" b="1" spc="-100" dirty="0">
                <a:latin typeface="Arial" panose="020B0604020202020204" pitchFamily="34" charset="0"/>
                <a:cs typeface="Arial" panose="020B0604020202020204" pitchFamily="34" charset="0"/>
              </a:rPr>
              <a:t> meters = 0.0 001 meters </a:t>
            </a:r>
          </a:p>
        </p:txBody>
      </p:sp>
      <p:sp>
        <p:nvSpPr>
          <p:cNvPr id="18" name="-5"/>
          <p:cNvSpPr txBox="1">
            <a:spLocks noChangeArrowheads="1"/>
          </p:cNvSpPr>
          <p:nvPr/>
        </p:nvSpPr>
        <p:spPr bwMode="auto">
          <a:xfrm>
            <a:off x="4227134" y="5790622"/>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-5</a:t>
            </a:r>
            <a:r>
              <a:rPr lang="en-US" altLang="zh-CN" sz="2000" b="1" spc="-100" dirty="0">
                <a:latin typeface="Arial" panose="020B0604020202020204" pitchFamily="34" charset="0"/>
                <a:cs typeface="Arial" panose="020B0604020202020204" pitchFamily="34" charset="0"/>
              </a:rPr>
              <a:t> meters = 0.00 001 meters </a:t>
            </a:r>
          </a:p>
        </p:txBody>
      </p:sp>
      <p:sp>
        <p:nvSpPr>
          <p:cNvPr id="19" name="-6"/>
          <p:cNvSpPr txBox="1">
            <a:spLocks noChangeArrowheads="1"/>
          </p:cNvSpPr>
          <p:nvPr/>
        </p:nvSpPr>
        <p:spPr bwMode="auto">
          <a:xfrm>
            <a:off x="4227134" y="5790592"/>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-6</a:t>
            </a:r>
            <a:r>
              <a:rPr lang="en-US" altLang="zh-CN" sz="2000" b="1" spc="-100" dirty="0">
                <a:latin typeface="Arial Narrow" pitchFamily="34" charset="0"/>
                <a:cs typeface="Arial" panose="020B0604020202020204" pitchFamily="34" charset="0"/>
              </a:rPr>
              <a:t> meters = 0.000 001 meters </a:t>
            </a:r>
          </a:p>
        </p:txBody>
      </p:sp>
      <p:sp>
        <p:nvSpPr>
          <p:cNvPr id="20" name="-7"/>
          <p:cNvSpPr txBox="1">
            <a:spLocks noChangeArrowheads="1"/>
          </p:cNvSpPr>
          <p:nvPr/>
        </p:nvSpPr>
        <p:spPr bwMode="auto">
          <a:xfrm>
            <a:off x="4227134" y="5790592"/>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-7</a:t>
            </a:r>
            <a:r>
              <a:rPr lang="en-US" altLang="zh-CN" sz="2000" b="1" spc="-100" dirty="0">
                <a:latin typeface="Arial Narrow" pitchFamily="34" charset="0"/>
                <a:cs typeface="Arial" panose="020B0604020202020204" pitchFamily="34" charset="0"/>
              </a:rPr>
              <a:t> meters = 0.0 000 001 meters </a:t>
            </a:r>
          </a:p>
        </p:txBody>
      </p:sp>
      <p:sp>
        <p:nvSpPr>
          <p:cNvPr id="21" name="-8"/>
          <p:cNvSpPr txBox="1">
            <a:spLocks noChangeArrowheads="1"/>
          </p:cNvSpPr>
          <p:nvPr/>
        </p:nvSpPr>
        <p:spPr bwMode="auto">
          <a:xfrm>
            <a:off x="4227134" y="5789984"/>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-8</a:t>
            </a:r>
            <a:r>
              <a:rPr lang="en-US" altLang="zh-CN" sz="2000" b="1" spc="-100" dirty="0">
                <a:latin typeface="Arial Narrow" pitchFamily="34" charset="0"/>
                <a:cs typeface="Arial" panose="020B0604020202020204" pitchFamily="34" charset="0"/>
              </a:rPr>
              <a:t> meters = 0.00 000 001 meters </a:t>
            </a:r>
          </a:p>
        </p:txBody>
      </p:sp>
      <p:sp>
        <p:nvSpPr>
          <p:cNvPr id="22" name="-9"/>
          <p:cNvSpPr txBox="1">
            <a:spLocks noChangeArrowheads="1"/>
          </p:cNvSpPr>
          <p:nvPr/>
        </p:nvSpPr>
        <p:spPr bwMode="auto">
          <a:xfrm>
            <a:off x="4228120" y="5789984"/>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-9</a:t>
            </a:r>
            <a:r>
              <a:rPr lang="en-US" altLang="zh-CN" sz="2000" b="1" spc="-100" dirty="0">
                <a:latin typeface="Arial Narrow" pitchFamily="34" charset="0"/>
                <a:cs typeface="Arial" panose="020B0604020202020204" pitchFamily="34" charset="0"/>
              </a:rPr>
              <a:t> meters = 0.000 000 001 meters </a:t>
            </a:r>
          </a:p>
        </p:txBody>
      </p:sp>
      <p:pic>
        <p:nvPicPr>
          <p:cNvPr id="23" name="mushroom"/>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269201" y="987741"/>
            <a:ext cx="4068764" cy="48825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gill"/>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269202" y="1394618"/>
            <a:ext cx="4068762" cy="4068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cell"/>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4269202" y="1394618"/>
            <a:ext cx="4068762" cy="4068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6" name="cellulose" descr="C:\Users\Public\Documents\for JJ\Systems &amp; Scale\molecules\cellulose06.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956320" y="1959821"/>
            <a:ext cx="4900845" cy="2938355"/>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glucose" descr="C:\Users\Public\Documents\for JJ\Systems &amp; Scale\molecules\glucose labeled06.5.pn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4821652" y="1719246"/>
            <a:ext cx="3255548" cy="3419503"/>
          </a:xfrm>
          <a:prstGeom prst="rect">
            <a:avLst/>
          </a:prstGeom>
          <a:noFill/>
          <a:extLst>
            <a:ext uri="{909E8E84-426E-40dd-AFC4-6F175D3DCCD1}">
              <a14:hiddenFill xmlns:a14="http://schemas.microsoft.com/office/drawing/2010/main" xmlns="">
                <a:solidFill>
                  <a:srgbClr val="FFFFFF"/>
                </a:solidFill>
              </a14:hiddenFill>
            </a:ext>
          </a:extLst>
        </p:spPr>
      </p:pic>
      <p:sp>
        <p:nvSpPr>
          <p:cNvPr id="37" name="Title 2"/>
          <p:cNvSpPr txBox="1">
            <a:spLocks/>
          </p:cNvSpPr>
          <p:nvPr/>
        </p:nvSpPr>
        <p:spPr>
          <a:xfrm>
            <a:off x="457200" y="457199"/>
            <a:ext cx="8229600" cy="619125"/>
          </a:xfrm>
          <a:prstGeom prst="rect">
            <a:avLst/>
          </a:prstGeom>
        </p:spPr>
        <p:txBody>
          <a:bodyPr vert="horz" lIns="91440" tIns="45720" rIns="91440" bIns="45720" rtlCol="0" anchor="ctr">
            <a:normAutofit fontScale="77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Decomposer cells are made of molecules</a:t>
            </a:r>
          </a:p>
        </p:txBody>
      </p:sp>
      <p:sp>
        <p:nvSpPr>
          <p:cNvPr id="38" name="Title 3"/>
          <p:cNvSpPr txBox="1">
            <a:spLocks/>
          </p:cNvSpPr>
          <p:nvPr/>
        </p:nvSpPr>
        <p:spPr>
          <a:xfrm>
            <a:off x="457200" y="457200"/>
            <a:ext cx="8229600" cy="619125"/>
          </a:xfrm>
          <a:prstGeom prst="rect">
            <a:avLst/>
          </a:prstGeom>
        </p:spPr>
        <p:txBody>
          <a:bodyPr vert="horz" lIns="91440" tIns="45720" rIns="91440" bIns="45720" rtlCol="0" anchor="ctr">
            <a:normAutofit fontScale="7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Decomposer molecules are made of atoms</a:t>
            </a:r>
          </a:p>
        </p:txBody>
      </p:sp>
    </p:spTree>
    <p:extLst>
      <p:ext uri="{BB962C8B-B14F-4D97-AF65-F5344CB8AC3E}">
        <p14:creationId xmlns:p14="http://schemas.microsoft.com/office/powerpoint/2010/main" val="501441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fill="hold" grpId="0" nodeType="clickEffect">
                                  <p:stCondLst>
                                    <p:cond delay="0"/>
                                  </p:stCondLst>
                                  <p:childTnLst>
                                    <p:animMotion origin="layout" path="M 1.94444E-6 -3.7037E-7 L 1.94444E-6 0.03727 " pathEditMode="relative" rAng="0" ptsTypes="AA">
                                      <p:cBhvr>
                                        <p:cTn id="6" dur="1000" fill="hold"/>
                                        <p:tgtEl>
                                          <p:spTgt spid="8"/>
                                        </p:tgtEl>
                                        <p:attrNameLst>
                                          <p:attrName>ppt_x</p:attrName>
                                          <p:attrName>ppt_y</p:attrName>
                                        </p:attrNameLst>
                                      </p:cBhvr>
                                      <p:rCtr x="0" y="1852"/>
                                    </p:animMotion>
                                  </p:childTnLst>
                                </p:cTn>
                              </p:par>
                              <p:par>
                                <p:cTn id="7" presetID="47" presetClass="exit" presetSubtype="0" fill="hold" grpId="0" nodeType="withEffect">
                                  <p:stCondLst>
                                    <p:cond delay="500"/>
                                  </p:stCondLst>
                                  <p:childTnLst>
                                    <p:animEffect transition="out" filter="fade">
                                      <p:cBhvr>
                                        <p:cTn id="8" dur="500"/>
                                        <p:tgtEl>
                                          <p:spTgt spid="14"/>
                                        </p:tgtEl>
                                      </p:cBhvr>
                                    </p:animEffect>
                                    <p:anim calcmode="lin" valueType="num">
                                      <p:cBhvr>
                                        <p:cTn id="9" dur="500"/>
                                        <p:tgtEl>
                                          <p:spTgt spid="14"/>
                                        </p:tgtEl>
                                        <p:attrNameLst>
                                          <p:attrName>ppt_x</p:attrName>
                                        </p:attrNameLst>
                                      </p:cBhvr>
                                      <p:tavLst>
                                        <p:tav tm="0">
                                          <p:val>
                                            <p:strVal val="ppt_x"/>
                                          </p:val>
                                        </p:tav>
                                        <p:tav tm="100000">
                                          <p:val>
                                            <p:strVal val="ppt_x"/>
                                          </p:val>
                                        </p:tav>
                                      </p:tavLst>
                                    </p:anim>
                                    <p:anim calcmode="lin" valueType="num">
                                      <p:cBhvr>
                                        <p:cTn id="10" dur="500"/>
                                        <p:tgtEl>
                                          <p:spTgt spid="14"/>
                                        </p:tgtEl>
                                        <p:attrNameLst>
                                          <p:attrName>ppt_y</p:attrName>
                                        </p:attrNameLst>
                                      </p:cBhvr>
                                      <p:tavLst>
                                        <p:tav tm="0">
                                          <p:val>
                                            <p:strVal val="ppt_y"/>
                                          </p:val>
                                        </p:tav>
                                        <p:tav tm="100000">
                                          <p:val>
                                            <p:strVal val="ppt_y-.1"/>
                                          </p:val>
                                        </p:tav>
                                      </p:tavLst>
                                    </p:anim>
                                    <p:set>
                                      <p:cBhvr>
                                        <p:cTn id="11" dur="1" fill="hold">
                                          <p:stCondLst>
                                            <p:cond delay="499"/>
                                          </p:stCondLst>
                                        </p:cTn>
                                        <p:tgtEl>
                                          <p:spTgt spid="14"/>
                                        </p:tgtEl>
                                        <p:attrNameLst>
                                          <p:attrName>style.visibility</p:attrName>
                                        </p:attrNameLst>
                                      </p:cBhvr>
                                      <p:to>
                                        <p:strVal val="hidden"/>
                                      </p:to>
                                    </p:set>
                                  </p:childTnLst>
                                </p:cTn>
                              </p:par>
                              <p:par>
                                <p:cTn id="12" presetID="42" presetClass="entr" presetSubtype="0" fill="hold" grpId="1" nodeType="withEffect">
                                  <p:stCondLst>
                                    <p:cond delay="50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anim calcmode="lin" valueType="num">
                                      <p:cBhvr>
                                        <p:cTn id="15" dur="500" fill="hold"/>
                                        <p:tgtEl>
                                          <p:spTgt spid="15"/>
                                        </p:tgtEl>
                                        <p:attrNameLst>
                                          <p:attrName>ppt_x</p:attrName>
                                        </p:attrNameLst>
                                      </p:cBhvr>
                                      <p:tavLst>
                                        <p:tav tm="0">
                                          <p:val>
                                            <p:strVal val="#ppt_x"/>
                                          </p:val>
                                        </p:tav>
                                        <p:tav tm="100000">
                                          <p:val>
                                            <p:strVal val="#ppt_x"/>
                                          </p:val>
                                        </p:tav>
                                      </p:tavLst>
                                    </p:anim>
                                    <p:anim calcmode="lin" valueType="num">
                                      <p:cBhvr>
                                        <p:cTn id="16" dur="500" fill="hold"/>
                                        <p:tgtEl>
                                          <p:spTgt spid="15"/>
                                        </p:tgtEl>
                                        <p:attrNameLst>
                                          <p:attrName>ppt_y</p:attrName>
                                        </p:attrNameLst>
                                      </p:cBhvr>
                                      <p:tavLst>
                                        <p:tav tm="0">
                                          <p:val>
                                            <p:strVal val="#ppt_y+.1"/>
                                          </p:val>
                                        </p:tav>
                                        <p:tav tm="100000">
                                          <p:val>
                                            <p:strVal val="#ppt_y"/>
                                          </p:val>
                                        </p:tav>
                                      </p:tavLst>
                                    </p:anim>
                                  </p:childTnLst>
                                </p:cTn>
                              </p:par>
                              <p:par>
                                <p:cTn id="17" presetID="22" presetClass="exit" presetSubtype="4" fill="hold" nodeType="withEffect">
                                  <p:stCondLst>
                                    <p:cond delay="500"/>
                                  </p:stCondLst>
                                  <p:childTnLst>
                                    <p:animEffect transition="out" filter="wipe(down)">
                                      <p:cBhvr>
                                        <p:cTn id="18" dur="500"/>
                                        <p:tgtEl>
                                          <p:spTgt spid="23"/>
                                        </p:tgtEl>
                                      </p:cBhvr>
                                    </p:animEffect>
                                    <p:set>
                                      <p:cBhvr>
                                        <p:cTn id="19" dur="1" fill="hold">
                                          <p:stCondLst>
                                            <p:cond delay="499"/>
                                          </p:stCondLst>
                                        </p:cTn>
                                        <p:tgtEl>
                                          <p:spTgt spid="23"/>
                                        </p:tgtEl>
                                        <p:attrNameLst>
                                          <p:attrName>style.visibility</p:attrName>
                                        </p:attrNameLst>
                                      </p:cBhvr>
                                      <p:to>
                                        <p:strVal val="hidden"/>
                                      </p:to>
                                    </p:set>
                                  </p:childTnLst>
                                </p:cTn>
                              </p:par>
                              <p:par>
                                <p:cTn id="20" presetID="22" presetClass="entr" presetSubtype="4" fill="hold" nodeType="withEffect">
                                  <p:stCondLst>
                                    <p:cond delay="500"/>
                                  </p:stCondLst>
                                  <p:childTnLst>
                                    <p:set>
                                      <p:cBhvr>
                                        <p:cTn id="21" dur="1" fill="hold">
                                          <p:stCondLst>
                                            <p:cond delay="0"/>
                                          </p:stCondLst>
                                        </p:cTn>
                                        <p:tgtEl>
                                          <p:spTgt spid="24"/>
                                        </p:tgtEl>
                                        <p:attrNameLst>
                                          <p:attrName>style.visibility</p:attrName>
                                        </p:attrNameLst>
                                      </p:cBhvr>
                                      <p:to>
                                        <p:strVal val="visible"/>
                                      </p:to>
                                    </p:set>
                                    <p:animEffect transition="in" filter="wipe(down)">
                                      <p:cBhvr>
                                        <p:cTn id="22" dur="500"/>
                                        <p:tgtEl>
                                          <p:spTgt spid="24"/>
                                        </p:tgtEl>
                                      </p:cBhvr>
                                    </p:animEffect>
                                  </p:childTnLst>
                                </p:cTn>
                              </p:par>
                            </p:childTnLst>
                          </p:cTn>
                        </p:par>
                        <p:par>
                          <p:cTn id="23" fill="hold">
                            <p:stCondLst>
                              <p:cond delay="1000"/>
                            </p:stCondLst>
                            <p:childTnLst>
                              <p:par>
                                <p:cTn id="24" presetID="42" presetClass="path" presetSubtype="0" fill="hold" grpId="1" nodeType="afterEffect">
                                  <p:stCondLst>
                                    <p:cond delay="0"/>
                                  </p:stCondLst>
                                  <p:childTnLst>
                                    <p:animMotion origin="layout" path="M 1.94444E-6 0.03727 L 1.94444E-6 0.19282 " pathEditMode="relative" rAng="0" ptsTypes="AA">
                                      <p:cBhvr>
                                        <p:cTn id="25" dur="2000" fill="hold"/>
                                        <p:tgtEl>
                                          <p:spTgt spid="8"/>
                                        </p:tgtEl>
                                        <p:attrNameLst>
                                          <p:attrName>ppt_x</p:attrName>
                                          <p:attrName>ppt_y</p:attrName>
                                        </p:attrNameLst>
                                      </p:cBhvr>
                                      <p:rCtr x="0" y="7778"/>
                                    </p:animMotion>
                                  </p:childTnLst>
                                </p:cTn>
                              </p:par>
                              <p:par>
                                <p:cTn id="26" presetID="47" presetClass="exit" presetSubtype="0" fill="hold" grpId="0" nodeType="withEffect">
                                  <p:stCondLst>
                                    <p:cond delay="0"/>
                                  </p:stCondLst>
                                  <p:childTnLst>
                                    <p:animEffect transition="out" filter="fade">
                                      <p:cBhvr>
                                        <p:cTn id="27" dur="500"/>
                                        <p:tgtEl>
                                          <p:spTgt spid="15"/>
                                        </p:tgtEl>
                                      </p:cBhvr>
                                    </p:animEffect>
                                    <p:anim calcmode="lin" valueType="num">
                                      <p:cBhvr>
                                        <p:cTn id="28" dur="500"/>
                                        <p:tgtEl>
                                          <p:spTgt spid="15"/>
                                        </p:tgtEl>
                                        <p:attrNameLst>
                                          <p:attrName>ppt_x</p:attrName>
                                        </p:attrNameLst>
                                      </p:cBhvr>
                                      <p:tavLst>
                                        <p:tav tm="0">
                                          <p:val>
                                            <p:strVal val="ppt_x"/>
                                          </p:val>
                                        </p:tav>
                                        <p:tav tm="100000">
                                          <p:val>
                                            <p:strVal val="ppt_x"/>
                                          </p:val>
                                        </p:tav>
                                      </p:tavLst>
                                    </p:anim>
                                    <p:anim calcmode="lin" valueType="num">
                                      <p:cBhvr>
                                        <p:cTn id="29" dur="500"/>
                                        <p:tgtEl>
                                          <p:spTgt spid="15"/>
                                        </p:tgtEl>
                                        <p:attrNameLst>
                                          <p:attrName>ppt_y</p:attrName>
                                        </p:attrNameLst>
                                      </p:cBhvr>
                                      <p:tavLst>
                                        <p:tav tm="0">
                                          <p:val>
                                            <p:strVal val="ppt_y"/>
                                          </p:val>
                                        </p:tav>
                                        <p:tav tm="100000">
                                          <p:val>
                                            <p:strVal val="ppt_y-.1"/>
                                          </p:val>
                                        </p:tav>
                                      </p:tavLst>
                                    </p:anim>
                                    <p:set>
                                      <p:cBhvr>
                                        <p:cTn id="30" dur="1" fill="hold">
                                          <p:stCondLst>
                                            <p:cond delay="499"/>
                                          </p:stCondLst>
                                        </p:cTn>
                                        <p:tgtEl>
                                          <p:spTgt spid="15"/>
                                        </p:tgtEl>
                                        <p:attrNameLst>
                                          <p:attrName>style.visibility</p:attrName>
                                        </p:attrNameLst>
                                      </p:cBhvr>
                                      <p:to>
                                        <p:strVal val="hidden"/>
                                      </p:to>
                                    </p:set>
                                  </p:childTnLst>
                                </p:cTn>
                              </p:par>
                              <p:par>
                                <p:cTn id="31" presetID="42" presetClass="entr" presetSubtype="0" fill="hold" grpId="1"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anim calcmode="lin" valueType="num">
                                      <p:cBhvr>
                                        <p:cTn id="34" dur="500" fill="hold"/>
                                        <p:tgtEl>
                                          <p:spTgt spid="16"/>
                                        </p:tgtEl>
                                        <p:attrNameLst>
                                          <p:attrName>ppt_x</p:attrName>
                                        </p:attrNameLst>
                                      </p:cBhvr>
                                      <p:tavLst>
                                        <p:tav tm="0">
                                          <p:val>
                                            <p:strVal val="#ppt_x"/>
                                          </p:val>
                                        </p:tav>
                                        <p:tav tm="100000">
                                          <p:val>
                                            <p:strVal val="#ppt_x"/>
                                          </p:val>
                                        </p:tav>
                                      </p:tavLst>
                                    </p:anim>
                                    <p:anim calcmode="lin" valueType="num">
                                      <p:cBhvr>
                                        <p:cTn id="35" dur="500" fill="hold"/>
                                        <p:tgtEl>
                                          <p:spTgt spid="16"/>
                                        </p:tgtEl>
                                        <p:attrNameLst>
                                          <p:attrName>ppt_y</p:attrName>
                                        </p:attrNameLst>
                                      </p:cBhvr>
                                      <p:tavLst>
                                        <p:tav tm="0">
                                          <p:val>
                                            <p:strVal val="#ppt_y+.1"/>
                                          </p:val>
                                        </p:tav>
                                        <p:tav tm="100000">
                                          <p:val>
                                            <p:strVal val="#ppt_y"/>
                                          </p:val>
                                        </p:tav>
                                      </p:tavLst>
                                    </p:anim>
                                  </p:childTnLst>
                                </p:cTn>
                              </p:par>
                              <p:par>
                                <p:cTn id="36" presetID="47" presetClass="exit" presetSubtype="0" fill="hold" grpId="0" nodeType="withEffect">
                                  <p:stCondLst>
                                    <p:cond delay="500"/>
                                  </p:stCondLst>
                                  <p:childTnLst>
                                    <p:animEffect transition="out" filter="fade">
                                      <p:cBhvr>
                                        <p:cTn id="37" dur="500"/>
                                        <p:tgtEl>
                                          <p:spTgt spid="16"/>
                                        </p:tgtEl>
                                      </p:cBhvr>
                                    </p:animEffect>
                                    <p:anim calcmode="lin" valueType="num">
                                      <p:cBhvr>
                                        <p:cTn id="38" dur="500"/>
                                        <p:tgtEl>
                                          <p:spTgt spid="16"/>
                                        </p:tgtEl>
                                        <p:attrNameLst>
                                          <p:attrName>ppt_x</p:attrName>
                                        </p:attrNameLst>
                                      </p:cBhvr>
                                      <p:tavLst>
                                        <p:tav tm="0">
                                          <p:val>
                                            <p:strVal val="ppt_x"/>
                                          </p:val>
                                        </p:tav>
                                        <p:tav tm="100000">
                                          <p:val>
                                            <p:strVal val="ppt_x"/>
                                          </p:val>
                                        </p:tav>
                                      </p:tavLst>
                                    </p:anim>
                                    <p:anim calcmode="lin" valueType="num">
                                      <p:cBhvr>
                                        <p:cTn id="39" dur="500"/>
                                        <p:tgtEl>
                                          <p:spTgt spid="16"/>
                                        </p:tgtEl>
                                        <p:attrNameLst>
                                          <p:attrName>ppt_y</p:attrName>
                                        </p:attrNameLst>
                                      </p:cBhvr>
                                      <p:tavLst>
                                        <p:tav tm="0">
                                          <p:val>
                                            <p:strVal val="ppt_y"/>
                                          </p:val>
                                        </p:tav>
                                        <p:tav tm="100000">
                                          <p:val>
                                            <p:strVal val="ppt_y-.1"/>
                                          </p:val>
                                        </p:tav>
                                      </p:tavLst>
                                    </p:anim>
                                    <p:set>
                                      <p:cBhvr>
                                        <p:cTn id="40" dur="1" fill="hold">
                                          <p:stCondLst>
                                            <p:cond delay="499"/>
                                          </p:stCondLst>
                                        </p:cTn>
                                        <p:tgtEl>
                                          <p:spTgt spid="16"/>
                                        </p:tgtEl>
                                        <p:attrNameLst>
                                          <p:attrName>style.visibility</p:attrName>
                                        </p:attrNameLst>
                                      </p:cBhvr>
                                      <p:to>
                                        <p:strVal val="hidden"/>
                                      </p:to>
                                    </p:set>
                                  </p:childTnLst>
                                </p:cTn>
                              </p:par>
                              <p:par>
                                <p:cTn id="41" presetID="42" presetClass="entr" presetSubtype="0" fill="hold" grpId="1" nodeType="withEffect">
                                  <p:stCondLst>
                                    <p:cond delay="5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anim calcmode="lin" valueType="num">
                                      <p:cBhvr>
                                        <p:cTn id="44" dur="500" fill="hold"/>
                                        <p:tgtEl>
                                          <p:spTgt spid="17"/>
                                        </p:tgtEl>
                                        <p:attrNameLst>
                                          <p:attrName>ppt_x</p:attrName>
                                        </p:attrNameLst>
                                      </p:cBhvr>
                                      <p:tavLst>
                                        <p:tav tm="0">
                                          <p:val>
                                            <p:strVal val="#ppt_x"/>
                                          </p:val>
                                        </p:tav>
                                        <p:tav tm="100000">
                                          <p:val>
                                            <p:strVal val="#ppt_x"/>
                                          </p:val>
                                        </p:tav>
                                      </p:tavLst>
                                    </p:anim>
                                    <p:anim calcmode="lin" valueType="num">
                                      <p:cBhvr>
                                        <p:cTn id="45" dur="500" fill="hold"/>
                                        <p:tgtEl>
                                          <p:spTgt spid="17"/>
                                        </p:tgtEl>
                                        <p:attrNameLst>
                                          <p:attrName>ppt_y</p:attrName>
                                        </p:attrNameLst>
                                      </p:cBhvr>
                                      <p:tavLst>
                                        <p:tav tm="0">
                                          <p:val>
                                            <p:strVal val="#ppt_y+.1"/>
                                          </p:val>
                                        </p:tav>
                                        <p:tav tm="100000">
                                          <p:val>
                                            <p:strVal val="#ppt_y"/>
                                          </p:val>
                                        </p:tav>
                                      </p:tavLst>
                                    </p:anim>
                                  </p:childTnLst>
                                </p:cTn>
                              </p:par>
                              <p:par>
                                <p:cTn id="46" presetID="47" presetClass="exit" presetSubtype="0" fill="hold" grpId="0" nodeType="withEffect">
                                  <p:stCondLst>
                                    <p:cond delay="1000"/>
                                  </p:stCondLst>
                                  <p:childTnLst>
                                    <p:animEffect transition="out" filter="fade">
                                      <p:cBhvr>
                                        <p:cTn id="47" dur="500"/>
                                        <p:tgtEl>
                                          <p:spTgt spid="17"/>
                                        </p:tgtEl>
                                      </p:cBhvr>
                                    </p:animEffect>
                                    <p:anim calcmode="lin" valueType="num">
                                      <p:cBhvr>
                                        <p:cTn id="48" dur="500"/>
                                        <p:tgtEl>
                                          <p:spTgt spid="17"/>
                                        </p:tgtEl>
                                        <p:attrNameLst>
                                          <p:attrName>ppt_x</p:attrName>
                                        </p:attrNameLst>
                                      </p:cBhvr>
                                      <p:tavLst>
                                        <p:tav tm="0">
                                          <p:val>
                                            <p:strVal val="ppt_x"/>
                                          </p:val>
                                        </p:tav>
                                        <p:tav tm="100000">
                                          <p:val>
                                            <p:strVal val="ppt_x"/>
                                          </p:val>
                                        </p:tav>
                                      </p:tavLst>
                                    </p:anim>
                                    <p:anim calcmode="lin" valueType="num">
                                      <p:cBhvr>
                                        <p:cTn id="49" dur="500"/>
                                        <p:tgtEl>
                                          <p:spTgt spid="17"/>
                                        </p:tgtEl>
                                        <p:attrNameLst>
                                          <p:attrName>ppt_y</p:attrName>
                                        </p:attrNameLst>
                                      </p:cBhvr>
                                      <p:tavLst>
                                        <p:tav tm="0">
                                          <p:val>
                                            <p:strVal val="ppt_y"/>
                                          </p:val>
                                        </p:tav>
                                        <p:tav tm="100000">
                                          <p:val>
                                            <p:strVal val="ppt_y-.1"/>
                                          </p:val>
                                        </p:tav>
                                      </p:tavLst>
                                    </p:anim>
                                    <p:set>
                                      <p:cBhvr>
                                        <p:cTn id="50" dur="1" fill="hold">
                                          <p:stCondLst>
                                            <p:cond delay="499"/>
                                          </p:stCondLst>
                                        </p:cTn>
                                        <p:tgtEl>
                                          <p:spTgt spid="17"/>
                                        </p:tgtEl>
                                        <p:attrNameLst>
                                          <p:attrName>style.visibility</p:attrName>
                                        </p:attrNameLst>
                                      </p:cBhvr>
                                      <p:to>
                                        <p:strVal val="hidden"/>
                                      </p:to>
                                    </p:set>
                                  </p:childTnLst>
                                </p:cTn>
                              </p:par>
                              <p:par>
                                <p:cTn id="51" presetID="42" presetClass="entr" presetSubtype="0" fill="hold" grpId="1" nodeType="withEffect">
                                  <p:stCondLst>
                                    <p:cond delay="100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anim calcmode="lin" valueType="num">
                                      <p:cBhvr>
                                        <p:cTn id="54" dur="500" fill="hold"/>
                                        <p:tgtEl>
                                          <p:spTgt spid="18"/>
                                        </p:tgtEl>
                                        <p:attrNameLst>
                                          <p:attrName>ppt_x</p:attrName>
                                        </p:attrNameLst>
                                      </p:cBhvr>
                                      <p:tavLst>
                                        <p:tav tm="0">
                                          <p:val>
                                            <p:strVal val="#ppt_x"/>
                                          </p:val>
                                        </p:tav>
                                        <p:tav tm="100000">
                                          <p:val>
                                            <p:strVal val="#ppt_x"/>
                                          </p:val>
                                        </p:tav>
                                      </p:tavLst>
                                    </p:anim>
                                    <p:anim calcmode="lin" valueType="num">
                                      <p:cBhvr>
                                        <p:cTn id="55" dur="500" fill="hold"/>
                                        <p:tgtEl>
                                          <p:spTgt spid="18"/>
                                        </p:tgtEl>
                                        <p:attrNameLst>
                                          <p:attrName>ppt_y</p:attrName>
                                        </p:attrNameLst>
                                      </p:cBhvr>
                                      <p:tavLst>
                                        <p:tav tm="0">
                                          <p:val>
                                            <p:strVal val="#ppt_y+.1"/>
                                          </p:val>
                                        </p:tav>
                                        <p:tav tm="100000">
                                          <p:val>
                                            <p:strVal val="#ppt_y"/>
                                          </p:val>
                                        </p:tav>
                                      </p:tavLst>
                                    </p:anim>
                                  </p:childTnLst>
                                </p:cTn>
                              </p:par>
                              <p:par>
                                <p:cTn id="56" presetID="47" presetClass="exit" presetSubtype="0" fill="hold" grpId="0" nodeType="withEffect">
                                  <p:stCondLst>
                                    <p:cond delay="1500"/>
                                  </p:stCondLst>
                                  <p:childTnLst>
                                    <p:animEffect transition="out" filter="fade">
                                      <p:cBhvr>
                                        <p:cTn id="57" dur="500"/>
                                        <p:tgtEl>
                                          <p:spTgt spid="18"/>
                                        </p:tgtEl>
                                      </p:cBhvr>
                                    </p:animEffect>
                                    <p:anim calcmode="lin" valueType="num">
                                      <p:cBhvr>
                                        <p:cTn id="58" dur="500"/>
                                        <p:tgtEl>
                                          <p:spTgt spid="18"/>
                                        </p:tgtEl>
                                        <p:attrNameLst>
                                          <p:attrName>ppt_x</p:attrName>
                                        </p:attrNameLst>
                                      </p:cBhvr>
                                      <p:tavLst>
                                        <p:tav tm="0">
                                          <p:val>
                                            <p:strVal val="ppt_x"/>
                                          </p:val>
                                        </p:tav>
                                        <p:tav tm="100000">
                                          <p:val>
                                            <p:strVal val="ppt_x"/>
                                          </p:val>
                                        </p:tav>
                                      </p:tavLst>
                                    </p:anim>
                                    <p:anim calcmode="lin" valueType="num">
                                      <p:cBhvr>
                                        <p:cTn id="59" dur="500"/>
                                        <p:tgtEl>
                                          <p:spTgt spid="18"/>
                                        </p:tgtEl>
                                        <p:attrNameLst>
                                          <p:attrName>ppt_y</p:attrName>
                                        </p:attrNameLst>
                                      </p:cBhvr>
                                      <p:tavLst>
                                        <p:tav tm="0">
                                          <p:val>
                                            <p:strVal val="ppt_y"/>
                                          </p:val>
                                        </p:tav>
                                        <p:tav tm="100000">
                                          <p:val>
                                            <p:strVal val="ppt_y-.1"/>
                                          </p:val>
                                        </p:tav>
                                      </p:tavLst>
                                    </p:anim>
                                    <p:set>
                                      <p:cBhvr>
                                        <p:cTn id="60" dur="1" fill="hold">
                                          <p:stCondLst>
                                            <p:cond delay="499"/>
                                          </p:stCondLst>
                                        </p:cTn>
                                        <p:tgtEl>
                                          <p:spTgt spid="18"/>
                                        </p:tgtEl>
                                        <p:attrNameLst>
                                          <p:attrName>style.visibility</p:attrName>
                                        </p:attrNameLst>
                                      </p:cBhvr>
                                      <p:to>
                                        <p:strVal val="hidden"/>
                                      </p:to>
                                    </p:set>
                                  </p:childTnLst>
                                </p:cTn>
                              </p:par>
                              <p:par>
                                <p:cTn id="61" presetID="42" presetClass="entr" presetSubtype="0" fill="hold" grpId="1" nodeType="withEffect">
                                  <p:stCondLst>
                                    <p:cond delay="150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anim calcmode="lin" valueType="num">
                                      <p:cBhvr>
                                        <p:cTn id="64" dur="500" fill="hold"/>
                                        <p:tgtEl>
                                          <p:spTgt spid="19"/>
                                        </p:tgtEl>
                                        <p:attrNameLst>
                                          <p:attrName>ppt_x</p:attrName>
                                        </p:attrNameLst>
                                      </p:cBhvr>
                                      <p:tavLst>
                                        <p:tav tm="0">
                                          <p:val>
                                            <p:strVal val="#ppt_x"/>
                                          </p:val>
                                        </p:tav>
                                        <p:tav tm="100000">
                                          <p:val>
                                            <p:strVal val="#ppt_x"/>
                                          </p:val>
                                        </p:tav>
                                      </p:tavLst>
                                    </p:anim>
                                    <p:anim calcmode="lin" valueType="num">
                                      <p:cBhvr>
                                        <p:cTn id="65" dur="500" fill="hold"/>
                                        <p:tgtEl>
                                          <p:spTgt spid="19"/>
                                        </p:tgtEl>
                                        <p:attrNameLst>
                                          <p:attrName>ppt_y</p:attrName>
                                        </p:attrNameLst>
                                      </p:cBhvr>
                                      <p:tavLst>
                                        <p:tav tm="0">
                                          <p:val>
                                            <p:strVal val="#ppt_y+.1"/>
                                          </p:val>
                                        </p:tav>
                                        <p:tav tm="100000">
                                          <p:val>
                                            <p:strVal val="#ppt_y"/>
                                          </p:val>
                                        </p:tav>
                                      </p:tavLst>
                                    </p:anim>
                                  </p:childTnLst>
                                </p:cTn>
                              </p:par>
                              <p:par>
                                <p:cTn id="66" presetID="22" presetClass="exit" presetSubtype="4" fill="hold" nodeType="withEffect">
                                  <p:stCondLst>
                                    <p:cond delay="1500"/>
                                  </p:stCondLst>
                                  <p:childTnLst>
                                    <p:animEffect transition="out" filter="wipe(down)">
                                      <p:cBhvr>
                                        <p:cTn id="67" dur="500"/>
                                        <p:tgtEl>
                                          <p:spTgt spid="24"/>
                                        </p:tgtEl>
                                      </p:cBhvr>
                                    </p:animEffect>
                                    <p:set>
                                      <p:cBhvr>
                                        <p:cTn id="68" dur="1" fill="hold">
                                          <p:stCondLst>
                                            <p:cond delay="499"/>
                                          </p:stCondLst>
                                        </p:cTn>
                                        <p:tgtEl>
                                          <p:spTgt spid="24"/>
                                        </p:tgtEl>
                                        <p:attrNameLst>
                                          <p:attrName>style.visibility</p:attrName>
                                        </p:attrNameLst>
                                      </p:cBhvr>
                                      <p:to>
                                        <p:strVal val="hidden"/>
                                      </p:to>
                                    </p:set>
                                  </p:childTnLst>
                                </p:cTn>
                              </p:par>
                              <p:par>
                                <p:cTn id="69" presetID="22" presetClass="entr" presetSubtype="4" fill="hold" nodeType="withEffect">
                                  <p:stCondLst>
                                    <p:cond delay="1500"/>
                                  </p:stCondLst>
                                  <p:childTnLst>
                                    <p:set>
                                      <p:cBhvr>
                                        <p:cTn id="70" dur="1" fill="hold">
                                          <p:stCondLst>
                                            <p:cond delay="0"/>
                                          </p:stCondLst>
                                        </p:cTn>
                                        <p:tgtEl>
                                          <p:spTgt spid="25"/>
                                        </p:tgtEl>
                                        <p:attrNameLst>
                                          <p:attrName>style.visibility</p:attrName>
                                        </p:attrNameLst>
                                      </p:cBhvr>
                                      <p:to>
                                        <p:strVal val="visible"/>
                                      </p:to>
                                    </p:set>
                                    <p:animEffect transition="in" filter="wipe(down)">
                                      <p:cBhvr>
                                        <p:cTn id="71" dur="500"/>
                                        <p:tgtEl>
                                          <p:spTgt spid="25"/>
                                        </p:tgtEl>
                                      </p:cBhvr>
                                    </p:animEffect>
                                  </p:childTnLst>
                                </p:cTn>
                              </p:par>
                            </p:childTnLst>
                          </p:cTn>
                        </p:par>
                      </p:childTnLst>
                    </p:cTn>
                  </p:par>
                  <p:par>
                    <p:cTn id="72" fill="hold">
                      <p:stCondLst>
                        <p:cond delay="indefinite"/>
                      </p:stCondLst>
                      <p:childTnLst>
                        <p:par>
                          <p:cTn id="73" fill="hold">
                            <p:stCondLst>
                              <p:cond delay="0"/>
                            </p:stCondLst>
                            <p:childTnLst>
                              <p:par>
                                <p:cTn id="74" presetID="42" presetClass="path" presetSubtype="0" fill="hold" grpId="2" nodeType="clickEffect">
                                  <p:stCondLst>
                                    <p:cond delay="0"/>
                                  </p:stCondLst>
                                  <p:childTnLst>
                                    <p:animMotion origin="layout" path="M 1.94444E-6 0.19283 L 1.94444E-6 0.28403 " pathEditMode="relative" rAng="0" ptsTypes="AA">
                                      <p:cBhvr>
                                        <p:cTn id="75" dur="1500" fill="hold"/>
                                        <p:tgtEl>
                                          <p:spTgt spid="8"/>
                                        </p:tgtEl>
                                        <p:attrNameLst>
                                          <p:attrName>ppt_x</p:attrName>
                                          <p:attrName>ppt_y</p:attrName>
                                        </p:attrNameLst>
                                      </p:cBhvr>
                                      <p:rCtr x="0" y="4560"/>
                                    </p:animMotion>
                                  </p:childTnLst>
                                </p:cTn>
                              </p:par>
                              <p:par>
                                <p:cTn id="76" presetID="10" presetClass="exit" presetSubtype="0" fill="hold" grpId="0" nodeType="withEffect">
                                  <p:stCondLst>
                                    <p:cond delay="0"/>
                                  </p:stCondLst>
                                  <p:childTnLst>
                                    <p:animEffect transition="out" filter="fade">
                                      <p:cBhvr>
                                        <p:cTn id="77" dur="500"/>
                                        <p:tgtEl>
                                          <p:spTgt spid="2"/>
                                        </p:tgtEl>
                                      </p:cBhvr>
                                    </p:animEffect>
                                    <p:set>
                                      <p:cBhvr>
                                        <p:cTn id="78" dur="1" fill="hold">
                                          <p:stCondLst>
                                            <p:cond delay="499"/>
                                          </p:stCondLst>
                                        </p:cTn>
                                        <p:tgtEl>
                                          <p:spTgt spid="2"/>
                                        </p:tgtEl>
                                        <p:attrNameLst>
                                          <p:attrName>style.visibility</p:attrName>
                                        </p:attrNameLst>
                                      </p:cBhvr>
                                      <p:to>
                                        <p:strVal val="hidden"/>
                                      </p:to>
                                    </p:set>
                                  </p:childTnLst>
                                </p:cTn>
                              </p:par>
                              <p:par>
                                <p:cTn id="79" presetID="47" presetClass="exit" presetSubtype="0" fill="hold" grpId="0" nodeType="withEffect">
                                  <p:stCondLst>
                                    <p:cond delay="0"/>
                                  </p:stCondLst>
                                  <p:childTnLst>
                                    <p:animEffect transition="out" filter="fade">
                                      <p:cBhvr>
                                        <p:cTn id="80" dur="500"/>
                                        <p:tgtEl>
                                          <p:spTgt spid="19"/>
                                        </p:tgtEl>
                                      </p:cBhvr>
                                    </p:animEffect>
                                    <p:anim calcmode="lin" valueType="num">
                                      <p:cBhvr>
                                        <p:cTn id="81" dur="500"/>
                                        <p:tgtEl>
                                          <p:spTgt spid="19"/>
                                        </p:tgtEl>
                                        <p:attrNameLst>
                                          <p:attrName>ppt_x</p:attrName>
                                        </p:attrNameLst>
                                      </p:cBhvr>
                                      <p:tavLst>
                                        <p:tav tm="0">
                                          <p:val>
                                            <p:strVal val="ppt_x"/>
                                          </p:val>
                                        </p:tav>
                                        <p:tav tm="100000">
                                          <p:val>
                                            <p:strVal val="ppt_x"/>
                                          </p:val>
                                        </p:tav>
                                      </p:tavLst>
                                    </p:anim>
                                    <p:anim calcmode="lin" valueType="num">
                                      <p:cBhvr>
                                        <p:cTn id="82" dur="500"/>
                                        <p:tgtEl>
                                          <p:spTgt spid="19"/>
                                        </p:tgtEl>
                                        <p:attrNameLst>
                                          <p:attrName>ppt_y</p:attrName>
                                        </p:attrNameLst>
                                      </p:cBhvr>
                                      <p:tavLst>
                                        <p:tav tm="0">
                                          <p:val>
                                            <p:strVal val="ppt_y"/>
                                          </p:val>
                                        </p:tav>
                                        <p:tav tm="100000">
                                          <p:val>
                                            <p:strVal val="ppt_y-.1"/>
                                          </p:val>
                                        </p:tav>
                                      </p:tavLst>
                                    </p:anim>
                                    <p:set>
                                      <p:cBhvr>
                                        <p:cTn id="83" dur="1" fill="hold">
                                          <p:stCondLst>
                                            <p:cond delay="499"/>
                                          </p:stCondLst>
                                        </p:cTn>
                                        <p:tgtEl>
                                          <p:spTgt spid="19"/>
                                        </p:tgtEl>
                                        <p:attrNameLst>
                                          <p:attrName>style.visibility</p:attrName>
                                        </p:attrNameLst>
                                      </p:cBhvr>
                                      <p:to>
                                        <p:strVal val="hidden"/>
                                      </p:to>
                                    </p:set>
                                  </p:childTnLst>
                                </p:cTn>
                              </p:par>
                              <p:par>
                                <p:cTn id="84" presetID="42" presetClass="entr" presetSubtype="0" fill="hold" grpId="1" nodeType="with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500"/>
                                        <p:tgtEl>
                                          <p:spTgt spid="20"/>
                                        </p:tgtEl>
                                      </p:cBhvr>
                                    </p:animEffect>
                                    <p:anim calcmode="lin" valueType="num">
                                      <p:cBhvr>
                                        <p:cTn id="87" dur="500" fill="hold"/>
                                        <p:tgtEl>
                                          <p:spTgt spid="20"/>
                                        </p:tgtEl>
                                        <p:attrNameLst>
                                          <p:attrName>ppt_x</p:attrName>
                                        </p:attrNameLst>
                                      </p:cBhvr>
                                      <p:tavLst>
                                        <p:tav tm="0">
                                          <p:val>
                                            <p:strVal val="#ppt_x"/>
                                          </p:val>
                                        </p:tav>
                                        <p:tav tm="100000">
                                          <p:val>
                                            <p:strVal val="#ppt_x"/>
                                          </p:val>
                                        </p:tav>
                                      </p:tavLst>
                                    </p:anim>
                                    <p:anim calcmode="lin" valueType="num">
                                      <p:cBhvr>
                                        <p:cTn id="88" dur="500" fill="hold"/>
                                        <p:tgtEl>
                                          <p:spTgt spid="20"/>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500"/>
                                  </p:stCondLst>
                                  <p:childTnLst>
                                    <p:set>
                                      <p:cBhvr>
                                        <p:cTn id="90" dur="1" fill="hold">
                                          <p:stCondLst>
                                            <p:cond delay="0"/>
                                          </p:stCondLst>
                                        </p:cTn>
                                        <p:tgtEl>
                                          <p:spTgt spid="37"/>
                                        </p:tgtEl>
                                        <p:attrNameLst>
                                          <p:attrName>style.visibility</p:attrName>
                                        </p:attrNameLst>
                                      </p:cBhvr>
                                      <p:to>
                                        <p:strVal val="visible"/>
                                      </p:to>
                                    </p:set>
                                    <p:animEffect transition="in" filter="fade">
                                      <p:cBhvr>
                                        <p:cTn id="91" dur="500"/>
                                        <p:tgtEl>
                                          <p:spTgt spid="37"/>
                                        </p:tgtEl>
                                      </p:cBhvr>
                                    </p:animEffect>
                                  </p:childTnLst>
                                </p:cTn>
                              </p:par>
                              <p:par>
                                <p:cTn id="92" presetID="47" presetClass="exit" presetSubtype="0" fill="hold" grpId="0" nodeType="withEffect">
                                  <p:stCondLst>
                                    <p:cond delay="500"/>
                                  </p:stCondLst>
                                  <p:childTnLst>
                                    <p:animEffect transition="out" filter="fade">
                                      <p:cBhvr>
                                        <p:cTn id="93" dur="500"/>
                                        <p:tgtEl>
                                          <p:spTgt spid="20"/>
                                        </p:tgtEl>
                                      </p:cBhvr>
                                    </p:animEffect>
                                    <p:anim calcmode="lin" valueType="num">
                                      <p:cBhvr>
                                        <p:cTn id="94" dur="500"/>
                                        <p:tgtEl>
                                          <p:spTgt spid="20"/>
                                        </p:tgtEl>
                                        <p:attrNameLst>
                                          <p:attrName>ppt_x</p:attrName>
                                        </p:attrNameLst>
                                      </p:cBhvr>
                                      <p:tavLst>
                                        <p:tav tm="0">
                                          <p:val>
                                            <p:strVal val="ppt_x"/>
                                          </p:val>
                                        </p:tav>
                                        <p:tav tm="100000">
                                          <p:val>
                                            <p:strVal val="ppt_x"/>
                                          </p:val>
                                        </p:tav>
                                      </p:tavLst>
                                    </p:anim>
                                    <p:anim calcmode="lin" valueType="num">
                                      <p:cBhvr>
                                        <p:cTn id="95" dur="500"/>
                                        <p:tgtEl>
                                          <p:spTgt spid="20"/>
                                        </p:tgtEl>
                                        <p:attrNameLst>
                                          <p:attrName>ppt_y</p:attrName>
                                        </p:attrNameLst>
                                      </p:cBhvr>
                                      <p:tavLst>
                                        <p:tav tm="0">
                                          <p:val>
                                            <p:strVal val="ppt_y"/>
                                          </p:val>
                                        </p:tav>
                                        <p:tav tm="100000">
                                          <p:val>
                                            <p:strVal val="ppt_y-.1"/>
                                          </p:val>
                                        </p:tav>
                                      </p:tavLst>
                                    </p:anim>
                                    <p:set>
                                      <p:cBhvr>
                                        <p:cTn id="96" dur="1" fill="hold">
                                          <p:stCondLst>
                                            <p:cond delay="499"/>
                                          </p:stCondLst>
                                        </p:cTn>
                                        <p:tgtEl>
                                          <p:spTgt spid="20"/>
                                        </p:tgtEl>
                                        <p:attrNameLst>
                                          <p:attrName>style.visibility</p:attrName>
                                        </p:attrNameLst>
                                      </p:cBhvr>
                                      <p:to>
                                        <p:strVal val="hidden"/>
                                      </p:to>
                                    </p:set>
                                  </p:childTnLst>
                                </p:cTn>
                              </p:par>
                              <p:par>
                                <p:cTn id="97" presetID="42" presetClass="entr" presetSubtype="0" fill="hold" grpId="1" nodeType="withEffect">
                                  <p:stCondLst>
                                    <p:cond delay="500"/>
                                  </p:stCondLst>
                                  <p:childTnLst>
                                    <p:set>
                                      <p:cBhvr>
                                        <p:cTn id="98" dur="1" fill="hold">
                                          <p:stCondLst>
                                            <p:cond delay="0"/>
                                          </p:stCondLst>
                                        </p:cTn>
                                        <p:tgtEl>
                                          <p:spTgt spid="21"/>
                                        </p:tgtEl>
                                        <p:attrNameLst>
                                          <p:attrName>style.visibility</p:attrName>
                                        </p:attrNameLst>
                                      </p:cBhvr>
                                      <p:to>
                                        <p:strVal val="visible"/>
                                      </p:to>
                                    </p:set>
                                    <p:animEffect transition="in" filter="fade">
                                      <p:cBhvr>
                                        <p:cTn id="99" dur="500"/>
                                        <p:tgtEl>
                                          <p:spTgt spid="21"/>
                                        </p:tgtEl>
                                      </p:cBhvr>
                                    </p:animEffect>
                                    <p:anim calcmode="lin" valueType="num">
                                      <p:cBhvr>
                                        <p:cTn id="100" dur="500" fill="hold"/>
                                        <p:tgtEl>
                                          <p:spTgt spid="21"/>
                                        </p:tgtEl>
                                        <p:attrNameLst>
                                          <p:attrName>ppt_x</p:attrName>
                                        </p:attrNameLst>
                                      </p:cBhvr>
                                      <p:tavLst>
                                        <p:tav tm="0">
                                          <p:val>
                                            <p:strVal val="#ppt_x"/>
                                          </p:val>
                                        </p:tav>
                                        <p:tav tm="100000">
                                          <p:val>
                                            <p:strVal val="#ppt_x"/>
                                          </p:val>
                                        </p:tav>
                                      </p:tavLst>
                                    </p:anim>
                                    <p:anim calcmode="lin" valueType="num">
                                      <p:cBhvr>
                                        <p:cTn id="101" dur="500" fill="hold"/>
                                        <p:tgtEl>
                                          <p:spTgt spid="21"/>
                                        </p:tgtEl>
                                        <p:attrNameLst>
                                          <p:attrName>ppt_y</p:attrName>
                                        </p:attrNameLst>
                                      </p:cBhvr>
                                      <p:tavLst>
                                        <p:tav tm="0">
                                          <p:val>
                                            <p:strVal val="#ppt_y+.1"/>
                                          </p:val>
                                        </p:tav>
                                        <p:tav tm="100000">
                                          <p:val>
                                            <p:strVal val="#ppt_y"/>
                                          </p:val>
                                        </p:tav>
                                      </p:tavLst>
                                    </p:anim>
                                  </p:childTnLst>
                                </p:cTn>
                              </p:par>
                              <p:par>
                                <p:cTn id="102" presetID="22" presetClass="exit" presetSubtype="4" fill="hold" nodeType="withEffect">
                                  <p:stCondLst>
                                    <p:cond delay="500"/>
                                  </p:stCondLst>
                                  <p:childTnLst>
                                    <p:animEffect transition="out" filter="wipe(down)">
                                      <p:cBhvr>
                                        <p:cTn id="103" dur="500"/>
                                        <p:tgtEl>
                                          <p:spTgt spid="25"/>
                                        </p:tgtEl>
                                      </p:cBhvr>
                                    </p:animEffect>
                                    <p:set>
                                      <p:cBhvr>
                                        <p:cTn id="104" dur="1" fill="hold">
                                          <p:stCondLst>
                                            <p:cond delay="499"/>
                                          </p:stCondLst>
                                        </p:cTn>
                                        <p:tgtEl>
                                          <p:spTgt spid="25"/>
                                        </p:tgtEl>
                                        <p:attrNameLst>
                                          <p:attrName>style.visibility</p:attrName>
                                        </p:attrNameLst>
                                      </p:cBhvr>
                                      <p:to>
                                        <p:strVal val="hidden"/>
                                      </p:to>
                                    </p:set>
                                  </p:childTnLst>
                                </p:cTn>
                              </p:par>
                              <p:par>
                                <p:cTn id="105" presetID="22" presetClass="entr" presetSubtype="4" fill="hold" nodeType="withEffect">
                                  <p:stCondLst>
                                    <p:cond delay="500"/>
                                  </p:stCondLst>
                                  <p:childTnLst>
                                    <p:set>
                                      <p:cBhvr>
                                        <p:cTn id="106" dur="1" fill="hold">
                                          <p:stCondLst>
                                            <p:cond delay="0"/>
                                          </p:stCondLst>
                                        </p:cTn>
                                        <p:tgtEl>
                                          <p:spTgt spid="1026"/>
                                        </p:tgtEl>
                                        <p:attrNameLst>
                                          <p:attrName>style.visibility</p:attrName>
                                        </p:attrNameLst>
                                      </p:cBhvr>
                                      <p:to>
                                        <p:strVal val="visible"/>
                                      </p:to>
                                    </p:set>
                                    <p:animEffect transition="in" filter="wipe(down)">
                                      <p:cBhvr>
                                        <p:cTn id="107" dur="500"/>
                                        <p:tgtEl>
                                          <p:spTgt spid="1026"/>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path" presetSubtype="0" accel="50000" decel="50000" fill="hold" grpId="3" nodeType="clickEffect">
                                  <p:stCondLst>
                                    <p:cond delay="0"/>
                                  </p:stCondLst>
                                  <p:childTnLst>
                                    <p:animMotion origin="layout" path="M 1.94444E-6 0.28403 L 1.94444E-6 0.31737 " pathEditMode="relative" rAng="0" ptsTypes="AA">
                                      <p:cBhvr>
                                        <p:cTn id="111" dur="2000" fill="hold"/>
                                        <p:tgtEl>
                                          <p:spTgt spid="8"/>
                                        </p:tgtEl>
                                        <p:attrNameLst>
                                          <p:attrName>ppt_x</p:attrName>
                                          <p:attrName>ppt_y</p:attrName>
                                        </p:attrNameLst>
                                      </p:cBhvr>
                                      <p:rCtr x="0" y="1667"/>
                                    </p:animMotion>
                                  </p:childTnLst>
                                </p:cTn>
                              </p:par>
                              <p:par>
                                <p:cTn id="112" presetID="10" presetClass="exit" presetSubtype="0" fill="hold" grpId="1" nodeType="withEffect">
                                  <p:stCondLst>
                                    <p:cond delay="0"/>
                                  </p:stCondLst>
                                  <p:childTnLst>
                                    <p:animEffect transition="out" filter="fade">
                                      <p:cBhvr>
                                        <p:cTn id="113" dur="500"/>
                                        <p:tgtEl>
                                          <p:spTgt spid="37"/>
                                        </p:tgtEl>
                                      </p:cBhvr>
                                    </p:animEffect>
                                    <p:set>
                                      <p:cBhvr>
                                        <p:cTn id="114" dur="1" fill="hold">
                                          <p:stCondLst>
                                            <p:cond delay="499"/>
                                          </p:stCondLst>
                                        </p:cTn>
                                        <p:tgtEl>
                                          <p:spTgt spid="37"/>
                                        </p:tgtEl>
                                        <p:attrNameLst>
                                          <p:attrName>style.visibility</p:attrName>
                                        </p:attrNameLst>
                                      </p:cBhvr>
                                      <p:to>
                                        <p:strVal val="hidden"/>
                                      </p:to>
                                    </p:set>
                                  </p:childTnLst>
                                </p:cTn>
                              </p:par>
                              <p:par>
                                <p:cTn id="115" presetID="47" presetClass="exit" presetSubtype="0" fill="hold" grpId="0" nodeType="withEffect">
                                  <p:stCondLst>
                                    <p:cond delay="0"/>
                                  </p:stCondLst>
                                  <p:childTnLst>
                                    <p:animEffect transition="out" filter="fade">
                                      <p:cBhvr>
                                        <p:cTn id="116" dur="500"/>
                                        <p:tgtEl>
                                          <p:spTgt spid="21"/>
                                        </p:tgtEl>
                                      </p:cBhvr>
                                    </p:animEffect>
                                    <p:anim calcmode="lin" valueType="num">
                                      <p:cBhvr>
                                        <p:cTn id="117" dur="500"/>
                                        <p:tgtEl>
                                          <p:spTgt spid="21"/>
                                        </p:tgtEl>
                                        <p:attrNameLst>
                                          <p:attrName>ppt_x</p:attrName>
                                        </p:attrNameLst>
                                      </p:cBhvr>
                                      <p:tavLst>
                                        <p:tav tm="0">
                                          <p:val>
                                            <p:strVal val="ppt_x"/>
                                          </p:val>
                                        </p:tav>
                                        <p:tav tm="100000">
                                          <p:val>
                                            <p:strVal val="ppt_x"/>
                                          </p:val>
                                        </p:tav>
                                      </p:tavLst>
                                    </p:anim>
                                    <p:anim calcmode="lin" valueType="num">
                                      <p:cBhvr>
                                        <p:cTn id="118" dur="500"/>
                                        <p:tgtEl>
                                          <p:spTgt spid="21"/>
                                        </p:tgtEl>
                                        <p:attrNameLst>
                                          <p:attrName>ppt_y</p:attrName>
                                        </p:attrNameLst>
                                      </p:cBhvr>
                                      <p:tavLst>
                                        <p:tav tm="0">
                                          <p:val>
                                            <p:strVal val="ppt_y"/>
                                          </p:val>
                                        </p:tav>
                                        <p:tav tm="100000">
                                          <p:val>
                                            <p:strVal val="ppt_y-.1"/>
                                          </p:val>
                                        </p:tav>
                                      </p:tavLst>
                                    </p:anim>
                                    <p:set>
                                      <p:cBhvr>
                                        <p:cTn id="119" dur="1" fill="hold">
                                          <p:stCondLst>
                                            <p:cond delay="499"/>
                                          </p:stCondLst>
                                        </p:cTn>
                                        <p:tgtEl>
                                          <p:spTgt spid="21"/>
                                        </p:tgtEl>
                                        <p:attrNameLst>
                                          <p:attrName>style.visibility</p:attrName>
                                        </p:attrNameLst>
                                      </p:cBhvr>
                                      <p:to>
                                        <p:strVal val="hidden"/>
                                      </p:to>
                                    </p:set>
                                  </p:childTnLst>
                                </p:cTn>
                              </p:par>
                              <p:par>
                                <p:cTn id="120" presetID="42" presetClass="entr" presetSubtype="0" fill="hold" grpId="0" nodeType="withEffect">
                                  <p:stCondLst>
                                    <p:cond delay="0"/>
                                  </p:stCondLst>
                                  <p:childTnLst>
                                    <p:set>
                                      <p:cBhvr>
                                        <p:cTn id="121" dur="1" fill="hold">
                                          <p:stCondLst>
                                            <p:cond delay="0"/>
                                          </p:stCondLst>
                                        </p:cTn>
                                        <p:tgtEl>
                                          <p:spTgt spid="22"/>
                                        </p:tgtEl>
                                        <p:attrNameLst>
                                          <p:attrName>style.visibility</p:attrName>
                                        </p:attrNameLst>
                                      </p:cBhvr>
                                      <p:to>
                                        <p:strVal val="visible"/>
                                      </p:to>
                                    </p:set>
                                    <p:animEffect transition="in" filter="fade">
                                      <p:cBhvr>
                                        <p:cTn id="122" dur="500"/>
                                        <p:tgtEl>
                                          <p:spTgt spid="22"/>
                                        </p:tgtEl>
                                      </p:cBhvr>
                                    </p:animEffect>
                                    <p:anim calcmode="lin" valueType="num">
                                      <p:cBhvr>
                                        <p:cTn id="123" dur="500" fill="hold"/>
                                        <p:tgtEl>
                                          <p:spTgt spid="22"/>
                                        </p:tgtEl>
                                        <p:attrNameLst>
                                          <p:attrName>ppt_x</p:attrName>
                                        </p:attrNameLst>
                                      </p:cBhvr>
                                      <p:tavLst>
                                        <p:tav tm="0">
                                          <p:val>
                                            <p:strVal val="#ppt_x"/>
                                          </p:val>
                                        </p:tav>
                                        <p:tav tm="100000">
                                          <p:val>
                                            <p:strVal val="#ppt_x"/>
                                          </p:val>
                                        </p:tav>
                                      </p:tavLst>
                                    </p:anim>
                                    <p:anim calcmode="lin" valueType="num">
                                      <p:cBhvr>
                                        <p:cTn id="124" dur="500" fill="hold"/>
                                        <p:tgtEl>
                                          <p:spTgt spid="22"/>
                                        </p:tgtEl>
                                        <p:attrNameLst>
                                          <p:attrName>ppt_y</p:attrName>
                                        </p:attrNameLst>
                                      </p:cBhvr>
                                      <p:tavLst>
                                        <p:tav tm="0">
                                          <p:val>
                                            <p:strVal val="#ppt_y+.1"/>
                                          </p:val>
                                        </p:tav>
                                        <p:tav tm="100000">
                                          <p:val>
                                            <p:strVal val="#ppt_y"/>
                                          </p:val>
                                        </p:tav>
                                      </p:tavLst>
                                    </p:anim>
                                  </p:childTnLst>
                                </p:cTn>
                              </p:par>
                              <p:par>
                                <p:cTn id="125" presetID="22" presetClass="exit" presetSubtype="4" fill="hold" nodeType="withEffect">
                                  <p:stCondLst>
                                    <p:cond delay="0"/>
                                  </p:stCondLst>
                                  <p:childTnLst>
                                    <p:animEffect transition="out" filter="wipe(down)">
                                      <p:cBhvr>
                                        <p:cTn id="126" dur="500"/>
                                        <p:tgtEl>
                                          <p:spTgt spid="1026"/>
                                        </p:tgtEl>
                                      </p:cBhvr>
                                    </p:animEffect>
                                    <p:set>
                                      <p:cBhvr>
                                        <p:cTn id="127" dur="1" fill="hold">
                                          <p:stCondLst>
                                            <p:cond delay="499"/>
                                          </p:stCondLst>
                                        </p:cTn>
                                        <p:tgtEl>
                                          <p:spTgt spid="1026"/>
                                        </p:tgtEl>
                                        <p:attrNameLst>
                                          <p:attrName>style.visibility</p:attrName>
                                        </p:attrNameLst>
                                      </p:cBhvr>
                                      <p:to>
                                        <p:strVal val="hidden"/>
                                      </p:to>
                                    </p:set>
                                  </p:childTnLst>
                                </p:cTn>
                              </p:par>
                              <p:par>
                                <p:cTn id="128" presetID="22" presetClass="entr" presetSubtype="4" fill="hold" nodeType="withEffect">
                                  <p:stCondLst>
                                    <p:cond delay="0"/>
                                  </p:stCondLst>
                                  <p:childTnLst>
                                    <p:set>
                                      <p:cBhvr>
                                        <p:cTn id="129" dur="1" fill="hold">
                                          <p:stCondLst>
                                            <p:cond delay="0"/>
                                          </p:stCondLst>
                                        </p:cTn>
                                        <p:tgtEl>
                                          <p:spTgt spid="1027"/>
                                        </p:tgtEl>
                                        <p:attrNameLst>
                                          <p:attrName>style.visibility</p:attrName>
                                        </p:attrNameLst>
                                      </p:cBhvr>
                                      <p:to>
                                        <p:strVal val="visible"/>
                                      </p:to>
                                    </p:set>
                                    <p:animEffect transition="in" filter="wipe(down)">
                                      <p:cBhvr>
                                        <p:cTn id="130" dur="500"/>
                                        <p:tgtEl>
                                          <p:spTgt spid="1027"/>
                                        </p:tgtEl>
                                      </p:cBhvr>
                                    </p:animEffect>
                                  </p:childTnLst>
                                </p:cTn>
                              </p:par>
                              <p:par>
                                <p:cTn id="131" presetID="10" presetClass="entr" presetSubtype="0" fill="hold" grpId="0" nodeType="withEffect">
                                  <p:stCondLst>
                                    <p:cond delay="500"/>
                                  </p:stCondLst>
                                  <p:childTnLst>
                                    <p:set>
                                      <p:cBhvr>
                                        <p:cTn id="132" dur="1" fill="hold">
                                          <p:stCondLst>
                                            <p:cond delay="0"/>
                                          </p:stCondLst>
                                        </p:cTn>
                                        <p:tgtEl>
                                          <p:spTgt spid="38"/>
                                        </p:tgtEl>
                                        <p:attrNameLst>
                                          <p:attrName>style.visibility</p:attrName>
                                        </p:attrNameLst>
                                      </p:cBhvr>
                                      <p:to>
                                        <p:strVal val="visible"/>
                                      </p:to>
                                    </p:set>
                                    <p:animEffect transition="in" filter="fade">
                                      <p:cBhvr>
                                        <p:cTn id="13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8" grpId="1" animBg="1"/>
      <p:bldP spid="8" grpId="2" animBg="1"/>
      <p:bldP spid="8" grpId="3" animBg="1"/>
      <p:bldP spid="14" grpId="0"/>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37" grpId="0"/>
      <p:bldP spid="37" grpId="1"/>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476457" y="1619355"/>
            <a:ext cx="2590800" cy="1901505"/>
          </a:xfrm>
          <a:prstGeom prst="rect">
            <a:avLst/>
          </a:prstGeom>
        </p:spPr>
      </p:pic>
      <p:sp>
        <p:nvSpPr>
          <p:cNvPr id="2" name="Title 1"/>
          <p:cNvSpPr>
            <a:spLocks noGrp="1"/>
          </p:cNvSpPr>
          <p:nvPr>
            <p:ph type="title"/>
          </p:nvPr>
        </p:nvSpPr>
        <p:spPr/>
        <p:txBody>
          <a:bodyPr>
            <a:normAutofit/>
          </a:bodyPr>
          <a:lstStyle/>
          <a:p>
            <a:r>
              <a:rPr lang="en-US" dirty="0"/>
              <a:t>Fungi come in all shapes and sizes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7</a:t>
            </a:fld>
            <a:endParaRPr lang="en-US"/>
          </a:p>
        </p:txBody>
      </p:sp>
      <p:pic>
        <p:nvPicPr>
          <p:cNvPr id="3" name="Picture 2"/>
          <p:cNvPicPr>
            <a:picLocks noChangeAspect="1"/>
          </p:cNvPicPr>
          <p:nvPr/>
        </p:nvPicPr>
        <p:blipFill>
          <a:blip r:embed="rId4"/>
          <a:stretch>
            <a:fillRect/>
          </a:stretch>
        </p:blipFill>
        <p:spPr>
          <a:xfrm>
            <a:off x="1790463" y="3497354"/>
            <a:ext cx="3385694" cy="3096782"/>
          </a:xfrm>
          <a:prstGeom prst="rect">
            <a:avLst/>
          </a:prstGeom>
        </p:spPr>
      </p:pic>
      <p:pic>
        <p:nvPicPr>
          <p:cNvPr id="6" name="Picture 5"/>
          <p:cNvPicPr>
            <a:picLocks noChangeAspect="1"/>
          </p:cNvPicPr>
          <p:nvPr/>
        </p:nvPicPr>
        <p:blipFill>
          <a:blip r:embed="rId5"/>
          <a:stretch>
            <a:fillRect/>
          </a:stretch>
        </p:blipFill>
        <p:spPr>
          <a:xfrm>
            <a:off x="4797574" y="1518345"/>
            <a:ext cx="3468795" cy="2188241"/>
          </a:xfrm>
          <a:prstGeom prst="rect">
            <a:avLst/>
          </a:prstGeom>
        </p:spPr>
      </p:pic>
      <p:pic>
        <p:nvPicPr>
          <p:cNvPr id="7" name="Picture 6"/>
          <p:cNvPicPr>
            <a:picLocks noChangeAspect="1"/>
          </p:cNvPicPr>
          <p:nvPr/>
        </p:nvPicPr>
        <p:blipFill>
          <a:blip r:embed="rId6"/>
          <a:stretch>
            <a:fillRect/>
          </a:stretch>
        </p:blipFill>
        <p:spPr>
          <a:xfrm>
            <a:off x="5831868" y="4278086"/>
            <a:ext cx="2915279" cy="2316050"/>
          </a:xfrm>
          <a:prstGeom prst="rect">
            <a:avLst/>
          </a:prstGeom>
        </p:spPr>
      </p:pic>
    </p:spTree>
    <p:extLst>
      <p:ext uri="{BB962C8B-B14F-4D97-AF65-F5344CB8AC3E}">
        <p14:creationId xmlns:p14="http://schemas.microsoft.com/office/powerpoint/2010/main" val="7073057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854" y="299682"/>
            <a:ext cx="8229600" cy="992402"/>
          </a:xfrm>
        </p:spPr>
        <p:txBody>
          <a:bodyPr>
            <a:normAutofit/>
          </a:bodyPr>
          <a:lstStyle/>
          <a:p>
            <a:r>
              <a:rPr lang="en-US" dirty="0"/>
              <a:t>Fungi have different kinds of cells</a:t>
            </a:r>
          </a:p>
        </p:txBody>
      </p:sp>
      <p:sp>
        <p:nvSpPr>
          <p:cNvPr id="3" name="TextBox 2"/>
          <p:cNvSpPr txBox="1"/>
          <p:nvPr/>
        </p:nvSpPr>
        <p:spPr>
          <a:xfrm>
            <a:off x="457200" y="3480703"/>
            <a:ext cx="2043636" cy="646331"/>
          </a:xfrm>
          <a:prstGeom prst="rect">
            <a:avLst/>
          </a:prstGeom>
          <a:noFill/>
        </p:spPr>
        <p:txBody>
          <a:bodyPr wrap="none" rtlCol="0">
            <a:spAutoFit/>
          </a:bodyPr>
          <a:lstStyle/>
          <a:p>
            <a:r>
              <a:rPr lang="en-US" dirty="0"/>
              <a:t>Fruiting body or </a:t>
            </a:r>
            <a:br>
              <a:rPr lang="en-US" dirty="0"/>
            </a:br>
            <a:r>
              <a:rPr lang="en-US" dirty="0"/>
              <a:t>mushroom (visible) </a:t>
            </a:r>
          </a:p>
        </p:txBody>
      </p:sp>
      <p:sp>
        <p:nvSpPr>
          <p:cNvPr id="10" name="TextBox 9"/>
          <p:cNvSpPr txBox="1"/>
          <p:nvPr/>
        </p:nvSpPr>
        <p:spPr>
          <a:xfrm>
            <a:off x="7104943" y="5458815"/>
            <a:ext cx="1556516" cy="646331"/>
          </a:xfrm>
          <a:prstGeom prst="rect">
            <a:avLst/>
          </a:prstGeom>
          <a:noFill/>
        </p:spPr>
        <p:txBody>
          <a:bodyPr wrap="none" rtlCol="0">
            <a:spAutoFit/>
          </a:bodyPr>
          <a:lstStyle/>
          <a:p>
            <a:r>
              <a:rPr lang="en-US" dirty="0"/>
              <a:t>Hyphae </a:t>
            </a:r>
          </a:p>
          <a:p>
            <a:r>
              <a:rPr lang="en-US" dirty="0"/>
              <a:t>(underground)</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2206" t="-18718" r="-1" b="-7706"/>
          <a:stretch/>
        </p:blipFill>
        <p:spPr>
          <a:xfrm>
            <a:off x="6686590" y="1781368"/>
            <a:ext cx="2258409" cy="2264216"/>
          </a:xfrm>
          <a:prstGeom prst="ellipse">
            <a:avLst/>
          </a:prstGeom>
          <a:ln>
            <a:solidFill>
              <a:schemeClr val="tx1"/>
            </a:solidFill>
          </a:ln>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854" y="1294029"/>
            <a:ext cx="2111829" cy="2111829"/>
          </a:xfrm>
          <a:prstGeom prst="ellipse">
            <a:avLst/>
          </a:prstGeom>
          <a:ln>
            <a:solidFill>
              <a:schemeClr val="tx1"/>
            </a:solidFill>
          </a:ln>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59398" y="1294029"/>
            <a:ext cx="5487988" cy="5019680"/>
          </a:xfrm>
          <a:prstGeom prst="rect">
            <a:avLst/>
          </a:prstGeom>
        </p:spPr>
      </p:pic>
      <p:cxnSp>
        <p:nvCxnSpPr>
          <p:cNvPr id="8" name="Straight Connector 7"/>
          <p:cNvCxnSpPr>
            <a:endCxn id="21" idx="5"/>
          </p:cNvCxnSpPr>
          <p:nvPr/>
        </p:nvCxnSpPr>
        <p:spPr>
          <a:xfrm flipV="1">
            <a:off x="2423495" y="1732239"/>
            <a:ext cx="1681277" cy="1433842"/>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a:endCxn id="21" idx="0"/>
          </p:cNvCxnSpPr>
          <p:nvPr/>
        </p:nvCxnSpPr>
        <p:spPr>
          <a:xfrm>
            <a:off x="1823322" y="1290139"/>
            <a:ext cx="2216792" cy="286002"/>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a:stCxn id="25" idx="6"/>
            <a:endCxn id="4" idx="5"/>
          </p:cNvCxnSpPr>
          <p:nvPr/>
        </p:nvCxnSpPr>
        <p:spPr>
          <a:xfrm flipV="1">
            <a:off x="7326152" y="3713997"/>
            <a:ext cx="1288111" cy="1051641"/>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a:stCxn id="25" idx="3"/>
          </p:cNvCxnSpPr>
          <p:nvPr/>
        </p:nvCxnSpPr>
        <p:spPr>
          <a:xfrm flipH="1" flipV="1">
            <a:off x="6686590" y="3084071"/>
            <a:ext cx="483464" cy="1616909"/>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1" name="Oval 20"/>
          <p:cNvSpPr/>
          <p:nvPr/>
        </p:nvSpPr>
        <p:spPr>
          <a:xfrm>
            <a:off x="3948674" y="1576141"/>
            <a:ext cx="182880" cy="182880"/>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flipV="1">
            <a:off x="7143272" y="4674198"/>
            <a:ext cx="182880" cy="182880"/>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Slide Number Placeholder 6">
            <a:extLst>
              <a:ext uri="{FF2B5EF4-FFF2-40B4-BE49-F238E27FC236}">
                <a16:creationId xmlns:a16="http://schemas.microsoft.com/office/drawing/2014/main" id="{C4357B01-28FB-4A87-9C9B-23E8B34825CB}"/>
              </a:ext>
            </a:extLst>
          </p:cNvPr>
          <p:cNvSpPr>
            <a:spLocks noGrp="1"/>
          </p:cNvSpPr>
          <p:nvPr>
            <p:ph type="sldNum" sz="quarter" idx="12"/>
          </p:nvPr>
        </p:nvSpPr>
        <p:spPr/>
        <p:txBody>
          <a:bodyPr/>
          <a:lstStyle/>
          <a:p>
            <a:fld id="{D3A1C050-F6FE-0E43-A9D0-F8EEADE3D1E4}" type="slidenum">
              <a:rPr lang="en-US" smtClean="0"/>
              <a:pPr/>
              <a:t>8</a:t>
            </a:fld>
            <a:endParaRPr lang="en-US"/>
          </a:p>
        </p:txBody>
      </p:sp>
    </p:spTree>
    <p:extLst>
      <p:ext uri="{BB962C8B-B14F-4D97-AF65-F5344CB8AC3E}">
        <p14:creationId xmlns:p14="http://schemas.microsoft.com/office/powerpoint/2010/main" val="3088305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854" y="299682"/>
            <a:ext cx="8229600" cy="992402"/>
          </a:xfrm>
        </p:spPr>
        <p:txBody>
          <a:bodyPr>
            <a:normAutofit fontScale="90000"/>
          </a:bodyPr>
          <a:lstStyle/>
          <a:p>
            <a:r>
              <a:rPr lang="en-US" dirty="0"/>
              <a:t>Cells are made of large organic molecules</a:t>
            </a:r>
          </a:p>
        </p:txBody>
      </p:sp>
      <p:sp>
        <p:nvSpPr>
          <p:cNvPr id="3" name="TextBox 2"/>
          <p:cNvSpPr txBox="1"/>
          <p:nvPr/>
        </p:nvSpPr>
        <p:spPr>
          <a:xfrm>
            <a:off x="580806" y="1023106"/>
            <a:ext cx="2043636" cy="646331"/>
          </a:xfrm>
          <a:prstGeom prst="rect">
            <a:avLst/>
          </a:prstGeom>
          <a:noFill/>
        </p:spPr>
        <p:txBody>
          <a:bodyPr wrap="none" rtlCol="0">
            <a:spAutoFit/>
          </a:bodyPr>
          <a:lstStyle/>
          <a:p>
            <a:r>
              <a:rPr lang="en-US" dirty="0"/>
              <a:t>Fruiting body or </a:t>
            </a:r>
            <a:br>
              <a:rPr lang="en-US" dirty="0"/>
            </a:br>
            <a:r>
              <a:rPr lang="en-US" dirty="0"/>
              <a:t>mushroom (visible)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9922" y="1294029"/>
            <a:ext cx="2111829" cy="2111829"/>
          </a:xfrm>
          <a:prstGeom prst="ellipse">
            <a:avLst/>
          </a:prstGeom>
          <a:ln>
            <a:solidFill>
              <a:schemeClr val="tx1"/>
            </a:solidFill>
          </a:ln>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15466" y="1294029"/>
            <a:ext cx="5487988" cy="5019680"/>
          </a:xfrm>
          <a:prstGeom prst="rect">
            <a:avLst/>
          </a:prstGeom>
        </p:spPr>
      </p:pic>
      <p:cxnSp>
        <p:nvCxnSpPr>
          <p:cNvPr id="8" name="Straight Connector 7"/>
          <p:cNvCxnSpPr>
            <a:endCxn id="21" idx="5"/>
          </p:cNvCxnSpPr>
          <p:nvPr/>
        </p:nvCxnSpPr>
        <p:spPr>
          <a:xfrm flipV="1">
            <a:off x="4079563" y="1732239"/>
            <a:ext cx="1681277" cy="1433842"/>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a:endCxn id="21" idx="0"/>
          </p:cNvCxnSpPr>
          <p:nvPr/>
        </p:nvCxnSpPr>
        <p:spPr>
          <a:xfrm>
            <a:off x="3479390" y="1290139"/>
            <a:ext cx="2216792" cy="286002"/>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1" name="Oval 20"/>
          <p:cNvSpPr/>
          <p:nvPr/>
        </p:nvSpPr>
        <p:spPr>
          <a:xfrm>
            <a:off x="5604742" y="1576141"/>
            <a:ext cx="182880" cy="182880"/>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Slide Number Placeholder 6">
            <a:extLst>
              <a:ext uri="{FF2B5EF4-FFF2-40B4-BE49-F238E27FC236}">
                <a16:creationId xmlns:a16="http://schemas.microsoft.com/office/drawing/2014/main" id="{C4357B01-28FB-4A87-9C9B-23E8B34825CB}"/>
              </a:ext>
            </a:extLst>
          </p:cNvPr>
          <p:cNvSpPr>
            <a:spLocks noGrp="1"/>
          </p:cNvSpPr>
          <p:nvPr>
            <p:ph type="sldNum" sz="quarter" idx="12"/>
          </p:nvPr>
        </p:nvSpPr>
        <p:spPr/>
        <p:txBody>
          <a:bodyPr/>
          <a:lstStyle/>
          <a:p>
            <a:fld id="{D3A1C050-F6FE-0E43-A9D0-F8EEADE3D1E4}" type="slidenum">
              <a:rPr lang="en-US" smtClean="0"/>
              <a:pPr/>
              <a:t>9</a:t>
            </a:fld>
            <a:endParaRPr lang="en-US"/>
          </a:p>
        </p:txBody>
      </p:sp>
      <p:sp>
        <p:nvSpPr>
          <p:cNvPr id="26" name="TextBox 10"/>
          <p:cNvSpPr txBox="1">
            <a:spLocks noChangeArrowheads="1"/>
          </p:cNvSpPr>
          <p:nvPr/>
        </p:nvSpPr>
        <p:spPr bwMode="auto">
          <a:xfrm>
            <a:off x="742703" y="4736876"/>
            <a:ext cx="1162417"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latin typeface="Calibri" charset="0"/>
              </a:rPr>
              <a:t>Proteins</a:t>
            </a:r>
          </a:p>
        </p:txBody>
      </p:sp>
      <p:pic>
        <p:nvPicPr>
          <p:cNvPr id="28" name="Picture 12" descr="protein 06.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75985" y="3714939"/>
            <a:ext cx="1809905" cy="12066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30" name="Straight Connector 29"/>
          <p:cNvCxnSpPr/>
          <p:nvPr/>
        </p:nvCxnSpPr>
        <p:spPr>
          <a:xfrm flipH="1">
            <a:off x="2232429" y="2566598"/>
            <a:ext cx="1246961" cy="858745"/>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flipH="1">
            <a:off x="3415468" y="2566598"/>
            <a:ext cx="63922" cy="2495778"/>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sp>
        <p:nvSpPr>
          <p:cNvPr id="32" name="Oval 31"/>
          <p:cNvSpPr/>
          <p:nvPr/>
        </p:nvSpPr>
        <p:spPr>
          <a:xfrm>
            <a:off x="394776" y="3359952"/>
            <a:ext cx="3020689" cy="2974994"/>
          </a:xfrm>
          <a:prstGeom prst="ellipse">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3" name="Picture 15" descr="starch 06.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rot="-1763165">
            <a:off x="1117020" y="4806693"/>
            <a:ext cx="2009267" cy="13405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4" name="TextBox 10"/>
          <p:cNvSpPr txBox="1">
            <a:spLocks noChangeArrowheads="1"/>
          </p:cNvSpPr>
          <p:nvPr/>
        </p:nvSpPr>
        <p:spPr bwMode="auto">
          <a:xfrm>
            <a:off x="1455075" y="5776891"/>
            <a:ext cx="1162417"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latin typeface="Calibri" charset="0"/>
              </a:rPr>
              <a:t>Starches</a:t>
            </a:r>
          </a:p>
        </p:txBody>
      </p:sp>
    </p:spTree>
    <p:extLst>
      <p:ext uri="{BB962C8B-B14F-4D97-AF65-F5344CB8AC3E}">
        <p14:creationId xmlns:p14="http://schemas.microsoft.com/office/powerpoint/2010/main" val="12067483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5506</TotalTime>
  <Words>2158</Words>
  <Application>Microsoft Macintosh PowerPoint</Application>
  <PresentationFormat>On-screen Show (4:3)</PresentationFormat>
  <Paragraphs>248</Paragraphs>
  <Slides>16</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ＭＳ Ｐゴシック</vt:lpstr>
      <vt:lpstr>宋体</vt:lpstr>
      <vt:lpstr>Arial</vt:lpstr>
      <vt:lpstr>Arial Narrow</vt:lpstr>
      <vt:lpstr>Calibri</vt:lpstr>
      <vt:lpstr>Times New Roman</vt:lpstr>
      <vt:lpstr>Office Theme</vt:lpstr>
      <vt:lpstr>Activity 2.4: Questions about Decomposers</vt:lpstr>
      <vt:lpstr>Unit map</vt:lpstr>
      <vt:lpstr>Observing Moldy Bread</vt:lpstr>
      <vt:lpstr>Reviewing some ways that Bread Mold is like other Decomposers</vt:lpstr>
      <vt:lpstr>Two Kinds of Decomposers</vt:lpstr>
      <vt:lpstr>Decomposers are made of cells</vt:lpstr>
      <vt:lpstr>Fungi come in all shapes and sizes</vt:lpstr>
      <vt:lpstr>Fungi have different kinds of cells</vt:lpstr>
      <vt:lpstr>Cells are made of large organic molecules</vt:lpstr>
      <vt:lpstr>Comparing Beef, Spinach and Mushrooms</vt:lpstr>
      <vt:lpstr>What else do we know about matter and energy in fungi?</vt:lpstr>
      <vt:lpstr>PowerPoint Presentation</vt:lpstr>
      <vt:lpstr>Looking back at  Expressing Ideas and Questions</vt:lpstr>
      <vt:lpstr>Questions about Fungi</vt:lpstr>
      <vt:lpstr>Learning Tracking Tool</vt:lpstr>
      <vt:lpstr>Exit Ticket</vt:lpstr>
    </vt:vector>
  </TitlesOfParts>
  <Company>Michigan State University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Edwards, Kirsten</cp:lastModifiedBy>
  <cp:revision>142</cp:revision>
  <dcterms:created xsi:type="dcterms:W3CDTF">2013-03-07T17:02:19Z</dcterms:created>
  <dcterms:modified xsi:type="dcterms:W3CDTF">2019-11-03T00:12:56Z</dcterms:modified>
</cp:coreProperties>
</file>