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77" r:id="rId2"/>
    <p:sldId id="290" r:id="rId3"/>
    <p:sldId id="268" r:id="rId4"/>
    <p:sldId id="278" r:id="rId5"/>
    <p:sldId id="279" r:id="rId6"/>
    <p:sldId id="285" r:id="rId7"/>
    <p:sldId id="286" r:id="rId8"/>
    <p:sldId id="287" r:id="rId9"/>
    <p:sldId id="284" r:id="rId10"/>
    <p:sldId id="288" r:id="rId11"/>
    <p:sldId id="291"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63"/>
    <p:restoredTop sz="61989"/>
  </p:normalViewPr>
  <p:slideViewPr>
    <p:cSldViewPr snapToGrid="0" snapToObjects="1">
      <p:cViewPr varScale="1">
        <p:scale>
          <a:sx n="57" d="100"/>
          <a:sy n="57" d="100"/>
        </p:scale>
        <p:origin x="1624" y="160"/>
      </p:cViewPr>
      <p:guideLst>
        <p:guide orient="horz" pos="2160"/>
        <p:guide pos="2880"/>
      </p:guideLst>
    </p:cSldViewPr>
  </p:slideViewPr>
  <p:notesTextViewPr>
    <p:cViewPr>
      <p:scale>
        <a:sx n="75" d="100"/>
        <a:sy n="75"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Evidence-Based Arguments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Tell students that they will revisit their unanswered questions later in the unit to see which questions they can now answer. Save the PPT slides with the class’s unanswered questions and/or take a picture of them for later.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3676837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3.3 Evidence Based Arguments for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Decomposers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"Investigating Bread Molding" and their role as the “Investigator.”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b="1" dirty="0"/>
              <a:t>Activity Chunk: </a:t>
            </a:r>
            <a:r>
              <a:rPr lang="en-US" sz="1200" kern="1200" dirty="0">
                <a:solidFill>
                  <a:schemeClr val="tx1"/>
                </a:solidFill>
                <a:effectLst/>
                <a:latin typeface="+mn-lt"/>
                <a:ea typeface="+mn-ea"/>
                <a:cs typeface="+mn-cs"/>
              </a:rPr>
              <a:t>Investigating Bread Molding, Investigator</a:t>
            </a:r>
            <a:r>
              <a:rPr lang="en-US" dirty="0">
                <a:effectLst/>
              </a:rPr>
              <a:t> </a:t>
            </a:r>
          </a:p>
          <a:p>
            <a:r>
              <a:rPr lang="en-US" b="1" dirty="0">
                <a:effectLst/>
              </a:rPr>
              <a:t>What Did We Do?</a:t>
            </a:r>
            <a:r>
              <a:rPr lang="en-US" b="0" dirty="0">
                <a:effectLst/>
              </a:rPr>
              <a:t> </a:t>
            </a:r>
            <a:r>
              <a:rPr lang="en-US" sz="1200" kern="1200" dirty="0">
                <a:solidFill>
                  <a:schemeClr val="tx1"/>
                </a:solidFill>
                <a:effectLst/>
                <a:latin typeface="+mn-lt"/>
                <a:ea typeface="+mn-ea"/>
                <a:cs typeface="+mn-cs"/>
              </a:rPr>
              <a:t>Conduct an investigation to explore what happens when bread molds. Use the Predictions and Planning Tool and the Evidence-Based Arguments Tool.</a:t>
            </a:r>
            <a:r>
              <a:rPr lang="en-US" dirty="0">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effectLst/>
              </a:rPr>
              <a:t>What Did We Figure Out? </a:t>
            </a:r>
            <a:r>
              <a:rPr lang="en-US" sz="1200" kern="1200" dirty="0">
                <a:solidFill>
                  <a:schemeClr val="tx1"/>
                </a:solidFill>
                <a:effectLst/>
                <a:latin typeface="+mn-lt"/>
                <a:ea typeface="+mn-ea"/>
                <a:cs typeface="+mn-cs"/>
              </a:rPr>
              <a:t>The bread and mold together lose mass and emit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the mold grows</a:t>
            </a:r>
          </a:p>
          <a:p>
            <a:r>
              <a:rPr lang="en-US" b="1" dirty="0"/>
              <a:t>What Are We Asking Now? </a:t>
            </a:r>
            <a:r>
              <a:rPr lang="en-US" b="0" dirty="0"/>
              <a:t> Where did the missing mass go?</a:t>
            </a:r>
            <a:endParaRPr lang="en-US" b="1"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912286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3.3 Evidence-Based Arguments Tool for Bread Molding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601385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review their results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3.3 Evidence-Based Arguments Tool for Bread Molding PPT. Draw students’ attention to the Bread Molding Investigation Class Results 11 x 17 Poster (or Spreadsheet) from the investigation and students’ own 3.2 Observing Bread Molding Worksheet, section E, “Results for the whole class.” Ask the students to find a partner, and in their own words, review what happened during the investigation. Tell them to discuss: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patterns they observed in the mass change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patterns they observed in the BTB color change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when scientists construct arguments for what happened, using evidence from observations is important, so today’s activity is designed to help them use the evidence from the investigation to construct an argument for “What happens when bread molds” and come to class consensus.</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072783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develop arguments for what happened as individuals.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3.3 Evidence-Based Arguments Tool for Bread Molding PPT. Pass out one copy of 3.3 Evidence-Based Arguments Tool for Bread Molding to each student. Review Tool directions. Also, have students take out their Three Questions Handout and be ready to refer to their class results.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Instruct students to complete their evidence, conclusions, and unanswered questions as individuals for the Three Questions.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5-10 minutes to complete the process tool.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134393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3.3 Evidence-Based Arguments Tool for Bread Molding PPT. Divide students into pairs.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each pair compare their </a:t>
            </a:r>
            <a:r>
              <a:rPr lang="en-US" sz="1200" b="1" kern="1200" dirty="0">
                <a:solidFill>
                  <a:schemeClr val="tx1"/>
                </a:solidFill>
                <a:effectLst/>
                <a:latin typeface="+mn-lt"/>
                <a:ea typeface="+mn-ea"/>
                <a:cs typeface="+mn-cs"/>
              </a:rPr>
              <a:t>evidence, conclusions,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unanswered questions</a:t>
            </a:r>
            <a:r>
              <a:rPr lang="en-US" sz="1200" kern="1200" dirty="0">
                <a:solidFill>
                  <a:schemeClr val="tx1"/>
                </a:solidFill>
                <a:effectLst/>
                <a:latin typeface="+mn-lt"/>
                <a:ea typeface="+mn-ea"/>
                <a:cs typeface="+mn-cs"/>
              </a:rPr>
              <a:t> for the Matter Movement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partners discuss how their ideas are alike and different. Have students work with their partners to agree on evidence, conclusions, and unanswered questions or take note of where they do not agree. The areas of disagreement can be discussed during the whole class discussion.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repeat this step for the Matter Change Question and the Energy Change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 students are sharing, circulate through the groups. Consider asking questions such as, </a:t>
            </a:r>
            <a:r>
              <a:rPr lang="en-US" sz="1200" i="1" kern="1200" dirty="0">
                <a:solidFill>
                  <a:schemeClr val="tx1"/>
                </a:solidFill>
                <a:effectLst/>
                <a:latin typeface="+mn-lt"/>
                <a:ea typeface="+mn-ea"/>
                <a:cs typeface="+mn-cs"/>
              </a:rPr>
              <a:t>How does this (refer to students’ evidence and/or conclusions) help us better understand the Matter Movement Question (or substitute one of the other Three Questions)? What questions do you still have at the atomic-molecular level to better understand this phenomenon?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Pay attention to patterns in students’ ideas. You will want to begin moving towards class consensus in this activity.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Partner work should take about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88106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Matter Movement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3.3 Evidence-Based Arguments Tool for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students/pairs share their evidence and conclusions for the Matter Movement question. Keep a class record, using the PPT slides or board. Ask students to update their answers by using a different colored writing utensil. Discussions should move toward class consensus. Use class conversation to correct student ideas. Use the Three Questions Handout to help guide towards consensus by following the established rules.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share unanswered questions. Discussions should move toward class consensus. Use the 3.3 Assessing Evidence-Based Arguments Tool for Bread Molding to guide your goals for consensus. Note that students may contribute unanswered questions that align with rules on the Three Questions Handout but may not closely align with those on the Assessing worksheet. You may still choose to record those unanswered questions. These may be answered in other parts of this unit or even in other units during the school year. However, at this point in this unit, though there may be several viable paths of inquiry moving forward, you will begin to more closely guide the path of inquiry in one direction – in this case towards molecular modeling of cellular respiration.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Class discussion should take about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93148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5 with the Matter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3.3 Evidence-Based Arguments Tool for Bread Molding PPT.</a:t>
            </a:r>
          </a:p>
          <a:p>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907230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5 with the Energy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3.3 Evidence-Based Arguments Tool for Bread Molding PPT.</a:t>
            </a:r>
          </a:p>
          <a:p>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514916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the Unanswered Questions shape our next steps, and the transition from inquiry to application.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3.3 Evidence-Based Arguments Tool for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Unanswered Questions to set the stage for students’ next steps, specifically the need to know what’s happening at the atomic-molecular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Take a moment to show students that you have arrived at the “top of the triangle” on the instructional model poster. This means they will be making a transition. When they went “up the triangle,” they conducted an investigation and collected evidence based on what they could observe using their own eyes and also tools (e.g., macroscopic observations). Now they are preparing to go “down the triangle,” when they will figure out how to explain what happened in the investigations at an atomic-molecular scale by being provided and practicing with a model for scientifically accurate thinking.</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772395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4855758"/>
          </a:xfrm>
        </p:spPr>
        <p:txBody>
          <a:bodyPr>
            <a:normAutofit/>
          </a:bodyPr>
          <a:lstStyle/>
          <a:p>
            <a:r>
              <a:rPr lang="en-US" i="1" dirty="0">
                <a:latin typeface="Arial"/>
                <a:cs typeface="Arial"/>
              </a:rPr>
              <a:t>Decomposers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3.3 Evidence-Based Arguments Tool: What Happens When Bread Molds?</a:t>
            </a:r>
          </a:p>
        </p:txBody>
      </p:sp>
      <p:sp>
        <p:nvSpPr>
          <p:cNvPr id="5" name="Slide Number Placeholder 4">
            <a:extLst>
              <a:ext uri="{FF2B5EF4-FFF2-40B4-BE49-F238E27FC236}">
                <a16:creationId xmlns:a16="http://schemas.microsoft.com/office/drawing/2014/main" id="{54B0A87F-C9BF-4F59-AAA8-15C91A4E402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581848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revisit your unanswered questions to see which ones </a:t>
            </a:r>
            <a:r>
              <a:rPr lang="en-US"/>
              <a:t>you’ve learned to answer.</a:t>
            </a:r>
            <a:endParaRPr lang="en-US" dirty="0"/>
          </a:p>
          <a:p>
            <a:endParaRPr lang="en-US" dirty="0"/>
          </a:p>
        </p:txBody>
      </p:sp>
      <p:sp>
        <p:nvSpPr>
          <p:cNvPr id="4" name="Slide Number Placeholder 3">
            <a:extLst>
              <a:ext uri="{FF2B5EF4-FFF2-40B4-BE49-F238E27FC236}">
                <a16:creationId xmlns:a16="http://schemas.microsoft.com/office/drawing/2014/main" id="{708A4712-812D-40B6-9216-A19A0276FB1B}"/>
              </a:ext>
            </a:extLst>
          </p:cNvPr>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3445953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2A8C6-A267-DC42-B865-86FEB1D2B45E}"/>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5A98621B-BD93-D348-A3AF-6142503E9E02}"/>
              </a:ext>
            </a:extLst>
          </p:cNvPr>
          <p:cNvSpPr>
            <a:spLocks noGrp="1"/>
          </p:cNvSpPr>
          <p:nvPr>
            <p:ph idx="1"/>
          </p:nvPr>
        </p:nvSpPr>
        <p:spPr>
          <a:xfrm>
            <a:off x="457200" y="1504826"/>
            <a:ext cx="4378960" cy="4906748"/>
          </a:xfrm>
        </p:spPr>
        <p:txBody>
          <a:bodyPr>
            <a:normAutofit fontScale="62500" lnSpcReduction="20000"/>
          </a:bodyPr>
          <a:lstStyle/>
          <a:p>
            <a:pPr lvl="0"/>
            <a:r>
              <a:rPr lang="en-US" dirty="0"/>
              <a:t>Record the activity chunk name  “Investigating Bread Molding” and their job, “Investigator.”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1825B845-6ABC-A849-8A56-5E83715F0FBF}"/>
              </a:ext>
            </a:extLst>
          </p:cNvPr>
          <p:cNvSpPr>
            <a:spLocks noGrp="1"/>
          </p:cNvSpPr>
          <p:nvPr>
            <p:ph type="sldNum" sz="quarter" idx="12"/>
          </p:nvPr>
        </p:nvSpPr>
        <p:spPr/>
        <p:txBody>
          <a:bodyPr/>
          <a:lstStyle/>
          <a:p>
            <a:fld id="{D3A1C050-F6FE-0E43-A9D0-F8EEADE3D1E4}" type="slidenum">
              <a:rPr lang="en-US" smtClean="0"/>
              <a:pPr/>
              <a:t>11</a:t>
            </a:fld>
            <a:endParaRPr lang="en-US"/>
          </a:p>
        </p:txBody>
      </p:sp>
      <p:pic>
        <p:nvPicPr>
          <p:cNvPr id="5" name="Picture 4">
            <a:extLst>
              <a:ext uri="{FF2B5EF4-FFF2-40B4-BE49-F238E27FC236}">
                <a16:creationId xmlns:a16="http://schemas.microsoft.com/office/drawing/2014/main" id="{804B876C-9C02-4942-9766-CC65E5CB7623}"/>
              </a:ext>
            </a:extLst>
          </p:cNvPr>
          <p:cNvPicPr>
            <a:picLocks noChangeAspect="1"/>
          </p:cNvPicPr>
          <p:nvPr/>
        </p:nvPicPr>
        <p:blipFill>
          <a:blip r:embed="rId3"/>
          <a:stretch>
            <a:fillRect/>
          </a:stretch>
        </p:blipFill>
        <p:spPr>
          <a:xfrm>
            <a:off x="4638906" y="1911434"/>
            <a:ext cx="4369728" cy="3035132"/>
          </a:xfrm>
          <a:prstGeom prst="rect">
            <a:avLst/>
          </a:prstGeom>
          <a:ln>
            <a:solidFill>
              <a:schemeClr val="tx1"/>
            </a:solidFill>
          </a:ln>
        </p:spPr>
      </p:pic>
    </p:spTree>
    <p:extLst>
      <p:ext uri="{BB962C8B-B14F-4D97-AF65-F5344CB8AC3E}">
        <p14:creationId xmlns:p14="http://schemas.microsoft.com/office/powerpoint/2010/main" val="3134787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C60556-E290-D64C-A785-C27CCCF12027}"/>
              </a:ext>
            </a:extLst>
          </p:cNvPr>
          <p:cNvPicPr>
            <a:picLocks noChangeAspect="1"/>
          </p:cNvPicPr>
          <p:nvPr/>
        </p:nvPicPr>
        <p:blipFill>
          <a:blip r:embed="rId3"/>
          <a:stretch>
            <a:fillRect/>
          </a:stretch>
        </p:blipFill>
        <p:spPr>
          <a:xfrm>
            <a:off x="705609" y="1630483"/>
            <a:ext cx="7854846" cy="433916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8" name="Oval Callout 7"/>
          <p:cNvSpPr>
            <a:spLocks noChangeArrowheads="1"/>
          </p:cNvSpPr>
          <p:nvPr/>
        </p:nvSpPr>
        <p:spPr bwMode="auto">
          <a:xfrm>
            <a:off x="1315714" y="2254513"/>
            <a:ext cx="924560" cy="924560"/>
          </a:xfrm>
          <a:prstGeom prst="wedgeEllipseCallout">
            <a:avLst>
              <a:gd name="adj1" fmla="val 249835"/>
              <a:gd name="adj2" fmla="val -47374"/>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086206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latin typeface="Calibri" charset="0"/>
              </a:rPr>
              <a:t>Reviewing class results</a:t>
            </a:r>
          </a:p>
        </p:txBody>
      </p:sp>
      <p:sp>
        <p:nvSpPr>
          <p:cNvPr id="15362" name="Subtitle 2"/>
          <p:cNvSpPr>
            <a:spLocks noGrp="1"/>
          </p:cNvSpPr>
          <p:nvPr>
            <p:ph sz="half" idx="1"/>
          </p:nvPr>
        </p:nvSpPr>
        <p:spPr>
          <a:xfrm>
            <a:off x="457200" y="1600201"/>
            <a:ext cx="7896908" cy="1138410"/>
          </a:xfrm>
        </p:spPr>
        <p:txBody>
          <a:bodyPr>
            <a:normAutofit fontScale="92500"/>
          </a:bodyPr>
          <a:lstStyle/>
          <a:p>
            <a:r>
              <a:rPr lang="en-US" dirty="0">
                <a:solidFill>
                  <a:srgbClr val="000000"/>
                </a:solidFill>
                <a:latin typeface="Calibri" charset="0"/>
              </a:rPr>
              <a:t>What patterns did we observe in mass change?</a:t>
            </a:r>
          </a:p>
          <a:p>
            <a:r>
              <a:rPr lang="en-US" dirty="0">
                <a:solidFill>
                  <a:srgbClr val="000000"/>
                </a:solidFill>
                <a:latin typeface="Calibri" charset="0"/>
              </a:rPr>
              <a:t>What patterns did we observe in BTB color change?</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5" descr="BREADMOLD_FINALCOMP (0;01;53;20).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68726" y="2979321"/>
            <a:ext cx="5673856" cy="3191543"/>
          </a:xfrm>
          <a:prstGeom prst="rect">
            <a:avLst/>
          </a:prstGeom>
        </p:spPr>
      </p:pic>
    </p:spTree>
    <p:extLst>
      <p:ext uri="{BB962C8B-B14F-4D97-AF65-F5344CB8AC3E}">
        <p14:creationId xmlns:p14="http://schemas.microsoft.com/office/powerpoint/2010/main" val="314922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Evidence-Based Arguments</a:t>
            </a:r>
          </a:p>
        </p:txBody>
      </p:sp>
      <p:sp>
        <p:nvSpPr>
          <p:cNvPr id="7" name="Text Placeholder 6"/>
          <p:cNvSpPr>
            <a:spLocks noGrp="1"/>
          </p:cNvSpPr>
          <p:nvPr>
            <p:ph type="body" sz="half" idx="2"/>
          </p:nvPr>
        </p:nvSpPr>
        <p:spPr/>
        <p:txBody>
          <a:bodyPr>
            <a:normAutofit fontScale="85000" lnSpcReduction="20000"/>
          </a:bodyPr>
          <a:lstStyle/>
          <a:p>
            <a:r>
              <a:rPr lang="en-US" sz="2800" dirty="0"/>
              <a:t>Refer to your Three Questions Handout for:</a:t>
            </a:r>
          </a:p>
          <a:p>
            <a:pPr marL="457200" indent="-457200">
              <a:buFont typeface="Arial" panose="020B0604020202020204" pitchFamily="34" charset="0"/>
              <a:buChar char="•"/>
            </a:pPr>
            <a:r>
              <a:rPr lang="en-US" sz="2800" dirty="0"/>
              <a:t>Prompting about what type of information to include in each row, and</a:t>
            </a:r>
          </a:p>
          <a:p>
            <a:pPr marL="457200" indent="-457200">
              <a:buFont typeface="Arial" panose="020B0604020202020204" pitchFamily="34" charset="0"/>
              <a:buChar char="•"/>
            </a:pPr>
            <a:r>
              <a:rPr lang="en-US" sz="2800" dirty="0"/>
              <a:t>Suggestions about what kind of evidence you might use for each of the Three Questions.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a:p>
        </p:txBody>
      </p:sp>
      <p:pic>
        <p:nvPicPr>
          <p:cNvPr id="4" name="Picture 3"/>
          <p:cNvPicPr>
            <a:picLocks noChangeAspect="1"/>
          </p:cNvPicPr>
          <p:nvPr/>
        </p:nvPicPr>
        <p:blipFill rotWithShape="1">
          <a:blip r:embed="rId3"/>
          <a:srcRect r="2012" b="8724"/>
          <a:stretch/>
        </p:blipFill>
        <p:spPr>
          <a:xfrm>
            <a:off x="3465513" y="2220014"/>
            <a:ext cx="5105920" cy="2848943"/>
          </a:xfrm>
          <a:prstGeom prst="rect">
            <a:avLst/>
          </a:prstGeom>
          <a:ln>
            <a:solidFill>
              <a:schemeClr val="tx1"/>
            </a:solidFill>
          </a:ln>
        </p:spPr>
      </p:pic>
    </p:spTree>
    <p:extLst>
      <p:ext uri="{BB962C8B-B14F-4D97-AF65-F5344CB8AC3E}">
        <p14:creationId xmlns:p14="http://schemas.microsoft.com/office/powerpoint/2010/main" val="4007068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normAutofit fontScale="92500" lnSpcReduction="10000"/>
          </a:bodyPr>
          <a:lstStyle/>
          <a:p>
            <a:r>
              <a:rPr lang="en-US" dirty="0"/>
              <a:t>Compare your evidence, conclusions, and unanswered questions for each of the Three Questions.</a:t>
            </a:r>
          </a:p>
          <a:p>
            <a:pPr lvl="1"/>
            <a:r>
              <a:rPr lang="en-US" dirty="0"/>
              <a:t>How are they alike?</a:t>
            </a:r>
          </a:p>
          <a:p>
            <a:pPr lvl="1"/>
            <a:r>
              <a:rPr lang="en-US" dirty="0"/>
              <a:t>How are they different?</a:t>
            </a:r>
          </a:p>
          <a:p>
            <a:r>
              <a:rPr lang="en-US" dirty="0"/>
              <a:t>Convince each other: </a:t>
            </a:r>
          </a:p>
          <a:p>
            <a:pPr lvl="1"/>
            <a:r>
              <a:rPr lang="en-US" dirty="0"/>
              <a:t>Work with your partner to agree on evidence, conclusions, and unanswered questions. </a:t>
            </a:r>
          </a:p>
          <a:p>
            <a:pPr lvl="1"/>
            <a:r>
              <a:rPr lang="en-US" dirty="0"/>
              <a:t>Make revisions to your argument.  </a:t>
            </a:r>
          </a:p>
          <a:p>
            <a:pPr lvl="1"/>
            <a:r>
              <a:rPr lang="en-US" dirty="0"/>
              <a:t>Notice any areas of disagreement so these can be addressed as a whole class.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2795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arguments about the Matter Movement Question?</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6</a:t>
            </a:fld>
            <a:endParaRPr lang="en-US"/>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9583247"/>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2622756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t>
            </a:r>
            <a:r>
              <a:rPr lang="en-US" dirty="0"/>
              <a:t>a</a:t>
            </a:r>
            <a:r>
              <a:rPr lang="en-US" dirty="0">
                <a:ea typeface="+mj-ea"/>
                <a:cs typeface="+mj-cs"/>
              </a:rPr>
              <a:t>rguments about the Matter Change Question?</a:t>
            </a:r>
          </a:p>
        </p:txBody>
      </p:sp>
      <p:sp>
        <p:nvSpPr>
          <p:cNvPr id="32773" name="Slide Number Placeholder 4"/>
          <p:cNvSpPr>
            <a:spLocks noGrp="1"/>
          </p:cNvSpPr>
          <p:nvPr>
            <p:ph type="sldNum" sz="quarter" idx="12"/>
          </p:nvPr>
        </p:nvSpPr>
        <p:spPr bwMode="auto">
          <a:noFill/>
          <a:ln>
            <a:miter lim="800000"/>
            <a:headEnd/>
            <a:tailEnd/>
          </a:ln>
        </p:spPr>
        <p:txBody>
          <a:bodyPr/>
          <a:lstStyle/>
          <a:p>
            <a:fld id="{47724CA7-C261-BC42-9763-CFE3670B2301}" type="slidenum">
              <a:rPr lang="en-US" smtClean="0"/>
              <a:pPr/>
              <a:t>7</a:t>
            </a:fld>
            <a:endParaRPr lang="en-US"/>
          </a:p>
        </p:txBody>
      </p:sp>
      <p:graphicFrame>
        <p:nvGraphicFramePr>
          <p:cNvPr id="9"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65849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00"/>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arguments about the Energy Change Question?</a:t>
            </a:r>
          </a:p>
        </p:txBody>
      </p:sp>
      <p:sp>
        <p:nvSpPr>
          <p:cNvPr id="33797" name="Slide Number Placeholder 4"/>
          <p:cNvSpPr>
            <a:spLocks noGrp="1"/>
          </p:cNvSpPr>
          <p:nvPr>
            <p:ph type="sldNum" sz="quarter" idx="12"/>
          </p:nvPr>
        </p:nvSpPr>
        <p:spPr bwMode="auto">
          <a:noFill/>
          <a:ln>
            <a:miter lim="800000"/>
            <a:headEnd/>
            <a:tailEnd/>
          </a:ln>
        </p:spPr>
        <p:txBody>
          <a:bodyPr/>
          <a:lstStyle/>
          <a:p>
            <a:fld id="{EFEE1DE9-DDD7-F34E-9280-2EF4A132E896}" type="slidenum">
              <a:rPr lang="en-US" smtClean="0"/>
              <a:pPr/>
              <a:t>8</a:t>
            </a:fld>
            <a:endParaRPr lang="en-US"/>
          </a:p>
        </p:txBody>
      </p:sp>
      <p:graphicFrame>
        <p:nvGraphicFramePr>
          <p:cNvPr id="6"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5986046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Unanswered Questions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9</a:t>
            </a:fld>
            <a:endParaRPr lang="en-US"/>
          </a:p>
        </p:txBody>
      </p:sp>
      <p:pic>
        <p:nvPicPr>
          <p:cNvPr id="6" name="Picture 5">
            <a:extLst>
              <a:ext uri="{FF2B5EF4-FFF2-40B4-BE49-F238E27FC236}">
                <a16:creationId xmlns:a16="http://schemas.microsoft.com/office/drawing/2014/main" id="{88D9BC45-EFBA-8944-8909-6EA092CDF191}"/>
              </a:ext>
            </a:extLst>
          </p:cNvPr>
          <p:cNvPicPr>
            <a:picLocks noChangeAspect="1"/>
          </p:cNvPicPr>
          <p:nvPr/>
        </p:nvPicPr>
        <p:blipFill>
          <a:blip r:embed="rId3"/>
          <a:stretch>
            <a:fillRect/>
          </a:stretch>
        </p:blipFill>
        <p:spPr>
          <a:xfrm>
            <a:off x="705609" y="1630483"/>
            <a:ext cx="7854846" cy="4339169"/>
          </a:xfrm>
          <a:prstGeom prst="rect">
            <a:avLst/>
          </a:prstGeom>
        </p:spPr>
      </p:pic>
    </p:spTree>
    <p:extLst>
      <p:ext uri="{BB962C8B-B14F-4D97-AF65-F5344CB8AC3E}">
        <p14:creationId xmlns:p14="http://schemas.microsoft.com/office/powerpoint/2010/main" val="1676247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2584</TotalTime>
  <Words>1653</Words>
  <Application>Microsoft Macintosh PowerPoint</Application>
  <PresentationFormat>On-screen Show (4:3)</PresentationFormat>
  <Paragraphs>159</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Decomposers Unit  Activity 3.3 Evidence-Based Arguments Tool: What Happens When Bread Molds?</vt:lpstr>
      <vt:lpstr>Unit map</vt:lpstr>
      <vt:lpstr>Reviewing class results</vt:lpstr>
      <vt:lpstr>Evidence-Based Arguments</vt:lpstr>
      <vt:lpstr>Comparing ideas with a partner</vt:lpstr>
      <vt:lpstr>What are your arguments about the Matter Movement Question?</vt:lpstr>
      <vt:lpstr>What are your arguments about the Matter Change Question?</vt:lpstr>
      <vt:lpstr>What are your arguments about the Energy Change Question?</vt:lpstr>
      <vt:lpstr>Unanswered Questions</vt:lpstr>
      <vt:lpstr>Save for later</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93</cp:revision>
  <dcterms:created xsi:type="dcterms:W3CDTF">2014-04-16T14:40:57Z</dcterms:created>
  <dcterms:modified xsi:type="dcterms:W3CDTF">2020-03-23T18:30:33Z</dcterms:modified>
</cp:coreProperties>
</file>