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79" r:id="rId2"/>
    <p:sldId id="291" r:id="rId3"/>
    <p:sldId id="292" r:id="rId4"/>
    <p:sldId id="293" r:id="rId5"/>
    <p:sldId id="294" r:id="rId6"/>
    <p:sldId id="306" r:id="rId7"/>
    <p:sldId id="307" r:id="rId8"/>
    <p:sldId id="308" r:id="rId9"/>
    <p:sldId id="282" r:id="rId10"/>
    <p:sldId id="303" r:id="rId11"/>
    <p:sldId id="304" r:id="rId12"/>
    <p:sldId id="305" r:id="rId13"/>
    <p:sldId id="310" r:id="rId14"/>
    <p:sldId id="287" r:id="rId15"/>
    <p:sldId id="288" r:id="rId16"/>
    <p:sldId id="300" r:id="rId17"/>
    <p:sldId id="289" r:id="rId18"/>
    <p:sldId id="290" r:id="rId19"/>
    <p:sldId id="301" r:id="rId20"/>
    <p:sldId id="295" r:id="rId21"/>
    <p:sldId id="302" r:id="rId22"/>
    <p:sldId id="312" r:id="rId23"/>
    <p:sldId id="31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01"/>
    <p:restoredTop sz="40142" autoAdjust="0"/>
  </p:normalViewPr>
  <p:slideViewPr>
    <p:cSldViewPr snapToGrid="0" snapToObjects="1">
      <p:cViewPr varScale="1">
        <p:scale>
          <a:sx n="34" d="100"/>
          <a:sy n="34" d="100"/>
        </p:scale>
        <p:origin x="1872" y="18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to zoom into a cell in the fungus to illustrate cellular respiration at the cellular scale. Glucose and oxygen enter the cell; carbon dioxide and water leave—and cell gets energy to function! </a:t>
            </a:r>
          </a:p>
          <a:p>
            <a:pPr marL="171450" lvl="0" indent="-171450">
              <a:buFont typeface="Arial" charset="0"/>
              <a:buChar char="•"/>
            </a:pPr>
            <a:r>
              <a:rPr lang="en-US" sz="1200" kern="1200" dirty="0">
                <a:solidFill>
                  <a:schemeClr val="tx1"/>
                </a:solidFill>
                <a:effectLst/>
                <a:latin typeface="+mn-lt"/>
                <a:ea typeface="+mn-ea"/>
                <a:cs typeface="+mn-cs"/>
              </a:rPr>
              <a:t>Display slides 14-15 to have students compare their answers to the Matter Change Question on the 4.2 Explanations Tool for Fungi Cellular Respiration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08411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to zoom into a cell in the fungus to illustrate cellular respiration at the cellular scale. Glucose and oxygen enter the cell; carbon dioxide and water leave—and cell gets energy to function! </a:t>
            </a:r>
          </a:p>
          <a:p>
            <a:pPr marL="171450" lvl="0" indent="-171450">
              <a:buFont typeface="Arial" charset="0"/>
              <a:buChar char="•"/>
            </a:pPr>
            <a:r>
              <a:rPr lang="en-US" sz="1200" kern="1200" dirty="0">
                <a:solidFill>
                  <a:schemeClr val="tx1"/>
                </a:solidFill>
                <a:effectLst/>
                <a:latin typeface="+mn-lt"/>
                <a:ea typeface="+mn-ea"/>
                <a:cs typeface="+mn-cs"/>
              </a:rPr>
              <a:t>Display slides 14-15 to have students compare their answers to the Matter Change Question on the 4.2 Explanations Tool for Fungi Cellular Respiration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to zoom into a cell in the fungus to illustrate cellular respiration at the cellular scale. Glucose and oxygen enter the cell; carbon dioxide and water leave—and cell gets energy to function! </a:t>
            </a:r>
          </a:p>
          <a:p>
            <a:pPr marL="171450" lvl="0" indent="-171450">
              <a:buFont typeface="Arial" charset="0"/>
              <a:buChar char="•"/>
            </a:pPr>
            <a:r>
              <a:rPr lang="en-US" sz="1200" kern="1200" dirty="0">
                <a:solidFill>
                  <a:schemeClr val="tx1"/>
                </a:solidFill>
                <a:effectLst/>
                <a:latin typeface="+mn-lt"/>
                <a:ea typeface="+mn-ea"/>
                <a:cs typeface="+mn-cs"/>
              </a:rPr>
              <a:t>Display slides 14-15 to have students compare their answers to the Matter Change Question on the 4.2 Explanations Tool for Fungi Cellular Respiration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how cellular respiration helps to answer Energy Change questions, including unanswered questions about bread mold and mushrooms.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to remind students of the Energy Change questions at multiple scales.</a:t>
            </a:r>
          </a:p>
          <a:p>
            <a:pPr marL="171450" lvl="0" indent="-171450">
              <a:buFont typeface="Arial" charset="0"/>
              <a:buChar char="•"/>
            </a:pPr>
            <a:r>
              <a:rPr lang="en-US" sz="1200" kern="1200" dirty="0">
                <a:solidFill>
                  <a:schemeClr val="tx1"/>
                </a:solidFill>
                <a:effectLst/>
                <a:latin typeface="+mn-lt"/>
                <a:ea typeface="+mn-ea"/>
                <a:cs typeface="+mn-cs"/>
              </a:rPr>
              <a:t>Display slide 17 to have students compare their answers to the Energy Change Question on the 4.2 Explanations Tool for Fungi Cellular Respiration with the answers on the slide. Have students use a different colored writing utensil to make any needed changes to their answers. Allow students to ask questions if they do not understand why their ideas are incorrect. </a:t>
            </a:r>
          </a:p>
          <a:p>
            <a:pPr marL="171450" lvl="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171450" indent="-171450">
              <a:buFont typeface="Arial" charset="0"/>
              <a:buChar char="•"/>
            </a:pPr>
            <a:r>
              <a:rPr lang="en-US" sz="1200" kern="1200" dirty="0">
                <a:solidFill>
                  <a:schemeClr val="tx1"/>
                </a:solidFill>
                <a:effectLst/>
                <a:latin typeface="+mn-lt"/>
                <a:ea typeface="+mn-ea"/>
                <a:cs typeface="+mn-cs"/>
              </a:rPr>
              <a:t>Have students consider how these answers address Energy Change at macroscopic, atomic-molecular, and cellular scales.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BA9130DE-5B74-49E3-9BF1-C9EB64DDCE03}" type="slidenum">
              <a:rPr lang="en-US" smtClean="0"/>
              <a:t>16</a:t>
            </a:fld>
            <a:endParaRPr lang="en-US"/>
          </a:p>
        </p:txBody>
      </p:sp>
    </p:spTree>
    <p:extLst>
      <p:ext uri="{BB962C8B-B14F-4D97-AF65-F5344CB8AC3E}">
        <p14:creationId xmlns:p14="http://schemas.microsoft.com/office/powerpoint/2010/main" val="1494975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how cellular respiration helps to answer Energy Change questions, including unanswered questions about bread mold and mushrooms.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to remind students of the Energy Change questions at multiple scales.</a:t>
            </a:r>
          </a:p>
          <a:p>
            <a:pPr marL="171450" lvl="0" indent="-171450">
              <a:buFont typeface="Arial" charset="0"/>
              <a:buChar char="•"/>
            </a:pPr>
            <a:r>
              <a:rPr lang="en-US" sz="1200" kern="1200" dirty="0">
                <a:solidFill>
                  <a:schemeClr val="tx1"/>
                </a:solidFill>
                <a:effectLst/>
                <a:latin typeface="+mn-lt"/>
                <a:ea typeface="+mn-ea"/>
                <a:cs typeface="+mn-cs"/>
              </a:rPr>
              <a:t>Display slide 17 to have students compare their answers to the Energy Change Question on the 4.2 Explanations Tool for Fungi Cellular Respiration with the answers on the slide. Have students use a different colored writing utensil to make any needed changes to their answers. Allow students to ask questions if they do not understand why their ideas are incorrect. </a:t>
            </a:r>
          </a:p>
          <a:p>
            <a:pPr marL="171450" lvl="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171450" indent="-171450">
              <a:buFont typeface="Arial" charset="0"/>
              <a:buChar char="•"/>
            </a:pPr>
            <a:r>
              <a:rPr lang="en-US" sz="1200" kern="1200" dirty="0">
                <a:solidFill>
                  <a:schemeClr val="tx1"/>
                </a:solidFill>
                <a:effectLst/>
                <a:latin typeface="+mn-lt"/>
                <a:ea typeface="+mn-ea"/>
                <a:cs typeface="+mn-cs"/>
              </a:rPr>
              <a:t>Have students consider how these answers address Energy Change at macroscopic, atomic-molecular, and cellular scales.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18 of the PPT.  Have students look at two handouts: (a) the Three Questions Handout, and (b) the Decomposers Example Explanations Handout.</a:t>
            </a:r>
          </a:p>
          <a:p>
            <a:pPr lvl="0"/>
            <a:r>
              <a:rPr lang="en-US" sz="1200" kern="1200" dirty="0">
                <a:solidFill>
                  <a:schemeClr val="tx1"/>
                </a:solidFill>
                <a:effectLst/>
                <a:latin typeface="+mn-lt"/>
                <a:ea typeface="+mn-ea"/>
                <a:cs typeface="+mn-cs"/>
              </a:rPr>
              <a:t>Ask students to evaluate the two example explanations of cellular respiration on the Decomposers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18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discuss with a partner how cellular respiration works at the macroscopic scale by referring to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Have students look at the Decomposer 11 x 17 Poster and discuss with a partner the parts of a fungus involved in cellular respiration on a macroscopic scale. </a:t>
            </a:r>
          </a:p>
          <a:p>
            <a:pPr marL="171450" indent="-171450">
              <a:buFont typeface="Arial" charset="0"/>
              <a:buChar char="•"/>
            </a:pPr>
            <a:r>
              <a:rPr lang="en-US" sz="1200" kern="1200" dirty="0">
                <a:solidFill>
                  <a:schemeClr val="tx1"/>
                </a:solidFill>
                <a:effectLst/>
                <a:latin typeface="+mn-lt"/>
                <a:ea typeface="+mn-ea"/>
                <a:cs typeface="+mn-cs"/>
              </a:rPr>
              <a:t>Tell students that all parts (all cells) of a decomposer undergo cellular respiration.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245628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sz="1200" b="1" kern="1200" dirty="0">
                <a:solidFill>
                  <a:schemeClr val="tx1"/>
                </a:solidFill>
                <a:effectLst/>
                <a:latin typeface="+mn-lt"/>
                <a:ea typeface="+mn-ea"/>
                <a:cs typeface="+mn-cs"/>
              </a:rPr>
              <a:t>Use the instructional model to show students where they</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are in the course of the unit.</a:t>
            </a:r>
            <a:endParaRPr lang="en-US" sz="14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4.2 Explaining How Fungi Move and Function: Cellular Respiration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 4.2 Explaining How Fungi Move and Function: Cellular Respiration PPT.</a:t>
            </a:r>
          </a:p>
          <a:p>
            <a:pPr marL="171450" lvl="0" indent="-171450">
              <a:buFont typeface="Arial" charset="0"/>
              <a:buChar char="•"/>
            </a:pPr>
            <a:r>
              <a:rPr lang="en-US" sz="1200" kern="1200" dirty="0">
                <a:solidFill>
                  <a:schemeClr val="tx1"/>
                </a:solidFill>
                <a:effectLst/>
                <a:latin typeface="+mn-lt"/>
                <a:ea typeface="+mn-ea"/>
                <a:cs typeface="+mn-cs"/>
              </a:rPr>
              <a:t>Have students consider how their ideas changed with regard to scale, movement, and carbon. </a:t>
            </a:r>
          </a:p>
          <a:p>
            <a:pPr marL="171450" indent="-171450">
              <a:buFont typeface="Arial" charset="0"/>
              <a:buChar char="•"/>
            </a:pPr>
            <a:r>
              <a:rPr lang="en-US" sz="1200" kern="1200" dirty="0">
                <a:solidFill>
                  <a:schemeClr val="tx1"/>
                </a:solidFill>
                <a:effectLst/>
                <a:latin typeface="+mn-lt"/>
                <a:ea typeface="+mn-ea"/>
                <a:cs typeface="+mn-cs"/>
              </a:rPr>
              <a:t>What do they know now about how fungi use food to move and function that they didn’t know before the investigation</a:t>
            </a:r>
            <a:r>
              <a:rPr lang="en-US" sz="1200" b="1"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06310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Revisit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Have students look at their 3.3 Evidence-Based Arguments Tool for Bread Molding. Display the class list of unanswered questions from Activity 3.3.</a:t>
            </a:r>
          </a:p>
          <a:p>
            <a:pPr marL="171450" lvl="0" indent="-171450">
              <a:buFont typeface="Arial" charset="0"/>
              <a:buChar char="•"/>
            </a:pPr>
            <a:r>
              <a:rPr lang="en-US" sz="1200" kern="1200" dirty="0">
                <a:solidFill>
                  <a:schemeClr val="tx1"/>
                </a:solidFill>
                <a:effectLst/>
                <a:latin typeface="+mn-lt"/>
                <a:ea typeface="+mn-ea"/>
                <a:cs typeface="+mn-cs"/>
              </a:rPr>
              <a:t>Ask students which of their unanswered questions they can now answer with their understanding of Cellular Respiration. Which ones are left unanswered? Do they have any new questions to add to the list?</a:t>
            </a:r>
          </a:p>
          <a:p>
            <a:pPr marL="171450" indent="-171450">
              <a:buFont typeface="Arial" charset="0"/>
              <a:buChar char="•"/>
            </a:pPr>
            <a:r>
              <a:rPr lang="en-US" sz="1200" kern="1200" dirty="0">
                <a:solidFill>
                  <a:schemeClr val="tx1"/>
                </a:solidFill>
                <a:effectLst/>
                <a:latin typeface="+mn-lt"/>
                <a:ea typeface="+mn-ea"/>
                <a:cs typeface="+mn-cs"/>
              </a:rPr>
              <a:t>The remaining questions will be answered in future lessons on digestion and biosynthesis.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2369568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14. 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4.2 Explaining How Fungi Move and Function Cellular Respiration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Decomposers to each student.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"Explaining How Decomposers Move and Function" and their role as “Explainer.”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Decomposers Move and Function, Explainer</a:t>
            </a:r>
          </a:p>
          <a:p>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Model the oxidation of glucose to carbon dioxide and water using molecular model kits and use the Explanations Tool to explain what happens when mushrooms move and function.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Mushrooms get energy by combining food and O</a:t>
            </a:r>
            <a:r>
              <a:rPr lang="en-US" sz="1200" kern="1200" baseline="-25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to produce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during cellular respiration.</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fungi use food to grow?</a:t>
            </a:r>
          </a:p>
        </p:txBody>
      </p:sp>
      <p:sp>
        <p:nvSpPr>
          <p:cNvPr id="4" name="Slide Number Placeholder 3"/>
          <p:cNvSpPr>
            <a:spLocks noGrp="1"/>
          </p:cNvSpPr>
          <p:nvPr>
            <p:ph type="sldNum" sz="quarter" idx="5"/>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298422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 4.2 Explaining How Fungi Move and Function Cellular Respiration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How do matter and energy change during cellular respiration?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Where do you think the glucose for cellular respiration comes from?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505952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Revisit students’ arguments about what happens when bread molds.</a:t>
            </a:r>
          </a:p>
          <a:p>
            <a:r>
              <a:rPr lang="en-US" sz="1200" kern="1200" dirty="0">
                <a:solidFill>
                  <a:schemeClr val="tx1"/>
                </a:solidFill>
                <a:effectLst/>
                <a:latin typeface="+mn-lt"/>
                <a:ea typeface="+mn-ea"/>
                <a:cs typeface="+mn-cs"/>
              </a:rPr>
              <a:t>Show Slide 3 of the 4.2 Explaining How Fungi Move and Function: Cellular Respiration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this activity’s purpose is to develop explanations for how fungi use food to move and function.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Return each student’s copy of 3.3 Evidence-Based Arguments Tool for Mold Growing and have them review the arguments they developed before they completed the molecular modeling activity. Their arguments and unanswered questions should also apply to mushrooms.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them to think about what they know now that they didn’t know then.</a:t>
            </a:r>
            <a:r>
              <a:rPr lang="en-US" dirty="0">
                <a:effectLst/>
              </a:rPr>
              <a:t> </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Explanations process tool.</a:t>
            </a:r>
            <a:endParaRPr lang="en-US" sz="14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4.2 Explaining How Fungi Move and Function: Cellular Respiration PPT. Give each student one copy of 4.2 Explanations Tool for Fungi Cellular Respiration. </a:t>
            </a:r>
            <a:endParaRPr lang="en-US" sz="14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Tell students that in this part of the investigation, they will combine everything they learned about how fungi use food to move and function into an explanation.</a:t>
            </a:r>
            <a:endParaRPr lang="en-US" sz="14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Remind them to consider both their evidence from the investigation as well as what they learned in the molecular modeling activity to construct their explanations. </a:t>
            </a:r>
            <a:endParaRPr lang="en-US" sz="1400" kern="1200" dirty="0">
              <a:solidFill>
                <a:schemeClr val="tx1"/>
              </a:solidFill>
              <a:effectLst/>
              <a:latin typeface="+mn-lt"/>
              <a:ea typeface="+mn-ea"/>
              <a:cs typeface="+mn-cs"/>
            </a:endParaRPr>
          </a:p>
          <a:p>
            <a:pPr marL="171450" indent="-171450">
              <a:buFont typeface="Arial" charset="0"/>
              <a:buChar char="•"/>
            </a:pPr>
            <a:r>
              <a:rPr lang="en-US" sz="1200" kern="1200" dirty="0">
                <a:solidFill>
                  <a:schemeClr val="tx1"/>
                </a:solidFill>
                <a:effectLst/>
                <a:latin typeface="+mn-lt"/>
                <a:ea typeface="+mn-ea"/>
                <a:cs typeface="+mn-cs"/>
              </a:rPr>
              <a:t>Give students about 10 minutes to complete the Explanations Process Tool.</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400" kern="1200" dirty="0">
              <a:solidFill>
                <a:schemeClr val="tx1"/>
              </a:solidFill>
              <a:effectLst/>
              <a:latin typeface="+mn-lt"/>
              <a:ea typeface="+mn-ea"/>
              <a:cs typeface="+mn-cs"/>
            </a:endParaRPr>
          </a:p>
          <a:p>
            <a:pPr marL="171450" indent="-171450">
              <a:buFont typeface="Arial" charset="0"/>
              <a:buChar char="•"/>
            </a:pPr>
            <a:r>
              <a:rPr lang="en-US" sz="1200" kern="1200" dirty="0">
                <a:solidFill>
                  <a:schemeClr val="tx1"/>
                </a:solidFill>
                <a:effectLst/>
                <a:latin typeface="+mn-lt"/>
                <a:ea typeface="+mn-ea"/>
                <a:cs typeface="+mn-cs"/>
              </a:rPr>
              <a:t>Show slide 5 of the 4.2 Explaining How Fungi Move and Function: Cellular Respiration PPT. Divide students into pairs and have them compare explanations for the Three Questions and the final explanation on the process tool.</a:t>
            </a:r>
            <a:endParaRPr lang="en-US" sz="1400" kern="1200" dirty="0">
              <a:solidFill>
                <a:schemeClr val="tx1"/>
              </a:solidFill>
              <a:effectLst/>
              <a:latin typeface="+mn-lt"/>
              <a:ea typeface="+mn-ea"/>
              <a:cs typeface="+mn-cs"/>
            </a:endParaRPr>
          </a:p>
          <a:p>
            <a:pPr marL="171450" indent="-171450">
              <a:buFont typeface="Arial" charset="0"/>
              <a:buChar char="•"/>
            </a:pPr>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734735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Image Credit: Craig Douglas, Michigan</a:t>
            </a:r>
            <a:r>
              <a:rPr lang="en-US" sz="1200" kern="1200" baseline="0" dirty="0">
                <a:solidFill>
                  <a:schemeClr val="tx1"/>
                </a:solidFill>
                <a:effectLst/>
                <a:latin typeface="+mn-lt"/>
                <a:ea typeface="+mn-ea"/>
                <a:cs typeface="+mn-cs"/>
              </a:rPr>
              <a:t> State University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Fungi Cellular Respiration.</a:t>
            </a:r>
          </a:p>
          <a:p>
            <a:pPr marL="171450" lvl="0" indent="-171450">
              <a:buFont typeface="Arial" charset="0"/>
              <a:buChar char="•"/>
            </a:pPr>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marL="171450" lvl="0" indent="-171450">
              <a:buFont typeface="Arial" charset="0"/>
              <a:buChar char="•"/>
            </a:pPr>
            <a:r>
              <a:rPr lang="en-US" sz="1200" kern="1200" dirty="0">
                <a:solidFill>
                  <a:schemeClr val="tx1"/>
                </a:solidFill>
                <a:effectLst/>
                <a:latin typeface="+mn-lt"/>
                <a:ea typeface="+mn-ea"/>
                <a:cs typeface="+mn-cs"/>
              </a:rPr>
              <a:t>Show slide 7 to explain that atoms and molecules are moving so that fungi can get energy through cellular respiration: Decomposers need glucose and oxygen as reactants, and they must get rid of carbon dioxide and water as waste.</a:t>
            </a:r>
          </a:p>
          <a:p>
            <a:pPr marL="171450" lvl="0" indent="-171450">
              <a:buFont typeface="Arial" charset="0"/>
              <a:buChar char="•"/>
            </a:pPr>
            <a:r>
              <a:rPr lang="en-US" sz="1200" kern="1200" dirty="0">
                <a:solidFill>
                  <a:schemeClr val="tx1"/>
                </a:solidFill>
                <a:effectLst/>
                <a:latin typeface="+mn-lt"/>
                <a:ea typeface="+mn-ea"/>
                <a:cs typeface="+mn-cs"/>
              </a:rPr>
              <a:t>Show slide 8 to explain a simplified version of movement of all these materials through the fungus. </a:t>
            </a:r>
          </a:p>
          <a:p>
            <a:pPr marL="171450" lvl="0" indent="-171450">
              <a:buFont typeface="Arial" charset="0"/>
              <a:buChar char="•"/>
            </a:pPr>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1034333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Decomposers </a:t>
            </a:r>
            <a:r>
              <a:rPr lang="en-US" dirty="0">
                <a:latin typeface="Arial"/>
                <a:cs typeface="Arial"/>
              </a:rPr>
              <a:t>Unit</a:t>
            </a:r>
            <a:br>
              <a:rPr lang="en-US" dirty="0">
                <a:latin typeface="Arial"/>
                <a:cs typeface="Arial"/>
              </a:rPr>
            </a:br>
            <a:r>
              <a:rPr lang="en-US" dirty="0">
                <a:latin typeface="Arial"/>
                <a:cs typeface="Arial"/>
              </a:rPr>
              <a:t>Activity </a:t>
            </a:r>
            <a:r>
              <a:rPr lang="en-US" dirty="0">
                <a:solidFill>
                  <a:srgbClr val="000000"/>
                </a:solidFill>
                <a:latin typeface="Arial"/>
                <a:cs typeface="Arial"/>
              </a:rPr>
              <a:t>4.2: Explaining How Fungi Move and Function: Cellular Respiration</a:t>
            </a:r>
          </a:p>
        </p:txBody>
      </p:sp>
      <p:grpSp>
        <p:nvGrpSpPr>
          <p:cNvPr id="13" name="Group 12"/>
          <p:cNvGrpSpPr/>
          <p:nvPr/>
        </p:nvGrpSpPr>
        <p:grpSpPr>
          <a:xfrm>
            <a:off x="4857816" y="3364860"/>
            <a:ext cx="3698707" cy="3215912"/>
            <a:chOff x="0" y="0"/>
            <a:chExt cx="3100070" cy="2639060"/>
          </a:xfrm>
        </p:grpSpPr>
        <p:cxnSp>
          <p:nvCxnSpPr>
            <p:cNvPr id="15" name="Straight Connector 14"/>
            <p:cNvCxnSpPr>
              <a:stCxn id="19" idx="6"/>
              <a:endCxn id="18" idx="0"/>
            </p:cNvCxnSpPr>
            <p:nvPr/>
          </p:nvCxnSpPr>
          <p:spPr>
            <a:xfrm flipH="1">
              <a:off x="914400" y="285750"/>
              <a:ext cx="1371600" cy="51435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9" idx="1"/>
              <a:endCxn id="18" idx="6"/>
            </p:cNvCxnSpPr>
            <p:nvPr/>
          </p:nvCxnSpPr>
          <p:spPr>
            <a:xfrm flipH="1">
              <a:off x="1828800" y="326161"/>
              <a:ext cx="554761" cy="139341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200" y="0"/>
              <a:ext cx="1499870" cy="1371600"/>
            </a:xfrm>
            <a:prstGeom prst="rect">
              <a:avLst/>
            </a:prstGeom>
          </p:spPr>
        </p:pic>
        <p:pic>
          <p:nvPicPr>
            <p:cNvPr id="18" name="Picture 17" descr="Macintosh HD:Users:kirstenedwards:Dropbox (CarbonTIME):2 CTIME2 General:2.2 Curriculum Development:2.2.2 Media and Images:1 From Craig:B&amp;W line drawings:Cells:Fungi:mushroom cell.png"/>
            <p:cNvPicPr>
              <a:picLocks noChangeAspect="1"/>
            </p:cNvPicPr>
            <p:nvPr/>
          </p:nvPicPr>
          <p:blipFill rotWithShape="1">
            <a:blip r:embed="rId5">
              <a:extLst>
                <a:ext uri="{28A0092B-C50C-407E-A947-70E740481C1C}">
                  <a14:useLocalDpi xmlns:a14="http://schemas.microsoft.com/office/drawing/2010/main" val="0"/>
                </a:ext>
              </a:extLst>
            </a:blip>
            <a:srcRect l="13232" t="9100" r="6081" b="9732"/>
            <a:stretch/>
          </p:blipFill>
          <p:spPr bwMode="auto">
            <a:xfrm>
              <a:off x="0" y="800100"/>
              <a:ext cx="1828800" cy="1838960"/>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sp>
          <p:nvSpPr>
            <p:cNvPr id="19" name="Oval 18"/>
            <p:cNvSpPr/>
            <p:nvPr/>
          </p:nvSpPr>
          <p:spPr>
            <a:xfrm flipH="1" flipV="1">
              <a:off x="2286000" y="228600"/>
              <a:ext cx="114300" cy="1143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 name="Slide Number Placeholder 4">
            <a:extLst>
              <a:ext uri="{FF2B5EF4-FFF2-40B4-BE49-F238E27FC236}">
                <a16:creationId xmlns:a16="http://schemas.microsoft.com/office/drawing/2014/main" id="{7B254DA0-C6A3-4EF3-9C40-3BED071B6C5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oxygen or O</a:t>
            </a:r>
            <a:r>
              <a:rPr lang="en-US" baseline="-25000" dirty="0"/>
              <a:t>2</a:t>
            </a:r>
            <a:r>
              <a:rPr lang="en-US" dirty="0"/>
              <a:t> going into into the fungal cell?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pSp>
        <p:nvGrpSpPr>
          <p:cNvPr id="10" name="Group 9"/>
          <p:cNvGrpSpPr/>
          <p:nvPr/>
        </p:nvGrpSpPr>
        <p:grpSpPr>
          <a:xfrm>
            <a:off x="949068" y="1860098"/>
            <a:ext cx="4635714" cy="3791237"/>
            <a:chOff x="949068" y="1860098"/>
            <a:chExt cx="4635714" cy="3791237"/>
          </a:xfrm>
        </p:grpSpPr>
        <p:sp>
          <p:nvSpPr>
            <p:cNvPr id="14" name="TextBox 13"/>
            <p:cNvSpPr txBox="1"/>
            <p:nvPr/>
          </p:nvSpPr>
          <p:spPr>
            <a:xfrm>
              <a:off x="2851427" y="2291895"/>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grpSp>
          <p:nvGrpSpPr>
            <p:cNvPr id="15" name="Group 14"/>
            <p:cNvGrpSpPr/>
            <p:nvPr/>
          </p:nvGrpSpPr>
          <p:grpSpPr>
            <a:xfrm>
              <a:off x="949068" y="1860098"/>
              <a:ext cx="4635714" cy="3791237"/>
              <a:chOff x="874053" y="1877451"/>
              <a:chExt cx="4635714" cy="3791237"/>
            </a:xfrm>
          </p:grpSpPr>
          <p:grpSp>
            <p:nvGrpSpPr>
              <p:cNvPr id="16" name="Group 15"/>
              <p:cNvGrpSpPr/>
              <p:nvPr/>
            </p:nvGrpSpPr>
            <p:grpSpPr>
              <a:xfrm>
                <a:off x="874053" y="1877451"/>
                <a:ext cx="4635714" cy="3791237"/>
                <a:chOff x="0" y="0"/>
                <a:chExt cx="3100070" cy="2639060"/>
              </a:xfrm>
            </p:grpSpPr>
            <p:cxnSp>
              <p:nvCxnSpPr>
                <p:cNvPr id="20" name="Straight Connector 19"/>
                <p:cNvCxnSpPr>
                  <a:stCxn id="24" idx="6"/>
                  <a:endCxn id="23" idx="0"/>
                </p:cNvCxnSpPr>
                <p:nvPr/>
              </p:nvCxnSpPr>
              <p:spPr>
                <a:xfrm flipH="1">
                  <a:off x="914400" y="285750"/>
                  <a:ext cx="1371600" cy="51435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a:stCxn id="24" idx="1"/>
                  <a:endCxn id="23" idx="6"/>
                </p:cNvCxnSpPr>
                <p:nvPr/>
              </p:nvCxnSpPr>
              <p:spPr>
                <a:xfrm flipH="1">
                  <a:off x="1828800" y="326161"/>
                  <a:ext cx="554761" cy="139341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0"/>
                  <a:ext cx="1499870" cy="1371600"/>
                </a:xfrm>
                <a:prstGeom prst="rect">
                  <a:avLst/>
                </a:prstGeom>
              </p:spPr>
            </p:pic>
            <p:pic>
              <p:nvPicPr>
                <p:cNvPr id="23" name="Picture 22" descr="Macintosh HD:Users:kirstenedwards:Dropbox (CarbonTIME):2 CTIME2 General:2.2 Curriculum Development:2.2.2 Media and Images:1 From Craig:B&amp;W line drawings:Cells:Fungi:mushroom cell.png"/>
                <p:cNvPicPr>
                  <a:picLocks noChangeAspect="1"/>
                </p:cNvPicPr>
                <p:nvPr/>
              </p:nvPicPr>
              <p:blipFill rotWithShape="1">
                <a:blip r:embed="rId4">
                  <a:extLst>
                    <a:ext uri="{28A0092B-C50C-407E-A947-70E740481C1C}">
                      <a14:useLocalDpi xmlns:a14="http://schemas.microsoft.com/office/drawing/2010/main" val="0"/>
                    </a:ext>
                  </a:extLst>
                </a:blip>
                <a:srcRect l="13232" t="9100" r="6081" b="9732"/>
                <a:stretch/>
              </p:blipFill>
              <p:spPr bwMode="auto">
                <a:xfrm>
                  <a:off x="0" y="800100"/>
                  <a:ext cx="1828800" cy="1838960"/>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sp>
              <p:nvSpPr>
                <p:cNvPr id="24" name="Oval 23"/>
                <p:cNvSpPr/>
                <p:nvPr/>
              </p:nvSpPr>
              <p:spPr>
                <a:xfrm flipH="1" flipV="1">
                  <a:off x="2286000" y="228600"/>
                  <a:ext cx="114300" cy="1143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7" name="Curved Connector 16"/>
              <p:cNvCxnSpPr/>
              <p:nvPr/>
            </p:nvCxnSpPr>
            <p:spPr>
              <a:xfrm rot="16200000" flipH="1">
                <a:off x="1551703" y="2843091"/>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82617" y="2388116"/>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grpSp>
        <p:cxnSp>
          <p:nvCxnSpPr>
            <p:cNvPr id="13" name="Curved Connector 12"/>
            <p:cNvCxnSpPr/>
            <p:nvPr/>
          </p:nvCxnSpPr>
          <p:spPr>
            <a:xfrm rot="5400000">
              <a:off x="1985424" y="2725458"/>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39990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carbon dioxide or CO</a:t>
            </a:r>
            <a:r>
              <a:rPr lang="en-US" baseline="-25000" dirty="0"/>
              <a:t>2</a:t>
            </a:r>
            <a:r>
              <a:rPr lang="en-US" dirty="0"/>
              <a:t> leaving the fungal cell?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grpSp>
        <p:nvGrpSpPr>
          <p:cNvPr id="30" name="Group 29"/>
          <p:cNvGrpSpPr/>
          <p:nvPr/>
        </p:nvGrpSpPr>
        <p:grpSpPr>
          <a:xfrm>
            <a:off x="949068" y="1860098"/>
            <a:ext cx="4635714" cy="4201693"/>
            <a:chOff x="949068" y="1860098"/>
            <a:chExt cx="4635714" cy="4201693"/>
          </a:xfrm>
        </p:grpSpPr>
        <p:sp>
          <p:nvSpPr>
            <p:cNvPr id="16" name="TextBox 15"/>
            <p:cNvSpPr txBox="1"/>
            <p:nvPr/>
          </p:nvSpPr>
          <p:spPr>
            <a:xfrm>
              <a:off x="1157632" y="5651335"/>
              <a:ext cx="543739"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grpSp>
          <p:nvGrpSpPr>
            <p:cNvPr id="17" name="Group 16"/>
            <p:cNvGrpSpPr/>
            <p:nvPr/>
          </p:nvGrpSpPr>
          <p:grpSpPr>
            <a:xfrm>
              <a:off x="949068" y="1860098"/>
              <a:ext cx="4635714" cy="3791237"/>
              <a:chOff x="949068" y="1860098"/>
              <a:chExt cx="4635714" cy="3791237"/>
            </a:xfrm>
          </p:grpSpPr>
          <p:sp>
            <p:nvSpPr>
              <p:cNvPr id="19" name="TextBox 18"/>
              <p:cNvSpPr txBox="1"/>
              <p:nvPr/>
            </p:nvSpPr>
            <p:spPr>
              <a:xfrm>
                <a:off x="2851427" y="2291895"/>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grpSp>
            <p:nvGrpSpPr>
              <p:cNvPr id="20" name="Group 19"/>
              <p:cNvGrpSpPr/>
              <p:nvPr/>
            </p:nvGrpSpPr>
            <p:grpSpPr>
              <a:xfrm>
                <a:off x="949068" y="1860098"/>
                <a:ext cx="4635714" cy="3791237"/>
                <a:chOff x="874053" y="1877451"/>
                <a:chExt cx="4635714" cy="3791237"/>
              </a:xfrm>
            </p:grpSpPr>
            <p:grpSp>
              <p:nvGrpSpPr>
                <p:cNvPr id="22" name="Group 21"/>
                <p:cNvGrpSpPr/>
                <p:nvPr/>
              </p:nvGrpSpPr>
              <p:grpSpPr>
                <a:xfrm>
                  <a:off x="874053" y="1877451"/>
                  <a:ext cx="4635714" cy="3791237"/>
                  <a:chOff x="0" y="0"/>
                  <a:chExt cx="3100070" cy="2639060"/>
                </a:xfrm>
              </p:grpSpPr>
              <p:cxnSp>
                <p:nvCxnSpPr>
                  <p:cNvPr id="25" name="Straight Connector 24"/>
                  <p:cNvCxnSpPr>
                    <a:stCxn id="29" idx="6"/>
                    <a:endCxn id="28" idx="0"/>
                  </p:cNvCxnSpPr>
                  <p:nvPr/>
                </p:nvCxnSpPr>
                <p:spPr>
                  <a:xfrm flipH="1">
                    <a:off x="914400" y="285750"/>
                    <a:ext cx="1371600" cy="51435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a:stCxn id="29" idx="1"/>
                    <a:endCxn id="28" idx="6"/>
                  </p:cNvCxnSpPr>
                  <p:nvPr/>
                </p:nvCxnSpPr>
                <p:spPr>
                  <a:xfrm flipH="1">
                    <a:off x="1828800" y="326161"/>
                    <a:ext cx="554761" cy="139341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0"/>
                    <a:ext cx="1499870" cy="1371600"/>
                  </a:xfrm>
                  <a:prstGeom prst="rect">
                    <a:avLst/>
                  </a:prstGeom>
                </p:spPr>
              </p:pic>
              <p:pic>
                <p:nvPicPr>
                  <p:cNvPr id="28" name="Picture 27" descr="Macintosh HD:Users:kirstenedwards:Dropbox (CarbonTIME):2 CTIME2 General:2.2 Curriculum Development:2.2.2 Media and Images:1 From Craig:B&amp;W line drawings:Cells:Fungi:mushroom cell.png"/>
                  <p:cNvPicPr>
                    <a:picLocks noChangeAspect="1"/>
                  </p:cNvPicPr>
                  <p:nvPr/>
                </p:nvPicPr>
                <p:blipFill rotWithShape="1">
                  <a:blip r:embed="rId4">
                    <a:extLst>
                      <a:ext uri="{28A0092B-C50C-407E-A947-70E740481C1C}">
                        <a14:useLocalDpi xmlns:a14="http://schemas.microsoft.com/office/drawing/2010/main" val="0"/>
                      </a:ext>
                    </a:extLst>
                  </a:blip>
                  <a:srcRect l="13232" t="9100" r="6081" b="9732"/>
                  <a:stretch/>
                </p:blipFill>
                <p:spPr bwMode="auto">
                  <a:xfrm>
                    <a:off x="0" y="800100"/>
                    <a:ext cx="1828800" cy="1838960"/>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sp>
                <p:nvSpPr>
                  <p:cNvPr id="29" name="Oval 28"/>
                  <p:cNvSpPr/>
                  <p:nvPr/>
                </p:nvSpPr>
                <p:spPr>
                  <a:xfrm flipH="1" flipV="1">
                    <a:off x="2286000" y="228600"/>
                    <a:ext cx="114300" cy="1143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23" name="Curved Connector 22"/>
                <p:cNvCxnSpPr/>
                <p:nvPr/>
              </p:nvCxnSpPr>
              <p:spPr>
                <a:xfrm rot="16200000" flipH="1">
                  <a:off x="1551703" y="2843091"/>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1082617" y="2388116"/>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grpSp>
          <p:cxnSp>
            <p:nvCxnSpPr>
              <p:cNvPr id="21" name="Curved Connector 20"/>
              <p:cNvCxnSpPr/>
              <p:nvPr/>
            </p:nvCxnSpPr>
            <p:spPr>
              <a:xfrm rot="5400000">
                <a:off x="1985424" y="2725458"/>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grpSp>
        <p:cxnSp>
          <p:nvCxnSpPr>
            <p:cNvPr id="15" name="Curved Connector 14"/>
            <p:cNvCxnSpPr/>
            <p:nvPr/>
          </p:nvCxnSpPr>
          <p:spPr>
            <a:xfrm rot="5400000">
              <a:off x="791188" y="4541512"/>
              <a:ext cx="2518449" cy="522110"/>
            </a:xfrm>
            <a:prstGeom prst="curvedConnector3">
              <a:avLst>
                <a:gd name="adj1" fmla="val 50000"/>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5373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water or H</a:t>
            </a:r>
            <a:r>
              <a:rPr lang="en-US" baseline="-25000" dirty="0"/>
              <a:t>2</a:t>
            </a:r>
            <a:r>
              <a:rPr lang="en-US" dirty="0"/>
              <a:t>O leaving the fungal cell?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19" name="TextBox 18"/>
          <p:cNvSpPr txBox="1"/>
          <p:nvPr/>
        </p:nvSpPr>
        <p:spPr>
          <a:xfrm>
            <a:off x="2650606" y="5711706"/>
            <a:ext cx="559318" cy="369332"/>
          </a:xfrm>
          <a:prstGeom prst="rect">
            <a:avLst/>
          </a:prstGeom>
          <a:solidFill>
            <a:schemeClr val="bg1"/>
          </a:solidFill>
          <a:ln>
            <a:solidFill>
              <a:schemeClr val="tx1"/>
            </a:solidFill>
          </a:ln>
        </p:spPr>
        <p:txBody>
          <a:bodyPr wrap="none" rtlCol="0">
            <a:spAutoFit/>
          </a:bodyPr>
          <a:lstStyle/>
          <a:p>
            <a:r>
              <a:rPr lang="en-US" dirty="0"/>
              <a:t>H</a:t>
            </a:r>
            <a:r>
              <a:rPr lang="en-US" baseline="-25000" dirty="0"/>
              <a:t>2</a:t>
            </a:r>
            <a:r>
              <a:rPr lang="en-US" dirty="0"/>
              <a:t>O</a:t>
            </a:r>
            <a:endParaRPr lang="en-US" baseline="-25000" dirty="0"/>
          </a:p>
        </p:txBody>
      </p:sp>
      <p:grpSp>
        <p:nvGrpSpPr>
          <p:cNvPr id="29" name="Group 28"/>
          <p:cNvGrpSpPr/>
          <p:nvPr/>
        </p:nvGrpSpPr>
        <p:grpSpPr>
          <a:xfrm>
            <a:off x="949068" y="1860098"/>
            <a:ext cx="4635714" cy="4201693"/>
            <a:chOff x="949068" y="1860098"/>
            <a:chExt cx="4635714" cy="4201693"/>
          </a:xfrm>
        </p:grpSpPr>
        <p:sp>
          <p:nvSpPr>
            <p:cNvPr id="30" name="TextBox 29"/>
            <p:cNvSpPr txBox="1"/>
            <p:nvPr/>
          </p:nvSpPr>
          <p:spPr>
            <a:xfrm>
              <a:off x="1157632" y="5651335"/>
              <a:ext cx="543739"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grpSp>
          <p:nvGrpSpPr>
            <p:cNvPr id="31" name="Group 30"/>
            <p:cNvGrpSpPr/>
            <p:nvPr/>
          </p:nvGrpSpPr>
          <p:grpSpPr>
            <a:xfrm>
              <a:off x="949068" y="1860098"/>
              <a:ext cx="4635714" cy="3791237"/>
              <a:chOff x="949068" y="1860098"/>
              <a:chExt cx="4635714" cy="3791237"/>
            </a:xfrm>
          </p:grpSpPr>
          <p:sp>
            <p:nvSpPr>
              <p:cNvPr id="33" name="TextBox 32"/>
              <p:cNvSpPr txBox="1"/>
              <p:nvPr/>
            </p:nvSpPr>
            <p:spPr>
              <a:xfrm>
                <a:off x="2851427" y="2291895"/>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grpSp>
            <p:nvGrpSpPr>
              <p:cNvPr id="34" name="Group 33"/>
              <p:cNvGrpSpPr/>
              <p:nvPr/>
            </p:nvGrpSpPr>
            <p:grpSpPr>
              <a:xfrm>
                <a:off x="949068" y="1860098"/>
                <a:ext cx="4635714" cy="3791237"/>
                <a:chOff x="874053" y="1877451"/>
                <a:chExt cx="4635714" cy="3791237"/>
              </a:xfrm>
            </p:grpSpPr>
            <p:grpSp>
              <p:nvGrpSpPr>
                <p:cNvPr id="36" name="Group 35"/>
                <p:cNvGrpSpPr/>
                <p:nvPr/>
              </p:nvGrpSpPr>
              <p:grpSpPr>
                <a:xfrm>
                  <a:off x="874053" y="1877451"/>
                  <a:ext cx="4635714" cy="3791237"/>
                  <a:chOff x="0" y="0"/>
                  <a:chExt cx="3100070" cy="2639060"/>
                </a:xfrm>
              </p:grpSpPr>
              <p:cxnSp>
                <p:nvCxnSpPr>
                  <p:cNvPr id="39" name="Straight Connector 38"/>
                  <p:cNvCxnSpPr>
                    <a:stCxn id="43" idx="6"/>
                    <a:endCxn id="42" idx="0"/>
                  </p:cNvCxnSpPr>
                  <p:nvPr/>
                </p:nvCxnSpPr>
                <p:spPr>
                  <a:xfrm flipH="1">
                    <a:off x="914400" y="285750"/>
                    <a:ext cx="1371600" cy="51435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a:stCxn id="43" idx="1"/>
                    <a:endCxn id="42" idx="6"/>
                  </p:cNvCxnSpPr>
                  <p:nvPr/>
                </p:nvCxnSpPr>
                <p:spPr>
                  <a:xfrm flipH="1">
                    <a:off x="1828800" y="326161"/>
                    <a:ext cx="554761" cy="139341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0"/>
                    <a:ext cx="1499870" cy="1371600"/>
                  </a:xfrm>
                  <a:prstGeom prst="rect">
                    <a:avLst/>
                  </a:prstGeom>
                </p:spPr>
              </p:pic>
              <p:pic>
                <p:nvPicPr>
                  <p:cNvPr id="42" name="Picture 41" descr="Macintosh HD:Users:kirstenedwards:Dropbox (CarbonTIME):2 CTIME2 General:2.2 Curriculum Development:2.2.2 Media and Images:1 From Craig:B&amp;W line drawings:Cells:Fungi:mushroom cell.png"/>
                  <p:cNvPicPr>
                    <a:picLocks noChangeAspect="1"/>
                  </p:cNvPicPr>
                  <p:nvPr/>
                </p:nvPicPr>
                <p:blipFill rotWithShape="1">
                  <a:blip r:embed="rId4">
                    <a:extLst>
                      <a:ext uri="{28A0092B-C50C-407E-A947-70E740481C1C}">
                        <a14:useLocalDpi xmlns:a14="http://schemas.microsoft.com/office/drawing/2010/main" val="0"/>
                      </a:ext>
                    </a:extLst>
                  </a:blip>
                  <a:srcRect l="13232" t="9100" r="6081" b="9732"/>
                  <a:stretch/>
                </p:blipFill>
                <p:spPr bwMode="auto">
                  <a:xfrm>
                    <a:off x="0" y="800100"/>
                    <a:ext cx="1828800" cy="1838960"/>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sp>
                <p:nvSpPr>
                  <p:cNvPr id="43" name="Oval 42"/>
                  <p:cNvSpPr/>
                  <p:nvPr/>
                </p:nvSpPr>
                <p:spPr>
                  <a:xfrm flipH="1" flipV="1">
                    <a:off x="2286000" y="228600"/>
                    <a:ext cx="114300" cy="1143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37" name="Curved Connector 36"/>
                <p:cNvCxnSpPr/>
                <p:nvPr/>
              </p:nvCxnSpPr>
              <p:spPr>
                <a:xfrm rot="16200000" flipH="1">
                  <a:off x="1551703" y="2843091"/>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1082617" y="2388116"/>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grpSp>
          <p:cxnSp>
            <p:nvCxnSpPr>
              <p:cNvPr id="35" name="Curved Connector 34"/>
              <p:cNvCxnSpPr/>
              <p:nvPr/>
            </p:nvCxnSpPr>
            <p:spPr>
              <a:xfrm rot="5400000">
                <a:off x="1985424" y="2725458"/>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grpSp>
        <p:cxnSp>
          <p:nvCxnSpPr>
            <p:cNvPr id="32" name="Curved Connector 31"/>
            <p:cNvCxnSpPr/>
            <p:nvPr/>
          </p:nvCxnSpPr>
          <p:spPr>
            <a:xfrm rot="5400000">
              <a:off x="791188" y="4541512"/>
              <a:ext cx="2518449" cy="522110"/>
            </a:xfrm>
            <a:prstGeom prst="curvedConnector3">
              <a:avLst>
                <a:gd name="adj1" fmla="val 50000"/>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grpSp>
      <p:cxnSp>
        <p:nvCxnSpPr>
          <p:cNvPr id="17" name="Curved Connector 16"/>
          <p:cNvCxnSpPr/>
          <p:nvPr/>
        </p:nvCxnSpPr>
        <p:spPr>
          <a:xfrm rot="16200000" flipH="1">
            <a:off x="1220314" y="4742378"/>
            <a:ext cx="2518451" cy="158868"/>
          </a:xfrm>
          <a:prstGeom prst="curvedConnector3">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6204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cell"/>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36650" y="2606676"/>
            <a:ext cx="36576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Oval 2"/>
          <p:cNvSpPr/>
          <p:nvPr/>
        </p:nvSpPr>
        <p:spPr>
          <a:xfrm>
            <a:off x="2942590" y="4404678"/>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1136650" y="2598738"/>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1026" name="arrows" hidden="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48415" y="2410026"/>
            <a:ext cx="3740043" cy="334555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arrows 2"/>
          <p:cNvPicPr>
            <a:picLocks noChangeAspect="1"/>
          </p:cNvPicPr>
          <p:nvPr/>
        </p:nvPicPr>
        <p:blipFill>
          <a:blip r:embed="rId6"/>
          <a:stretch>
            <a:fillRect/>
          </a:stretch>
        </p:blipFill>
        <p:spPr>
          <a:xfrm>
            <a:off x="4416816" y="3195576"/>
            <a:ext cx="3712286" cy="1997092"/>
          </a:xfrm>
          <a:prstGeom prst="rect">
            <a:avLst/>
          </a:prstGeom>
        </p:spPr>
      </p:pic>
      <p:pic>
        <p:nvPicPr>
          <p:cNvPr id="19"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458354" y="4588081"/>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9" y="3855005"/>
            <a:ext cx="748921" cy="22064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457636" y="4588082"/>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8" y="3855006"/>
            <a:ext cx="748921" cy="22064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glucos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076920" y="2977972"/>
            <a:ext cx="822960" cy="548640"/>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glucos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076920" y="2975771"/>
            <a:ext cx="822960" cy="548640"/>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0" name="TextBox 19"/>
          <p:cNvSpPr txBox="1"/>
          <p:nvPr/>
        </p:nvSpPr>
        <p:spPr>
          <a:xfrm>
            <a:off x="964583" y="1019163"/>
            <a:ext cx="7323876" cy="707886"/>
          </a:xfrm>
          <a:prstGeom prst="rect">
            <a:avLst/>
          </a:prstGeom>
          <a:noFill/>
        </p:spPr>
        <p:txBody>
          <a:bodyPr wrap="square" rtlCol="0">
            <a:spAutoFit/>
          </a:bodyPr>
          <a:lstStyle/>
          <a:p>
            <a:pPr algn="ctr"/>
            <a:r>
              <a:rPr lang="en-US" sz="2000" dirty="0">
                <a:solidFill>
                  <a:prstClr val="black"/>
                </a:solidFill>
              </a:rPr>
              <a:t>How are atoms in molecules being rearranged into different molecules inside a fungal cell during cellular respiration?</a:t>
            </a:r>
          </a:p>
        </p:txBody>
      </p:sp>
      <p:sp>
        <p:nvSpPr>
          <p:cNvPr id="25" name="TextBox 24"/>
          <p:cNvSpPr txBox="1"/>
          <p:nvPr/>
        </p:nvSpPr>
        <p:spPr>
          <a:xfrm>
            <a:off x="964582" y="222540"/>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4" name="Slide Number Placeholder 3">
            <a:extLst>
              <a:ext uri="{FF2B5EF4-FFF2-40B4-BE49-F238E27FC236}">
                <a16:creationId xmlns:a16="http://schemas.microsoft.com/office/drawing/2014/main" id="{AFC18860-D7CB-48A8-809C-787AF25EAE6F}"/>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137484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3.61111E-6 3.33333E-6 L 0.36806 -0.06968 " pathEditMode="relative" rAng="0" ptsTypes="AA">
                                      <p:cBhvr>
                                        <p:cTn id="13" dur="2000" fill="hold"/>
                                        <p:tgtEl>
                                          <p:spTgt spid="3074"/>
                                        </p:tgtEl>
                                        <p:attrNameLst>
                                          <p:attrName>ppt_x</p:attrName>
                                          <p:attrName>ppt_y</p:attrName>
                                        </p:attrNameLst>
                                      </p:cBhvr>
                                      <p:rCtr x="18403" y="-3495"/>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8.33333E-7 7.40741E-7 L 0.36892 -0.06852 " pathEditMode="relative" rAng="0" ptsTypes="AA">
                                      <p:cBhvr>
                                        <p:cTn id="19" dur="2000" fill="hold"/>
                                        <p:tgtEl>
                                          <p:spTgt spid="22"/>
                                        </p:tgtEl>
                                        <p:attrNameLst>
                                          <p:attrName>ppt_x</p:attrName>
                                          <p:attrName>ppt_y</p:attrName>
                                        </p:attrNameLst>
                                      </p:cBhvr>
                                      <p:rCtr x="18438" y="-3426"/>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par>
                                <p:cTn id="33" presetID="10"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p:stCondLst>
                              <p:cond delay="2500"/>
                            </p:stCondLst>
                            <p:childTnLst>
                              <p:par>
                                <p:cTn id="37" presetID="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0" presetClass="path" presetSubtype="0" repeatCount="indefinite" fill="hold" nodeType="withEffect">
                                  <p:stCondLst>
                                    <p:cond delay="0"/>
                                  </p:stCondLst>
                                  <p:childTnLst>
                                    <p:animMotion origin="layout" path="M -0.00191 -0.00116 C 0.02379 -0.00972 0.09618 -0.00209 0.1283 -0.03102 C 0.15486 -0.05741 0.1691 -0.08472 0.18472 -0.10509 " pathEditMode="relative" rAng="0" ptsTypes="AAA">
                                      <p:cBhvr>
                                        <p:cTn id="40" dur="2000" fill="hold"/>
                                        <p:tgtEl>
                                          <p:spTgt spid="19"/>
                                        </p:tgtEl>
                                        <p:attrNameLst>
                                          <p:attrName>ppt_x</p:attrName>
                                          <p:attrName>ppt_y</p:attrName>
                                        </p:attrNameLst>
                                      </p:cBhvr>
                                      <p:rCtr x="9323" y="-5208"/>
                                    </p:animMotion>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0" presetClass="path" presetSubtype="0" repeatCount="indefinite" fill="hold" nodeType="withEffect">
                                  <p:stCondLst>
                                    <p:cond delay="0"/>
                                  </p:stCondLst>
                                  <p:childTnLst>
                                    <p:animMotion origin="layout" path="M -0.00261 0.00208 C 0.00677 -0.01204 0.02586 -0.0375 0.05833 -0.05764 C 0.09079 -0.07801 0.17552 -0.07408 0.19323 -0.12153 " pathEditMode="relative" rAng="0" ptsTypes="AAA">
                                      <p:cBhvr>
                                        <p:cTn id="44" dur="2000" fill="hold"/>
                                        <p:tgtEl>
                                          <p:spTgt spid="23"/>
                                        </p:tgtEl>
                                        <p:attrNameLst>
                                          <p:attrName>ppt_x</p:attrName>
                                          <p:attrName>ppt_y</p:attrName>
                                        </p:attrNameLst>
                                      </p:cBhvr>
                                      <p:rCtr x="9792" y="-6181"/>
                                    </p:animMotion>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0" presetClass="path" presetSubtype="0" repeatCount="indefinite" fill="hold" nodeType="withEffect">
                                  <p:stCondLst>
                                    <p:cond delay="0"/>
                                  </p:stCondLst>
                                  <p:childTnLst>
                                    <p:animMotion origin="layout" path="M 1.66667E-6 1.51788E-17 C 0.0092 0.01227 0.01736 0.04144 0.05503 0.0537 C 0.09201 0.06667 0.17378 0.06875 0.19965 0.10208 " pathEditMode="relative" rAng="0" ptsTypes="AAA">
                                      <p:cBhvr>
                                        <p:cTn id="48" dur="2000" fill="hold"/>
                                        <p:tgtEl>
                                          <p:spTgt spid="21"/>
                                        </p:tgtEl>
                                        <p:attrNameLst>
                                          <p:attrName>ppt_x</p:attrName>
                                          <p:attrName>ppt_y</p:attrName>
                                        </p:attrNameLst>
                                      </p:cBhvr>
                                      <p:rCtr x="9983" y="5093"/>
                                    </p:animMotion>
                                  </p:childTnLst>
                                </p:cTn>
                              </p:par>
                              <p:par>
                                <p:cTn id="49" presetID="1" presetClass="entr" presetSubtype="0"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childTnLst>
                                </p:cTn>
                              </p:par>
                              <p:par>
                                <p:cTn id="51" presetID="0" presetClass="path" presetSubtype="0" repeatCount="indefinite" fill="hold" nodeType="withEffect">
                                  <p:stCondLst>
                                    <p:cond delay="200"/>
                                  </p:stCondLst>
                                  <p:childTnLst>
                                    <p:animMotion origin="layout" path="M -0.00191 -0.00093 C -0.00503 0.03055 0.09896 0.02893 0.14601 0.07986 C 0.17049 0.1081 0.17274 0.1574 0.17656 0.18055 " pathEditMode="relative" rAng="0" ptsTypes="AAA">
                                      <p:cBhvr>
                                        <p:cTn id="52" dur="2000" fill="hold"/>
                                        <p:tgtEl>
                                          <p:spTgt spid="24"/>
                                        </p:tgtEl>
                                        <p:attrNameLst>
                                          <p:attrName>ppt_x</p:attrName>
                                          <p:attrName>ppt_y</p:attrName>
                                        </p:attrNameLst>
                                      </p:cBhvr>
                                      <p:rCtr x="8924" y="9074"/>
                                    </p:animMotion>
                                  </p:childTnLst>
                                </p:cTn>
                              </p:par>
                              <p:par>
                                <p:cTn id="53" presetID="1" presetClass="entr" presetSubtype="0" fill="hold" nodeType="withEffect">
                                  <p:stCondLst>
                                    <p:cond delay="1000"/>
                                  </p:stCondLst>
                                  <p:childTnLst>
                                    <p:set>
                                      <p:cBhvr>
                                        <p:cTn id="54" dur="1" fill="hold">
                                          <p:stCondLst>
                                            <p:cond delay="0"/>
                                          </p:stCondLst>
                                        </p:cTn>
                                        <p:tgtEl>
                                          <p:spTgt spid="15"/>
                                        </p:tgtEl>
                                        <p:attrNameLst>
                                          <p:attrName>style.visibility</p:attrName>
                                        </p:attrNameLst>
                                      </p:cBhvr>
                                      <p:to>
                                        <p:strVal val="visible"/>
                                      </p:to>
                                    </p:set>
                                  </p:childTnLst>
                                </p:cTn>
                              </p:par>
                              <p:par>
                                <p:cTn id="55" presetID="0" presetClass="path" presetSubtype="0" repeatCount="indefinite" fill="hold" nodeType="withEffect">
                                  <p:stCondLst>
                                    <p:cond delay="1000"/>
                                  </p:stCondLst>
                                  <p:childTnLst>
                                    <p:animMotion origin="layout" path="M -0.00191 -0.00116 C 0.05052 -0.0132 0.08698 -0.00301 0.11615 -0.02222 C 0.14497 -0.03982 0.15243 -0.06042 0.18663 -0.10671 " pathEditMode="relative" rAng="0" ptsTypes="AAA">
                                      <p:cBhvr>
                                        <p:cTn id="56" dur="2000" fill="hold"/>
                                        <p:tgtEl>
                                          <p:spTgt spid="15"/>
                                        </p:tgtEl>
                                        <p:attrNameLst>
                                          <p:attrName>ppt_x</p:attrName>
                                          <p:attrName>ppt_y</p:attrName>
                                        </p:attrNameLst>
                                      </p:cBhvr>
                                      <p:rCtr x="9427" y="-5278"/>
                                    </p:animMotion>
                                  </p:childTnLst>
                                </p:cTn>
                              </p:par>
                              <p:par>
                                <p:cTn id="57" presetID="1" presetClass="entr" presetSubtype="0" fill="hold" nodeType="withEffect">
                                  <p:stCondLst>
                                    <p:cond delay="1000"/>
                                  </p:stCondLst>
                                  <p:childTnLst>
                                    <p:set>
                                      <p:cBhvr>
                                        <p:cTn id="58" dur="1" fill="hold">
                                          <p:stCondLst>
                                            <p:cond delay="0"/>
                                          </p:stCondLst>
                                        </p:cTn>
                                        <p:tgtEl>
                                          <p:spTgt spid="17"/>
                                        </p:tgtEl>
                                        <p:attrNameLst>
                                          <p:attrName>style.visibility</p:attrName>
                                        </p:attrNameLst>
                                      </p:cBhvr>
                                      <p:to>
                                        <p:strVal val="visible"/>
                                      </p:to>
                                    </p:set>
                                  </p:childTnLst>
                                </p:cTn>
                              </p:par>
                              <p:par>
                                <p:cTn id="59" presetID="0" presetClass="path" presetSubtype="0" repeatCount="indefinite" fill="hold" nodeType="withEffect">
                                  <p:stCondLst>
                                    <p:cond delay="1000"/>
                                  </p:stCondLst>
                                  <p:childTnLst>
                                    <p:animMotion origin="layout" path="M 2.22222E-6 2.22222E-6 C 0.00989 -0.01528 0.03229 -0.04028 0.06475 -0.05972 C 0.09722 -0.07986 0.18559 -0.07384 0.19583 -0.11945 " pathEditMode="relative" rAng="0" ptsTypes="AAA">
                                      <p:cBhvr>
                                        <p:cTn id="60" dur="2000" fill="hold"/>
                                        <p:tgtEl>
                                          <p:spTgt spid="17"/>
                                        </p:tgtEl>
                                        <p:attrNameLst>
                                          <p:attrName>ppt_x</p:attrName>
                                          <p:attrName>ppt_y</p:attrName>
                                        </p:attrNameLst>
                                      </p:cBhvr>
                                      <p:rCtr x="9792" y="-5972"/>
                                    </p:animMotion>
                                  </p:childTnLst>
                                </p:cTn>
                              </p:par>
                              <p:par>
                                <p:cTn id="61" presetID="1" presetClass="entr" presetSubtype="0" fill="hold" nodeType="withEffect">
                                  <p:stCondLst>
                                    <p:cond delay="1000"/>
                                  </p:stCondLst>
                                  <p:childTnLst>
                                    <p:set>
                                      <p:cBhvr>
                                        <p:cTn id="62" dur="1" fill="hold">
                                          <p:stCondLst>
                                            <p:cond delay="0"/>
                                          </p:stCondLst>
                                        </p:cTn>
                                        <p:tgtEl>
                                          <p:spTgt spid="29"/>
                                        </p:tgtEl>
                                        <p:attrNameLst>
                                          <p:attrName>style.visibility</p:attrName>
                                        </p:attrNameLst>
                                      </p:cBhvr>
                                      <p:to>
                                        <p:strVal val="visible"/>
                                      </p:to>
                                    </p:set>
                                  </p:childTnLst>
                                </p:cTn>
                              </p:par>
                              <p:par>
                                <p:cTn id="63" presetID="0" presetClass="path" presetSubtype="0" repeatCount="indefinite" fill="hold" nodeType="withEffect">
                                  <p:stCondLst>
                                    <p:cond delay="1000"/>
                                  </p:stCondLst>
                                  <p:childTnLst>
                                    <p:animMotion origin="layout" path="M 1.66667E-6 -4.07407E-6 C 0.0092 0.01343 0.02066 0.03588 0.05382 0.05371 C 0.08732 0.07199 0.17778 0.07801 0.19965 0.10926 " pathEditMode="relative" rAng="0" ptsTypes="AAA">
                                      <p:cBhvr>
                                        <p:cTn id="64" dur="2000" fill="hold"/>
                                        <p:tgtEl>
                                          <p:spTgt spid="29"/>
                                        </p:tgtEl>
                                        <p:attrNameLst>
                                          <p:attrName>ppt_x</p:attrName>
                                          <p:attrName>ppt_y</p:attrName>
                                        </p:attrNameLst>
                                      </p:cBhvr>
                                      <p:rCtr x="9983" y="5463"/>
                                    </p:animMotion>
                                  </p:childTnLst>
                                </p:cTn>
                              </p:par>
                              <p:par>
                                <p:cTn id="65" presetID="1" presetClass="entr" presetSubtype="0" fill="hold" nodeType="withEffect">
                                  <p:stCondLst>
                                    <p:cond delay="1250"/>
                                  </p:stCondLst>
                                  <p:childTnLst>
                                    <p:set>
                                      <p:cBhvr>
                                        <p:cTn id="66" dur="1" fill="hold">
                                          <p:stCondLst>
                                            <p:cond delay="0"/>
                                          </p:stCondLst>
                                        </p:cTn>
                                        <p:tgtEl>
                                          <p:spTgt spid="18"/>
                                        </p:tgtEl>
                                        <p:attrNameLst>
                                          <p:attrName>style.visibility</p:attrName>
                                        </p:attrNameLst>
                                      </p:cBhvr>
                                      <p:to>
                                        <p:strVal val="visible"/>
                                      </p:to>
                                    </p:set>
                                  </p:childTnLst>
                                </p:cTn>
                              </p:par>
                              <p:par>
                                <p:cTn id="67" presetID="0" presetClass="path" presetSubtype="0" repeatCount="indefinite" fill="hold" nodeType="withEffect">
                                  <p:stCondLst>
                                    <p:cond delay="1250"/>
                                  </p:stCondLst>
                                  <p:childTnLst>
                                    <p:animMotion origin="layout" path="M -0.00191 -0.00093 C -0.00486 0.02916 0.11181 0.03009 0.15087 0.0875 C 0.16892 0.11504 0.1724 0.15787 0.17535 0.18148 " pathEditMode="relative" rAng="0" ptsTypes="AAA">
                                      <p:cBhvr>
                                        <p:cTn id="68" dur="2000" fill="hold"/>
                                        <p:tgtEl>
                                          <p:spTgt spid="18"/>
                                        </p:tgtEl>
                                        <p:attrNameLst>
                                          <p:attrName>ppt_x</p:attrName>
                                          <p:attrName>ppt_y</p:attrName>
                                        </p:attrNameLst>
                                      </p:cBhvr>
                                      <p:rCtr x="8854" y="91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2" grpId="1" animBg="1"/>
      <p:bldP spid="22" grpId="2" animBg="1"/>
      <p:bldP spid="27" grpId="0" animBg="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allows fungi to move and function? </a:t>
            </a:r>
          </a:p>
          <a:p>
            <a:pPr marL="0" indent="0">
              <a:buNone/>
            </a:pPr>
            <a:r>
              <a:rPr lang="en-US" b="1" i="1" dirty="0">
                <a:solidFill>
                  <a:srgbClr val="0000FF"/>
                </a:solidFill>
              </a:rPr>
              <a:t>Cellular respiration</a:t>
            </a:r>
          </a:p>
          <a:p>
            <a:pPr marL="0" indent="0">
              <a:buNone/>
            </a:pPr>
            <a:endParaRPr lang="en-US" b="1" i="1" dirty="0">
              <a:solidFill>
                <a:srgbClr val="0000FF"/>
              </a:solidFill>
            </a:endParaRPr>
          </a:p>
          <a:p>
            <a:pPr marL="0" indent="0">
              <a:buNone/>
            </a:pPr>
            <a:r>
              <a:rPr lang="en-US" dirty="0"/>
              <a:t>Write the chemical equation for this change:</a:t>
            </a:r>
          </a:p>
          <a:p>
            <a:pPr marL="0" indent="0">
              <a:buNone/>
            </a:pPr>
            <a:r>
              <a:rPr lang="en-US" b="1" i="1" dirty="0">
                <a:solidFill>
                  <a:srgbClr val="0000FF"/>
                </a:solidFill>
              </a:rPr>
              <a:t>C</a:t>
            </a:r>
            <a:r>
              <a:rPr lang="en-US" b="1" i="1" baseline="-25000" dirty="0">
                <a:solidFill>
                  <a:srgbClr val="0000FF"/>
                </a:solidFill>
              </a:rPr>
              <a:t>6</a:t>
            </a:r>
            <a:r>
              <a:rPr lang="en-US" b="1" i="1" dirty="0">
                <a:solidFill>
                  <a:srgbClr val="0000FF"/>
                </a:solidFill>
              </a:rPr>
              <a:t>H</a:t>
            </a:r>
            <a:r>
              <a:rPr lang="en-US" b="1" i="1" baseline="-25000" dirty="0">
                <a:solidFill>
                  <a:srgbClr val="0000FF"/>
                </a:solidFill>
              </a:rPr>
              <a:t>12</a:t>
            </a:r>
            <a:r>
              <a:rPr lang="en-US" b="1" i="1" dirty="0">
                <a:solidFill>
                  <a:srgbClr val="0000FF"/>
                </a:solidFill>
              </a:rPr>
              <a:t>O</a:t>
            </a:r>
            <a:r>
              <a:rPr lang="en-US" b="1" i="1" baseline="-25000" dirty="0">
                <a:solidFill>
                  <a:srgbClr val="0000FF"/>
                </a:solidFill>
              </a:rPr>
              <a:t>6</a:t>
            </a:r>
            <a:r>
              <a:rPr lang="en-US" b="1" i="1" dirty="0">
                <a:solidFill>
                  <a:srgbClr val="0000FF"/>
                </a:solidFill>
              </a:rPr>
              <a:t> + 6 O</a:t>
            </a:r>
            <a:r>
              <a:rPr lang="en-US" b="1" i="1" baseline="-25000" dirty="0">
                <a:solidFill>
                  <a:srgbClr val="0000FF"/>
                </a:solidFill>
              </a:rPr>
              <a:t>2 </a:t>
            </a:r>
            <a:r>
              <a:rPr lang="en-US" b="1" i="1" dirty="0">
                <a:solidFill>
                  <a:srgbClr val="0000FF"/>
                </a:solidFill>
                <a:sym typeface="Wingdings"/>
              </a:rPr>
              <a:t></a:t>
            </a:r>
            <a:r>
              <a:rPr lang="en-US" b="1" i="1" dirty="0">
                <a:solidFill>
                  <a:srgbClr val="0000FF"/>
                </a:solidFill>
              </a:rPr>
              <a:t> 6 CO</a:t>
            </a:r>
            <a:r>
              <a:rPr lang="en-US" b="1" i="1" baseline="-25000" dirty="0">
                <a:solidFill>
                  <a:srgbClr val="0000FF"/>
                </a:solidFill>
              </a:rPr>
              <a:t>2</a:t>
            </a:r>
            <a:r>
              <a:rPr lang="en-US" b="1" i="1" dirty="0">
                <a:solidFill>
                  <a:srgbClr val="0000FF"/>
                </a:solidFill>
              </a:rPr>
              <a:t> + 6 H</a:t>
            </a:r>
            <a:r>
              <a:rPr lang="en-US" b="1" i="1" baseline="-25000" dirty="0">
                <a:solidFill>
                  <a:srgbClr val="0000FF"/>
                </a:solidFill>
              </a:rPr>
              <a:t>2</a:t>
            </a:r>
            <a:r>
              <a:rPr lang="en-US" b="1" i="1" dirty="0">
                <a:solidFill>
                  <a:srgbClr val="0000FF"/>
                </a:solidFill>
              </a:rPr>
              <a:t>O</a:t>
            </a:r>
            <a:r>
              <a:rPr lang="en-US" dirty="0">
                <a:solidFill>
                  <a:srgbClr val="0000FF"/>
                </a:solidFill>
              </a:rPr>
              <a:t> </a:t>
            </a:r>
          </a:p>
          <a:p>
            <a:pPr marL="0" indent="0">
              <a:buNone/>
            </a:pP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4191325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457199" y="1600200"/>
            <a:ext cx="3987535" cy="4811374"/>
          </a:xfrm>
        </p:spPr>
        <p:txBody>
          <a:bodyPr>
            <a:normAutofit lnSpcReduction="10000"/>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Glucose or sugar</a:t>
            </a:r>
            <a:endParaRPr lang="en-US" dirty="0"/>
          </a:p>
          <a:p>
            <a:pPr marL="0" indent="0">
              <a:buNone/>
            </a:pPr>
            <a:endParaRPr lang="en-US" dirty="0"/>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Oxygen or 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p:txBody>
      </p:sp>
      <p:sp>
        <p:nvSpPr>
          <p:cNvPr id="5" name="Content Placeholder 4"/>
          <p:cNvSpPr>
            <a:spLocks noGrp="1"/>
          </p:cNvSpPr>
          <p:nvPr>
            <p:ph sz="half" idx="2"/>
          </p:nvPr>
        </p:nvSpPr>
        <p:spPr/>
        <p:txBody>
          <a:bodyPr>
            <a:normAutofit/>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 </a:t>
            </a:r>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
        <p:nvSpPr>
          <p:cNvPr id="6" name="Right Arrow 5"/>
          <p:cNvSpPr>
            <a:spLocks/>
          </p:cNvSpPr>
          <p:nvPr/>
        </p:nvSpPr>
        <p:spPr>
          <a:xfrm>
            <a:off x="3323023" y="275494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rgbClr val="FFFBAD"/>
          </a:solidFill>
        </p:spPr>
        <p:txBody>
          <a:bodyPr/>
          <a:lstStyle/>
          <a:p>
            <a:r>
              <a:rPr lang="en-US" altLang="zh-CN" dirty="0"/>
              <a:t>The Energy Change Question</a:t>
            </a:r>
            <a:endParaRPr lang="zh-CN" altLang="en-US" dirty="0"/>
          </a:p>
        </p:txBody>
      </p:sp>
      <p:sp>
        <p:nvSpPr>
          <p:cNvPr id="4" name="灯片编号占位符 3"/>
          <p:cNvSpPr>
            <a:spLocks noGrp="1"/>
          </p:cNvSpPr>
          <p:nvPr>
            <p:ph type="sldNum" sz="quarter" idx="12"/>
          </p:nvPr>
        </p:nvSpPr>
        <p:spPr/>
        <p:txBody>
          <a:bodyPr/>
          <a:lstStyle/>
          <a:p>
            <a:fld id="{D3A1C050-F6FE-0E43-A9D0-F8EEADE3D1E4}" type="slidenum">
              <a:rPr lang="en-US" smtClean="0"/>
              <a:pPr/>
              <a:t>16</a:t>
            </a:fld>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36048683"/>
              </p:ext>
            </p:extLst>
          </p:nvPr>
        </p:nvGraphicFramePr>
        <p:xfrm>
          <a:off x="457200" y="1488285"/>
          <a:ext cx="8385574" cy="3332476"/>
        </p:xfrm>
        <a:graphic>
          <a:graphicData uri="http://schemas.openxmlformats.org/drawingml/2006/table">
            <a:tbl>
              <a:tblPr firstRow="1" bandRow="1">
                <a:tableStyleId>{7E9639D4-E3E2-4D34-9284-5A2195B3D0D7}</a:tableStyleId>
              </a:tblPr>
              <a:tblGrid>
                <a:gridCol w="3559913">
                  <a:extLst>
                    <a:ext uri="{9D8B030D-6E8A-4147-A177-3AD203B41FA5}">
                      <a16:colId xmlns:a16="http://schemas.microsoft.com/office/drawing/2014/main" val="20000"/>
                    </a:ext>
                  </a:extLst>
                </a:gridCol>
                <a:gridCol w="4825661">
                  <a:extLst>
                    <a:ext uri="{9D8B030D-6E8A-4147-A177-3AD203B41FA5}">
                      <a16:colId xmlns:a16="http://schemas.microsoft.com/office/drawing/2014/main" val="20001"/>
                    </a:ext>
                  </a:extLst>
                </a:gridCol>
              </a:tblGrid>
              <a:tr h="431883">
                <a:tc>
                  <a:txBody>
                    <a:bodyPr/>
                    <a:lstStyle/>
                    <a:p>
                      <a:pPr algn="ctr"/>
                      <a:r>
                        <a:rPr lang="en-US" sz="2400" dirty="0"/>
                        <a:t>Scale</a:t>
                      </a:r>
                    </a:p>
                  </a:txBody>
                  <a:tcPr marL="44873" marR="44873"/>
                </a:tc>
                <a:tc>
                  <a:txBody>
                    <a:bodyPr/>
                    <a:lstStyle/>
                    <a:p>
                      <a:pPr algn="ctr"/>
                      <a:r>
                        <a:rPr lang="en-US" sz="2400" dirty="0"/>
                        <a:t>Unanswered Questions</a:t>
                      </a:r>
                    </a:p>
                  </a:txBody>
                  <a:tcPr marL="44873" marR="44873"/>
                </a:tc>
                <a:extLst>
                  <a:ext uri="{0D108BD9-81ED-4DB2-BD59-A6C34878D82A}">
                    <a16:rowId xmlns:a16="http://schemas.microsoft.com/office/drawing/2014/main" val="10000"/>
                  </a:ext>
                </a:extLst>
              </a:tr>
              <a:tr h="745442">
                <a:tc>
                  <a:txBody>
                    <a:bodyPr/>
                    <a:lstStyle/>
                    <a:p>
                      <a:r>
                        <a:rPr lang="en-US" sz="2000" dirty="0"/>
                        <a:t>Macroscopic</a:t>
                      </a:r>
                      <a:r>
                        <a:rPr lang="en-US" sz="2000" baseline="0" dirty="0"/>
                        <a:t> Scale</a:t>
                      </a:r>
                      <a:endParaRPr lang="en-US" sz="2000" dirty="0"/>
                    </a:p>
                  </a:txBody>
                  <a:tcPr marL="44873" marR="44873" anchor="ctr"/>
                </a:tc>
                <a:tc>
                  <a:txBody>
                    <a:bodyPr/>
                    <a:lstStyle/>
                    <a:p>
                      <a:r>
                        <a:rPr lang="en-US" sz="2000" dirty="0"/>
                        <a:t>How do fungi move and function</a:t>
                      </a:r>
                      <a:r>
                        <a:rPr lang="en-US" sz="2000" baseline="0" dirty="0"/>
                        <a:t>?</a:t>
                      </a:r>
                      <a:endParaRPr lang="en-US" sz="2000" dirty="0"/>
                    </a:p>
                  </a:txBody>
                  <a:tcPr marL="44873" marR="44873" anchor="ctr"/>
                </a:tc>
                <a:extLst>
                  <a:ext uri="{0D108BD9-81ED-4DB2-BD59-A6C34878D82A}">
                    <a16:rowId xmlns:a16="http://schemas.microsoft.com/office/drawing/2014/main" val="10001"/>
                  </a:ext>
                </a:extLst>
              </a:tr>
              <a:tr h="1064917">
                <a:tc>
                  <a:txBody>
                    <a:bodyPr/>
                    <a:lstStyle/>
                    <a:p>
                      <a:r>
                        <a:rPr lang="en-US" sz="2000" dirty="0"/>
                        <a:t>Microscopic</a:t>
                      </a:r>
                      <a:r>
                        <a:rPr lang="en-US" sz="2000" baseline="0" dirty="0"/>
                        <a:t> </a:t>
                      </a:r>
                      <a:r>
                        <a:rPr lang="en-US" sz="2000" dirty="0"/>
                        <a:t>Scale</a:t>
                      </a:r>
                    </a:p>
                  </a:txBody>
                  <a:tcPr marL="44873" marR="44873" anchor="ctr"/>
                </a:tc>
                <a:tc>
                  <a:txBody>
                    <a:bodyPr/>
                    <a:lstStyle/>
                    <a:p>
                      <a:r>
                        <a:rPr lang="en-US" sz="2000" dirty="0"/>
                        <a:t>How do fungal cells get energy</a:t>
                      </a:r>
                      <a:r>
                        <a:rPr lang="en-US" sz="2000" baseline="0" dirty="0"/>
                        <a:t> </a:t>
                      </a:r>
                      <a:r>
                        <a:rPr lang="en-US" sz="2000" dirty="0"/>
                        <a:t>to move and function</a:t>
                      </a:r>
                      <a:r>
                        <a:rPr lang="en-US" sz="2000" baseline="0" dirty="0"/>
                        <a:t>?</a:t>
                      </a:r>
                      <a:endParaRPr lang="en-US" sz="2000" dirty="0"/>
                    </a:p>
                  </a:txBody>
                  <a:tcPr marL="44873" marR="44873" anchor="ctr"/>
                </a:tc>
                <a:extLst>
                  <a:ext uri="{0D108BD9-81ED-4DB2-BD59-A6C34878D82A}">
                    <a16:rowId xmlns:a16="http://schemas.microsoft.com/office/drawing/2014/main" val="10002"/>
                  </a:ext>
                </a:extLst>
              </a:tr>
              <a:tr h="1064917">
                <a:tc>
                  <a:txBody>
                    <a:bodyPr/>
                    <a:lstStyle/>
                    <a:p>
                      <a:r>
                        <a:rPr lang="en-US" sz="2000" dirty="0"/>
                        <a:t>Atomic-Molecular</a:t>
                      </a:r>
                      <a:r>
                        <a:rPr lang="en-US" sz="2000" baseline="0" dirty="0"/>
                        <a:t> Scale</a:t>
                      </a:r>
                      <a:endParaRPr lang="en-US" sz="2000" dirty="0"/>
                    </a:p>
                  </a:txBody>
                  <a:tcPr marL="44873" marR="44873" anchor="ctr"/>
                </a:tc>
                <a:tc>
                  <a:txBody>
                    <a:bodyPr/>
                    <a:lstStyle/>
                    <a:p>
                      <a:r>
                        <a:rPr lang="en-US" sz="2000" dirty="0"/>
                        <a:t>What chemical change provides energy to</a:t>
                      </a:r>
                      <a:r>
                        <a:rPr lang="en-US" sz="2000" baseline="0" dirty="0"/>
                        <a:t> the fungal cells?</a:t>
                      </a:r>
                      <a:endParaRPr lang="en-US" sz="2000" dirty="0"/>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8996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r>
              <a:rPr lang="en-US" dirty="0"/>
              <a:t>What forms of energy go into this chemical change?  </a:t>
            </a:r>
          </a:p>
          <a:p>
            <a:pPr marL="0" indent="0">
              <a:buNone/>
            </a:pPr>
            <a:endParaRPr lang="en-US" b="1" i="1" dirty="0">
              <a:solidFill>
                <a:srgbClr val="0000FF"/>
              </a:solidFill>
            </a:endParaRPr>
          </a:p>
          <a:p>
            <a:pPr marL="0" indent="0">
              <a:buNone/>
            </a:pPr>
            <a:r>
              <a:rPr lang="en-US" b="1" i="1" dirty="0">
                <a:solidFill>
                  <a:srgbClr val="0000FF"/>
                </a:solidFill>
              </a:rPr>
              <a:t>Chemical energy</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p:txBody>
          <a:bodyPr>
            <a:normAutofit/>
          </a:bodyPr>
          <a:lstStyle/>
          <a:p>
            <a:pPr marL="0" indent="0">
              <a:buNone/>
            </a:pPr>
            <a:r>
              <a:rPr lang="en-US" dirty="0"/>
              <a:t>What forms of energy come out of this chemical change?</a:t>
            </a:r>
          </a:p>
          <a:p>
            <a:pPr marL="800100" lvl="2" indent="0">
              <a:buNone/>
            </a:pPr>
            <a:r>
              <a:rPr lang="en-US" sz="2800" b="1" i="1" dirty="0">
                <a:solidFill>
                  <a:srgbClr val="0000FF"/>
                </a:solidFill>
              </a:rPr>
              <a:t>Motion (or cellular function) and heat energy</a:t>
            </a:r>
          </a:p>
          <a:p>
            <a:pPr marL="0" indent="0">
              <a:buNone/>
            </a:pP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17</a:t>
            </a:fld>
            <a:endParaRPr lang="en-US"/>
          </a:p>
        </p:txBody>
      </p:sp>
      <p:sp>
        <p:nvSpPr>
          <p:cNvPr id="6" name="Right Arrow 5"/>
          <p:cNvSpPr>
            <a:spLocks/>
          </p:cNvSpPr>
          <p:nvPr/>
        </p:nvSpPr>
        <p:spPr>
          <a:xfrm>
            <a:off x="3421627" y="2754949"/>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4068272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How does a cell in a fungus use food for energy to move and function? </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421914091"/>
              </p:ext>
            </p:extLst>
          </p:nvPr>
        </p:nvGraphicFramePr>
        <p:xfrm>
          <a:off x="702665" y="3622675"/>
          <a:ext cx="7738670" cy="2788899"/>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584832">
                <a:tc>
                  <a:txBody>
                    <a:bodyPr/>
                    <a:lstStyle/>
                    <a:p>
                      <a:r>
                        <a:rPr lang="en-US" b="1" dirty="0"/>
                        <a:t>Matter movement:</a:t>
                      </a:r>
                      <a:r>
                        <a:rPr lang="en-US" baseline="0" dirty="0"/>
                        <a:t> Sugar or glucose and oxygen enter into the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a:t>
                      </a:r>
                      <a:r>
                        <a:rPr lang="en-US" baseline="0" dirty="0"/>
                        <a:t>Sugar or glucose react with oxygen to produce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Chemical energy in sugar or glucose is transformed into energy for cell functioning, moving materials, and heat.</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Carbon dioxide and water leave the cell.</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2429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a partner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pic>
        <p:nvPicPr>
          <p:cNvPr id="6" name="Picture 5" descr="mushroom 04 part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16" y="1449602"/>
            <a:ext cx="7301491" cy="5019099"/>
          </a:xfrm>
          <a:prstGeom prst="rect">
            <a:avLst/>
          </a:prstGeom>
        </p:spPr>
      </p:pic>
    </p:spTree>
    <p:extLst>
      <p:ext uri="{BB962C8B-B14F-4D97-AF65-F5344CB8AC3E}">
        <p14:creationId xmlns:p14="http://schemas.microsoft.com/office/powerpoint/2010/main" val="2975375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9200"/>
            <a:ext cx="8229600" cy="992402"/>
          </a:xfrm>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7">
            <a:extLst>
              <a:ext uri="{FF2B5EF4-FFF2-40B4-BE49-F238E27FC236}">
                <a16:creationId xmlns:a16="http://schemas.microsoft.com/office/drawing/2014/main" id="{68CD1AE7-4CB3-984A-A0D0-BD22D1B86861}"/>
              </a:ext>
            </a:extLst>
          </p:cNvPr>
          <p:cNvPicPr>
            <a:picLocks noGrp="1" noChangeAspect="1"/>
          </p:cNvPicPr>
          <p:nvPr>
            <p:ph idx="1"/>
          </p:nvPr>
        </p:nvPicPr>
        <p:blipFill>
          <a:blip r:embed="rId3"/>
          <a:stretch>
            <a:fillRect/>
          </a:stretch>
        </p:blipFill>
        <p:spPr>
          <a:xfrm>
            <a:off x="457200" y="1661280"/>
            <a:ext cx="8229600" cy="4594302"/>
          </a:xfrm>
        </p:spPr>
      </p:pic>
      <p:sp>
        <p:nvSpPr>
          <p:cNvPr id="7" name="Oval Callout 6"/>
          <p:cNvSpPr>
            <a:spLocks noChangeArrowheads="1"/>
          </p:cNvSpPr>
          <p:nvPr/>
        </p:nvSpPr>
        <p:spPr bwMode="auto">
          <a:xfrm rot="1990354">
            <a:off x="6352177" y="913004"/>
            <a:ext cx="924560" cy="924560"/>
          </a:xfrm>
          <a:prstGeom prst="wedgeEllipseCallout">
            <a:avLst>
              <a:gd name="adj1" fmla="val 1349"/>
              <a:gd name="adj2" fmla="val 12093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089663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and Questions Tool, Predictions and Planning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fungi use food to move and function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565254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rmAutofit/>
          </a:bodyPr>
          <a:lstStyle/>
          <a:p>
            <a:pPr algn="ctr"/>
            <a:r>
              <a:rPr lang="en-US" sz="4000" b="0" dirty="0"/>
              <a:t>Revisit unanswered questions</a:t>
            </a:r>
          </a:p>
        </p:txBody>
      </p:sp>
      <p:sp>
        <p:nvSpPr>
          <p:cNvPr id="4" name="Text Placeholder 3"/>
          <p:cNvSpPr>
            <a:spLocks noGrp="1"/>
          </p:cNvSpPr>
          <p:nvPr>
            <p:ph type="body" sz="half" idx="2"/>
          </p:nvPr>
        </p:nvSpPr>
        <p:spPr>
          <a:xfrm>
            <a:off x="284814" y="1435100"/>
            <a:ext cx="3180700" cy="4691063"/>
          </a:xfrm>
        </p:spPr>
        <p:txBody>
          <a:bodyPr>
            <a:noAutofit/>
          </a:bodyPr>
          <a:lstStyle/>
          <a:p>
            <a:pPr marL="342900" indent="-342900">
              <a:buFont typeface="Arial" panose="020B0604020202020204" pitchFamily="34" charset="0"/>
              <a:buChar char="•"/>
            </a:pPr>
            <a:r>
              <a:rPr lang="en-US" sz="2400" dirty="0"/>
              <a:t>Which unanswered questions can you now answer with what you understand about cellular respiration?</a:t>
            </a:r>
          </a:p>
          <a:p>
            <a:pPr marL="342900" indent="-342900">
              <a:buFont typeface="Arial" panose="020B0604020202020204" pitchFamily="34" charset="0"/>
              <a:buChar char="•"/>
            </a:pPr>
            <a:r>
              <a:rPr lang="en-US" sz="2400" dirty="0"/>
              <a:t>Which questions are left unanswered?</a:t>
            </a:r>
          </a:p>
          <a:p>
            <a:pPr marL="342900" indent="-342900">
              <a:buFont typeface="Arial" panose="020B0604020202020204" pitchFamily="34" charset="0"/>
              <a:buChar char="•"/>
            </a:pPr>
            <a:r>
              <a:rPr lang="en-US" sz="2400" dirty="0"/>
              <a:t>Do you have any new questions to add?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6" name="Picture 5"/>
          <p:cNvPicPr>
            <a:picLocks noChangeAspect="1"/>
          </p:cNvPicPr>
          <p:nvPr/>
        </p:nvPicPr>
        <p:blipFill rotWithShape="1">
          <a:blip r:embed="rId3"/>
          <a:srcRect r="1724" b="7134"/>
          <a:stretch/>
        </p:blipFill>
        <p:spPr>
          <a:xfrm>
            <a:off x="3465513" y="2372641"/>
            <a:ext cx="4975037" cy="2815980"/>
          </a:xfrm>
          <a:prstGeom prst="rect">
            <a:avLst/>
          </a:prstGeom>
          <a:ln>
            <a:solidFill>
              <a:schemeClr val="tx1"/>
            </a:solidFill>
          </a:ln>
        </p:spPr>
      </p:pic>
    </p:spTree>
    <p:extLst>
      <p:ext uri="{BB962C8B-B14F-4D97-AF65-F5344CB8AC3E}">
        <p14:creationId xmlns:p14="http://schemas.microsoft.com/office/powerpoint/2010/main" val="3425111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44AAFF8-DC14-3C42-A384-FC386446B27C}"/>
              </a:ext>
            </a:extLst>
          </p:cNvPr>
          <p:cNvSpPr>
            <a:spLocks noGrp="1"/>
          </p:cNvSpPr>
          <p:nvPr>
            <p:ph type="title"/>
          </p:nvPr>
        </p:nvSpPr>
        <p:spPr/>
        <p:txBody>
          <a:bodyPr/>
          <a:lstStyle/>
          <a:p>
            <a:r>
              <a:rPr lang="en-US" dirty="0"/>
              <a:t>Learning Tracking Tool</a:t>
            </a:r>
          </a:p>
        </p:txBody>
      </p:sp>
      <p:sp>
        <p:nvSpPr>
          <p:cNvPr id="7" name="Content Placeholder 6">
            <a:extLst>
              <a:ext uri="{FF2B5EF4-FFF2-40B4-BE49-F238E27FC236}">
                <a16:creationId xmlns:a16="http://schemas.microsoft.com/office/drawing/2014/main" id="{28FBB2BE-76D1-6D4A-A0BE-1972F4A3FAC7}"/>
              </a:ext>
            </a:extLst>
          </p:cNvPr>
          <p:cNvSpPr>
            <a:spLocks noGrp="1"/>
          </p:cNvSpPr>
          <p:nvPr>
            <p:ph idx="1"/>
          </p:nvPr>
        </p:nvSpPr>
        <p:spPr>
          <a:xfrm>
            <a:off x="457200" y="1504826"/>
            <a:ext cx="4315522" cy="4906748"/>
          </a:xfrm>
        </p:spPr>
        <p:txBody>
          <a:bodyPr>
            <a:normAutofit fontScale="92500" lnSpcReduction="20000"/>
          </a:bodyPr>
          <a:lstStyle/>
          <a:p>
            <a:pPr lvl="0"/>
            <a:r>
              <a:rPr lang="en-US" sz="2000" dirty="0"/>
              <a:t>Record the activity chunk name  “Explaining How Decomposers Move and Function” and your job as the “Explainer.”</a:t>
            </a:r>
          </a:p>
          <a:p>
            <a:pPr marL="0" lvl="0" indent="0">
              <a:buNone/>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sp>
        <p:nvSpPr>
          <p:cNvPr id="5" name="Slide Number Placeholder 4">
            <a:extLst>
              <a:ext uri="{FF2B5EF4-FFF2-40B4-BE49-F238E27FC236}">
                <a16:creationId xmlns:a16="http://schemas.microsoft.com/office/drawing/2014/main" id="{3345A89A-E339-F849-919C-BF31F116AD65}"/>
              </a:ext>
            </a:extLst>
          </p:cNvPr>
          <p:cNvSpPr>
            <a:spLocks noGrp="1"/>
          </p:cNvSpPr>
          <p:nvPr>
            <p:ph type="sldNum" sz="quarter" idx="12"/>
          </p:nvPr>
        </p:nvSpPr>
        <p:spPr/>
        <p:txBody>
          <a:bodyPr/>
          <a:lstStyle/>
          <a:p>
            <a:fld id="{D3A1C050-F6FE-0E43-A9D0-F8EEADE3D1E4}" type="slidenum">
              <a:rPr lang="en-US" smtClean="0"/>
              <a:pPr/>
              <a:t>22</a:t>
            </a:fld>
            <a:endParaRPr lang="en-US"/>
          </a:p>
        </p:txBody>
      </p:sp>
      <p:pic>
        <p:nvPicPr>
          <p:cNvPr id="8" name="Picture 7">
            <a:extLst>
              <a:ext uri="{FF2B5EF4-FFF2-40B4-BE49-F238E27FC236}">
                <a16:creationId xmlns:a16="http://schemas.microsoft.com/office/drawing/2014/main" id="{73B8416D-5E81-3B47-B12D-8621116A6F91}"/>
              </a:ext>
            </a:extLst>
          </p:cNvPr>
          <p:cNvPicPr>
            <a:picLocks noChangeAspect="1"/>
          </p:cNvPicPr>
          <p:nvPr/>
        </p:nvPicPr>
        <p:blipFill>
          <a:blip r:embed="rId3"/>
          <a:stretch>
            <a:fillRect/>
          </a:stretch>
        </p:blipFill>
        <p:spPr>
          <a:xfrm>
            <a:off x="5062654" y="2139034"/>
            <a:ext cx="3850640" cy="2674583"/>
          </a:xfrm>
          <a:prstGeom prst="rect">
            <a:avLst/>
          </a:prstGeom>
          <a:ln>
            <a:solidFill>
              <a:schemeClr val="tx1"/>
            </a:solidFill>
          </a:ln>
        </p:spPr>
      </p:pic>
    </p:spTree>
    <p:extLst>
      <p:ext uri="{BB962C8B-B14F-4D97-AF65-F5344CB8AC3E}">
        <p14:creationId xmlns:p14="http://schemas.microsoft.com/office/powerpoint/2010/main" val="2000635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E1C1A-E019-964B-A07A-97EB74D1D771}"/>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452B9CB1-F6A5-4240-AE1C-6F04AEA3C044}"/>
              </a:ext>
            </a:extLst>
          </p:cNvPr>
          <p:cNvSpPr>
            <a:spLocks noGrp="1"/>
          </p:cNvSpPr>
          <p:nvPr>
            <p:ph idx="1"/>
          </p:nvPr>
        </p:nvSpPr>
        <p:spPr/>
        <p:txBody>
          <a:bodyPr/>
          <a:lstStyle/>
          <a:p>
            <a:r>
              <a:rPr lang="en-US" dirty="0"/>
              <a:t>Conclusions</a:t>
            </a:r>
          </a:p>
          <a:p>
            <a:pPr lvl="1"/>
            <a:r>
              <a:rPr lang="en-US" dirty="0"/>
              <a:t>How do matter and energy change during cellular respiration?</a:t>
            </a:r>
          </a:p>
          <a:p>
            <a:r>
              <a:rPr lang="en-US" dirty="0"/>
              <a:t>Predictions</a:t>
            </a:r>
          </a:p>
          <a:p>
            <a:pPr lvl="1"/>
            <a:r>
              <a:rPr lang="en-US" dirty="0"/>
              <a:t>Where do you think the glucose for cellular respiration comes from?</a:t>
            </a:r>
          </a:p>
        </p:txBody>
      </p:sp>
      <p:sp>
        <p:nvSpPr>
          <p:cNvPr id="4" name="Slide Number Placeholder 3">
            <a:extLst>
              <a:ext uri="{FF2B5EF4-FFF2-40B4-BE49-F238E27FC236}">
                <a16:creationId xmlns:a16="http://schemas.microsoft.com/office/drawing/2014/main" id="{C052BC97-237A-DD4A-99B1-10B2974E4856}"/>
              </a:ext>
            </a:extLst>
          </p:cNvPr>
          <p:cNvSpPr>
            <a:spLocks noGrp="1"/>
          </p:cNvSpPr>
          <p:nvPr>
            <p:ph type="sldNum" sz="quarter" idx="12"/>
          </p:nvPr>
        </p:nvSpPr>
        <p:spPr/>
        <p:txBody>
          <a:bodyPr/>
          <a:lstStyle/>
          <a:p>
            <a:fld id="{D3A1C050-F6FE-0E43-A9D0-F8EEADE3D1E4}" type="slidenum">
              <a:rPr lang="en-US" smtClean="0"/>
              <a:pPr/>
              <a:t>23</a:t>
            </a:fld>
            <a:endParaRPr lang="en-US"/>
          </a:p>
        </p:txBody>
      </p:sp>
    </p:spTree>
    <p:extLst>
      <p:ext uri="{BB962C8B-B14F-4D97-AF65-F5344CB8AC3E}">
        <p14:creationId xmlns:p14="http://schemas.microsoft.com/office/powerpoint/2010/main" val="3247959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0" y="1435100"/>
            <a:ext cx="2217216" cy="3953157"/>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3" name="Picture 2"/>
          <p:cNvPicPr>
            <a:picLocks noChangeAspect="1"/>
          </p:cNvPicPr>
          <p:nvPr/>
        </p:nvPicPr>
        <p:blipFill>
          <a:blip r:embed="rId3"/>
          <a:stretch>
            <a:fillRect/>
          </a:stretch>
        </p:blipFill>
        <p:spPr>
          <a:xfrm>
            <a:off x="3268583" y="1849454"/>
            <a:ext cx="5221509" cy="3127638"/>
          </a:xfrm>
          <a:prstGeom prst="rect">
            <a:avLst/>
          </a:prstGeom>
          <a:ln>
            <a:solidFill>
              <a:schemeClr val="tx1"/>
            </a:solidFill>
          </a:ln>
        </p:spPr>
      </p:pic>
    </p:spTree>
    <p:extLst>
      <p:ext uri="{BB962C8B-B14F-4D97-AF65-F5344CB8AC3E}">
        <p14:creationId xmlns:p14="http://schemas.microsoft.com/office/powerpoint/2010/main" val="130251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321613"/>
            <a:ext cx="8080744" cy="742325"/>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a:xfrm>
            <a:off x="457200" y="1281150"/>
            <a:ext cx="3008313" cy="4691063"/>
          </a:xfrm>
        </p:spPr>
        <p:txBody>
          <a:bodyPr>
            <a:normAutofit fontScale="92500" lnSpcReduction="1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pic>
        <p:nvPicPr>
          <p:cNvPr id="4" name="Picture 3"/>
          <p:cNvPicPr>
            <a:picLocks noChangeAspect="1"/>
          </p:cNvPicPr>
          <p:nvPr/>
        </p:nvPicPr>
        <p:blipFill>
          <a:blip r:embed="rId3"/>
          <a:stretch>
            <a:fillRect/>
          </a:stretch>
        </p:blipFill>
        <p:spPr>
          <a:xfrm>
            <a:off x="3853572" y="1063938"/>
            <a:ext cx="4530640" cy="5016500"/>
          </a:xfrm>
          <a:prstGeom prst="rect">
            <a:avLst/>
          </a:prstGeom>
        </p:spPr>
      </p:pic>
    </p:spTree>
    <p:extLst>
      <p:ext uri="{BB962C8B-B14F-4D97-AF65-F5344CB8AC3E}">
        <p14:creationId xmlns:p14="http://schemas.microsoft.com/office/powerpoint/2010/main" val="3285880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1876726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2" y="1097281"/>
            <a:ext cx="4419598" cy="5303518"/>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7"/>
          <p:cNvSpPr txBox="1"/>
          <p:nvPr/>
        </p:nvSpPr>
        <p:spPr>
          <a:xfrm>
            <a:off x="415504" y="319206"/>
            <a:ext cx="8290346"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10" name="from"/>
          <p:cNvSpPr txBox="1"/>
          <p:nvPr/>
        </p:nvSpPr>
        <p:spPr>
          <a:xfrm>
            <a:off x="4724400" y="1751297"/>
            <a:ext cx="3981450" cy="1200329"/>
          </a:xfrm>
          <a:prstGeom prst="rect">
            <a:avLst/>
          </a:prstGeom>
          <a:noFill/>
        </p:spPr>
        <p:txBody>
          <a:bodyPr wrap="square" rtlCol="0">
            <a:spAutoFit/>
          </a:bodyPr>
          <a:lstStyle/>
          <a:p>
            <a:pPr algn="ctr"/>
            <a:r>
              <a:rPr lang="en-US" altLang="zh-CN" sz="2400" dirty="0"/>
              <a:t>How do molecules </a:t>
            </a:r>
            <a:r>
              <a:rPr lang="en-US" altLang="zh-CN" sz="2400" b="1" dirty="0"/>
              <a:t>move to </a:t>
            </a:r>
            <a:r>
              <a:rPr lang="en-US" altLang="zh-CN" sz="2400" dirty="0"/>
              <a:t>the location of the chemical change? </a:t>
            </a:r>
            <a:endParaRPr lang="zh-CN" altLang="zh-CN" sz="2400" dirty="0"/>
          </a:p>
        </p:txBody>
      </p:sp>
      <p:sp>
        <p:nvSpPr>
          <p:cNvPr id="11" name="to"/>
          <p:cNvSpPr txBox="1"/>
          <p:nvPr/>
        </p:nvSpPr>
        <p:spPr>
          <a:xfrm>
            <a:off x="4876800" y="3958000"/>
            <a:ext cx="3981450" cy="1200329"/>
          </a:xfrm>
          <a:prstGeom prst="rect">
            <a:avLst/>
          </a:prstGeom>
          <a:noFill/>
        </p:spPr>
        <p:txBody>
          <a:bodyPr wrap="square" rtlCol="0">
            <a:spAutoFit/>
          </a:bodyPr>
          <a:lstStyle/>
          <a:p>
            <a:pPr algn="ctr"/>
            <a:r>
              <a:rPr lang="en-US" sz="2400" dirty="0"/>
              <a:t> </a:t>
            </a:r>
            <a:r>
              <a:rPr lang="en-US" altLang="zh-CN" sz="2400" dirty="0"/>
              <a:t>How do molecules </a:t>
            </a:r>
            <a:r>
              <a:rPr lang="en-US" altLang="zh-CN" sz="2400" b="1" dirty="0"/>
              <a:t>move away from</a:t>
            </a:r>
            <a:r>
              <a:rPr lang="en-US" altLang="zh-CN" sz="2400" dirty="0"/>
              <a:t> the location of the chemical change?</a:t>
            </a:r>
            <a:r>
              <a:rPr lang="en-US" altLang="en-US" sz="2400" dirty="0"/>
              <a:t> </a:t>
            </a:r>
          </a:p>
        </p:txBody>
      </p:sp>
      <p:sp>
        <p:nvSpPr>
          <p:cNvPr id="2" name="Slide Number Placeholder 1">
            <a:extLst>
              <a:ext uri="{FF2B5EF4-FFF2-40B4-BE49-F238E27FC236}">
                <a16:creationId xmlns:a16="http://schemas.microsoft.com/office/drawing/2014/main" id="{02574F46-D97D-4FBA-A157-B5EA0A98895A}"/>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6745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Box 16"/>
          <p:cNvSpPr txBox="1"/>
          <p:nvPr/>
        </p:nvSpPr>
        <p:spPr>
          <a:xfrm>
            <a:off x="243115" y="221344"/>
            <a:ext cx="8610600" cy="1200329"/>
          </a:xfrm>
          <a:prstGeom prst="rect">
            <a:avLst/>
          </a:prstGeom>
          <a:noFill/>
        </p:spPr>
        <p:txBody>
          <a:bodyPr wrap="square" rtlCol="0">
            <a:spAutoFit/>
          </a:bodyPr>
          <a:lstStyle/>
          <a:p>
            <a:pPr algn="ctr"/>
            <a:r>
              <a:rPr lang="en-US" sz="3600" b="1" u="sng" dirty="0">
                <a:solidFill>
                  <a:prstClr val="black"/>
                </a:solidFill>
              </a:rPr>
              <a:t>Which</a:t>
            </a:r>
            <a:r>
              <a:rPr lang="en-US" sz="3600" dirty="0">
                <a:solidFill>
                  <a:prstClr val="black"/>
                </a:solidFill>
              </a:rPr>
              <a:t> atoms and molecules move during cellular respiration?</a:t>
            </a:r>
            <a:endParaRPr lang="en-US" sz="4800" dirty="0">
              <a:solidFill>
                <a:prstClr val="black"/>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915227627"/>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10" name="Picture 4" descr="C:\Documents and Settings\Craig Douglas\My Documents\for JJ\Systems &amp; Scale\molecules\water labeled06.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2" descr="C:\Users\Public\Documents\Craig's Folder\for JJ\Systems &amp; Scale\molecules\glucose labeled06.5.png"/>
          <p:cNvPicPr>
            <a:picLocks noChangeAspect="1" noChangeArrowheads="1"/>
          </p:cNvPicPr>
          <p:nvPr/>
        </p:nvPicPr>
        <p:blipFill>
          <a:blip r:embed="rId7"/>
          <a:srcRect/>
          <a:stretch>
            <a:fillRect/>
          </a:stretch>
        </p:blipFill>
        <p:spPr bwMode="auto">
          <a:xfrm>
            <a:off x="5037822" y="3679659"/>
            <a:ext cx="3528408" cy="2353974"/>
          </a:xfrm>
          <a:prstGeom prst="rect">
            <a:avLst/>
          </a:prstGeom>
          <a:noFill/>
        </p:spPr>
      </p:pic>
      <p:sp>
        <p:nvSpPr>
          <p:cNvPr id="2" name="Slide Number Placeholder 1">
            <a:extLst>
              <a:ext uri="{FF2B5EF4-FFF2-40B4-BE49-F238E27FC236}">
                <a16:creationId xmlns:a16="http://schemas.microsoft.com/office/drawing/2014/main" id="{483E5A7B-4E5F-4F37-888F-4DBB4406C899}"/>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07075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0" y="1097039"/>
            <a:ext cx="4419799" cy="5303760"/>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18" name="Table 17"/>
          <p:cNvGraphicFramePr>
            <a:graphicFrameLocks noGrp="1"/>
          </p:cNvGraphicFramePr>
          <p:nvPr>
            <p:extLst>
              <p:ext uri="{D42A27DB-BD31-4B8C-83A1-F6EECF244321}">
                <p14:modId xmlns:p14="http://schemas.microsoft.com/office/powerpoint/2010/main" val="4285537513"/>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19" name="Picture 4" descr="C:\Documents and Settings\Craig Douglas\My Documents\for JJ\Systems &amp; Scale\molecules\water labeled06.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2" descr="C:\Users\Public\Documents\Craig's Folder\for JJ\Systems &amp; Scale\molecules\glucose labeled06.5.png"/>
          <p:cNvPicPr>
            <a:picLocks noChangeAspect="1" noChangeArrowheads="1"/>
          </p:cNvPicPr>
          <p:nvPr/>
        </p:nvPicPr>
        <p:blipFill>
          <a:blip r:embed="rId8"/>
          <a:srcRect/>
          <a:stretch>
            <a:fillRect/>
          </a:stretch>
        </p:blipFill>
        <p:spPr bwMode="auto">
          <a:xfrm>
            <a:off x="5037822" y="3679659"/>
            <a:ext cx="3528408" cy="2353974"/>
          </a:xfrm>
          <a:prstGeom prst="rect">
            <a:avLst/>
          </a:prstGeom>
          <a:noFill/>
        </p:spPr>
      </p:pic>
      <p:sp>
        <p:nvSpPr>
          <p:cNvPr id="8" name="TextBox 7"/>
          <p:cNvSpPr txBox="1"/>
          <p:nvPr/>
        </p:nvSpPr>
        <p:spPr>
          <a:xfrm>
            <a:off x="243115" y="221344"/>
            <a:ext cx="8610600" cy="1107996"/>
          </a:xfrm>
          <a:prstGeom prst="rect">
            <a:avLst/>
          </a:prstGeom>
          <a:noFill/>
        </p:spPr>
        <p:txBody>
          <a:bodyPr wrap="square" rtlCol="0">
            <a:spAutoFit/>
          </a:bodyPr>
          <a:lstStyle/>
          <a:p>
            <a:pPr algn="ctr"/>
            <a:r>
              <a:rPr lang="en-US" sz="3300" b="1" u="sng" dirty="0">
                <a:solidFill>
                  <a:prstClr val="black"/>
                </a:solidFill>
              </a:rPr>
              <a:t>How</a:t>
            </a:r>
            <a:r>
              <a:rPr lang="en-US" sz="3300" dirty="0">
                <a:solidFill>
                  <a:prstClr val="black"/>
                </a:solidFill>
              </a:rPr>
              <a:t> do water, oxygen, carbon dioxide and glucose move during cellular respiration?</a:t>
            </a:r>
          </a:p>
        </p:txBody>
      </p:sp>
      <p:pic>
        <p:nvPicPr>
          <p:cNvPr id="3074" name="cell"/>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768428" y="2294858"/>
            <a:ext cx="2180687" cy="2180687"/>
          </a:xfrm>
          <a:prstGeom prst="rect">
            <a:avLst/>
          </a:prstGeom>
          <a:noFill/>
          <a:extLst>
            <a:ext uri="{909E8E84-426E-40dd-AFC4-6F175D3DCCD1}">
              <a14:hiddenFill xmlns="" xmlns:a14="http://schemas.microsoft.com/office/drawing/2010/main">
                <a:solidFill>
                  <a:srgbClr val="FFFFFF"/>
                </a:solidFill>
              </a14:hiddenFill>
            </a:ext>
          </a:extLst>
        </p:spPr>
      </p:pic>
      <p:sp>
        <p:nvSpPr>
          <p:cNvPr id="25" name="Oval 24"/>
          <p:cNvSpPr/>
          <p:nvPr/>
        </p:nvSpPr>
        <p:spPr>
          <a:xfrm>
            <a:off x="2783935" y="2293779"/>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49" name="h2o" descr="C:\Documents and Settings\Craig Douglas\My Documents\for JJ\Systems &amp; Scale\molecules\water labeled06.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0882" y="4356655"/>
            <a:ext cx="289135" cy="135016"/>
          </a:xfrm>
          <a:prstGeom prst="rect">
            <a:avLst/>
          </a:prstGeom>
          <a:noFill/>
          <a:extLst>
            <a:ext uri="{909E8E84-426E-40dd-AFC4-6F175D3DCCD1}">
              <a14:hiddenFill xmlns="" xmlns:a14="http://schemas.microsoft.com/office/drawing/2010/main">
                <a:solidFill>
                  <a:srgbClr val="FFFFFF"/>
                </a:solidFill>
              </a14:hiddenFill>
            </a:ext>
          </a:extLst>
        </p:spPr>
      </p:pic>
      <p:pic>
        <p:nvPicPr>
          <p:cNvPr id="34" name="o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66477" y="4644469"/>
            <a:ext cx="122921" cy="233143"/>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co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0261" y="4360765"/>
            <a:ext cx="430378" cy="126797"/>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glucos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317100" y="3748918"/>
            <a:ext cx="829955" cy="55330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5256260-B990-481D-92E8-8896CC8A13DA}"/>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45649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0" presetClass="path" presetSubtype="0" fill="hold" nodeType="afterEffect">
                                  <p:stCondLst>
                                    <p:cond delay="1000"/>
                                  </p:stCondLst>
                                  <p:childTnLst>
                                    <p:animMotion origin="layout" path="M 1.38889E-6 1.48148E-6 L -0.09774 0.15208 " pathEditMode="relative" rAng="0" ptsTypes="AA">
                                      <p:cBhvr>
                                        <p:cTn id="10" dur="2000" fill="hold"/>
                                        <p:tgtEl>
                                          <p:spTgt spid="3074"/>
                                        </p:tgtEl>
                                        <p:attrNameLst>
                                          <p:attrName>ppt_x</p:attrName>
                                          <p:attrName>ppt_y</p:attrName>
                                        </p:attrNameLst>
                                      </p:cBhvr>
                                      <p:rCtr x="-4896" y="7593"/>
                                    </p:animMotion>
                                  </p:childTnLst>
                                </p:cTn>
                              </p:par>
                              <p:par>
                                <p:cTn id="11" presetID="6" presetClass="emph" presetSubtype="0" fill="hold" nodeType="withEffect">
                                  <p:stCondLst>
                                    <p:cond delay="1000"/>
                                  </p:stCondLst>
                                  <p:childTnLst>
                                    <p:animScale>
                                      <p:cBhvr>
                                        <p:cTn id="12" dur="2000" fill="hold"/>
                                        <p:tgtEl>
                                          <p:spTgt spid="3074"/>
                                        </p:tgtEl>
                                      </p:cBhvr>
                                      <p:by x="2000" y="2000"/>
                                    </p:animScale>
                                  </p:childTnLst>
                                </p:cTn>
                              </p:par>
                              <p:par>
                                <p:cTn id="13" presetID="1" presetClass="entr" presetSubtype="0" fill="hold" grpId="3" nodeType="withEffect">
                                  <p:stCondLst>
                                    <p:cond delay="1000"/>
                                  </p:stCondLst>
                                  <p:childTnLst>
                                    <p:set>
                                      <p:cBhvr>
                                        <p:cTn id="14" dur="1" fill="hold">
                                          <p:stCondLst>
                                            <p:cond delay="0"/>
                                          </p:stCondLst>
                                        </p:cTn>
                                        <p:tgtEl>
                                          <p:spTgt spid="25"/>
                                        </p:tgtEl>
                                        <p:attrNameLst>
                                          <p:attrName>style.visibility</p:attrName>
                                        </p:attrNameLst>
                                      </p:cBhvr>
                                      <p:to>
                                        <p:strVal val="visible"/>
                                      </p:to>
                                    </p:set>
                                  </p:childTnLst>
                                </p:cTn>
                              </p:par>
                              <p:par>
                                <p:cTn id="15" presetID="0" presetClass="path" presetSubtype="0" fill="hold" grpId="0" nodeType="withEffect">
                                  <p:stCondLst>
                                    <p:cond delay="1000"/>
                                  </p:stCondLst>
                                  <p:childTnLst>
                                    <p:animMotion origin="layout" path="M 3.33333E-6 0 L -0.09861 0.15185 " pathEditMode="relative" rAng="0" ptsTypes="AA">
                                      <p:cBhvr>
                                        <p:cTn id="16" dur="2000" fill="hold"/>
                                        <p:tgtEl>
                                          <p:spTgt spid="25"/>
                                        </p:tgtEl>
                                        <p:attrNameLst>
                                          <p:attrName>ppt_x</p:attrName>
                                          <p:attrName>ppt_y</p:attrName>
                                        </p:attrNameLst>
                                      </p:cBhvr>
                                      <p:rCtr x="-4931" y="7593"/>
                                    </p:animMotion>
                                  </p:childTnLst>
                                </p:cTn>
                              </p:par>
                              <p:par>
                                <p:cTn id="17" presetID="6" presetClass="emph" presetSubtype="0" fill="hold" grpId="1" nodeType="withEffect">
                                  <p:stCondLst>
                                    <p:cond delay="1000"/>
                                  </p:stCondLst>
                                  <p:childTnLst>
                                    <p:animScale>
                                      <p:cBhvr>
                                        <p:cTn id="18" dur="2000" fill="hold"/>
                                        <p:tgtEl>
                                          <p:spTgt spid="25"/>
                                        </p:tgtEl>
                                      </p:cBhvr>
                                      <p:by x="2000" y="2000"/>
                                    </p:animScale>
                                  </p:childTnLst>
                                </p:cTn>
                              </p:par>
                              <p:par>
                                <p:cTn id="19" presetID="10" presetClass="entr" presetSubtype="0" fill="hold" grpId="2"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500"/>
                                        <p:tgtEl>
                                          <p:spTgt spid="25"/>
                                        </p:tgtEl>
                                      </p:cBhvr>
                                    </p:animEffect>
                                  </p:childTnLst>
                                </p:cTn>
                              </p:par>
                              <p:par>
                                <p:cTn id="22" presetID="10" presetClass="exit" presetSubtype="0" fill="hold" nodeType="withEffect">
                                  <p:stCondLst>
                                    <p:cond delay="2500"/>
                                  </p:stCondLst>
                                  <p:childTnLst>
                                    <p:animEffect transition="out" filter="fade">
                                      <p:cBhvr>
                                        <p:cTn id="23" dur="500"/>
                                        <p:tgtEl>
                                          <p:spTgt spid="3074"/>
                                        </p:tgtEl>
                                      </p:cBhvr>
                                    </p:animEffect>
                                    <p:set>
                                      <p:cBhvr>
                                        <p:cTn id="24" dur="1" fill="hold">
                                          <p:stCondLst>
                                            <p:cond delay="499"/>
                                          </p:stCondLst>
                                        </p:cTn>
                                        <p:tgtEl>
                                          <p:spTgt spid="3074"/>
                                        </p:tgtEl>
                                        <p:attrNameLst>
                                          <p:attrName>style.visibility</p:attrName>
                                        </p:attrNameLst>
                                      </p:cBhvr>
                                      <p:to>
                                        <p:strVal val="hidden"/>
                                      </p:to>
                                    </p:se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childTnLst>
                                </p:cTn>
                              </p:par>
                              <p:par>
                                <p:cTn id="32" presetID="0" presetClass="path" presetSubtype="0" repeatCount="indefinite" fill="hold" nodeType="withEffect">
                                  <p:stCondLst>
                                    <p:cond delay="0"/>
                                  </p:stCondLst>
                                  <p:childTnLst>
                                    <p:animMotion origin="layout" path="M 4.44444E-6 2.59259E-6 C -0.00157 -0.00486 -0.01059 -0.02084 -0.00973 -0.02963 C -0.00886 -0.03843 -0.00487 -0.05162 0.00538 -0.05255 C 0.01562 -0.05347 0.04253 -0.03935 0.05225 -0.03588 " pathEditMode="relative" rAng="0" ptsTypes="aaaa">
                                      <p:cBhvr>
                                        <p:cTn id="33" dur="2000" fill="hold"/>
                                        <p:tgtEl>
                                          <p:spTgt spid="49"/>
                                        </p:tgtEl>
                                        <p:attrNameLst>
                                          <p:attrName>ppt_x</p:attrName>
                                          <p:attrName>ppt_y</p:attrName>
                                        </p:attrNameLst>
                                      </p:cBhvr>
                                      <p:rCtr x="2083" y="-2685"/>
                                    </p:animMotion>
                                  </p:childTnLst>
                                </p:cTn>
                              </p:par>
                              <p:par>
                                <p:cTn id="34" presetID="1"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1.38889E-6 -2.96296E-6 C 0.00278 -0.00764 0.00643 -0.03819 0.01632 -0.04629 C 0.02622 -0.0544 0.05018 -0.04861 0.05903 -0.04907 " pathEditMode="relative" rAng="0" ptsTypes="aaa">
                                      <p:cBhvr>
                                        <p:cTn id="37" dur="2000" fill="hold"/>
                                        <p:tgtEl>
                                          <p:spTgt spid="34"/>
                                        </p:tgtEl>
                                        <p:attrNameLst>
                                          <p:attrName>ppt_x</p:attrName>
                                          <p:attrName>ppt_y</p:attrName>
                                        </p:attrNameLst>
                                      </p:cBhvr>
                                      <p:rCtr x="2951" y="-2731"/>
                                    </p:animMotion>
                                  </p:childTnLst>
                                </p:cTn>
                              </p:par>
                              <p:par>
                                <p:cTn id="38" presetID="1" presetClass="entr" presetSubtype="0" fill="hold" nodeType="withEffect">
                                  <p:stCondLst>
                                    <p:cond delay="500"/>
                                  </p:stCondLst>
                                  <p:childTnLst>
                                    <p:set>
                                      <p:cBhvr>
                                        <p:cTn id="39" dur="1" fill="hold">
                                          <p:stCondLst>
                                            <p:cond delay="0"/>
                                          </p:stCondLst>
                                        </p:cTn>
                                        <p:tgtEl>
                                          <p:spTgt spid="35"/>
                                        </p:tgtEl>
                                        <p:attrNameLst>
                                          <p:attrName>style.visibility</p:attrName>
                                        </p:attrNameLst>
                                      </p:cBhvr>
                                      <p:to>
                                        <p:strVal val="visible"/>
                                      </p:to>
                                    </p:set>
                                  </p:childTnLst>
                                </p:cTn>
                              </p:par>
                              <p:par>
                                <p:cTn id="40" presetID="0" presetClass="path" presetSubtype="0" repeatCount="indefinite" fill="hold" nodeType="withEffect">
                                  <p:stCondLst>
                                    <p:cond delay="500"/>
                                  </p:stCondLst>
                                  <p:childTnLst>
                                    <p:animMotion origin="layout" path="M 4.44444E-6 1.11111E-6 C 4.44444E-6 0.00787 0.00729 0.03356 0.00017 0.04722 C -0.00695 0.06088 -0.03403 0.07477 -0.04306 0.08194 " pathEditMode="relative" rAng="0" ptsTypes="aaa">
                                      <p:cBhvr>
                                        <p:cTn id="41" dur="2000" fill="hold"/>
                                        <p:tgtEl>
                                          <p:spTgt spid="35"/>
                                        </p:tgtEl>
                                        <p:attrNameLst>
                                          <p:attrName>ppt_x</p:attrName>
                                          <p:attrName>ppt_y</p:attrName>
                                        </p:attrNameLst>
                                      </p:cBhvr>
                                      <p:rCtr x="-1788" y="4097"/>
                                    </p:animMotion>
                                  </p:childTnLst>
                                </p:cTn>
                              </p:par>
                              <p:par>
                                <p:cTn id="42" presetID="1" presetClass="entr" presetSubtype="0" fill="hold" nodeType="withEffect">
                                  <p:stCondLst>
                                    <p:cond delay="500"/>
                                  </p:stCondLst>
                                  <p:childTnLst>
                                    <p:set>
                                      <p:cBhvr>
                                        <p:cTn id="43" dur="1" fill="hold">
                                          <p:stCondLst>
                                            <p:cond delay="0"/>
                                          </p:stCondLst>
                                        </p:cTn>
                                        <p:tgtEl>
                                          <p:spTgt spid="24"/>
                                        </p:tgtEl>
                                        <p:attrNameLst>
                                          <p:attrName>style.visibility</p:attrName>
                                        </p:attrNameLst>
                                      </p:cBhvr>
                                      <p:to>
                                        <p:strVal val="visible"/>
                                      </p:to>
                                    </p:set>
                                  </p:childTnLst>
                                </p:cTn>
                              </p:par>
                              <p:par>
                                <p:cTn id="44" presetID="0" presetClass="path" presetSubtype="0" repeatCount="indefinite" fill="hold" nodeType="withEffect">
                                  <p:stCondLst>
                                    <p:cond delay="500"/>
                                  </p:stCondLst>
                                  <p:childTnLst>
                                    <p:animMotion origin="layout" path="M 2.77778E-7 2.96296E-6 C 0.00226 0.01018 0.01354 0.04884 0.01372 0.06157 C 0.01389 0.0743 0.0066 0.07662 0.00122 0.07615 C -0.00417 0.07569 -0.00486 0.06088 -0.0191 0.0581 C -0.03333 0.05532 -0.07101 0.05879 -0.08472 0.05879 " pathEditMode="relative" rAng="0" ptsTypes="aaaaa">
                                      <p:cBhvr>
                                        <p:cTn id="45" dur="2000" fill="hold"/>
                                        <p:tgtEl>
                                          <p:spTgt spid="24"/>
                                        </p:tgtEl>
                                        <p:attrNameLst>
                                          <p:attrName>ppt_x</p:attrName>
                                          <p:attrName>ppt_y</p:attrName>
                                        </p:attrNameLst>
                                      </p:cBhvr>
                                      <p:rCtr x="-3542" y="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glucose going into the fungal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grpSp>
        <p:nvGrpSpPr>
          <p:cNvPr id="10" name="Group 9"/>
          <p:cNvGrpSpPr/>
          <p:nvPr/>
        </p:nvGrpSpPr>
        <p:grpSpPr>
          <a:xfrm>
            <a:off x="874053" y="1877451"/>
            <a:ext cx="4635714" cy="3791237"/>
            <a:chOff x="874053" y="1877451"/>
            <a:chExt cx="4635714" cy="3791237"/>
          </a:xfrm>
        </p:grpSpPr>
        <p:grpSp>
          <p:nvGrpSpPr>
            <p:cNvPr id="13" name="Group 12"/>
            <p:cNvGrpSpPr/>
            <p:nvPr/>
          </p:nvGrpSpPr>
          <p:grpSpPr>
            <a:xfrm>
              <a:off x="874053" y="1877451"/>
              <a:ext cx="4635714" cy="3791237"/>
              <a:chOff x="0" y="0"/>
              <a:chExt cx="3100070" cy="2639060"/>
            </a:xfrm>
          </p:grpSpPr>
          <p:cxnSp>
            <p:nvCxnSpPr>
              <p:cNvPr id="14" name="Straight Connector 13"/>
              <p:cNvCxnSpPr>
                <a:stCxn id="19" idx="6"/>
                <a:endCxn id="17" idx="0"/>
              </p:cNvCxnSpPr>
              <p:nvPr/>
            </p:nvCxnSpPr>
            <p:spPr>
              <a:xfrm flipH="1">
                <a:off x="914400" y="285750"/>
                <a:ext cx="1371600" cy="51435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9" idx="1"/>
                <a:endCxn id="17" idx="6"/>
              </p:cNvCxnSpPr>
              <p:nvPr/>
            </p:nvCxnSpPr>
            <p:spPr>
              <a:xfrm flipH="1">
                <a:off x="1828800" y="326161"/>
                <a:ext cx="554761" cy="139341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0"/>
                <a:ext cx="1499870" cy="1371600"/>
              </a:xfrm>
              <a:prstGeom prst="rect">
                <a:avLst/>
              </a:prstGeom>
            </p:spPr>
          </p:pic>
          <p:pic>
            <p:nvPicPr>
              <p:cNvPr id="17" name="Picture 16" descr="Macintosh HD:Users:kirstenedwards:Dropbox (CarbonTIME):2 CTIME2 General:2.2 Curriculum Development:2.2.2 Media and Images:1 From Craig:B&amp;W line drawings:Cells:Fungi:mushroom cell.png"/>
              <p:cNvPicPr>
                <a:picLocks noChangeAspect="1"/>
              </p:cNvPicPr>
              <p:nvPr/>
            </p:nvPicPr>
            <p:blipFill rotWithShape="1">
              <a:blip r:embed="rId4">
                <a:extLst>
                  <a:ext uri="{28A0092B-C50C-407E-A947-70E740481C1C}">
                    <a14:useLocalDpi xmlns:a14="http://schemas.microsoft.com/office/drawing/2010/main" val="0"/>
                  </a:ext>
                </a:extLst>
              </a:blip>
              <a:srcRect l="13232" t="9100" r="6081" b="9732"/>
              <a:stretch/>
            </p:blipFill>
            <p:spPr bwMode="auto">
              <a:xfrm>
                <a:off x="0" y="800100"/>
                <a:ext cx="1828800" cy="1838960"/>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sp>
            <p:nvSpPr>
              <p:cNvPr id="19" name="Oval 18"/>
              <p:cNvSpPr/>
              <p:nvPr/>
            </p:nvSpPr>
            <p:spPr>
              <a:xfrm flipH="1" flipV="1">
                <a:off x="2286000" y="228600"/>
                <a:ext cx="114300" cy="1143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2" name="Curved Connector 11"/>
            <p:cNvCxnSpPr/>
            <p:nvPr/>
          </p:nvCxnSpPr>
          <p:spPr>
            <a:xfrm rot="16200000" flipH="1">
              <a:off x="1551703" y="2843091"/>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140337" y="2657532"/>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grpSp>
    </p:spTree>
    <p:extLst>
      <p:ext uri="{BB962C8B-B14F-4D97-AF65-F5344CB8AC3E}">
        <p14:creationId xmlns:p14="http://schemas.microsoft.com/office/powerpoint/2010/main" val="375716806"/>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1827</TotalTime>
  <Words>4771</Words>
  <Application>Microsoft Macintosh PowerPoint</Application>
  <PresentationFormat>On-screen Show (4:3)</PresentationFormat>
  <Paragraphs>327</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Presentation</vt:lpstr>
      <vt:lpstr>Decomposers Unit Activity 4.2: Explaining How Fungi Move and Function: Cellular Respiration</vt:lpstr>
      <vt:lpstr>Unit Map</vt:lpstr>
      <vt:lpstr>Revisit your arguments</vt:lpstr>
      <vt:lpstr>Constructing explanations</vt:lpstr>
      <vt:lpstr>Comparing Ideas with a Partner</vt:lpstr>
      <vt:lpstr>PowerPoint Presentation</vt:lpstr>
      <vt:lpstr>PowerPoint Presentation</vt:lpstr>
      <vt:lpstr>PowerPoint Presentation</vt:lpstr>
      <vt:lpstr>Matter Movement</vt:lpstr>
      <vt:lpstr>Matter Movement</vt:lpstr>
      <vt:lpstr>Matter Movement</vt:lpstr>
      <vt:lpstr>Matter Movement</vt:lpstr>
      <vt:lpstr>PowerPoint Presentation</vt:lpstr>
      <vt:lpstr>Matter Change</vt:lpstr>
      <vt:lpstr>Matter Change</vt:lpstr>
      <vt:lpstr>The Energy Change Question</vt:lpstr>
      <vt:lpstr>Energy Change</vt:lpstr>
      <vt:lpstr>Telling the Whole Story</vt:lpstr>
      <vt:lpstr>Discuss with a partner</vt:lpstr>
      <vt:lpstr>How have your ideas changed?</vt:lpstr>
      <vt:lpstr>Revisit unanswered questions</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139</cp:revision>
  <dcterms:created xsi:type="dcterms:W3CDTF">2013-03-08T14:19:13Z</dcterms:created>
  <dcterms:modified xsi:type="dcterms:W3CDTF">2020-03-23T18:31:38Z</dcterms:modified>
</cp:coreProperties>
</file>