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9"/>
  </p:notesMasterIdLst>
  <p:handoutMasterIdLst>
    <p:handoutMasterId r:id="rId20"/>
  </p:handoutMasterIdLst>
  <p:sldIdLst>
    <p:sldId id="274" r:id="rId2"/>
    <p:sldId id="290" r:id="rId3"/>
    <p:sldId id="276" r:id="rId4"/>
    <p:sldId id="268" r:id="rId5"/>
    <p:sldId id="275" r:id="rId6"/>
    <p:sldId id="277" r:id="rId7"/>
    <p:sldId id="269" r:id="rId8"/>
    <p:sldId id="278" r:id="rId9"/>
    <p:sldId id="279" r:id="rId10"/>
    <p:sldId id="280" r:id="rId11"/>
    <p:sldId id="270" r:id="rId12"/>
    <p:sldId id="281" r:id="rId13"/>
    <p:sldId id="271" r:id="rId14"/>
    <p:sldId id="272" r:id="rId15"/>
    <p:sldId id="282" r:id="rId16"/>
    <p:sldId id="284" r:id="rId17"/>
    <p:sldId id="291" r:id="rId1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32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483"/>
    <p:restoredTop sz="34526" autoAdjust="0"/>
  </p:normalViewPr>
  <p:slideViewPr>
    <p:cSldViewPr snapToGrid="0" snapToObjects="1">
      <p:cViewPr varScale="1">
        <p:scale>
          <a:sx n="28" d="100"/>
          <a:sy n="28" d="100"/>
        </p:scale>
        <p:origin x="1504" y="168"/>
      </p:cViewPr>
      <p:guideLst>
        <p:guide orient="horz" pos="2160"/>
        <p:guide pos="2880"/>
      </p:guideLst>
    </p:cSldViewPr>
  </p:slideViewPr>
  <p:notesTextViewPr>
    <p:cViewPr>
      <p:scale>
        <a:sx n="95" d="100"/>
        <a:sy n="95"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11/11/19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11/11/19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organize data using their spreadsheets or poster.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10 of the 3.2 Observing Bread Molding PPT.</a:t>
            </a:r>
          </a:p>
          <a:p>
            <a:r>
              <a:rPr lang="en-US" sz="1200" kern="1200" dirty="0">
                <a:solidFill>
                  <a:schemeClr val="tx1"/>
                </a:solidFill>
                <a:effectLst/>
                <a:latin typeface="+mn-lt"/>
                <a:ea typeface="+mn-ea"/>
                <a:cs typeface="+mn-cs"/>
              </a:rPr>
              <a:t>Have students input their individual and group results for both mass and color change on the Bread Mold Class Results 11 x 17 Poster or in the Bread Mold Class Results Spreadsheet. </a:t>
            </a:r>
          </a:p>
          <a:p>
            <a:r>
              <a:rPr lang="en-US" sz="1200" b="1" kern="1200" dirty="0">
                <a:solidFill>
                  <a:schemeClr val="tx1"/>
                </a:solidFill>
                <a:effectLst/>
                <a:latin typeface="+mn-lt"/>
                <a:ea typeface="+mn-ea"/>
                <a:cs typeface="+mn-cs"/>
              </a:rPr>
              <a:t>Spreadsheet instructions: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Have individual students report or enter the end mass of each Petri dish into Tab 1 – Individual Data. The spreadsheet will automatically calculate the mass change for each student’s Petri dish in the yellow column.</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Click to Tab 2 – Group Data and Averages. Have each group enter their beginning and end colors of BTB from their 24-hour investigation.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Tab 4 contains sample data in the case that you would like to use that instead. </a:t>
            </a:r>
          </a:p>
          <a:p>
            <a:r>
              <a:rPr lang="en-US" sz="1200" b="1" kern="1200" dirty="0">
                <a:solidFill>
                  <a:schemeClr val="tx1"/>
                </a:solidFill>
                <a:effectLst/>
                <a:latin typeface="+mn-lt"/>
                <a:ea typeface="+mn-ea"/>
                <a:cs typeface="+mn-cs"/>
              </a:rPr>
              <a:t>Poster Instructions: </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individual students add up the end mass of the petri dishes and bread for their group and enter this information into the poster.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each group calculate the total change in mass for their group and record this information on the poster.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Have each group enter their beginning and end colors of BTB from their 24-hour investigation.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10</a:t>
            </a:fld>
            <a:endParaRPr lang="en-US"/>
          </a:p>
        </p:txBody>
      </p:sp>
    </p:spTree>
    <p:extLst>
      <p:ext uri="{BB962C8B-B14F-4D97-AF65-F5344CB8AC3E}">
        <p14:creationId xmlns:p14="http://schemas.microsoft.com/office/powerpoint/2010/main" val="4663529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Lead a discussion to help students compare results across groups and identify patterns in the data.</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11 of the 3.2 Observing Bread Molding PPT.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students to identify patterns in the data for both the mass change and also the BTB color change and discuss any outliers or unexplained data points. </a:t>
            </a:r>
          </a:p>
          <a:p>
            <a:r>
              <a:rPr lang="en-US" sz="1200" kern="1200" dirty="0">
                <a:solidFill>
                  <a:schemeClr val="tx1"/>
                </a:solidFill>
                <a:effectLst/>
                <a:latin typeface="+mn-lt"/>
                <a:ea typeface="+mn-ea"/>
                <a:cs typeface="+mn-cs"/>
              </a:rPr>
              <a:t>Note: If you input data into the spreadsheet, the software will construct a graph of the students’ data. You can use the graph to elicit more interpretation of their observations.</a:t>
            </a:r>
          </a:p>
        </p:txBody>
      </p:sp>
      <p:sp>
        <p:nvSpPr>
          <p:cNvPr id="4" name="Slide Number Placeholder 3"/>
          <p:cNvSpPr>
            <a:spLocks noGrp="1"/>
          </p:cNvSpPr>
          <p:nvPr>
            <p:ph type="sldNum" sz="quarter" idx="10"/>
          </p:nvPr>
        </p:nvSpPr>
        <p:spPr/>
        <p:txBody>
          <a:bodyPr/>
          <a:lstStyle/>
          <a:p>
            <a:fld id="{946B7EDE-1D34-AF43-A72F-F106018D4F39}" type="slidenum">
              <a:rPr lang="en-US" smtClean="0"/>
              <a:pPr/>
              <a:t>11</a:t>
            </a:fld>
            <a:endParaRPr lang="en-US"/>
          </a:p>
        </p:txBody>
      </p:sp>
    </p:spTree>
    <p:extLst>
      <p:ext uri="{BB962C8B-B14F-4D97-AF65-F5344CB8AC3E}">
        <p14:creationId xmlns:p14="http://schemas.microsoft.com/office/powerpoint/2010/main" val="26950334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Watch the end of the </a:t>
            </a:r>
            <a:r>
              <a:rPr lang="en-US" sz="1200" b="1" i="1" kern="1200" dirty="0">
                <a:solidFill>
                  <a:schemeClr val="tx1"/>
                </a:solidFill>
                <a:effectLst/>
                <a:latin typeface="+mn-lt"/>
                <a:ea typeface="+mn-ea"/>
                <a:cs typeface="+mn-cs"/>
              </a:rPr>
              <a:t>Carbon TIME</a:t>
            </a:r>
            <a:r>
              <a:rPr lang="en-US" sz="1200" b="1" kern="1200" dirty="0">
                <a:solidFill>
                  <a:schemeClr val="tx1"/>
                </a:solidFill>
                <a:effectLst/>
                <a:latin typeface="+mn-lt"/>
                <a:ea typeface="+mn-ea"/>
                <a:cs typeface="+mn-cs"/>
              </a:rPr>
              <a:t> Bread Molding Video.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12 of the 3.2 Observing Bread Molding PPT.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watch the Bread Molding Video starting from where Darryl and Nina show their results to the investigation.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Ask the class to compare their own results to Darryl and Nina’s results, pausing the video when the data are shown.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12</a:t>
            </a:fld>
            <a:endParaRPr lang="en-US"/>
          </a:p>
        </p:txBody>
      </p:sp>
    </p:spTree>
    <p:extLst>
      <p:ext uri="{BB962C8B-B14F-4D97-AF65-F5344CB8AC3E}">
        <p14:creationId xmlns:p14="http://schemas.microsoft.com/office/powerpoint/2010/main" val="8368651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compare their class’s data with data from another class.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13 of the 3.2 Observing Bread Molding PPT.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students to compare their BTB results to Ms. Drayton’s class results.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Ask students if they recognize similar patterns from their own data. Use the poster or spreadsheet to compare. Ask students if they see the same patterns. What similarities or differences do they notice? What patterns can they identify?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Image</a:t>
            </a:r>
            <a:r>
              <a:rPr lang="en-US" sz="1200" kern="1200" baseline="0" dirty="0">
                <a:solidFill>
                  <a:schemeClr val="tx1"/>
                </a:solidFill>
                <a:effectLst/>
                <a:latin typeface="+mn-lt"/>
                <a:ea typeface="+mn-ea"/>
                <a:cs typeface="+mn-cs"/>
              </a:rPr>
              <a:t> Credit: Michigan State University</a:t>
            </a:r>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946B7EDE-1D34-AF43-A72F-F106018D4F39}" type="slidenum">
              <a:rPr lang="en-US" smtClean="0"/>
              <a:pPr/>
              <a:t>13</a:t>
            </a:fld>
            <a:endParaRPr lang="en-US"/>
          </a:p>
        </p:txBody>
      </p:sp>
    </p:spTree>
    <p:extLst>
      <p:ext uri="{BB962C8B-B14F-4D97-AF65-F5344CB8AC3E}">
        <p14:creationId xmlns:p14="http://schemas.microsoft.com/office/powerpoint/2010/main" val="15765153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compare their class’s data for mass results with data from another class.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14 of the 3.2 Observing Bread Molding PPT.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students to compare their mass results to Ms. Drayton’s class results.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students if they recognize similar patterns from their own data. Use the poster or spreadsheet to compare. Ask students if they see the same patterns. What similarities or differences do they notice? What patterns can they identify?</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Support students to recognize the data (e.g., from their class, video, and/or from Ms. Drayton’s class) shows that while the mold grew, the starting mass of the bread was less than the end mass of the bread with the addition of mold. Remind students of the rules about atoms (e.g., this mass </a:t>
            </a:r>
            <a:r>
              <a:rPr lang="en-US" sz="1200" i="1" kern="1200" dirty="0">
                <a:solidFill>
                  <a:schemeClr val="tx1"/>
                </a:solidFill>
                <a:effectLst/>
                <a:latin typeface="+mn-lt"/>
                <a:ea typeface="+mn-ea"/>
                <a:cs typeface="+mn-cs"/>
              </a:rPr>
              <a:t>must</a:t>
            </a:r>
            <a:r>
              <a:rPr lang="en-US" sz="1200" kern="1200" dirty="0">
                <a:solidFill>
                  <a:schemeClr val="tx1"/>
                </a:solidFill>
                <a:effectLst/>
                <a:latin typeface="+mn-lt"/>
                <a:ea typeface="+mn-ea"/>
                <a:cs typeface="+mn-cs"/>
              </a:rPr>
              <a:t> have gone somewhere). Students may have some ideas about where the mass went. Allow them to wonder at this point.</a:t>
            </a:r>
          </a:p>
          <a:p>
            <a:r>
              <a:rPr lang="en-US" sz="1200" kern="1200" dirty="0">
                <a:solidFill>
                  <a:schemeClr val="tx1"/>
                </a:solidFill>
                <a:effectLst/>
                <a:latin typeface="+mn-lt"/>
                <a:ea typeface="+mn-ea"/>
                <a:cs typeface="+mn-cs"/>
              </a:rPr>
              <a:t>Note: The remainder of the unit is based on the assumption that your class results are similar to those of Ms. Drayton’s class and the Bread Molding video. If your class results are significantly different for any reason, after a conversation about why that may have happened, decide whether to have students conduct the investigation again or to refer to Ms. Drayton’s data as they work through the remainder of the unit.</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14</a:t>
            </a:fld>
            <a:endParaRPr lang="en-US"/>
          </a:p>
        </p:txBody>
      </p:sp>
    </p:spTree>
    <p:extLst>
      <p:ext uri="{BB962C8B-B14F-4D97-AF65-F5344CB8AC3E}">
        <p14:creationId xmlns:p14="http://schemas.microsoft.com/office/powerpoint/2010/main" val="16887604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Part E of their worksheet.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15 of the 3.2 Observing Bread Molding PPT. Direct students to Part E of their worksheet to describe the class patterns they observed during the observation.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Help students to recognize that while the mass changes provide them with good evidence to answer the Matter Movement Question, the BTB evidence provides only a partial answer to the Matter Change Question.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Tell students that it shows that carbon ends up in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in the air, but not where the carbon came from.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15</a:t>
            </a:fld>
            <a:endParaRPr lang="en-US"/>
          </a:p>
        </p:txBody>
      </p:sp>
    </p:spTree>
    <p:extLst>
      <p:ext uri="{BB962C8B-B14F-4D97-AF65-F5344CB8AC3E}">
        <p14:creationId xmlns:p14="http://schemas.microsoft.com/office/powerpoint/2010/main" val="32073147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Revisit predictions from the previous activity.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16 of the 3.2 Observing Bread Molding PPT.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students to retrieve their completed tools from the previous activity: 3.1 Predictions and Planning Tool for Bread Molding.</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them compare the predictions they made with the results of the investigation.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Which predictions were correct? Which predictions were incorrect? What questions do they still need to answer?</a:t>
            </a:r>
          </a:p>
          <a:p>
            <a:r>
              <a:rPr lang="en-US" sz="1200" kern="1200" dirty="0">
                <a:solidFill>
                  <a:schemeClr val="tx1"/>
                </a:solidFill>
                <a:effectLst/>
                <a:latin typeface="+mn-lt"/>
                <a:ea typeface="+mn-ea"/>
                <a:cs typeface="+mn-cs"/>
              </a:rPr>
              <a:t>Remind students that absorbing food is necessary for decomposers to be able to grow, and to be able to use energy for things like moving. Tell students that they will use the data that they collected here to help them to be able to explain two processes that relate to how things decay: decomposers growing and decomposers moving and functioning.</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46B7EDE-1D34-AF43-A72F-F106018D4F39}"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16</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9275521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an exit ticket.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17 of the 3.2 Observing Bread Molding PPT.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On a sheet of paper or a sticky note, have students individually answer the exit ticket questions. Depending on time, you may have students answer both questions, assign students to answer a particular question, or let students choose one question to answer. Collect and review the answers.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Conclusions: What did you observe during the investigation?</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Predictions: What do you think is one conclusion you can make from the investigation?</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 conclusions question will provide you with information about what your students are taking away from the activity. Student answers to the conclusions question can be used on the Driving Question Board (if you are using one). The predictions question allows students to begin thinking about the next activity and allows you to assess their current ideas as you prepare for the next activity. Student answers to the predictions question can be used as a lead into the next activity.</a:t>
            </a:r>
            <a:r>
              <a:rPr lang="en-US" dirty="0">
                <a:effectLst/>
              </a:rPr>
              <a:t> </a:t>
            </a:r>
            <a:endParaRPr lang="en-US" dirty="0"/>
          </a:p>
        </p:txBody>
      </p:sp>
      <p:sp>
        <p:nvSpPr>
          <p:cNvPr id="4" name="Slide Number Placeholder 3"/>
          <p:cNvSpPr>
            <a:spLocks noGrp="1"/>
          </p:cNvSpPr>
          <p:nvPr>
            <p:ph type="sldNum" sz="quarter" idx="5"/>
          </p:nvPr>
        </p:nvSpPr>
        <p:spPr/>
        <p:txBody>
          <a:bodyPr/>
          <a:lstStyle/>
          <a:p>
            <a:fld id="{946B7EDE-1D34-AF43-A72F-F106018D4F39}" type="slidenum">
              <a:rPr lang="en-US" smtClean="0"/>
              <a:pPr/>
              <a:t>17</a:t>
            </a:fld>
            <a:endParaRPr lang="en-US"/>
          </a:p>
        </p:txBody>
      </p:sp>
    </p:spTree>
    <p:extLst>
      <p:ext uri="{BB962C8B-B14F-4D97-AF65-F5344CB8AC3E}">
        <p14:creationId xmlns:p14="http://schemas.microsoft.com/office/powerpoint/2010/main" val="41982973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(Day 1) 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3.2 Observing Bread Molding PPT.</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13494826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(Day 1) Remind students of the investigation set up the conducted in the Pre-Lesson.</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Display Slide 3 of the 3.2 Observing Bread Molding PPT. Divide students into their groups of four from the Pre-Lesson.</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Pass out each student’s copy of the Pre 0.1 Bread Molding Investigation Set Up Worksheet. Use the worksheets and the class results (either the Bread Mold Investigation Class Results 11 x 17 Poster or Spreadsheet) to review the initial data collected during the Pre-Lesson. Tell students that today they will pick up with the investigation where they left off in the Pre-Lesson.</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3</a:t>
            </a:fld>
            <a:endParaRPr lang="en-US"/>
          </a:p>
        </p:txBody>
      </p:sp>
    </p:spTree>
    <p:extLst>
      <p:ext uri="{BB962C8B-B14F-4D97-AF65-F5344CB8AC3E}">
        <p14:creationId xmlns:p14="http://schemas.microsoft.com/office/powerpoint/2010/main" val="20250500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(Day 1) Have students rejoin their Pre-Lesson groups.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4 of the 3.2 Observing Bread Molding PPT.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Discuss students’ predictions and plans for the investigation that they developed in Activity 3.1 in relation to the investigation tools. It may be helpful to have students look back at their 3.1 Predictions and Planning Tool for Bread Molding. Prompt students to connect their predicted observations to their ideas about how matter and energy is moving and changing in the system (e.g., what does it mean for the types of molecules that either enter and leave the mold if you think that the BTB will turn yellow?).</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At this point, depending on the level of control you gave students in planning the investigation in Activity 3.1, you can either allow students to enact their own investigation (remember it is important that all groups follow the same investigation plan so that comparison across class results is possible) or to follow the investigation plan provided in this activity.</a:t>
            </a:r>
            <a:r>
              <a:rPr lang="en-US" dirty="0">
                <a:effectLst/>
              </a:rPr>
              <a:t>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Image</a:t>
            </a:r>
            <a:r>
              <a:rPr lang="en-US" sz="1200" kern="1200" baseline="0" dirty="0">
                <a:solidFill>
                  <a:schemeClr val="tx1"/>
                </a:solidFill>
                <a:effectLst/>
                <a:latin typeface="+mn-lt"/>
                <a:ea typeface="+mn-ea"/>
                <a:cs typeface="+mn-cs"/>
              </a:rPr>
              <a:t> Credit: </a:t>
            </a:r>
            <a:r>
              <a:rPr lang="en-US" sz="1200" kern="1200" baseline="0" dirty="0" err="1">
                <a:solidFill>
                  <a:schemeClr val="tx1"/>
                </a:solidFill>
                <a:effectLst/>
                <a:latin typeface="+mn-lt"/>
                <a:ea typeface="+mn-ea"/>
                <a:cs typeface="+mn-cs"/>
              </a:rPr>
              <a:t>FableVision</a:t>
            </a:r>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946B7EDE-1D34-AF43-A72F-F106018D4F39}" type="slidenum">
              <a:rPr lang="en-US" smtClean="0"/>
              <a:pPr/>
              <a:t>4</a:t>
            </a:fld>
            <a:endParaRPr lang="en-US"/>
          </a:p>
        </p:txBody>
      </p:sp>
    </p:spTree>
    <p:extLst>
      <p:ext uri="{BB962C8B-B14F-4D97-AF65-F5344CB8AC3E}">
        <p14:creationId xmlns:p14="http://schemas.microsoft.com/office/powerpoint/2010/main" val="42807653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(Day 1) Have students read through instructions.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5 on the 3.2 Observing Bread Molding PPT.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Pass out one copy of 3.2 Observing Bread Molding Worksheet to each student.</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Walk through the steps in Part A and B of the worksheet that overview how to find the combined mass of their Petri dish with bread and mold and where to record the information in Part D, and how to set up the BTB investigation and where to record the information in Part D.</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5</a:t>
            </a:fld>
            <a:endParaRPr lang="en-US"/>
          </a:p>
        </p:txBody>
      </p:sp>
    </p:spTree>
    <p:extLst>
      <p:ext uri="{BB962C8B-B14F-4D97-AF65-F5344CB8AC3E}">
        <p14:creationId xmlns:p14="http://schemas.microsoft.com/office/powerpoint/2010/main" val="26117315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(Day 1) Have students record initial data on bread molding.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6 of the 3.2 Observing Bread Molding PPT.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work in their groups of four to complete the Steps in Part A and B on the 3.2 Observing Bread Molding Worksheet, including recording their data in the table in Part D. Slide 6 shows the data table with the sections that students need to fill in at this point indicated with blue outlines.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Use Slide 7 to remind students of the range of bromothymol blue (BTB) colors. You may give each group a copy of the BTB Color Handout.</a:t>
            </a:r>
            <a:r>
              <a:rPr lang="en-US" dirty="0">
                <a:effectLst/>
              </a:rPr>
              <a:t> </a:t>
            </a:r>
            <a:endParaRPr lang="en-US" sz="1200" kern="120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a:t>
            </a:r>
            <a:r>
              <a:rPr lang="en-US" sz="1200" kern="1200" dirty="0" err="1">
                <a:solidFill>
                  <a:schemeClr val="tx1"/>
                </a:solidFill>
                <a:effectLst/>
                <a:latin typeface="+mn-lt"/>
                <a:ea typeface="+mn-ea"/>
                <a:cs typeface="+mn-cs"/>
              </a:rPr>
              <a:t>FableVision</a:t>
            </a:r>
            <a:endParaRPr lang="en-US" sz="1200" kern="1200" dirty="0">
              <a:solidFill>
                <a:schemeClr val="tx1"/>
              </a:solidFill>
              <a:effectLst/>
              <a:latin typeface="+mn-lt"/>
              <a:ea typeface="+mn-ea"/>
              <a:cs typeface="+mn-cs"/>
            </a:endParaRPr>
          </a:p>
          <a:p>
            <a:pPr lvl="0"/>
            <a:endParaRPr lang="en-US"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46B7EDE-1D34-AF43-A72F-F106018D4F39}"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6</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4514665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(Day 1) Have students record initial data on bread molding.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 7 to remind students of the range of bromothymol blue (BTB) colors. You may give each group a copy of the BTB Color Handout.</a:t>
            </a:r>
            <a:r>
              <a:rPr lang="en-US" dirty="0">
                <a:effectLst/>
              </a:rPr>
              <a:t> </a:t>
            </a: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a:t>
            </a:r>
            <a:r>
              <a:rPr lang="en-US" sz="1200" kern="1200" dirty="0" err="1">
                <a:solidFill>
                  <a:schemeClr val="tx1"/>
                </a:solidFill>
                <a:effectLst/>
                <a:latin typeface="+mn-lt"/>
                <a:ea typeface="+mn-ea"/>
                <a:cs typeface="+mn-cs"/>
              </a:rPr>
              <a:t>FableVision</a:t>
            </a: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7</a:t>
            </a:fld>
            <a:endParaRPr lang="en-US"/>
          </a:p>
        </p:txBody>
      </p:sp>
    </p:spTree>
    <p:extLst>
      <p:ext uri="{BB962C8B-B14F-4D97-AF65-F5344CB8AC3E}">
        <p14:creationId xmlns:p14="http://schemas.microsoft.com/office/powerpoint/2010/main" val="30983865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(Day 1) Check that students have recorded their data and wait 24 hours for results.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8 of the 3.2 Observing Bread Molding PPT.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Before leaving the Petri dishes with bread and mold with the BTB overnight, make sure that the students have recorded the mass of their Petri dishes (before and after) and color of the BTB (before) in the Part D table on their worksheets.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When this is done, leave the bread overnight in sealed containers.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8</a:t>
            </a:fld>
            <a:endParaRPr lang="en-US"/>
          </a:p>
        </p:txBody>
      </p:sp>
    </p:spTree>
    <p:extLst>
      <p:ext uri="{BB962C8B-B14F-4D97-AF65-F5344CB8AC3E}">
        <p14:creationId xmlns:p14="http://schemas.microsoft.com/office/powerpoint/2010/main" val="23506316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(Day 2) Have students record data and observations after 24 hours.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9 of the 3.2 Observing Bread Molding PPT.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collect data and record their observations in the Part D table by following the instructions in Part C of their 3.2 Observing Bread Molding Worksheets.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They may use slide 7 of the PPT, or the BTB Color Handout to talk about how BTB has a gradient of colors depending on how much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is absorbed.</a:t>
            </a:r>
          </a:p>
          <a:p>
            <a:pPr lvl="0"/>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9</a:t>
            </a:fld>
            <a:endParaRPr lang="en-US"/>
          </a:p>
        </p:txBody>
      </p:sp>
    </p:spTree>
    <p:extLst>
      <p:ext uri="{BB962C8B-B14F-4D97-AF65-F5344CB8AC3E}">
        <p14:creationId xmlns:p14="http://schemas.microsoft.com/office/powerpoint/2010/main" val="3498462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pic>
        <p:nvPicPr>
          <p:cNvPr id="8" name="Picture 7" descr="C:\Documents and Settings\Craig Douglas\My Documents\for JJ\Carbon TIME\logo\Carbon TIME 1 line small.png"/>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8162" y="687134"/>
            <a:ext cx="2689225" cy="626110"/>
          </a:xfrm>
          <a:prstGeom prst="rect">
            <a:avLst/>
          </a:prstGeom>
          <a:noFill/>
          <a:ln>
            <a:noFill/>
          </a:ln>
        </p:spPr>
      </p:pic>
      <p:sp>
        <p:nvSpPr>
          <p:cNvPr id="9" name="TextBox 8"/>
          <p:cNvSpPr txBox="1"/>
          <p:nvPr userDrawn="1"/>
        </p:nvSpPr>
        <p:spPr>
          <a:xfrm>
            <a:off x="3366003" y="690424"/>
            <a:ext cx="2287787" cy="692497"/>
          </a:xfrm>
          <a:prstGeom prst="rect">
            <a:avLst/>
          </a:prstGeom>
          <a:noFill/>
        </p:spPr>
        <p:txBody>
          <a:bodyPr wrap="none" rtlCol="0">
            <a:spAutoFit/>
          </a:bodyPr>
          <a:lstStyle/>
          <a:p>
            <a:r>
              <a:rPr lang="en-US" sz="1300" i="1" kern="1200" dirty="0">
                <a:solidFill>
                  <a:schemeClr val="tx1"/>
                </a:solidFill>
                <a:effectLst/>
                <a:latin typeface="+mn-lt"/>
                <a:ea typeface="+mn-ea"/>
                <a:cs typeface="+mn-cs"/>
              </a:rPr>
              <a:t> </a:t>
            </a:r>
            <a:endParaRPr lang="en-US" sz="1300" kern="1200" dirty="0">
              <a:solidFill>
                <a:schemeClr val="tx1"/>
              </a:solidFill>
              <a:effectLst/>
              <a:latin typeface="+mn-lt"/>
              <a:ea typeface="+mn-ea"/>
              <a:cs typeface="+mn-cs"/>
            </a:endParaRPr>
          </a:p>
          <a:p>
            <a:r>
              <a:rPr lang="en-US" sz="1300" i="1" kern="1200" dirty="0">
                <a:solidFill>
                  <a:schemeClr val="tx1"/>
                </a:solidFill>
                <a:effectLst/>
                <a:latin typeface="+mn-lt"/>
                <a:ea typeface="+mn-ea"/>
                <a:cs typeface="+mn-cs"/>
              </a:rPr>
              <a:t>Environmental Literacy Project</a:t>
            </a:r>
            <a:br>
              <a:rPr lang="en-US" sz="1300" i="1" kern="1200" dirty="0">
                <a:solidFill>
                  <a:schemeClr val="tx1"/>
                </a:solidFill>
                <a:effectLst/>
                <a:latin typeface="+mn-lt"/>
                <a:ea typeface="+mn-ea"/>
                <a:cs typeface="+mn-cs"/>
              </a:rPr>
            </a:br>
            <a:r>
              <a:rPr lang="en-US" sz="1300" i="1" kern="1200" dirty="0">
                <a:solidFill>
                  <a:schemeClr val="tx1"/>
                </a:solidFill>
                <a:effectLst/>
                <a:latin typeface="+mn-lt"/>
                <a:ea typeface="+mn-ea"/>
                <a:cs typeface="+mn-cs"/>
              </a:rPr>
              <a:t>Michigan State University</a:t>
            </a:r>
            <a:r>
              <a:rPr lang="en-US" sz="1300" dirty="0">
                <a:effectLst/>
              </a:rPr>
              <a:t> </a:t>
            </a:r>
            <a:endParaRPr lang="en-US" sz="1300" dirty="0"/>
          </a:p>
        </p:txBody>
      </p:sp>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hyperlink" Target="http://carbontime.bscs.org/decomposers/activity-2.1" TargetMode="External"/><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4.xml"/><Relationship Id="rId1" Type="http://schemas.openxmlformats.org/officeDocument/2006/relationships/slideLayout" Target="../slideLayouts/slideLayout4.xml"/><Relationship Id="rId5" Type="http://schemas.openxmlformats.org/officeDocument/2006/relationships/image" Target="../media/image8.tiff"/><Relationship Id="rId4" Type="http://schemas.openxmlformats.org/officeDocument/2006/relationships/image" Target="../media/image7.tiff"/></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1385385"/>
            <a:ext cx="8229600" cy="1838318"/>
          </a:xfrm>
        </p:spPr>
        <p:txBody>
          <a:bodyPr>
            <a:normAutofit fontScale="90000"/>
          </a:bodyPr>
          <a:lstStyle/>
          <a:p>
            <a:r>
              <a:rPr lang="en-US" i="1" dirty="0">
                <a:latin typeface="Arial"/>
                <a:cs typeface="Arial"/>
              </a:rPr>
              <a:t>Decomposers </a:t>
            </a:r>
            <a:r>
              <a:rPr lang="en-US" dirty="0">
                <a:latin typeface="Arial"/>
                <a:cs typeface="Arial"/>
              </a:rPr>
              <a:t>Unit</a:t>
            </a:r>
            <a:br>
              <a:rPr lang="en-US" dirty="0">
                <a:latin typeface="Arial"/>
                <a:cs typeface="Arial"/>
              </a:rPr>
            </a:br>
            <a:r>
              <a:rPr lang="en-US">
                <a:latin typeface="Arial"/>
                <a:cs typeface="Arial"/>
              </a:rPr>
              <a:t>Activity 3.2 </a:t>
            </a:r>
            <a:r>
              <a:rPr lang="en-US" dirty="0">
                <a:latin typeface="Arial"/>
                <a:cs typeface="Arial"/>
              </a:rPr>
              <a:t>Observing Bread Molding</a:t>
            </a:r>
          </a:p>
        </p:txBody>
      </p:sp>
      <p:sp>
        <p:nvSpPr>
          <p:cNvPr id="8" name="Slide Number Placeholder 7">
            <a:extLst>
              <a:ext uri="{FF2B5EF4-FFF2-40B4-BE49-F238E27FC236}">
                <a16:creationId xmlns:a16="http://schemas.microsoft.com/office/drawing/2014/main" id="{CE6172FF-E947-4474-BEAF-412E278AA17F}"/>
              </a:ext>
            </a:extLst>
          </p:cNvPr>
          <p:cNvSpPr>
            <a:spLocks noGrp="1"/>
          </p:cNvSpPr>
          <p:nvPr>
            <p:ph type="sldNum" sz="quarter" idx="12"/>
          </p:nvPr>
        </p:nvSpPr>
        <p:spPr/>
        <p:txBody>
          <a:bodyPr/>
          <a:lstStyle/>
          <a:p>
            <a:fld id="{D3A1C050-F6FE-0E43-A9D0-F8EEADE3D1E4}" type="slidenum">
              <a:rPr lang="en-US" smtClean="0"/>
              <a:pPr/>
              <a:t>1</a:t>
            </a:fld>
            <a:endParaRPr lang="en-US"/>
          </a:p>
        </p:txBody>
      </p:sp>
      <p:pic>
        <p:nvPicPr>
          <p:cNvPr id="10" name="Picture 9">
            <a:extLst>
              <a:ext uri="{FF2B5EF4-FFF2-40B4-BE49-F238E27FC236}">
                <a16:creationId xmlns:a16="http://schemas.microsoft.com/office/drawing/2014/main" id="{008792BB-E355-9A40-AF19-AA50B8491A0C}"/>
              </a:ext>
            </a:extLst>
          </p:cNvPr>
          <p:cNvPicPr/>
          <p:nvPr/>
        </p:nvPicPr>
        <p:blipFill>
          <a:blip r:embed="rId4">
            <a:extLst>
              <a:ext uri="{28A0092B-C50C-407E-A947-70E740481C1C}">
                <a14:useLocalDpi xmlns:a14="http://schemas.microsoft.com/office/drawing/2010/main" val="0"/>
              </a:ext>
            </a:extLst>
          </a:blip>
          <a:stretch>
            <a:fillRect/>
          </a:stretch>
        </p:blipFill>
        <p:spPr bwMode="auto">
          <a:xfrm>
            <a:off x="3071867" y="3526210"/>
            <a:ext cx="2991523" cy="2472580"/>
          </a:xfrm>
          <a:prstGeom prst="rect">
            <a:avLst/>
          </a:prstGeom>
          <a:noFill/>
          <a:ln>
            <a:noFill/>
          </a:ln>
        </p:spPr>
      </p:pic>
    </p:spTree>
    <p:extLst>
      <p:ext uri="{BB962C8B-B14F-4D97-AF65-F5344CB8AC3E}">
        <p14:creationId xmlns:p14="http://schemas.microsoft.com/office/powerpoint/2010/main" val="17161151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Bread Mold Investigation Class Results</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10</a:t>
            </a:fld>
            <a:endParaRPr lang="en-US"/>
          </a:p>
        </p:txBody>
      </p:sp>
      <p:pic>
        <p:nvPicPr>
          <p:cNvPr id="9" name="Picture 8">
            <a:extLst>
              <a:ext uri="{FF2B5EF4-FFF2-40B4-BE49-F238E27FC236}">
                <a16:creationId xmlns:a16="http://schemas.microsoft.com/office/drawing/2014/main" id="{713AA734-9BB5-144D-93CF-5E6FF33B4B4F}"/>
              </a:ext>
            </a:extLst>
          </p:cNvPr>
          <p:cNvPicPr>
            <a:picLocks noChangeAspect="1"/>
          </p:cNvPicPr>
          <p:nvPr/>
        </p:nvPicPr>
        <p:blipFill>
          <a:blip r:embed="rId3"/>
          <a:stretch>
            <a:fillRect/>
          </a:stretch>
        </p:blipFill>
        <p:spPr>
          <a:xfrm>
            <a:off x="640080" y="1449602"/>
            <a:ext cx="8046720" cy="4782947"/>
          </a:xfrm>
          <a:prstGeom prst="rect">
            <a:avLst/>
          </a:prstGeom>
        </p:spPr>
      </p:pic>
    </p:spTree>
    <p:extLst>
      <p:ext uri="{BB962C8B-B14F-4D97-AF65-F5344CB8AC3E}">
        <p14:creationId xmlns:p14="http://schemas.microsoft.com/office/powerpoint/2010/main" val="18929295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p:txBody>
          <a:bodyPr/>
          <a:lstStyle/>
          <a:p>
            <a:pPr eaLnBrk="1" hangingPunct="1"/>
            <a:r>
              <a:rPr lang="en-US" dirty="0">
                <a:latin typeface="Calibri" charset="0"/>
              </a:rPr>
              <a:t>Comparing group results</a:t>
            </a:r>
          </a:p>
        </p:txBody>
      </p:sp>
      <p:sp>
        <p:nvSpPr>
          <p:cNvPr id="3" name="Content Placeholder 2"/>
          <p:cNvSpPr>
            <a:spLocks noGrp="1"/>
          </p:cNvSpPr>
          <p:nvPr>
            <p:ph sz="half" idx="1"/>
          </p:nvPr>
        </p:nvSpPr>
        <p:spPr/>
        <p:txBody>
          <a:bodyPr rtlCol="0">
            <a:normAutofit/>
          </a:bodyPr>
          <a:lstStyle/>
          <a:p>
            <a:pPr marL="0" indent="0" eaLnBrk="1" fontAlgn="auto" hangingPunct="1">
              <a:spcAft>
                <a:spcPts val="0"/>
              </a:spcAft>
              <a:buFont typeface="Arial" pitchFamily="34" charset="0"/>
              <a:buNone/>
              <a:defRPr/>
            </a:pPr>
            <a:r>
              <a:rPr lang="en-US" dirty="0">
                <a:ea typeface="+mn-ea"/>
                <a:cs typeface="+mn-cs"/>
              </a:rPr>
              <a:t>Results for mass changes</a:t>
            </a:r>
          </a:p>
          <a:p>
            <a:pPr eaLnBrk="1" fontAlgn="auto" hangingPunct="1">
              <a:spcAft>
                <a:spcPts val="0"/>
              </a:spcAft>
              <a:buFont typeface="Arial" pitchFamily="34" charset="0"/>
              <a:buChar char="•"/>
              <a:defRPr/>
            </a:pPr>
            <a:r>
              <a:rPr lang="en-US" dirty="0">
                <a:ea typeface="+mn-ea"/>
                <a:cs typeface="+mn-cs"/>
              </a:rPr>
              <a:t>What patterns are there in measurements made by all the groups?</a:t>
            </a:r>
          </a:p>
        </p:txBody>
      </p:sp>
      <p:sp>
        <p:nvSpPr>
          <p:cNvPr id="4" name="Content Placeholder 3"/>
          <p:cNvSpPr>
            <a:spLocks noGrp="1"/>
          </p:cNvSpPr>
          <p:nvPr>
            <p:ph sz="half" idx="2"/>
          </p:nvPr>
        </p:nvSpPr>
        <p:spPr/>
        <p:txBody>
          <a:bodyPr rtlCol="0">
            <a:normAutofit/>
          </a:bodyPr>
          <a:lstStyle/>
          <a:p>
            <a:pPr marL="0" indent="0" eaLnBrk="1" fontAlgn="auto" hangingPunct="1">
              <a:spcAft>
                <a:spcPts val="0"/>
              </a:spcAft>
              <a:buFont typeface="Arial" pitchFamily="34" charset="0"/>
              <a:buNone/>
              <a:defRPr/>
            </a:pPr>
            <a:r>
              <a:rPr lang="en-US" dirty="0">
                <a:ea typeface="+mn-ea"/>
                <a:cs typeface="+mn-cs"/>
              </a:rPr>
              <a:t>Results for BTB changes</a:t>
            </a:r>
          </a:p>
          <a:p>
            <a:pPr eaLnBrk="1" fontAlgn="auto" hangingPunct="1">
              <a:spcAft>
                <a:spcPts val="0"/>
              </a:spcAft>
              <a:buFont typeface="Arial" pitchFamily="34" charset="0"/>
              <a:buChar char="•"/>
              <a:defRPr/>
            </a:pPr>
            <a:r>
              <a:rPr lang="en-US" dirty="0">
                <a:ea typeface="+mn-ea"/>
                <a:cs typeface="+mn-cs"/>
              </a:rPr>
              <a:t>What patterns are there in observations made by all the groups?</a:t>
            </a:r>
          </a:p>
        </p:txBody>
      </p:sp>
      <p:sp>
        <p:nvSpPr>
          <p:cNvPr id="2" name="Slide Number Placeholder 1">
            <a:extLst>
              <a:ext uri="{FF2B5EF4-FFF2-40B4-BE49-F238E27FC236}">
                <a16:creationId xmlns:a16="http://schemas.microsoft.com/office/drawing/2014/main" id="{B0EC8BFB-6F24-4B2D-A8A9-3894FE5EBA27}"/>
              </a:ext>
            </a:extLst>
          </p:cNvPr>
          <p:cNvSpPr>
            <a:spLocks noGrp="1"/>
          </p:cNvSpPr>
          <p:nvPr>
            <p:ph type="sldNum" sz="quarter" idx="12"/>
          </p:nvPr>
        </p:nvSpPr>
        <p:spPr/>
        <p:txBody>
          <a:bodyPr/>
          <a:lstStyle/>
          <a:p>
            <a:fld id="{D3A1C050-F6FE-0E43-A9D0-F8EEADE3D1E4}" type="slidenum">
              <a:rPr lang="en-US" smtClean="0"/>
              <a:pPr/>
              <a:t>11</a:t>
            </a:fld>
            <a:endParaRPr lang="en-US"/>
          </a:p>
        </p:txBody>
      </p:sp>
    </p:spTree>
    <p:extLst>
      <p:ext uri="{BB962C8B-B14F-4D97-AF65-F5344CB8AC3E}">
        <p14:creationId xmlns:p14="http://schemas.microsoft.com/office/powerpoint/2010/main" val="35496855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Bread molding video</a:t>
            </a:r>
          </a:p>
        </p:txBody>
      </p:sp>
      <p:sp>
        <p:nvSpPr>
          <p:cNvPr id="5" name="Slide Number Placeholder 4"/>
          <p:cNvSpPr>
            <a:spLocks noGrp="1"/>
          </p:cNvSpPr>
          <p:nvPr>
            <p:ph type="sldNum" sz="quarter" idx="12"/>
          </p:nvPr>
        </p:nvSpPr>
        <p:spPr/>
        <p:txBody>
          <a:bodyPr/>
          <a:lstStyle/>
          <a:p>
            <a:fld id="{D3A1C050-F6FE-0E43-A9D0-F8EEADE3D1E4}" type="slidenum">
              <a:rPr lang="en-US" smtClean="0"/>
              <a:pPr/>
              <a:t>12</a:t>
            </a:fld>
            <a:endParaRPr lang="en-US"/>
          </a:p>
        </p:txBody>
      </p:sp>
      <p:pic>
        <p:nvPicPr>
          <p:cNvPr id="4" name="Picture 3">
            <a:hlinkClick r:id="rId3"/>
          </p:cNvPr>
          <p:cNvPicPr>
            <a:picLocks noChangeAspect="1"/>
          </p:cNvPicPr>
          <p:nvPr/>
        </p:nvPicPr>
        <p:blipFill rotWithShape="1">
          <a:blip r:embed="rId4"/>
          <a:srcRect t="-4484" b="7610"/>
          <a:stretch/>
        </p:blipFill>
        <p:spPr>
          <a:xfrm>
            <a:off x="386883" y="1370013"/>
            <a:ext cx="8370234" cy="4558898"/>
          </a:xfrm>
          <a:prstGeom prst="rect">
            <a:avLst/>
          </a:prstGeom>
        </p:spPr>
      </p:pic>
    </p:spTree>
    <p:extLst>
      <p:ext uri="{BB962C8B-B14F-4D97-AF65-F5344CB8AC3E}">
        <p14:creationId xmlns:p14="http://schemas.microsoft.com/office/powerpoint/2010/main" val="31457784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1"/>
          <p:cNvSpPr>
            <a:spLocks noGrp="1"/>
          </p:cNvSpPr>
          <p:nvPr>
            <p:ph type="title"/>
          </p:nvPr>
        </p:nvSpPr>
        <p:spPr/>
        <p:txBody>
          <a:bodyPr/>
          <a:lstStyle/>
          <a:p>
            <a:pPr eaLnBrk="1" hangingPunct="1"/>
            <a:r>
              <a:rPr lang="en-US" dirty="0">
                <a:latin typeface="Calibri" charset="0"/>
              </a:rPr>
              <a:t>BTB results for Ms. Drayton’s class</a:t>
            </a:r>
          </a:p>
        </p:txBody>
      </p:sp>
      <p:graphicFrame>
        <p:nvGraphicFramePr>
          <p:cNvPr id="4" name="Table 3"/>
          <p:cNvGraphicFramePr>
            <a:graphicFrameLocks noGrp="1"/>
          </p:cNvGraphicFramePr>
          <p:nvPr/>
        </p:nvGraphicFramePr>
        <p:xfrm>
          <a:off x="457200" y="1447800"/>
          <a:ext cx="4038600" cy="4269013"/>
        </p:xfrm>
        <a:graphic>
          <a:graphicData uri="http://schemas.openxmlformats.org/drawingml/2006/table">
            <a:tbl>
              <a:tblPr/>
              <a:tblGrid>
                <a:gridCol w="2019300">
                  <a:extLst>
                    <a:ext uri="{9D8B030D-6E8A-4147-A177-3AD203B41FA5}">
                      <a16:colId xmlns:a16="http://schemas.microsoft.com/office/drawing/2014/main" val="20000"/>
                    </a:ext>
                  </a:extLst>
                </a:gridCol>
                <a:gridCol w="2019300">
                  <a:extLst>
                    <a:ext uri="{9D8B030D-6E8A-4147-A177-3AD203B41FA5}">
                      <a16:colId xmlns:a16="http://schemas.microsoft.com/office/drawing/2014/main" val="20001"/>
                    </a:ext>
                  </a:extLst>
                </a:gridCol>
              </a:tblGrid>
              <a:tr h="766374">
                <a:tc>
                  <a:txBody>
                    <a:bodyPr/>
                    <a:lstStyle/>
                    <a:p>
                      <a:pPr algn="ctr" fontAlgn="b"/>
                      <a:r>
                        <a:rPr lang="en-US" sz="2800" b="0" i="0" u="none" strike="noStrike" dirty="0">
                          <a:solidFill>
                            <a:srgbClr val="000000"/>
                          </a:solidFill>
                          <a:effectLst/>
                          <a:latin typeface="Calibri"/>
                        </a:rPr>
                        <a:t>Day 1</a:t>
                      </a:r>
                    </a:p>
                  </a:txBody>
                  <a:tcPr marL="12700" marR="12700" marT="12697"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b"/>
                      <a:r>
                        <a:rPr lang="en-US" sz="2800" b="0" i="0" u="none" strike="noStrike" dirty="0">
                          <a:solidFill>
                            <a:srgbClr val="000000"/>
                          </a:solidFill>
                          <a:effectLst/>
                          <a:latin typeface="Calibri"/>
                        </a:rPr>
                        <a:t>Day 2</a:t>
                      </a:r>
                    </a:p>
                  </a:txBody>
                  <a:tcPr marL="12700" marR="12700" marT="12697"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0"/>
                  </a:ext>
                </a:extLst>
              </a:tr>
              <a:tr h="866081">
                <a:tc>
                  <a:txBody>
                    <a:bodyPr/>
                    <a:lstStyle/>
                    <a:p>
                      <a:pPr algn="ctr" fontAlgn="ctr"/>
                      <a:r>
                        <a:rPr lang="en-US" sz="2800" b="1" i="0" u="none" strike="noStrike" dirty="0">
                          <a:solidFill>
                            <a:srgbClr val="000000"/>
                          </a:solidFill>
                          <a:effectLst/>
                          <a:latin typeface="Calibri"/>
                        </a:rPr>
                        <a:t>start BTB color</a:t>
                      </a:r>
                    </a:p>
                  </a:txBody>
                  <a:tcPr marL="12700" marR="12700" marT="12697"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ctr"/>
                      <a:r>
                        <a:rPr lang="en-US" sz="2800" b="1" i="0" u="none" strike="noStrike" dirty="0">
                          <a:solidFill>
                            <a:srgbClr val="000000"/>
                          </a:solidFill>
                          <a:effectLst/>
                          <a:latin typeface="Calibri"/>
                        </a:rPr>
                        <a:t>end BTB color</a:t>
                      </a:r>
                    </a:p>
                  </a:txBody>
                  <a:tcPr marL="12700" marR="12700" marT="12697"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1"/>
                  </a:ext>
                </a:extLst>
              </a:tr>
              <a:tr h="439389">
                <a:tc>
                  <a:txBody>
                    <a:bodyPr/>
                    <a:lstStyle/>
                    <a:p>
                      <a:pPr algn="ctr" fontAlgn="ctr"/>
                      <a:r>
                        <a:rPr lang="en-US" sz="2800" b="0" i="0" u="none" strike="noStrike" dirty="0">
                          <a:solidFill>
                            <a:srgbClr val="000000"/>
                          </a:solidFill>
                          <a:effectLst/>
                          <a:latin typeface="Calibri"/>
                        </a:rPr>
                        <a:t>blue</a:t>
                      </a:r>
                    </a:p>
                  </a:txBody>
                  <a:tcPr marL="12700" marR="12700" marT="12697"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ctr"/>
                      <a:r>
                        <a:rPr lang="en-US" sz="2800" b="0" i="0" u="none" strike="noStrike" dirty="0">
                          <a:solidFill>
                            <a:srgbClr val="000000"/>
                          </a:solidFill>
                          <a:effectLst/>
                          <a:latin typeface="Calibri"/>
                        </a:rPr>
                        <a:t>yellow</a:t>
                      </a:r>
                    </a:p>
                  </a:txBody>
                  <a:tcPr marL="12700" marR="12700" marT="12697"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2"/>
                  </a:ext>
                </a:extLst>
              </a:tr>
              <a:tr h="439389">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2800" b="0" i="0" u="none" strike="noStrike" dirty="0">
                          <a:solidFill>
                            <a:srgbClr val="000000"/>
                          </a:solidFill>
                          <a:effectLst/>
                          <a:latin typeface="+mn-lt"/>
                        </a:rPr>
                        <a:t>blue</a:t>
                      </a:r>
                    </a:p>
                  </a:txBody>
                  <a:tcPr marL="12700" marR="12700" marT="12697"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ctr"/>
                      <a:r>
                        <a:rPr lang="en-US" sz="2800" b="0" i="0" u="none" strike="noStrike" dirty="0">
                          <a:solidFill>
                            <a:srgbClr val="000000"/>
                          </a:solidFill>
                          <a:effectLst/>
                          <a:latin typeface="Calibri"/>
                        </a:rPr>
                        <a:t>yellow</a:t>
                      </a:r>
                    </a:p>
                  </a:txBody>
                  <a:tcPr marL="12700" marR="12700" marT="12697"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3"/>
                  </a:ext>
                </a:extLst>
              </a:tr>
              <a:tr h="439389">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2800" b="0" i="0" u="none" strike="noStrike" dirty="0">
                          <a:solidFill>
                            <a:srgbClr val="000000"/>
                          </a:solidFill>
                          <a:effectLst/>
                          <a:latin typeface="+mn-lt"/>
                        </a:rPr>
                        <a:t>blue</a:t>
                      </a:r>
                    </a:p>
                  </a:txBody>
                  <a:tcPr marL="12700" marR="12700" marT="12697"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ctr"/>
                      <a:r>
                        <a:rPr lang="en-US" sz="2800" b="0" i="0" u="none" strike="noStrike" dirty="0">
                          <a:solidFill>
                            <a:srgbClr val="000000"/>
                          </a:solidFill>
                          <a:effectLst/>
                          <a:latin typeface="Calibri"/>
                        </a:rPr>
                        <a:t>yellow</a:t>
                      </a:r>
                    </a:p>
                  </a:txBody>
                  <a:tcPr marL="12700" marR="12700" marT="12697"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4"/>
                  </a:ext>
                </a:extLst>
              </a:tr>
              <a:tr h="439389">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2800" b="0" i="0" u="none" strike="noStrike" dirty="0">
                          <a:solidFill>
                            <a:srgbClr val="000000"/>
                          </a:solidFill>
                          <a:effectLst/>
                          <a:latin typeface="+mn-lt"/>
                        </a:rPr>
                        <a:t>blue</a:t>
                      </a:r>
                    </a:p>
                  </a:txBody>
                  <a:tcPr marL="12700" marR="12700" marT="12697"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ctr"/>
                      <a:r>
                        <a:rPr lang="en-US" sz="2800" b="0" i="0" u="none" strike="noStrike" dirty="0">
                          <a:solidFill>
                            <a:srgbClr val="000000"/>
                          </a:solidFill>
                          <a:effectLst/>
                          <a:latin typeface="Calibri"/>
                        </a:rPr>
                        <a:t>yellow</a:t>
                      </a:r>
                    </a:p>
                  </a:txBody>
                  <a:tcPr marL="12700" marR="12700" marT="12697"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5"/>
                  </a:ext>
                </a:extLst>
              </a:tr>
              <a:tr h="439389">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2800" b="0" i="0" u="none" strike="noStrike" dirty="0">
                          <a:solidFill>
                            <a:srgbClr val="000000"/>
                          </a:solidFill>
                          <a:effectLst/>
                          <a:latin typeface="+mn-lt"/>
                        </a:rPr>
                        <a:t>blue</a:t>
                      </a:r>
                    </a:p>
                  </a:txBody>
                  <a:tcPr marL="12700" marR="12700" marT="12697"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ctr"/>
                      <a:r>
                        <a:rPr lang="en-US" sz="2800" b="0" i="0" u="none" strike="noStrike" dirty="0">
                          <a:solidFill>
                            <a:srgbClr val="000000"/>
                          </a:solidFill>
                          <a:effectLst/>
                          <a:latin typeface="Calibri"/>
                        </a:rPr>
                        <a:t>yellow</a:t>
                      </a:r>
                    </a:p>
                  </a:txBody>
                  <a:tcPr marL="12700" marR="12700" marT="12697"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6"/>
                  </a:ext>
                </a:extLst>
              </a:tr>
              <a:tr h="439389">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2800" b="0" i="0" u="none" strike="noStrike" dirty="0">
                          <a:solidFill>
                            <a:srgbClr val="000000"/>
                          </a:solidFill>
                          <a:effectLst/>
                          <a:latin typeface="+mn-lt"/>
                        </a:rPr>
                        <a:t>blue</a:t>
                      </a:r>
                    </a:p>
                  </a:txBody>
                  <a:tcPr marL="12700" marR="12700" marT="12697"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ctr"/>
                      <a:r>
                        <a:rPr lang="en-US" sz="2800" b="0" i="0" u="none" strike="noStrike" dirty="0">
                          <a:solidFill>
                            <a:srgbClr val="000000"/>
                          </a:solidFill>
                          <a:effectLst/>
                          <a:latin typeface="Calibri"/>
                        </a:rPr>
                        <a:t>yellow</a:t>
                      </a:r>
                    </a:p>
                  </a:txBody>
                  <a:tcPr marL="12700" marR="12700" marT="12697"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
        <p:nvSpPr>
          <p:cNvPr id="27679" name="TextBox 5"/>
          <p:cNvSpPr txBox="1">
            <a:spLocks noChangeArrowheads="1"/>
          </p:cNvSpPr>
          <p:nvPr/>
        </p:nvSpPr>
        <p:spPr bwMode="auto">
          <a:xfrm>
            <a:off x="4791308" y="4263338"/>
            <a:ext cx="3670043" cy="206210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US" sz="3200" dirty="0"/>
              <a:t>How do your results compare with the results from Ms. Drayton’s Class?</a:t>
            </a:r>
          </a:p>
        </p:txBody>
      </p:sp>
      <p:pic>
        <p:nvPicPr>
          <p:cNvPr id="27680" name="Picture 6"/>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4791308" y="1453290"/>
            <a:ext cx="3504491" cy="261351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Slide Number Placeholder 1">
            <a:extLst>
              <a:ext uri="{FF2B5EF4-FFF2-40B4-BE49-F238E27FC236}">
                <a16:creationId xmlns:a16="http://schemas.microsoft.com/office/drawing/2014/main" id="{C5275CB0-C8CA-4D4C-A4B8-860C6611FEED}"/>
              </a:ext>
            </a:extLst>
          </p:cNvPr>
          <p:cNvSpPr>
            <a:spLocks noGrp="1"/>
          </p:cNvSpPr>
          <p:nvPr>
            <p:ph type="sldNum" sz="quarter" idx="12"/>
          </p:nvPr>
        </p:nvSpPr>
        <p:spPr/>
        <p:txBody>
          <a:bodyPr/>
          <a:lstStyle/>
          <a:p>
            <a:fld id="{D3A1C050-F6FE-0E43-A9D0-F8EEADE3D1E4}" type="slidenum">
              <a:rPr lang="en-US" smtClean="0"/>
              <a:pPr/>
              <a:t>13</a:t>
            </a:fld>
            <a:endParaRPr lang="en-US"/>
          </a:p>
        </p:txBody>
      </p:sp>
    </p:spTree>
    <p:extLst>
      <p:ext uri="{BB962C8B-B14F-4D97-AF65-F5344CB8AC3E}">
        <p14:creationId xmlns:p14="http://schemas.microsoft.com/office/powerpoint/2010/main" val="6990172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3360" y="211652"/>
            <a:ext cx="8229600" cy="838200"/>
          </a:xfrm>
        </p:spPr>
        <p:txBody>
          <a:bodyPr rtlCol="0">
            <a:normAutofit/>
          </a:bodyPr>
          <a:lstStyle/>
          <a:p>
            <a:pPr eaLnBrk="1" fontAlgn="auto" hangingPunct="1">
              <a:spcAft>
                <a:spcPts val="0"/>
              </a:spcAft>
              <a:defRPr/>
            </a:pPr>
            <a:r>
              <a:rPr lang="en-US" sz="3200" dirty="0">
                <a:ea typeface="+mj-ea"/>
                <a:cs typeface="+mj-cs"/>
              </a:rPr>
              <a:t>Mass results for Ms. Drayton’s class</a:t>
            </a:r>
          </a:p>
        </p:txBody>
      </p:sp>
      <p:sp>
        <p:nvSpPr>
          <p:cNvPr id="28674" name="Content Placeholder 2"/>
          <p:cNvSpPr>
            <a:spLocks noGrp="1"/>
          </p:cNvSpPr>
          <p:nvPr>
            <p:ph idx="1"/>
          </p:nvPr>
        </p:nvSpPr>
        <p:spPr>
          <a:xfrm>
            <a:off x="152400" y="5900686"/>
            <a:ext cx="8915400" cy="685800"/>
          </a:xfrm>
        </p:spPr>
        <p:txBody>
          <a:bodyPr/>
          <a:lstStyle/>
          <a:p>
            <a:pPr marL="0" indent="0" algn="ctr" eaLnBrk="1" hangingPunct="1">
              <a:buFont typeface="Arial" charset="0"/>
              <a:buNone/>
            </a:pPr>
            <a:r>
              <a:rPr lang="en-US" sz="2400" dirty="0">
                <a:latin typeface="Calibri" charset="0"/>
              </a:rPr>
              <a:t>How do your results compare with Ms. Drayton’s class results?</a:t>
            </a:r>
          </a:p>
        </p:txBody>
      </p:sp>
      <p:graphicFrame>
        <p:nvGraphicFramePr>
          <p:cNvPr id="4" name="Table 3"/>
          <p:cNvGraphicFramePr>
            <a:graphicFrameLocks noGrp="1"/>
          </p:cNvGraphicFramePr>
          <p:nvPr>
            <p:extLst>
              <p:ext uri="{D42A27DB-BD31-4B8C-83A1-F6EECF244321}">
                <p14:modId xmlns:p14="http://schemas.microsoft.com/office/powerpoint/2010/main" val="223344282"/>
              </p:ext>
            </p:extLst>
          </p:nvPr>
        </p:nvGraphicFramePr>
        <p:xfrm>
          <a:off x="1451542" y="1174187"/>
          <a:ext cx="5853319" cy="4620060"/>
        </p:xfrm>
        <a:graphic>
          <a:graphicData uri="http://schemas.openxmlformats.org/drawingml/2006/table">
            <a:tbl>
              <a:tblPr/>
              <a:tblGrid>
                <a:gridCol w="2121508">
                  <a:extLst>
                    <a:ext uri="{9D8B030D-6E8A-4147-A177-3AD203B41FA5}">
                      <a16:colId xmlns:a16="http://schemas.microsoft.com/office/drawing/2014/main" val="20000"/>
                    </a:ext>
                  </a:extLst>
                </a:gridCol>
                <a:gridCol w="2044829">
                  <a:extLst>
                    <a:ext uri="{9D8B030D-6E8A-4147-A177-3AD203B41FA5}">
                      <a16:colId xmlns:a16="http://schemas.microsoft.com/office/drawing/2014/main" val="20001"/>
                    </a:ext>
                  </a:extLst>
                </a:gridCol>
                <a:gridCol w="1686982">
                  <a:extLst>
                    <a:ext uri="{9D8B030D-6E8A-4147-A177-3AD203B41FA5}">
                      <a16:colId xmlns:a16="http://schemas.microsoft.com/office/drawing/2014/main" val="20002"/>
                    </a:ext>
                  </a:extLst>
                </a:gridCol>
              </a:tblGrid>
              <a:tr h="1204502">
                <a:tc>
                  <a:txBody>
                    <a:bodyPr/>
                    <a:lstStyle/>
                    <a:p>
                      <a:pPr algn="ctr" fontAlgn="ctr"/>
                      <a:r>
                        <a:rPr lang="en-US" sz="2400" b="1" i="0" u="none" strike="noStrike" dirty="0">
                          <a:solidFill>
                            <a:srgbClr val="000000"/>
                          </a:solidFill>
                          <a:latin typeface="Calibri"/>
                        </a:rPr>
                        <a:t>Initial mass bread and mold in Petri dish (g)</a:t>
                      </a:r>
                    </a:p>
                  </a:txBody>
                  <a:tcPr marL="12698" marR="12698" marT="126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75000"/>
                      </a:schemeClr>
                    </a:solidFill>
                  </a:tcPr>
                </a:tc>
                <a:tc>
                  <a:txBody>
                    <a:bodyPr/>
                    <a:lstStyle/>
                    <a:p>
                      <a:pPr algn="ctr" fontAlgn="ctr"/>
                      <a:r>
                        <a:rPr lang="en-US" sz="2400" b="1" i="0" u="none" strike="noStrike" dirty="0">
                          <a:solidFill>
                            <a:srgbClr val="000000"/>
                          </a:solidFill>
                          <a:latin typeface="Calibri"/>
                        </a:rPr>
                        <a:t>Final mass after 7 days (</a:t>
                      </a:r>
                      <a:r>
                        <a:rPr lang="en-US" sz="2400" b="1" i="0" u="none" strike="noStrike" dirty="0" err="1">
                          <a:solidFill>
                            <a:srgbClr val="000000"/>
                          </a:solidFill>
                          <a:latin typeface="Calibri"/>
                        </a:rPr>
                        <a:t>g</a:t>
                      </a:r>
                      <a:r>
                        <a:rPr lang="en-US" sz="2400" b="1" i="0" u="none" strike="noStrike" dirty="0">
                          <a:solidFill>
                            <a:srgbClr val="000000"/>
                          </a:solidFill>
                          <a:latin typeface="Calibri"/>
                        </a:rPr>
                        <a:t>) </a:t>
                      </a:r>
                    </a:p>
                  </a:txBody>
                  <a:tcPr marL="12698" marR="12698" marT="126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75000"/>
                      </a:schemeClr>
                    </a:solidFill>
                  </a:tcPr>
                </a:tc>
                <a:tc>
                  <a:txBody>
                    <a:bodyPr/>
                    <a:lstStyle/>
                    <a:p>
                      <a:pPr algn="ctr" fontAlgn="ctr"/>
                      <a:r>
                        <a:rPr lang="en-US" sz="2400" b="1" i="0" u="none" strike="noStrike" dirty="0">
                          <a:solidFill>
                            <a:srgbClr val="000000"/>
                          </a:solidFill>
                          <a:latin typeface="Calibri"/>
                        </a:rPr>
                        <a:t>Change in mass after 1 week (</a:t>
                      </a:r>
                      <a:r>
                        <a:rPr lang="en-US" sz="2400" b="1" i="0" u="none" strike="noStrike" dirty="0" err="1">
                          <a:solidFill>
                            <a:srgbClr val="000000"/>
                          </a:solidFill>
                          <a:latin typeface="Calibri"/>
                        </a:rPr>
                        <a:t>g</a:t>
                      </a:r>
                      <a:r>
                        <a:rPr lang="en-US" sz="2400" b="1" i="0" u="none" strike="noStrike" dirty="0">
                          <a:solidFill>
                            <a:srgbClr val="000000"/>
                          </a:solidFill>
                          <a:latin typeface="Calibri"/>
                        </a:rPr>
                        <a:t>)</a:t>
                      </a:r>
                    </a:p>
                  </a:txBody>
                  <a:tcPr marL="12698" marR="12698" marT="126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75000"/>
                      </a:schemeClr>
                    </a:solidFill>
                  </a:tcPr>
                </a:tc>
                <a:extLst>
                  <a:ext uri="{0D108BD9-81ED-4DB2-BD59-A6C34878D82A}">
                    <a16:rowId xmlns:a16="http://schemas.microsoft.com/office/drawing/2014/main" val="10000"/>
                  </a:ext>
                </a:extLst>
              </a:tr>
              <a:tr h="387879">
                <a:tc>
                  <a:txBody>
                    <a:bodyPr/>
                    <a:lstStyle/>
                    <a:p>
                      <a:pPr algn="ctr" fontAlgn="b"/>
                      <a:r>
                        <a:rPr lang="en-US" sz="2400" b="0" i="0" u="none" strike="noStrike" dirty="0">
                          <a:solidFill>
                            <a:srgbClr val="000000"/>
                          </a:solidFill>
                          <a:effectLst/>
                          <a:latin typeface="Calibri"/>
                        </a:rPr>
                        <a:t>39.50</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400" b="0" i="0" u="none" strike="noStrike">
                          <a:solidFill>
                            <a:srgbClr val="000000"/>
                          </a:solidFill>
                          <a:effectLst/>
                          <a:latin typeface="Calibri"/>
                        </a:rPr>
                        <a:t>37.60</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Calibri"/>
                        </a:rPr>
                        <a:t>-1.90</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51373">
                <a:tc>
                  <a:txBody>
                    <a:bodyPr/>
                    <a:lstStyle/>
                    <a:p>
                      <a:pPr algn="ctr" fontAlgn="b"/>
                      <a:r>
                        <a:rPr lang="en-US" sz="2400" b="0" i="0" u="none" strike="noStrike">
                          <a:solidFill>
                            <a:srgbClr val="000000"/>
                          </a:solidFill>
                          <a:effectLst/>
                          <a:latin typeface="Calibri"/>
                        </a:rPr>
                        <a:t>23.51</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400" b="0" i="0" u="none" strike="noStrike" dirty="0">
                          <a:solidFill>
                            <a:srgbClr val="000000"/>
                          </a:solidFill>
                          <a:effectLst/>
                          <a:latin typeface="Calibri"/>
                        </a:rPr>
                        <a:t>20.75</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Calibri"/>
                        </a:rPr>
                        <a:t>-2.76</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51373">
                <a:tc>
                  <a:txBody>
                    <a:bodyPr/>
                    <a:lstStyle/>
                    <a:p>
                      <a:pPr algn="ctr" fontAlgn="b"/>
                      <a:r>
                        <a:rPr lang="en-US" sz="2400" b="0" i="0" u="none" strike="noStrike">
                          <a:solidFill>
                            <a:srgbClr val="000000"/>
                          </a:solidFill>
                          <a:effectLst/>
                          <a:latin typeface="Calibri"/>
                        </a:rPr>
                        <a:t>35.57</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400" b="0" i="0" u="none" strike="noStrike" dirty="0">
                          <a:solidFill>
                            <a:srgbClr val="000000"/>
                          </a:solidFill>
                          <a:effectLst/>
                          <a:latin typeface="Calibri"/>
                        </a:rPr>
                        <a:t>31.38</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Calibri"/>
                        </a:rPr>
                        <a:t>-4.19</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51373">
                <a:tc>
                  <a:txBody>
                    <a:bodyPr/>
                    <a:lstStyle/>
                    <a:p>
                      <a:pPr algn="ctr" fontAlgn="b"/>
                      <a:r>
                        <a:rPr lang="en-US" sz="2400" b="0" i="0" u="none" strike="noStrike" dirty="0">
                          <a:solidFill>
                            <a:srgbClr val="000000"/>
                          </a:solidFill>
                          <a:effectLst/>
                          <a:latin typeface="Calibri"/>
                        </a:rPr>
                        <a:t>29.26</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400" b="0" i="0" u="none" strike="noStrike" dirty="0">
                          <a:solidFill>
                            <a:srgbClr val="000000"/>
                          </a:solidFill>
                          <a:effectLst/>
                          <a:latin typeface="Calibri"/>
                        </a:rPr>
                        <a:t>25.38</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Calibri"/>
                        </a:rPr>
                        <a:t>-3.88</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51373">
                <a:tc>
                  <a:txBody>
                    <a:bodyPr/>
                    <a:lstStyle/>
                    <a:p>
                      <a:pPr algn="ctr" fontAlgn="b"/>
                      <a:r>
                        <a:rPr lang="en-US" sz="2400" b="0" i="0" u="none" strike="noStrike">
                          <a:solidFill>
                            <a:srgbClr val="000000"/>
                          </a:solidFill>
                          <a:effectLst/>
                          <a:latin typeface="Calibri"/>
                        </a:rPr>
                        <a:t>31.67</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400" b="0" i="0" u="none" strike="noStrike">
                          <a:solidFill>
                            <a:srgbClr val="000000"/>
                          </a:solidFill>
                          <a:effectLst/>
                          <a:latin typeface="Calibri"/>
                        </a:rPr>
                        <a:t>30.37</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Calibri"/>
                        </a:rPr>
                        <a:t>-1.30</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51373">
                <a:tc>
                  <a:txBody>
                    <a:bodyPr/>
                    <a:lstStyle/>
                    <a:p>
                      <a:pPr algn="ctr" fontAlgn="b"/>
                      <a:r>
                        <a:rPr lang="en-US" sz="2400" b="0" i="0" u="none" strike="noStrike">
                          <a:solidFill>
                            <a:srgbClr val="000000"/>
                          </a:solidFill>
                          <a:effectLst/>
                          <a:latin typeface="Calibri"/>
                        </a:rPr>
                        <a:t>32.18</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400" b="0" i="0" u="none" strike="noStrike">
                          <a:solidFill>
                            <a:srgbClr val="000000"/>
                          </a:solidFill>
                          <a:effectLst/>
                          <a:latin typeface="Calibri"/>
                        </a:rPr>
                        <a:t>31.36</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Calibri"/>
                        </a:rPr>
                        <a:t>-0.82</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51373">
                <a:tc>
                  <a:txBody>
                    <a:bodyPr/>
                    <a:lstStyle/>
                    <a:p>
                      <a:pPr algn="ctr" fontAlgn="b"/>
                      <a:r>
                        <a:rPr lang="en-US" sz="2400" b="0" i="0" u="none" strike="noStrike">
                          <a:solidFill>
                            <a:srgbClr val="000000"/>
                          </a:solidFill>
                          <a:effectLst/>
                          <a:latin typeface="Calibri"/>
                        </a:rPr>
                        <a:t>33.27</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400" b="0" i="0" u="none" strike="noStrike">
                          <a:solidFill>
                            <a:srgbClr val="000000"/>
                          </a:solidFill>
                          <a:effectLst/>
                          <a:latin typeface="Calibri"/>
                        </a:rPr>
                        <a:t>31.13</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Calibri"/>
                        </a:rPr>
                        <a:t>-2.14</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351373">
                <a:tc>
                  <a:txBody>
                    <a:bodyPr/>
                    <a:lstStyle/>
                    <a:p>
                      <a:pPr algn="ctr" fontAlgn="b"/>
                      <a:r>
                        <a:rPr lang="en-US" sz="2400" b="0" i="0" u="none" strike="noStrike" dirty="0">
                          <a:solidFill>
                            <a:srgbClr val="000000"/>
                          </a:solidFill>
                          <a:effectLst/>
                          <a:latin typeface="Calibri"/>
                        </a:rPr>
                        <a:t>30.86</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400" b="0" i="0" u="none" strike="noStrike" dirty="0">
                          <a:solidFill>
                            <a:srgbClr val="000000"/>
                          </a:solidFill>
                          <a:effectLst/>
                          <a:latin typeface="Calibri"/>
                        </a:rPr>
                        <a:t>28.95</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Calibri"/>
                        </a:rPr>
                        <a:t>-1.91</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351373">
                <a:tc gridSpan="3">
                  <a:txBody>
                    <a:bodyPr/>
                    <a:lstStyle/>
                    <a:p>
                      <a:pPr algn="ctr" fontAlgn="ctr"/>
                      <a:r>
                        <a:rPr lang="en-US" sz="2400" b="1" i="0" u="none" strike="noStrike" dirty="0">
                          <a:solidFill>
                            <a:srgbClr val="000000"/>
                          </a:solidFill>
                          <a:effectLst/>
                          <a:latin typeface="Calibri"/>
                        </a:rPr>
                        <a:t>Average change in weight =                   -2.63</a:t>
                      </a:r>
                    </a:p>
                  </a:txBody>
                  <a:tcPr marL="12698" marR="12698" marT="126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2400" b="0" i="0" u="none" strike="noStrike" dirty="0">
                        <a:solidFill>
                          <a:srgbClr val="000000"/>
                        </a:solidFill>
                        <a:effectLst/>
                        <a:latin typeface="Calibri"/>
                      </a:endParaRP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2400" b="0" i="0" u="none" strike="noStrike" dirty="0">
                        <a:solidFill>
                          <a:srgbClr val="000000"/>
                        </a:solidFill>
                        <a:effectLst/>
                        <a:latin typeface="Calibri"/>
                      </a:endParaRP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bl>
          </a:graphicData>
        </a:graphic>
      </p:graphicFrame>
      <p:sp>
        <p:nvSpPr>
          <p:cNvPr id="3" name="Slide Number Placeholder 2">
            <a:extLst>
              <a:ext uri="{FF2B5EF4-FFF2-40B4-BE49-F238E27FC236}">
                <a16:creationId xmlns:a16="http://schemas.microsoft.com/office/drawing/2014/main" id="{EC2FA10F-90FE-444B-872D-AB8FF9DDB37D}"/>
              </a:ext>
            </a:extLst>
          </p:cNvPr>
          <p:cNvSpPr>
            <a:spLocks noGrp="1"/>
          </p:cNvSpPr>
          <p:nvPr>
            <p:ph type="sldNum" sz="quarter" idx="12"/>
          </p:nvPr>
        </p:nvSpPr>
        <p:spPr/>
        <p:txBody>
          <a:bodyPr/>
          <a:lstStyle/>
          <a:p>
            <a:fld id="{D3A1C050-F6FE-0E43-A9D0-F8EEADE3D1E4}" type="slidenum">
              <a:rPr lang="en-US" smtClean="0"/>
              <a:pPr/>
              <a:t>14</a:t>
            </a:fld>
            <a:endParaRPr lang="en-US" dirty="0"/>
          </a:p>
        </p:txBody>
      </p:sp>
    </p:spTree>
    <p:extLst>
      <p:ext uri="{BB962C8B-B14F-4D97-AF65-F5344CB8AC3E}">
        <p14:creationId xmlns:p14="http://schemas.microsoft.com/office/powerpoint/2010/main" val="41393617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Complete Part E of the worksheet</a:t>
            </a:r>
          </a:p>
        </p:txBody>
      </p:sp>
      <p:sp>
        <p:nvSpPr>
          <p:cNvPr id="3" name="Content Placeholder 2"/>
          <p:cNvSpPr>
            <a:spLocks noGrp="1"/>
          </p:cNvSpPr>
          <p:nvPr>
            <p:ph idx="1"/>
          </p:nvPr>
        </p:nvSpPr>
        <p:spPr/>
        <p:txBody>
          <a:bodyPr/>
          <a:lstStyle/>
          <a:p>
            <a:r>
              <a:rPr lang="en-US" dirty="0"/>
              <a:t>Describe any patterns you see in the class data related to changes in mass and BTB in Part E.</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15</a:t>
            </a:fld>
            <a:endParaRPr lang="en-US"/>
          </a:p>
        </p:txBody>
      </p:sp>
    </p:spTree>
    <p:extLst>
      <p:ext uri="{BB962C8B-B14F-4D97-AF65-F5344CB8AC3E}">
        <p14:creationId xmlns:p14="http://schemas.microsoft.com/office/powerpoint/2010/main" val="25566660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Revisit your predictions</a:t>
            </a:r>
          </a:p>
        </p:txBody>
      </p:sp>
      <p:sp>
        <p:nvSpPr>
          <p:cNvPr id="6" name="Content Placeholder 5"/>
          <p:cNvSpPr>
            <a:spLocks noGrp="1"/>
          </p:cNvSpPr>
          <p:nvPr>
            <p:ph idx="1"/>
          </p:nvPr>
        </p:nvSpPr>
        <p:spPr/>
        <p:txBody>
          <a:bodyPr/>
          <a:lstStyle/>
          <a:p>
            <a:r>
              <a:rPr lang="en-US" dirty="0"/>
              <a:t>Which predictions were correct?</a:t>
            </a:r>
          </a:p>
          <a:p>
            <a:r>
              <a:rPr lang="en-US" dirty="0"/>
              <a:t>Which predictions were incorrect?</a:t>
            </a:r>
          </a:p>
          <a:p>
            <a:r>
              <a:rPr lang="en-US" dirty="0"/>
              <a:t>What did we see? What does it mean?</a:t>
            </a:r>
          </a:p>
          <a:p>
            <a:r>
              <a:rPr lang="en-US" dirty="0"/>
              <a:t>What questions do you still need to answer?</a:t>
            </a:r>
          </a:p>
        </p:txBody>
      </p:sp>
      <p:sp>
        <p:nvSpPr>
          <p:cNvPr id="5" name="Slide Number Placeholder 4"/>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D3A1C050-F6FE-0E43-A9D0-F8EEADE3D1E4}"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16</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7951695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528FA8-47E2-4F41-8F4E-392A6AB39FE2}"/>
              </a:ext>
            </a:extLst>
          </p:cNvPr>
          <p:cNvSpPr>
            <a:spLocks noGrp="1"/>
          </p:cNvSpPr>
          <p:nvPr>
            <p:ph type="title"/>
          </p:nvPr>
        </p:nvSpPr>
        <p:spPr/>
        <p:txBody>
          <a:bodyPr/>
          <a:lstStyle/>
          <a:p>
            <a:r>
              <a:rPr lang="en-US" dirty="0"/>
              <a:t>Exit Ticket</a:t>
            </a:r>
          </a:p>
        </p:txBody>
      </p:sp>
      <p:sp>
        <p:nvSpPr>
          <p:cNvPr id="3" name="Content Placeholder 2">
            <a:extLst>
              <a:ext uri="{FF2B5EF4-FFF2-40B4-BE49-F238E27FC236}">
                <a16:creationId xmlns:a16="http://schemas.microsoft.com/office/drawing/2014/main" id="{F922DE0A-D2C2-5648-96C7-231706124657}"/>
              </a:ext>
            </a:extLst>
          </p:cNvPr>
          <p:cNvSpPr>
            <a:spLocks noGrp="1"/>
          </p:cNvSpPr>
          <p:nvPr>
            <p:ph idx="1"/>
          </p:nvPr>
        </p:nvSpPr>
        <p:spPr/>
        <p:txBody>
          <a:bodyPr/>
          <a:lstStyle/>
          <a:p>
            <a:r>
              <a:rPr lang="en-US" dirty="0"/>
              <a:t>Conclusions</a:t>
            </a:r>
          </a:p>
          <a:p>
            <a:pPr lvl="1"/>
            <a:r>
              <a:rPr lang="en-US" dirty="0"/>
              <a:t>What did you observe during the investigation?</a:t>
            </a:r>
          </a:p>
          <a:p>
            <a:r>
              <a:rPr lang="en-US" dirty="0"/>
              <a:t>Predictions</a:t>
            </a:r>
          </a:p>
          <a:p>
            <a:pPr lvl="1"/>
            <a:r>
              <a:rPr lang="en-US" dirty="0"/>
              <a:t>What do you think is one conclusion you can make from the investigation?</a:t>
            </a:r>
          </a:p>
        </p:txBody>
      </p:sp>
      <p:sp>
        <p:nvSpPr>
          <p:cNvPr id="4" name="Slide Number Placeholder 3">
            <a:extLst>
              <a:ext uri="{FF2B5EF4-FFF2-40B4-BE49-F238E27FC236}">
                <a16:creationId xmlns:a16="http://schemas.microsoft.com/office/drawing/2014/main" id="{4D374E79-9843-2744-B6F8-6498BE9E6453}"/>
              </a:ext>
            </a:extLst>
          </p:cNvPr>
          <p:cNvSpPr>
            <a:spLocks noGrp="1"/>
          </p:cNvSpPr>
          <p:nvPr>
            <p:ph type="sldNum" sz="quarter" idx="12"/>
          </p:nvPr>
        </p:nvSpPr>
        <p:spPr/>
        <p:txBody>
          <a:bodyPr/>
          <a:lstStyle/>
          <a:p>
            <a:fld id="{D3A1C050-F6FE-0E43-A9D0-F8EEADE3D1E4}" type="slidenum">
              <a:rPr lang="en-US" smtClean="0"/>
              <a:pPr/>
              <a:t>17</a:t>
            </a:fld>
            <a:endParaRPr lang="en-US"/>
          </a:p>
        </p:txBody>
      </p:sp>
    </p:spTree>
    <p:extLst>
      <p:ext uri="{BB962C8B-B14F-4D97-AF65-F5344CB8AC3E}">
        <p14:creationId xmlns:p14="http://schemas.microsoft.com/office/powerpoint/2010/main" val="949253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E2F7F689-2F51-584D-A068-56F2CAF415A8}"/>
              </a:ext>
            </a:extLst>
          </p:cNvPr>
          <p:cNvPicPr>
            <a:picLocks noChangeAspect="1"/>
          </p:cNvPicPr>
          <p:nvPr/>
        </p:nvPicPr>
        <p:blipFill>
          <a:blip r:embed="rId3"/>
          <a:stretch>
            <a:fillRect/>
          </a:stretch>
        </p:blipFill>
        <p:spPr>
          <a:xfrm>
            <a:off x="705609" y="1630483"/>
            <a:ext cx="7854846" cy="4339169"/>
          </a:xfrm>
          <a:prstGeom prst="rect">
            <a:avLst/>
          </a:prstGeom>
        </p:spPr>
      </p:pic>
      <p:sp>
        <p:nvSpPr>
          <p:cNvPr id="4" name="Title 3"/>
          <p:cNvSpPr>
            <a:spLocks noGrp="1"/>
          </p:cNvSpPr>
          <p:nvPr>
            <p:ph type="title"/>
          </p:nvPr>
        </p:nvSpPr>
        <p:spPr/>
        <p:txBody>
          <a:bodyPr/>
          <a:lstStyle/>
          <a:p>
            <a:r>
              <a:rPr lang="en-US" dirty="0"/>
              <a:t>Unit map</a:t>
            </a:r>
          </a:p>
        </p:txBody>
      </p:sp>
      <p:sp>
        <p:nvSpPr>
          <p:cNvPr id="3" name="Slide Number Placeholder 2"/>
          <p:cNvSpPr>
            <a:spLocks noGrp="1"/>
          </p:cNvSpPr>
          <p:nvPr>
            <p:ph type="sldNum" sz="quarter" idx="12"/>
          </p:nvPr>
        </p:nvSpPr>
        <p:spPr/>
        <p:txBody>
          <a:bodyPr/>
          <a:lstStyle/>
          <a:p>
            <a:fld id="{D3A1C050-F6FE-0E43-A9D0-F8EEADE3D1E4}" type="slidenum">
              <a:rPr lang="en-US" smtClean="0"/>
              <a:pPr/>
              <a:t>2</a:t>
            </a:fld>
            <a:endParaRPr lang="en-US"/>
          </a:p>
        </p:txBody>
      </p:sp>
      <p:sp>
        <p:nvSpPr>
          <p:cNvPr id="8" name="Oval Callout 7"/>
          <p:cNvSpPr>
            <a:spLocks noChangeArrowheads="1"/>
          </p:cNvSpPr>
          <p:nvPr/>
        </p:nvSpPr>
        <p:spPr bwMode="auto">
          <a:xfrm>
            <a:off x="1315714" y="2254513"/>
            <a:ext cx="924560" cy="924560"/>
          </a:xfrm>
          <a:prstGeom prst="wedgeEllipseCallout">
            <a:avLst>
              <a:gd name="adj1" fmla="val 249835"/>
              <a:gd name="adj2" fmla="val -47374"/>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Tree>
    <p:extLst>
      <p:ext uri="{BB962C8B-B14F-4D97-AF65-F5344CB8AC3E}">
        <p14:creationId xmlns:p14="http://schemas.microsoft.com/office/powerpoint/2010/main" val="18484387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Investigation Set Up from Pre-Lesson</a:t>
            </a:r>
          </a:p>
        </p:txBody>
      </p:sp>
      <p:sp>
        <p:nvSpPr>
          <p:cNvPr id="3" name="Slide Number Placeholder 2"/>
          <p:cNvSpPr>
            <a:spLocks noGrp="1"/>
          </p:cNvSpPr>
          <p:nvPr>
            <p:ph type="sldNum" sz="quarter" idx="12"/>
          </p:nvPr>
        </p:nvSpPr>
        <p:spPr/>
        <p:txBody>
          <a:bodyPr/>
          <a:lstStyle/>
          <a:p>
            <a:fld id="{D3A1C050-F6FE-0E43-A9D0-F8EEADE3D1E4}" type="slidenum">
              <a:rPr lang="en-US" smtClean="0"/>
              <a:pPr/>
              <a:t>3</a:t>
            </a:fld>
            <a:endParaRPr lang="en-US"/>
          </a:p>
        </p:txBody>
      </p:sp>
      <p:pic>
        <p:nvPicPr>
          <p:cNvPr id="5" name="Picture 4"/>
          <p:cNvPicPr>
            <a:picLocks noChangeAspect="1"/>
          </p:cNvPicPr>
          <p:nvPr/>
        </p:nvPicPr>
        <p:blipFill>
          <a:blip r:embed="rId3"/>
          <a:stretch>
            <a:fillRect/>
          </a:stretch>
        </p:blipFill>
        <p:spPr>
          <a:xfrm>
            <a:off x="2456426" y="1483303"/>
            <a:ext cx="4231148" cy="4928271"/>
          </a:xfrm>
          <a:prstGeom prst="rect">
            <a:avLst/>
          </a:prstGeom>
          <a:ln>
            <a:solidFill>
              <a:schemeClr val="tx1"/>
            </a:solidFill>
          </a:ln>
        </p:spPr>
      </p:pic>
    </p:spTree>
    <p:extLst>
      <p:ext uri="{BB962C8B-B14F-4D97-AF65-F5344CB8AC3E}">
        <p14:creationId xmlns:p14="http://schemas.microsoft.com/office/powerpoint/2010/main" val="7450122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1"/>
          <p:cNvSpPr>
            <a:spLocks noGrp="1"/>
          </p:cNvSpPr>
          <p:nvPr>
            <p:ph type="title"/>
          </p:nvPr>
        </p:nvSpPr>
        <p:spPr/>
        <p:txBody>
          <a:bodyPr/>
          <a:lstStyle/>
          <a:p>
            <a:pPr eaLnBrk="1" hangingPunct="1"/>
            <a:r>
              <a:rPr lang="en-US" dirty="0">
                <a:latin typeface="Calibri" charset="0"/>
              </a:rPr>
              <a:t>Investigation Tools and Predictions</a:t>
            </a:r>
          </a:p>
        </p:txBody>
      </p:sp>
      <p:sp>
        <p:nvSpPr>
          <p:cNvPr id="24578" name="Subtitle 2"/>
          <p:cNvSpPr>
            <a:spLocks noGrp="1"/>
          </p:cNvSpPr>
          <p:nvPr>
            <p:ph sz="half" idx="1"/>
          </p:nvPr>
        </p:nvSpPr>
        <p:spPr/>
        <p:txBody>
          <a:bodyPr/>
          <a:lstStyle/>
          <a:p>
            <a:pPr eaLnBrk="1" hangingPunct="1"/>
            <a:r>
              <a:rPr lang="en-US" dirty="0">
                <a:solidFill>
                  <a:srgbClr val="000000"/>
                </a:solidFill>
                <a:latin typeface="Calibri" charset="0"/>
              </a:rPr>
              <a:t>What mass changes do we predict we will observe?</a:t>
            </a:r>
          </a:p>
          <a:p>
            <a:pPr eaLnBrk="1" hangingPunct="1"/>
            <a:r>
              <a:rPr lang="en-US" dirty="0">
                <a:solidFill>
                  <a:srgbClr val="000000"/>
                </a:solidFill>
                <a:latin typeface="Calibri" charset="0"/>
              </a:rPr>
              <a:t>What changes in BTB do we predict we will observe?</a:t>
            </a:r>
          </a:p>
        </p:txBody>
      </p:sp>
      <p:pic>
        <p:nvPicPr>
          <p:cNvPr id="3" name="Picture 2" descr="BREADMOLD_FINALCOMP (0;01;53;20).tif"/>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658510" y="4349774"/>
            <a:ext cx="3665421" cy="2061799"/>
          </a:xfrm>
          <a:prstGeom prst="rect">
            <a:avLst/>
          </a:prstGeom>
        </p:spPr>
      </p:pic>
      <p:pic>
        <p:nvPicPr>
          <p:cNvPr id="4" name="Picture 3" descr="BREADMOLD_FINALCOMP (0;01;26;05).tif"/>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658510" y="1868788"/>
            <a:ext cx="3665421" cy="2061799"/>
          </a:xfrm>
          <a:prstGeom prst="rect">
            <a:avLst/>
          </a:prstGeom>
        </p:spPr>
      </p:pic>
      <p:pic>
        <p:nvPicPr>
          <p:cNvPr id="5" name="Picture 4" descr="BREADMOLD_FINALCOMP (0;04;35;21).tif"/>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43789" y="4349775"/>
            <a:ext cx="3665421" cy="2061799"/>
          </a:xfrm>
          <a:prstGeom prst="rect">
            <a:avLst/>
          </a:prstGeom>
        </p:spPr>
      </p:pic>
      <p:sp>
        <p:nvSpPr>
          <p:cNvPr id="2" name="Slide Number Placeholder 1">
            <a:extLst>
              <a:ext uri="{FF2B5EF4-FFF2-40B4-BE49-F238E27FC236}">
                <a16:creationId xmlns:a16="http://schemas.microsoft.com/office/drawing/2014/main" id="{22A8AF0A-2360-424E-9B3F-CFC316B8D6B1}"/>
              </a:ext>
            </a:extLst>
          </p:cNvPr>
          <p:cNvSpPr>
            <a:spLocks noGrp="1"/>
          </p:cNvSpPr>
          <p:nvPr>
            <p:ph type="sldNum" sz="quarter" idx="12"/>
          </p:nvPr>
        </p:nvSpPr>
        <p:spPr/>
        <p:txBody>
          <a:bodyPr/>
          <a:lstStyle/>
          <a:p>
            <a:fld id="{D3A1C050-F6FE-0E43-A9D0-F8EEADE3D1E4}" type="slidenum">
              <a:rPr lang="en-US" smtClean="0"/>
              <a:pPr/>
              <a:t>4</a:t>
            </a:fld>
            <a:endParaRPr lang="en-US"/>
          </a:p>
        </p:txBody>
      </p:sp>
    </p:spTree>
    <p:extLst>
      <p:ext uri="{BB962C8B-B14F-4D97-AF65-F5344CB8AC3E}">
        <p14:creationId xmlns:p14="http://schemas.microsoft.com/office/powerpoint/2010/main" val="10329717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3A1C050-F6FE-0E43-A9D0-F8EEADE3D1E4}" type="slidenum">
              <a:rPr lang="en-US" smtClean="0"/>
              <a:pPr/>
              <a:t>5</a:t>
            </a:fld>
            <a:endParaRPr lang="en-US"/>
          </a:p>
        </p:txBody>
      </p:sp>
      <p:pic>
        <p:nvPicPr>
          <p:cNvPr id="8" name="Picture 7">
            <a:extLst>
              <a:ext uri="{FF2B5EF4-FFF2-40B4-BE49-F238E27FC236}">
                <a16:creationId xmlns:a16="http://schemas.microsoft.com/office/drawing/2014/main" id="{B9CB79A6-0F0E-F94B-BE5B-0DA1FFAF04E2}"/>
              </a:ext>
            </a:extLst>
          </p:cNvPr>
          <p:cNvPicPr>
            <a:picLocks noChangeAspect="1"/>
          </p:cNvPicPr>
          <p:nvPr/>
        </p:nvPicPr>
        <p:blipFill>
          <a:blip r:embed="rId3"/>
          <a:stretch>
            <a:fillRect/>
          </a:stretch>
        </p:blipFill>
        <p:spPr>
          <a:xfrm>
            <a:off x="1428293" y="185632"/>
            <a:ext cx="6278793" cy="6225942"/>
          </a:xfrm>
          <a:prstGeom prst="rect">
            <a:avLst/>
          </a:prstGeom>
          <a:ln>
            <a:solidFill>
              <a:schemeClr val="tx1"/>
            </a:solidFill>
          </a:ln>
        </p:spPr>
      </p:pic>
      <p:sp>
        <p:nvSpPr>
          <p:cNvPr id="11" name="Rectangle 10">
            <a:extLst>
              <a:ext uri="{FF2B5EF4-FFF2-40B4-BE49-F238E27FC236}">
                <a16:creationId xmlns:a16="http://schemas.microsoft.com/office/drawing/2014/main" id="{8CA098ED-6577-2A4A-B2D5-605F2D09D5A5}"/>
              </a:ext>
            </a:extLst>
          </p:cNvPr>
          <p:cNvSpPr/>
          <p:nvPr/>
        </p:nvSpPr>
        <p:spPr>
          <a:xfrm>
            <a:off x="1428292" y="985111"/>
            <a:ext cx="6278793" cy="3946118"/>
          </a:xfrm>
          <a:prstGeom prst="rect">
            <a:avLst/>
          </a:prstGeom>
          <a:noFill/>
          <a:ln w="38100">
            <a:solidFill>
              <a:srgbClr val="0432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448450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title"/>
          </p:nvPr>
        </p:nvSpPr>
        <p:spPr/>
        <p:txBody>
          <a:bodyPr>
            <a:normAutofit fontScale="90000"/>
          </a:bodyPr>
          <a:lstStyle/>
          <a:p>
            <a:r>
              <a:rPr lang="en-US" dirty="0">
                <a:latin typeface="Calibri" charset="0"/>
              </a:rPr>
              <a:t>Let’s do the investigation!</a:t>
            </a:r>
            <a:br>
              <a:rPr lang="en-US" dirty="0">
                <a:latin typeface="Calibri" charset="0"/>
              </a:rPr>
            </a:br>
            <a:r>
              <a:rPr lang="en-US" sz="2700" dirty="0">
                <a:latin typeface="Calibri" charset="0"/>
              </a:rPr>
              <a:t>Follow the instructions in Part A and B</a:t>
            </a:r>
          </a:p>
        </p:txBody>
      </p:sp>
      <p:sp>
        <p:nvSpPr>
          <p:cNvPr id="15362" name="Subtitle 2"/>
          <p:cNvSpPr>
            <a:spLocks noGrp="1"/>
          </p:cNvSpPr>
          <p:nvPr>
            <p:ph sz="half" idx="1"/>
          </p:nvPr>
        </p:nvSpPr>
        <p:spPr>
          <a:xfrm>
            <a:off x="457200" y="1600201"/>
            <a:ext cx="7896908" cy="1138410"/>
          </a:xfrm>
        </p:spPr>
        <p:txBody>
          <a:bodyPr>
            <a:normAutofit/>
          </a:bodyPr>
          <a:lstStyle/>
          <a:p>
            <a:r>
              <a:rPr lang="en-US" dirty="0">
                <a:solidFill>
                  <a:srgbClr val="000000"/>
                </a:solidFill>
                <a:latin typeface="Calibri" charset="0"/>
              </a:rPr>
              <a:t>What mass changes do you observe?</a:t>
            </a:r>
          </a:p>
          <a:p>
            <a:r>
              <a:rPr lang="en-US" dirty="0">
                <a:solidFill>
                  <a:srgbClr val="000000"/>
                </a:solidFill>
                <a:latin typeface="Calibri" charset="0"/>
              </a:rPr>
              <a:t>What is the initial color of the BTB?</a:t>
            </a:r>
          </a:p>
        </p:txBody>
      </p:sp>
      <p:sp>
        <p:nvSpPr>
          <p:cNvPr id="5" name="Slide Number Placeholder 4"/>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D3A1C050-F6FE-0E43-A9D0-F8EEADE3D1E4}"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6</a:t>
            </a:fld>
            <a:endParaRPr kumimoji="0" lang="en-US" sz="1800" b="0" i="0" u="none" strike="noStrike" kern="0" cap="none" spc="0" normalizeH="0" baseline="0" noProof="0">
              <a:ln>
                <a:noFill/>
              </a:ln>
              <a:solidFill>
                <a:sysClr val="windowText" lastClr="000000"/>
              </a:solidFill>
              <a:effectLst/>
              <a:uLnTx/>
              <a:uFillTx/>
            </a:endParaRPr>
          </a:p>
        </p:txBody>
      </p:sp>
      <p:pic>
        <p:nvPicPr>
          <p:cNvPr id="3" name="Picture 2">
            <a:extLst>
              <a:ext uri="{FF2B5EF4-FFF2-40B4-BE49-F238E27FC236}">
                <a16:creationId xmlns:a16="http://schemas.microsoft.com/office/drawing/2014/main" id="{C66F9D76-4DA1-CD46-8A1A-2F602563005A}"/>
              </a:ext>
            </a:extLst>
          </p:cNvPr>
          <p:cNvPicPr>
            <a:picLocks noChangeAspect="1"/>
          </p:cNvPicPr>
          <p:nvPr/>
        </p:nvPicPr>
        <p:blipFill>
          <a:blip r:embed="rId3"/>
          <a:stretch>
            <a:fillRect/>
          </a:stretch>
        </p:blipFill>
        <p:spPr>
          <a:xfrm>
            <a:off x="943979" y="2670848"/>
            <a:ext cx="7256041" cy="3808488"/>
          </a:xfrm>
          <a:prstGeom prst="rect">
            <a:avLst/>
          </a:prstGeom>
          <a:ln>
            <a:solidFill>
              <a:schemeClr val="tx1"/>
            </a:solidFill>
          </a:ln>
        </p:spPr>
      </p:pic>
      <p:sp>
        <p:nvSpPr>
          <p:cNvPr id="4" name="Rectangle 3">
            <a:extLst>
              <a:ext uri="{FF2B5EF4-FFF2-40B4-BE49-F238E27FC236}">
                <a16:creationId xmlns:a16="http://schemas.microsoft.com/office/drawing/2014/main" id="{500DC25B-C977-1D43-9647-837373834D2B}"/>
              </a:ext>
            </a:extLst>
          </p:cNvPr>
          <p:cNvSpPr/>
          <p:nvPr/>
        </p:nvSpPr>
        <p:spPr>
          <a:xfrm>
            <a:off x="1075765" y="3334871"/>
            <a:ext cx="3496234" cy="1520112"/>
          </a:xfrm>
          <a:prstGeom prst="rect">
            <a:avLst/>
          </a:prstGeom>
          <a:noFill/>
          <a:ln w="38100">
            <a:solidFill>
              <a:srgbClr val="0432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861FB02-0B6F-D344-8CBE-10B07F1DDD7F}"/>
              </a:ext>
            </a:extLst>
          </p:cNvPr>
          <p:cNvSpPr/>
          <p:nvPr/>
        </p:nvSpPr>
        <p:spPr>
          <a:xfrm>
            <a:off x="1083388" y="4854983"/>
            <a:ext cx="3496234" cy="1482755"/>
          </a:xfrm>
          <a:prstGeom prst="rect">
            <a:avLst/>
          </a:prstGeom>
          <a:noFill/>
          <a:ln w="38100">
            <a:solidFill>
              <a:srgbClr val="0432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301CBA9-4D37-A44B-9924-E9EB3175692F}"/>
              </a:ext>
            </a:extLst>
          </p:cNvPr>
          <p:cNvSpPr/>
          <p:nvPr/>
        </p:nvSpPr>
        <p:spPr>
          <a:xfrm>
            <a:off x="4571999" y="3334871"/>
            <a:ext cx="3496234" cy="1520112"/>
          </a:xfrm>
          <a:prstGeom prst="rect">
            <a:avLst/>
          </a:prstGeom>
          <a:noFill/>
          <a:ln w="38100">
            <a:solidFill>
              <a:srgbClr val="0432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450943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itle 1"/>
          <p:cNvSpPr>
            <a:spLocks noGrp="1"/>
          </p:cNvSpPr>
          <p:nvPr>
            <p:ph type="title"/>
          </p:nvPr>
        </p:nvSpPr>
        <p:spPr/>
        <p:txBody>
          <a:bodyPr/>
          <a:lstStyle/>
          <a:p>
            <a:pPr eaLnBrk="1" hangingPunct="1"/>
            <a:r>
              <a:rPr lang="en-US" dirty="0">
                <a:latin typeface="Calibri" charset="0"/>
              </a:rPr>
              <a:t>Possible BTB colors</a:t>
            </a:r>
          </a:p>
        </p:txBody>
      </p:sp>
      <p:pic>
        <p:nvPicPr>
          <p:cNvPr id="3" name="Picture 2" descr="ETHANOL_FINALCOMP (0;01;44;11).tif"/>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56573" y="1504826"/>
            <a:ext cx="7245186" cy="4075417"/>
          </a:xfrm>
          <a:prstGeom prst="rect">
            <a:avLst/>
          </a:prstGeom>
        </p:spPr>
      </p:pic>
      <p:sp>
        <p:nvSpPr>
          <p:cNvPr id="2" name="Slide Number Placeholder 1">
            <a:extLst>
              <a:ext uri="{FF2B5EF4-FFF2-40B4-BE49-F238E27FC236}">
                <a16:creationId xmlns:a16="http://schemas.microsoft.com/office/drawing/2014/main" id="{3EBF0E18-77CD-4C4F-8650-C612E7A7C06A}"/>
              </a:ext>
            </a:extLst>
          </p:cNvPr>
          <p:cNvSpPr>
            <a:spLocks noGrp="1"/>
          </p:cNvSpPr>
          <p:nvPr>
            <p:ph type="sldNum" sz="quarter" idx="12"/>
          </p:nvPr>
        </p:nvSpPr>
        <p:spPr/>
        <p:txBody>
          <a:bodyPr/>
          <a:lstStyle/>
          <a:p>
            <a:fld id="{D3A1C050-F6FE-0E43-A9D0-F8EEADE3D1E4}" type="slidenum">
              <a:rPr lang="en-US" smtClean="0"/>
              <a:pPr/>
              <a:t>7</a:t>
            </a:fld>
            <a:endParaRPr lang="en-US"/>
          </a:p>
        </p:txBody>
      </p:sp>
    </p:spTree>
    <p:extLst>
      <p:ext uri="{BB962C8B-B14F-4D97-AF65-F5344CB8AC3E}">
        <p14:creationId xmlns:p14="http://schemas.microsoft.com/office/powerpoint/2010/main" val="15961692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Before you leave, Day 1</a:t>
            </a:r>
          </a:p>
        </p:txBody>
      </p:sp>
      <p:sp>
        <p:nvSpPr>
          <p:cNvPr id="3" name="Content Placeholder 2"/>
          <p:cNvSpPr>
            <a:spLocks noGrp="1"/>
          </p:cNvSpPr>
          <p:nvPr>
            <p:ph idx="1"/>
          </p:nvPr>
        </p:nvSpPr>
        <p:spPr/>
        <p:txBody>
          <a:bodyPr/>
          <a:lstStyle/>
          <a:p>
            <a:r>
              <a:rPr lang="en-US" dirty="0"/>
              <a:t>Leave bread overnight in sealed container</a:t>
            </a:r>
          </a:p>
          <a:p>
            <a:r>
              <a:rPr lang="en-US" dirty="0"/>
              <a:t>Record mass of Petri Dishes (before and after)</a:t>
            </a:r>
          </a:p>
          <a:p>
            <a:r>
              <a:rPr lang="en-US" dirty="0"/>
              <a:t>Record color of BTB (before)</a:t>
            </a:r>
          </a:p>
        </p:txBody>
      </p:sp>
      <p:sp>
        <p:nvSpPr>
          <p:cNvPr id="4" name="Slide Number Placeholder 3"/>
          <p:cNvSpPr>
            <a:spLocks noGrp="1"/>
          </p:cNvSpPr>
          <p:nvPr>
            <p:ph type="sldNum" sz="quarter" idx="12"/>
          </p:nvPr>
        </p:nvSpPr>
        <p:spPr/>
        <p:txBody>
          <a:bodyPr/>
          <a:lstStyle/>
          <a:p>
            <a:fld id="{D3A1C050-F6FE-0E43-A9D0-F8EEADE3D1E4}" type="slidenum">
              <a:rPr lang="en-US" smtClean="0"/>
              <a:pPr/>
              <a:t>8</a:t>
            </a:fld>
            <a:endParaRPr lang="en-US"/>
          </a:p>
        </p:txBody>
      </p:sp>
    </p:spTree>
    <p:extLst>
      <p:ext uri="{BB962C8B-B14F-4D97-AF65-F5344CB8AC3E}">
        <p14:creationId xmlns:p14="http://schemas.microsoft.com/office/powerpoint/2010/main" val="20383121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Collect data, Day 2	</a:t>
            </a:r>
          </a:p>
        </p:txBody>
      </p:sp>
      <p:sp>
        <p:nvSpPr>
          <p:cNvPr id="3" name="Content Placeholder 2"/>
          <p:cNvSpPr>
            <a:spLocks noGrp="1"/>
          </p:cNvSpPr>
          <p:nvPr>
            <p:ph idx="1"/>
          </p:nvPr>
        </p:nvSpPr>
        <p:spPr/>
        <p:txBody>
          <a:bodyPr/>
          <a:lstStyle/>
          <a:p>
            <a:r>
              <a:rPr lang="en-US" dirty="0"/>
              <a:t>Collect data (follow instruction in Part C) and record your observations (in Part D).</a:t>
            </a:r>
          </a:p>
          <a:p>
            <a:pPr marL="0" indent="0">
              <a:buNone/>
            </a:pPr>
            <a:endParaRPr lang="en-US" dirty="0"/>
          </a:p>
        </p:txBody>
      </p:sp>
      <p:sp>
        <p:nvSpPr>
          <p:cNvPr id="4" name="Slide Number Placeholder 3"/>
          <p:cNvSpPr>
            <a:spLocks noGrp="1"/>
          </p:cNvSpPr>
          <p:nvPr>
            <p:ph type="sldNum" sz="quarter" idx="12"/>
          </p:nvPr>
        </p:nvSpPr>
        <p:spPr/>
        <p:txBody>
          <a:bodyPr/>
          <a:lstStyle/>
          <a:p>
            <a:fld id="{D3A1C050-F6FE-0E43-A9D0-F8EEADE3D1E4}" type="slidenum">
              <a:rPr lang="en-US" smtClean="0"/>
              <a:pPr/>
              <a:t>9</a:t>
            </a:fld>
            <a:endParaRPr lang="en-US"/>
          </a:p>
        </p:txBody>
      </p:sp>
      <p:pic>
        <p:nvPicPr>
          <p:cNvPr id="5" name="Picture 4">
            <a:extLst>
              <a:ext uri="{FF2B5EF4-FFF2-40B4-BE49-F238E27FC236}">
                <a16:creationId xmlns:a16="http://schemas.microsoft.com/office/drawing/2014/main" id="{98DD81B8-FCD0-D44E-ABD5-752A322921BB}"/>
              </a:ext>
            </a:extLst>
          </p:cNvPr>
          <p:cNvPicPr>
            <a:picLocks noChangeAspect="1"/>
          </p:cNvPicPr>
          <p:nvPr/>
        </p:nvPicPr>
        <p:blipFill>
          <a:blip r:embed="rId3"/>
          <a:stretch>
            <a:fillRect/>
          </a:stretch>
        </p:blipFill>
        <p:spPr>
          <a:xfrm>
            <a:off x="3988652" y="2995293"/>
            <a:ext cx="4988514" cy="2618328"/>
          </a:xfrm>
          <a:prstGeom prst="rect">
            <a:avLst/>
          </a:prstGeom>
          <a:ln>
            <a:solidFill>
              <a:schemeClr val="tx1"/>
            </a:solidFill>
          </a:ln>
        </p:spPr>
      </p:pic>
      <p:sp>
        <p:nvSpPr>
          <p:cNvPr id="6" name="Rectangle 5">
            <a:extLst>
              <a:ext uri="{FF2B5EF4-FFF2-40B4-BE49-F238E27FC236}">
                <a16:creationId xmlns:a16="http://schemas.microsoft.com/office/drawing/2014/main" id="{66917B00-0DA0-9445-930B-DD4F53A75ABC}"/>
              </a:ext>
            </a:extLst>
          </p:cNvPr>
          <p:cNvSpPr/>
          <p:nvPr/>
        </p:nvSpPr>
        <p:spPr>
          <a:xfrm>
            <a:off x="6192543" y="4564844"/>
            <a:ext cx="2394866" cy="1048777"/>
          </a:xfrm>
          <a:prstGeom prst="rect">
            <a:avLst/>
          </a:prstGeom>
          <a:noFill/>
          <a:ln w="38100">
            <a:solidFill>
              <a:srgbClr val="0432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5979A934-DF2D-6640-A11A-0D6420E97B12}"/>
              </a:ext>
            </a:extLst>
          </p:cNvPr>
          <p:cNvPicPr>
            <a:picLocks noChangeAspect="1"/>
          </p:cNvPicPr>
          <p:nvPr/>
        </p:nvPicPr>
        <p:blipFill>
          <a:blip r:embed="rId4"/>
          <a:stretch>
            <a:fillRect/>
          </a:stretch>
        </p:blipFill>
        <p:spPr>
          <a:xfrm>
            <a:off x="277446" y="2639773"/>
            <a:ext cx="3611815" cy="3581413"/>
          </a:xfrm>
          <a:prstGeom prst="rect">
            <a:avLst/>
          </a:prstGeom>
          <a:ln>
            <a:solidFill>
              <a:schemeClr val="tx1"/>
            </a:solidFill>
          </a:ln>
        </p:spPr>
      </p:pic>
      <p:sp>
        <p:nvSpPr>
          <p:cNvPr id="9" name="Rectangle 8">
            <a:extLst>
              <a:ext uri="{FF2B5EF4-FFF2-40B4-BE49-F238E27FC236}">
                <a16:creationId xmlns:a16="http://schemas.microsoft.com/office/drawing/2014/main" id="{C5E976B6-48AF-4041-8E16-79D03E1339A7}"/>
              </a:ext>
            </a:extLst>
          </p:cNvPr>
          <p:cNvSpPr/>
          <p:nvPr/>
        </p:nvSpPr>
        <p:spPr>
          <a:xfrm>
            <a:off x="277447" y="5320321"/>
            <a:ext cx="3611814" cy="900865"/>
          </a:xfrm>
          <a:prstGeom prst="rect">
            <a:avLst/>
          </a:prstGeom>
          <a:noFill/>
          <a:ln w="38100">
            <a:solidFill>
              <a:srgbClr val="0432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676558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811</TotalTime>
  <Words>2310</Words>
  <Application>Microsoft Macintosh PowerPoint</Application>
  <PresentationFormat>On-screen Show (4:3)</PresentationFormat>
  <Paragraphs>201</Paragraphs>
  <Slides>17</Slides>
  <Notes>17</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17</vt:i4>
      </vt:variant>
    </vt:vector>
  </HeadingPairs>
  <TitlesOfParts>
    <vt:vector size="20" baseType="lpstr">
      <vt:lpstr>Arial</vt:lpstr>
      <vt:lpstr>Calibri</vt:lpstr>
      <vt:lpstr>Office Theme</vt:lpstr>
      <vt:lpstr>Decomposers Unit Activity 3.2 Observing Bread Molding</vt:lpstr>
      <vt:lpstr>Unit map</vt:lpstr>
      <vt:lpstr>Investigation Set Up from Pre-Lesson</vt:lpstr>
      <vt:lpstr>Investigation Tools and Predictions</vt:lpstr>
      <vt:lpstr>PowerPoint Presentation</vt:lpstr>
      <vt:lpstr>Let’s do the investigation! Follow the instructions in Part A and B</vt:lpstr>
      <vt:lpstr>Possible BTB colors</vt:lpstr>
      <vt:lpstr>Before you leave, Day 1</vt:lpstr>
      <vt:lpstr>Collect data, Day 2 </vt:lpstr>
      <vt:lpstr>Bread Mold Investigation Class Results</vt:lpstr>
      <vt:lpstr>Comparing group results</vt:lpstr>
      <vt:lpstr>Bread molding video</vt:lpstr>
      <vt:lpstr>BTB results for Ms. Drayton’s class</vt:lpstr>
      <vt:lpstr>Mass results for Ms. Drayton’s class</vt:lpstr>
      <vt:lpstr>Complete Part E of the worksheet</vt:lpstr>
      <vt:lpstr>Revisit your predictions</vt:lpstr>
      <vt:lpstr>Exit Ticket</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Tompkins, Elizabeth</cp:lastModifiedBy>
  <cp:revision>88</cp:revision>
  <dcterms:created xsi:type="dcterms:W3CDTF">2014-07-03T15:21:09Z</dcterms:created>
  <dcterms:modified xsi:type="dcterms:W3CDTF">2019-11-11T20:16:19Z</dcterms:modified>
</cp:coreProperties>
</file>