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6"/>
  </p:notesMasterIdLst>
  <p:sldIdLst>
    <p:sldId id="258" r:id="rId2"/>
    <p:sldId id="290" r:id="rId3"/>
    <p:sldId id="271" r:id="rId4"/>
    <p:sldId id="267" r:id="rId5"/>
    <p:sldId id="268" r:id="rId6"/>
    <p:sldId id="269" r:id="rId7"/>
    <p:sldId id="298" r:id="rId8"/>
    <p:sldId id="299" r:id="rId9"/>
    <p:sldId id="301" r:id="rId10"/>
    <p:sldId id="302" r:id="rId11"/>
    <p:sldId id="303" r:id="rId12"/>
    <p:sldId id="273" r:id="rId13"/>
    <p:sldId id="275" r:id="rId14"/>
    <p:sldId id="277" r:id="rId1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765"/>
    <p:restoredTop sz="89088" autoAdjust="0"/>
  </p:normalViewPr>
  <p:slideViewPr>
    <p:cSldViewPr snapToGrid="0" snapToObjects="1">
      <p:cViewPr varScale="1">
        <p:scale>
          <a:sx n="84" d="100"/>
          <a:sy n="84" d="100"/>
        </p:scale>
        <p:origin x="1584" y="19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3CE9898-53D9-F543-9D32-A5B81C439B4C}" type="datetimeFigureOut">
              <a:rPr lang="en-US" smtClean="0"/>
              <a:t>4/7/20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794251F-03FA-0248-9853-A8500C1E7589}" type="slidenum">
              <a:rPr lang="en-US" smtClean="0"/>
              <a:t>‹#›</a:t>
            </a:fld>
            <a:endParaRPr lang="en-US"/>
          </a:p>
        </p:txBody>
      </p:sp>
    </p:spTree>
    <p:extLst>
      <p:ext uri="{BB962C8B-B14F-4D97-AF65-F5344CB8AC3E}">
        <p14:creationId xmlns:p14="http://schemas.microsoft.com/office/powerpoint/2010/main" val="135022291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Matter Change Question as it relates to BTB</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10 of the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3.1 Predictions and Planning about Bread Molding PPT. Discuss with students how BTB can be used to measure matter change in a system. Highlight that the BTB in a closed container can be observed before and after a change happens in the system.  Discuss the two possible conclusions students can draw from their observations: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If the BTB changes from blue to yellow, then a chemical change may be producing CO</a:t>
            </a:r>
            <a:r>
              <a:rPr lang="en-US" sz="1200" kern="1200" baseline="-25000" dirty="0">
                <a:solidFill>
                  <a:schemeClr val="tx1"/>
                </a:solidFill>
                <a:effectLst/>
                <a:latin typeface="+mn-lt"/>
                <a:ea typeface="+mn-ea"/>
                <a:cs typeface="+mn-cs"/>
              </a:rPr>
              <a:t>2</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If the BTB changes from yellow to blue, then a chemical change may be using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as a reactant.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Photo Credit: </a:t>
            </a:r>
            <a:r>
              <a:rPr lang="en-US" sz="1200" kern="1200" dirty="0" err="1">
                <a:solidFill>
                  <a:schemeClr val="tx1"/>
                </a:solidFill>
                <a:effectLst/>
                <a:latin typeface="+mn-lt"/>
                <a:ea typeface="+mn-ea"/>
                <a:cs typeface="+mn-cs"/>
              </a:rPr>
              <a:t>FableVision</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10</a:t>
            </a:fld>
            <a:endParaRPr lang="en-US"/>
          </a:p>
        </p:txBody>
      </p:sp>
    </p:spTree>
    <p:extLst>
      <p:ext uri="{BB962C8B-B14F-4D97-AF65-F5344CB8AC3E}">
        <p14:creationId xmlns:p14="http://schemas.microsoft.com/office/powerpoint/2010/main" val="2913659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their predictions for Bread Molding: Part B of the Predictions and Planning Tool.</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11 of the PPT. Have students find Part B on their 3.1 Predictions and Planning Tool for Bread Molding and ask them to record their ideas as individuals for the matter movement, matter change, and energy change questions.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Remind students that these are just </a:t>
            </a:r>
            <a:r>
              <a:rPr lang="en-US" sz="1200" i="1" kern="1200" dirty="0">
                <a:solidFill>
                  <a:schemeClr val="tx1"/>
                </a:solidFill>
                <a:effectLst/>
                <a:latin typeface="+mn-lt"/>
                <a:ea typeface="+mn-ea"/>
                <a:cs typeface="+mn-cs"/>
              </a:rPr>
              <a:t>predictions</a:t>
            </a:r>
            <a:r>
              <a:rPr lang="en-US" sz="1200" kern="1200" dirty="0">
                <a:solidFill>
                  <a:schemeClr val="tx1"/>
                </a:solidFill>
                <a:effectLst/>
                <a:latin typeface="+mn-lt"/>
                <a:ea typeface="+mn-ea"/>
                <a:cs typeface="+mn-cs"/>
              </a:rPr>
              <a:t>, and that there are no wrong answers at this point. Encourage them to write down all their ideas on the tool.</a:t>
            </a:r>
            <a:r>
              <a:rPr lang="en-US" dirty="0">
                <a:effectLst/>
              </a:rPr>
              <a:t> </a:t>
            </a:r>
            <a:endParaRPr lang="en-US" sz="1200"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946B7EDE-1D34-AF43-A72F-F106018D4F39}" type="slidenum">
              <a:rPr lang="en-US" smtClean="0"/>
              <a:pPr/>
              <a:t>11</a:t>
            </a:fld>
            <a:endParaRPr lang="en-US"/>
          </a:p>
        </p:txBody>
      </p:sp>
    </p:spTree>
    <p:extLst>
      <p:ext uri="{BB962C8B-B14F-4D97-AF65-F5344CB8AC3E}">
        <p14:creationId xmlns:p14="http://schemas.microsoft.com/office/powerpoint/2010/main" val="10923534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discuss their predictions in pairs.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When students have completed Part B of their Predictions and Planning Tools, show slide 12 of the PPT. Divide students into pairs and tell them to compare and contrast their predictions with each other and to look for differences and similarities.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Give students 2-3 minutes to compare their predictions. As students are sharing, circulate through the groups. Consider engaging students by: </a:t>
            </a:r>
            <a:r>
              <a:rPr lang="en-US" sz="1200" i="1" kern="1200" dirty="0" err="1">
                <a:solidFill>
                  <a:schemeClr val="tx1"/>
                </a:solidFill>
                <a:effectLst/>
                <a:latin typeface="+mn-lt"/>
                <a:ea typeface="+mn-ea"/>
                <a:cs typeface="+mn-cs"/>
              </a:rPr>
              <a:t>Revoice</a:t>
            </a:r>
            <a:r>
              <a:rPr lang="en-US" sz="1200" i="1" kern="1200" dirty="0">
                <a:solidFill>
                  <a:schemeClr val="tx1"/>
                </a:solidFill>
                <a:effectLst/>
                <a:latin typeface="+mn-lt"/>
                <a:ea typeface="+mn-ea"/>
                <a:cs typeface="+mn-cs"/>
              </a:rPr>
              <a:t> what students said/wrote (for instance, I see/hear that you think the BTB will turn blue). Why do you think that? What do you two disagree about? Why do you disagree?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Pay attention to patterns in students’ predictions as well as predictions that diverge from any of the patterns. Both will be valuable to discuss next as a whole class.</a:t>
            </a:r>
            <a:r>
              <a:rPr lang="en-US" dirty="0">
                <a:effectLst/>
              </a:rPr>
              <a:t> </a:t>
            </a:r>
            <a:endParaRPr lang="en-US" sz="1200"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946B7EDE-1D34-AF43-A72F-F106018D4F39}" type="slidenum">
              <a:rPr lang="en-US" smtClean="0"/>
              <a:pPr/>
              <a:t>12</a:t>
            </a:fld>
            <a:endParaRPr lang="en-US"/>
          </a:p>
        </p:txBody>
      </p:sp>
    </p:spTree>
    <p:extLst>
      <p:ext uri="{BB962C8B-B14F-4D97-AF65-F5344CB8AC3E}">
        <p14:creationId xmlns:p14="http://schemas.microsoft.com/office/powerpoint/2010/main" val="11006505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plan the investigation: Part C of the Predictions and Planning Tool.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students Slide 13 of the PPT and describe the instruments and materials necessary for carrying out the investigation. Have students begin planning their investigation. There are two main variations in how much control students can have over this planning process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Minimal student control: Discuss student ideas for how an investigation could be set up. Then have students follow the lab instructions for Activity 3.2.</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Maximal student control: Students in class develop their own consensus plans that will replace the lab instructions in Activity 3.2. (They may use the Investigation Planning Tool for making their plans. Note the importance of having different student groups following the same plan so that they can come to a consensus about patterns in data in Activity 3.2).</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Some possible ideas of using lab materials are below:</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Students might choose to add controls to the experiment, for example including both a Petri dish of yellow bromothymol blue (BTB) (made from blowing into the blue BTB with a straw) and a Petri dish of blue BTB to the chamber.</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Students might also choose to set up a chamber with a Petri dish of blue BTB alone without the molding bread.</a:t>
            </a:r>
            <a:r>
              <a:rPr lang="en-US" dirty="0">
                <a:effectLst/>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Image Credit: Michigan State University</a:t>
            </a:r>
            <a:r>
              <a:rPr lang="en-US" dirty="0">
                <a:effectLst/>
              </a:rPr>
              <a:t> </a:t>
            </a:r>
          </a:p>
          <a:p>
            <a:endParaRPr lang="en-US" dirty="0">
              <a:effectLst/>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13</a:t>
            </a:fld>
            <a:endParaRPr lang="en-US"/>
          </a:p>
        </p:txBody>
      </p:sp>
    </p:spTree>
    <p:extLst>
      <p:ext uri="{BB962C8B-B14F-4D97-AF65-F5344CB8AC3E}">
        <p14:creationId xmlns:p14="http://schemas.microsoft.com/office/powerpoint/2010/main" val="5879067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Save the Predictions and Planning Tool for later.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14. </a:t>
            </a:r>
            <a:r>
              <a:rPr lang="en-US" sz="1200" kern="1200">
                <a:solidFill>
                  <a:schemeClr val="tx1"/>
                </a:solidFill>
                <a:effectLst/>
                <a:latin typeface="+mn-lt"/>
                <a:ea typeface="+mn-ea"/>
                <a:cs typeface="+mn-cs"/>
              </a:rPr>
              <a:t>Tell students that they will revisit their predictions after the investigation to see how their ideas changed over time.</a:t>
            </a:r>
            <a:r>
              <a:rPr lang="en-US">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794251F-03FA-0248-9853-A8500C1E7589}" type="slidenum">
              <a:rPr lang="en-US" smtClean="0"/>
              <a:t>14</a:t>
            </a:fld>
            <a:endParaRPr lang="en-US"/>
          </a:p>
        </p:txBody>
      </p:sp>
    </p:spTree>
    <p:extLst>
      <p:ext uri="{BB962C8B-B14F-4D97-AF65-F5344CB8AC3E}">
        <p14:creationId xmlns:p14="http://schemas.microsoft.com/office/powerpoint/2010/main" val="17827613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3.1 Predictions and Planning about Bread Molding PPT.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687141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en-US" sz="1200" b="1" kern="1200" dirty="0">
                <a:solidFill>
                  <a:schemeClr val="tx1"/>
                </a:solidFill>
                <a:effectLst/>
                <a:latin typeface="+mn-lt"/>
                <a:ea typeface="+mn-ea"/>
                <a:cs typeface="+mn-cs"/>
              </a:rPr>
              <a:t>Watch the first half of the </a:t>
            </a:r>
            <a:r>
              <a:rPr lang="en-US" sz="1200" b="1" i="1" kern="1200" dirty="0">
                <a:solidFill>
                  <a:schemeClr val="tx1"/>
                </a:solidFill>
                <a:effectLst/>
                <a:latin typeface="+mn-lt"/>
                <a:ea typeface="+mn-ea"/>
                <a:cs typeface="+mn-cs"/>
              </a:rPr>
              <a:t>Carbon TIME</a:t>
            </a:r>
            <a:r>
              <a:rPr lang="en-US" sz="1200" b="1" kern="1200" dirty="0">
                <a:solidFill>
                  <a:schemeClr val="tx1"/>
                </a:solidFill>
                <a:effectLst/>
                <a:latin typeface="+mn-lt"/>
                <a:ea typeface="+mn-ea"/>
                <a:cs typeface="+mn-cs"/>
              </a:rPr>
              <a:t> Bread Molding Video.</a:t>
            </a:r>
          </a:p>
          <a:p>
            <a:pPr lvl="0"/>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Tell students that in this lesson, they will be investigating what happens when bread molds to learn more about what happens to matter </a:t>
            </a:r>
            <a:r>
              <a:rPr lang="en-US" sz="1200" i="1" kern="1200" dirty="0">
                <a:solidFill>
                  <a:schemeClr val="tx1"/>
                </a:solidFill>
                <a:effectLst/>
                <a:latin typeface="+mn-lt"/>
                <a:ea typeface="+mn-ea"/>
                <a:cs typeface="+mn-cs"/>
              </a:rPr>
              <a:t>and energy</a:t>
            </a:r>
            <a:r>
              <a:rPr lang="en-US" sz="1200" kern="1200" dirty="0">
                <a:solidFill>
                  <a:schemeClr val="tx1"/>
                </a:solidFill>
                <a:effectLst/>
                <a:latin typeface="+mn-lt"/>
                <a:ea typeface="+mn-ea"/>
                <a:cs typeface="+mn-cs"/>
              </a:rPr>
              <a:t> during chemical changes. Show slide 3 of the PPT.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Watch the Bread Molding</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Video until the first intermission where Darryl and Nina ask students to make predictions about what happens when bread molds.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Pause the video to discuss the questions posed on the screen before students complete the Predictions and Planning Tool.</a:t>
            </a:r>
            <a:r>
              <a:rPr lang="en-US" dirty="0">
                <a:effectLst/>
              </a:rPr>
              <a:t> </a:t>
            </a:r>
            <a:endParaRPr lang="en-US" sz="1200"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10168547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Review the Matter Movement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4 of the PPT. Put a copy of the Three Questions 11 x 17 Poster on the wall for reference if it is not there already. Give each student one copy of the Three Questions Handout or have them take out their existing copies.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Draw students’ attention to the poster and point out that each question is accompanied with “rules to follow” as well as ways to “connect atoms to evidence.”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Have students highlight, underline, or box the following rule about matter: Atoms are bonded together in molecules.</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15685293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Review the Matter Change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5 of the PPT.</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Have students highlight, underline, or box the following rule about matter: Atoms last forever.</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5</a:t>
            </a:fld>
            <a:endParaRPr lang="en-US"/>
          </a:p>
        </p:txBody>
      </p:sp>
    </p:spTree>
    <p:extLst>
      <p:ext uri="{BB962C8B-B14F-4D97-AF65-F5344CB8AC3E}">
        <p14:creationId xmlns:p14="http://schemas.microsoft.com/office/powerpoint/2010/main" val="6684453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Review the Energy Change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6 of the PPT.</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Have students highlight, underline or box the following rules about energy: Energy lasts forever, and energy can be transformed.</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6</a:t>
            </a:fld>
            <a:endParaRPr lang="en-US"/>
          </a:p>
        </p:txBody>
      </p:sp>
    </p:spTree>
    <p:extLst>
      <p:ext uri="{BB962C8B-B14F-4D97-AF65-F5344CB8AC3E}">
        <p14:creationId xmlns:p14="http://schemas.microsoft.com/office/powerpoint/2010/main" val="16199524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Part A of the Predictions and Planning Tool for Bread Molding.</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7 of the PPT. Pass out one copy of 3.1 Predictions and Planning Tool for Bread Molding to each student and ask them to record their ideas as individuals for each of the Three Questions for Bread Molding.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Remind students that these are just </a:t>
            </a:r>
            <a:r>
              <a:rPr lang="en-US" sz="1200" i="1" kern="1200" dirty="0">
                <a:solidFill>
                  <a:schemeClr val="tx1"/>
                </a:solidFill>
                <a:effectLst/>
                <a:latin typeface="+mn-lt"/>
                <a:ea typeface="+mn-ea"/>
                <a:cs typeface="+mn-cs"/>
              </a:rPr>
              <a:t>predictions</a:t>
            </a:r>
            <a:r>
              <a:rPr lang="en-US" sz="1200" kern="1200" dirty="0">
                <a:solidFill>
                  <a:schemeClr val="tx1"/>
                </a:solidFill>
                <a:effectLst/>
                <a:latin typeface="+mn-lt"/>
                <a:ea typeface="+mn-ea"/>
                <a:cs typeface="+mn-cs"/>
              </a:rPr>
              <a:t>, and that there are no wrong answers at this point. Encourage them to write down all of their ideas on the tool.</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Return students’ completed 1.2 Expressing Ideas and Questions Tool for Bread Molding You may also have typed and saved students’ ideas and questions on the 1.2 Expressing Ideas and Questions for Bread Molding PPT or you may have taken a picture of students’ sticky notes. Display the visual and review what students shared. Ask students to review their ideas and questions from the first lesson and compare them to their current predictions.</a:t>
            </a:r>
            <a:r>
              <a:rPr lang="en-US" dirty="0">
                <a:effectLst/>
              </a:rPr>
              <a:t> </a:t>
            </a:r>
            <a:endParaRPr lang="en-US" sz="1200"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946B7EDE-1D34-AF43-A72F-F106018D4F39}" type="slidenum">
              <a:rPr lang="en-US" smtClean="0"/>
              <a:pPr/>
              <a:t>7</a:t>
            </a:fld>
            <a:endParaRPr lang="en-US"/>
          </a:p>
        </p:txBody>
      </p:sp>
    </p:spTree>
    <p:extLst>
      <p:ext uri="{BB962C8B-B14F-4D97-AF65-F5344CB8AC3E}">
        <p14:creationId xmlns:p14="http://schemas.microsoft.com/office/powerpoint/2010/main" val="4211486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the Matter Movement Question as it relates to a digital balance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slides 8 and 9 of the 3.1 Predictions and Planning about Bread Molding PPT. Discuss with students how a digital balance can be used to measure matter moving into or out of a system. Highlight that the mass of the system can be measured before and after a change happens in a system. Discuss the two possible conclusions students can draw from their observations: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If the mass of the system increases, then matter </a:t>
            </a:r>
            <a:r>
              <a:rPr lang="en-US" sz="1200" i="1" kern="1200" dirty="0">
                <a:solidFill>
                  <a:schemeClr val="tx1"/>
                </a:solidFill>
                <a:effectLst/>
                <a:latin typeface="+mn-lt"/>
                <a:ea typeface="+mn-ea"/>
                <a:cs typeface="+mn-cs"/>
              </a:rPr>
              <a:t>must</a:t>
            </a:r>
            <a:r>
              <a:rPr lang="en-US" sz="1200" kern="1200" dirty="0">
                <a:solidFill>
                  <a:schemeClr val="tx1"/>
                </a:solidFill>
                <a:effectLst/>
                <a:latin typeface="+mn-lt"/>
                <a:ea typeface="+mn-ea"/>
                <a:cs typeface="+mn-cs"/>
              </a:rPr>
              <a:t> have moved into the system (remember the facts about atoms)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If the mass of the system decreases, then matter </a:t>
            </a:r>
            <a:r>
              <a:rPr lang="en-US" sz="1200" i="1" kern="1200" dirty="0">
                <a:solidFill>
                  <a:schemeClr val="tx1"/>
                </a:solidFill>
                <a:effectLst/>
                <a:latin typeface="+mn-lt"/>
                <a:ea typeface="+mn-ea"/>
                <a:cs typeface="+mn-cs"/>
              </a:rPr>
              <a:t>must</a:t>
            </a:r>
            <a:r>
              <a:rPr lang="en-US" sz="1200" kern="1200" dirty="0">
                <a:solidFill>
                  <a:schemeClr val="tx1"/>
                </a:solidFill>
                <a:effectLst/>
                <a:latin typeface="+mn-lt"/>
                <a:ea typeface="+mn-ea"/>
                <a:cs typeface="+mn-cs"/>
              </a:rPr>
              <a:t> have moved out of the system. </a:t>
            </a:r>
          </a:p>
          <a:p>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Michigan State University</a:t>
            </a:r>
            <a:r>
              <a:rPr lang="en-US" dirty="0">
                <a:effectLst/>
              </a:rPr>
              <a:t> </a:t>
            </a:r>
          </a:p>
          <a:p>
            <a:endParaRPr lang="en-US" dirty="0">
              <a:effectLst/>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8</a:t>
            </a:fld>
            <a:endParaRPr lang="en-US"/>
          </a:p>
        </p:txBody>
      </p:sp>
    </p:spTree>
    <p:extLst>
      <p:ext uri="{BB962C8B-B14F-4D97-AF65-F5344CB8AC3E}">
        <p14:creationId xmlns:p14="http://schemas.microsoft.com/office/powerpoint/2010/main" val="29782711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the Matter Movement Question as it relates to a digital balance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slides 8 and 9 of the 3.1 Predictions and Planning about Bread Molding PPT. Discuss with students how a digital balance can be used to measure matter moving into or out of a system. Highlight that the mass of the system can be measured before and after a change happens in a system. Discuss the two possible conclusions students can draw from their observations: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If the mass of the system increases, then matter </a:t>
            </a:r>
            <a:r>
              <a:rPr lang="en-US" sz="1200" i="1" kern="1200" dirty="0">
                <a:solidFill>
                  <a:schemeClr val="tx1"/>
                </a:solidFill>
                <a:effectLst/>
                <a:latin typeface="+mn-lt"/>
                <a:ea typeface="+mn-ea"/>
                <a:cs typeface="+mn-cs"/>
              </a:rPr>
              <a:t>must</a:t>
            </a:r>
            <a:r>
              <a:rPr lang="en-US" sz="1200" kern="1200" dirty="0">
                <a:solidFill>
                  <a:schemeClr val="tx1"/>
                </a:solidFill>
                <a:effectLst/>
                <a:latin typeface="+mn-lt"/>
                <a:ea typeface="+mn-ea"/>
                <a:cs typeface="+mn-cs"/>
              </a:rPr>
              <a:t> have moved into the system (remember the facts about atoms)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If the mass of the system decreases, then matter </a:t>
            </a:r>
            <a:r>
              <a:rPr lang="en-US" sz="1200" i="1" kern="1200" dirty="0">
                <a:solidFill>
                  <a:schemeClr val="tx1"/>
                </a:solidFill>
                <a:effectLst/>
                <a:latin typeface="+mn-lt"/>
                <a:ea typeface="+mn-ea"/>
                <a:cs typeface="+mn-cs"/>
              </a:rPr>
              <a:t>must</a:t>
            </a:r>
            <a:r>
              <a:rPr lang="en-US" sz="1200" kern="1200" dirty="0">
                <a:solidFill>
                  <a:schemeClr val="tx1"/>
                </a:solidFill>
                <a:effectLst/>
                <a:latin typeface="+mn-lt"/>
                <a:ea typeface="+mn-ea"/>
                <a:cs typeface="+mn-cs"/>
              </a:rPr>
              <a:t> have moved out of the system. </a:t>
            </a:r>
          </a:p>
          <a:p>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Photo Credit: </a:t>
            </a:r>
            <a:r>
              <a:rPr lang="en-US" sz="1200" kern="1200" dirty="0" err="1">
                <a:solidFill>
                  <a:schemeClr val="tx1"/>
                </a:solidFill>
                <a:effectLst/>
                <a:latin typeface="+mn-lt"/>
                <a:ea typeface="+mn-ea"/>
                <a:cs typeface="+mn-cs"/>
              </a:rPr>
              <a:t>FableVision</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9</a:t>
            </a:fld>
            <a:endParaRPr lang="en-US"/>
          </a:p>
        </p:txBody>
      </p:sp>
    </p:spTree>
    <p:extLst>
      <p:ext uri="{BB962C8B-B14F-4D97-AF65-F5344CB8AC3E}">
        <p14:creationId xmlns:p14="http://schemas.microsoft.com/office/powerpoint/2010/main" val="15393095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3264171-8BDB-4B9E-BF6A-BF2DC63A8658}" type="datetime1">
              <a:rPr lang="en-US" smtClean="0"/>
              <a:t>4/7/20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41371666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54187FE-423D-4E14-AFB0-49588F1BEC29}" type="datetime1">
              <a:rPr lang="en-US" smtClean="0"/>
              <a:t>4/7/20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18304627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746E57B-DFE8-4143-A2F7-7DBF1D5370FA}" type="datetime1">
              <a:rPr lang="en-US" smtClean="0"/>
              <a:t>4/7/20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33617234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050D4FC-9295-4197-9A9A-62AC0C3ECE23}" type="datetime1">
              <a:rPr lang="en-US" smtClean="0"/>
              <a:t>4/7/20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3219179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7677AF5-615F-4C35-A75F-C508A874A8C9}" type="datetime1">
              <a:rPr lang="en-US" smtClean="0"/>
              <a:t>4/7/20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35215317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9916552-0719-4F24-A204-EA287EA295C6}" type="datetime1">
              <a:rPr lang="en-US" smtClean="0"/>
              <a:t>4/7/20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28976925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ED56CCC-4AD1-4F27-9F69-CA6DB500C65F}" type="datetime1">
              <a:rPr lang="en-US" smtClean="0"/>
              <a:t>4/7/20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1421804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5A7B7BB-730D-4396-A19E-0CD622CCC102}" type="datetime1">
              <a:rPr lang="en-US" smtClean="0"/>
              <a:t>4/7/20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19027363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EE811F5-A2B2-4B1F-8D07-802C1B9C7B10}" type="datetime1">
              <a:rPr lang="en-US" smtClean="0"/>
              <a:t>4/7/20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7883946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5B0C24E-1E84-42EF-ABC4-41BD9B8A9FB9}" type="datetime1">
              <a:rPr lang="en-US" smtClean="0"/>
              <a:t>4/7/20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35057219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201F72E-D7AE-42A7-AA69-3997107B3994}" type="datetime1">
              <a:rPr lang="en-US" smtClean="0"/>
              <a:t>4/7/20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42605278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5834EA-0E6E-4AD1-89AA-175A31BD5F0E}" type="datetime1">
              <a:rPr lang="en-US" smtClean="0"/>
              <a:t>4/7/20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C82A8714-C4A1-614E-B309-DB23F8B4D841}" type="slidenum">
              <a:rPr lang="en-US" smtClean="0"/>
              <a:pPr/>
              <a:t>‹#›</a:t>
            </a:fld>
            <a:endParaRPr lang="en-US" dirty="0"/>
          </a:p>
        </p:txBody>
      </p:sp>
    </p:spTree>
    <p:extLst>
      <p:ext uri="{BB962C8B-B14F-4D97-AF65-F5344CB8AC3E}">
        <p14:creationId xmlns:p14="http://schemas.microsoft.com/office/powerpoint/2010/main" val="40329962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22.tif"/><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tif"/><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carbontime.bscs.org/decomposers/activity-2.1"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5.png"/><Relationship Id="rId7"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9.png"/><Relationship Id="rId7"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20.tif"/><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1.tif"/><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1385385"/>
            <a:ext cx="8229600" cy="2539882"/>
          </a:xfrm>
        </p:spPr>
        <p:txBody>
          <a:bodyPr>
            <a:normAutofit fontScale="90000"/>
          </a:bodyPr>
          <a:lstStyle/>
          <a:p>
            <a:r>
              <a:rPr lang="en-US" i="1" dirty="0">
                <a:latin typeface="Arial"/>
                <a:cs typeface="Arial"/>
              </a:rPr>
              <a:t>Decomposers </a:t>
            </a:r>
            <a:r>
              <a:rPr lang="en-US" dirty="0">
                <a:latin typeface="Arial"/>
                <a:cs typeface="Arial"/>
              </a:rPr>
              <a:t>Unit</a:t>
            </a:r>
            <a:br>
              <a:rPr lang="en-US" dirty="0">
                <a:latin typeface="Arial"/>
                <a:cs typeface="Arial"/>
              </a:rPr>
            </a:br>
            <a:br>
              <a:rPr lang="en-US" dirty="0">
                <a:latin typeface="Arial"/>
                <a:cs typeface="Arial"/>
              </a:rPr>
            </a:br>
            <a:r>
              <a:rPr lang="en-US" dirty="0">
                <a:latin typeface="Arial"/>
                <a:cs typeface="Arial"/>
              </a:rPr>
              <a:t>Activity 3.1 Predictions and Planning about Bread Molding</a:t>
            </a: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03051" y="3925267"/>
            <a:ext cx="3322320" cy="2438400"/>
          </a:xfrm>
          <a:prstGeom prst="rect">
            <a:avLst/>
          </a:prstGeom>
        </p:spPr>
      </p:pic>
      <p:sp>
        <p:nvSpPr>
          <p:cNvPr id="5" name="Slide Number Placeholder 4">
            <a:extLst>
              <a:ext uri="{FF2B5EF4-FFF2-40B4-BE49-F238E27FC236}">
                <a16:creationId xmlns:a16="http://schemas.microsoft.com/office/drawing/2014/main" id="{1BF1893A-6FA2-4EE4-B066-8035B8483E43}"/>
              </a:ext>
            </a:extLst>
          </p:cNvPr>
          <p:cNvSpPr>
            <a:spLocks noGrp="1"/>
          </p:cNvSpPr>
          <p:nvPr>
            <p:ph type="sldNum" sz="quarter" idx="12"/>
          </p:nvPr>
        </p:nvSpPr>
        <p:spPr/>
        <p:txBody>
          <a:bodyPr/>
          <a:lstStyle/>
          <a:p>
            <a:fld id="{C82A8714-C4A1-614E-B309-DB23F8B4D841}" type="slidenum">
              <a:rPr lang="en-US" smtClean="0"/>
              <a:t>1</a:t>
            </a:fld>
            <a:endParaRPr lang="en-US"/>
          </a:p>
        </p:txBody>
      </p:sp>
    </p:spTree>
    <p:extLst>
      <p:ext uri="{BB962C8B-B14F-4D97-AF65-F5344CB8AC3E}">
        <p14:creationId xmlns:p14="http://schemas.microsoft.com/office/powerpoint/2010/main" val="536126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1693" y="294157"/>
            <a:ext cx="5328138" cy="1815997"/>
          </a:xfrm>
        </p:spPr>
        <p:txBody>
          <a:bodyPr>
            <a:normAutofit/>
          </a:bodyPr>
          <a:lstStyle/>
          <a:p>
            <a:r>
              <a:rPr lang="en-US" dirty="0"/>
              <a:t>BTB: a tool to detect matter change</a:t>
            </a:r>
          </a:p>
        </p:txBody>
      </p:sp>
      <p:sp>
        <p:nvSpPr>
          <p:cNvPr id="3" name="Content Placeholder 2"/>
          <p:cNvSpPr>
            <a:spLocks noGrp="1"/>
          </p:cNvSpPr>
          <p:nvPr>
            <p:ph sz="half" idx="1"/>
          </p:nvPr>
        </p:nvSpPr>
        <p:spPr>
          <a:xfrm>
            <a:off x="643055" y="2283799"/>
            <a:ext cx="7985129" cy="4074714"/>
          </a:xfrm>
        </p:spPr>
        <p:txBody>
          <a:bodyPr>
            <a:normAutofit lnSpcReduction="10000"/>
          </a:bodyPr>
          <a:lstStyle/>
          <a:p>
            <a:pPr marL="0" indent="0">
              <a:buNone/>
            </a:pPr>
            <a:r>
              <a:rPr lang="en-US" dirty="0"/>
              <a:t>How can you use BTB to detect a </a:t>
            </a:r>
            <a:r>
              <a:rPr lang="en-US" i="1" dirty="0"/>
              <a:t>matter change in a system?</a:t>
            </a:r>
          </a:p>
          <a:p>
            <a:pPr marL="514350" indent="-514350">
              <a:buFont typeface="+mj-lt"/>
              <a:buAutoNum type="arabicPeriod"/>
            </a:pPr>
            <a:r>
              <a:rPr lang="en-US" dirty="0"/>
              <a:t>Put BTB in a closed container with the system, then observe the color </a:t>
            </a:r>
            <a:r>
              <a:rPr lang="en-US" i="1" dirty="0"/>
              <a:t>before</a:t>
            </a:r>
            <a:r>
              <a:rPr lang="en-US" dirty="0"/>
              <a:t> and </a:t>
            </a:r>
            <a:r>
              <a:rPr lang="en-US" i="1" dirty="0"/>
              <a:t>after</a:t>
            </a:r>
            <a:r>
              <a:rPr lang="en-US" dirty="0"/>
              <a:t> a change happens in the system.</a:t>
            </a:r>
          </a:p>
          <a:p>
            <a:pPr marL="514350" indent="-514350">
              <a:buFont typeface="+mj-lt"/>
              <a:buAutoNum type="arabicPeriod"/>
            </a:pPr>
            <a:r>
              <a:rPr lang="en-US" dirty="0"/>
              <a:t>Possible conclusions:</a:t>
            </a:r>
          </a:p>
          <a:p>
            <a:pPr marL="914400" lvl="1" indent="-514350">
              <a:buFont typeface="+mj-lt"/>
              <a:buAutoNum type="alphaLcPeriod"/>
            </a:pPr>
            <a:r>
              <a:rPr lang="en-US" dirty="0"/>
              <a:t>If the BTB changes from blue to yellow, then a chemical change may be producing CO</a:t>
            </a:r>
            <a:r>
              <a:rPr lang="en-US" baseline="-25000" dirty="0"/>
              <a:t>2</a:t>
            </a:r>
          </a:p>
          <a:p>
            <a:pPr marL="914400" lvl="1" indent="-514350">
              <a:buFont typeface="+mj-lt"/>
              <a:buAutoNum type="alphaLcPeriod"/>
            </a:pPr>
            <a:r>
              <a:rPr lang="en-US" dirty="0"/>
              <a:t>If the BTB changes from yellow to blue, then a chemical change may be using CO</a:t>
            </a:r>
            <a:r>
              <a:rPr lang="en-US" baseline="-25000" dirty="0"/>
              <a:t>2</a:t>
            </a:r>
            <a:r>
              <a:rPr lang="en-US" dirty="0"/>
              <a:t> as a reactant.</a:t>
            </a:r>
            <a:endParaRPr lang="en-US" baseline="-25000" dirty="0"/>
          </a:p>
        </p:txBody>
      </p:sp>
      <p:sp>
        <p:nvSpPr>
          <p:cNvPr id="4" name="Slide Number Placeholder 3"/>
          <p:cNvSpPr>
            <a:spLocks noGrp="1"/>
          </p:cNvSpPr>
          <p:nvPr>
            <p:ph type="sldNum" sz="quarter" idx="12"/>
          </p:nvPr>
        </p:nvSpPr>
        <p:spPr/>
        <p:txBody>
          <a:bodyPr/>
          <a:lstStyle/>
          <a:p>
            <a:fld id="{D3A1C050-F6FE-0E43-A9D0-F8EEADE3D1E4}" type="slidenum">
              <a:rPr lang="en-US" smtClean="0"/>
              <a:pPr/>
              <a:t>10</a:t>
            </a:fld>
            <a:endParaRPr lang="en-US"/>
          </a:p>
        </p:txBody>
      </p:sp>
      <p:pic>
        <p:nvPicPr>
          <p:cNvPr id="6" name="Picture 5" descr="ETHANOL_FINALCOMP (0;01;44;11).tif">
            <a:extLst>
              <a:ext uri="{FF2B5EF4-FFF2-40B4-BE49-F238E27FC236}">
                <a16:creationId xmlns:a16="http://schemas.microsoft.com/office/drawing/2014/main" id="{80F2820C-DBDE-C744-9D46-53236675EE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51742" y="435904"/>
            <a:ext cx="2976442" cy="1674249"/>
          </a:xfrm>
          <a:prstGeom prst="rect">
            <a:avLst/>
          </a:prstGeom>
        </p:spPr>
      </p:pic>
    </p:spTree>
    <p:extLst>
      <p:ext uri="{BB962C8B-B14F-4D97-AF65-F5344CB8AC3E}">
        <p14:creationId xmlns:p14="http://schemas.microsoft.com/office/powerpoint/2010/main" val="19451142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3027"/>
            <a:ext cx="8229600" cy="1076345"/>
          </a:xfrm>
        </p:spPr>
        <p:txBody>
          <a:bodyPr>
            <a:noAutofit/>
          </a:bodyPr>
          <a:lstStyle/>
          <a:p>
            <a:pPr algn="ctr"/>
            <a:r>
              <a:rPr lang="en-US" sz="3600" b="0" dirty="0"/>
              <a:t>B. Your predictions about what the investigation tools will show</a:t>
            </a:r>
          </a:p>
        </p:txBody>
      </p:sp>
      <p:sp>
        <p:nvSpPr>
          <p:cNvPr id="5" name="Text Placeholder 4"/>
          <p:cNvSpPr>
            <a:spLocks noGrp="1"/>
          </p:cNvSpPr>
          <p:nvPr>
            <p:ph type="body" sz="half" idx="2"/>
          </p:nvPr>
        </p:nvSpPr>
        <p:spPr>
          <a:xfrm>
            <a:off x="118534" y="1437074"/>
            <a:ext cx="8856134" cy="2271326"/>
          </a:xfrm>
        </p:spPr>
        <p:txBody>
          <a:bodyPr>
            <a:noAutofit/>
          </a:bodyPr>
          <a:lstStyle/>
          <a:p>
            <a:r>
              <a:rPr lang="en-US" sz="2600" dirty="0"/>
              <a:t>Complete and discuss Part B of the Predictions and Planning Tool</a:t>
            </a:r>
          </a:p>
          <a:p>
            <a:endParaRPr lang="en-US" sz="2600" dirty="0"/>
          </a:p>
          <a:p>
            <a:r>
              <a:rPr lang="en-US" sz="2600" dirty="0"/>
              <a:t>Be sure you are following the rules of Matter Movement and Matter Change, Energy Change as you make your predictions!</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11</a:t>
            </a:fld>
            <a:endParaRPr lang="en-US"/>
          </a:p>
        </p:txBody>
      </p:sp>
      <p:pic>
        <p:nvPicPr>
          <p:cNvPr id="3" name="Picture 2">
            <a:extLst>
              <a:ext uri="{FF2B5EF4-FFF2-40B4-BE49-F238E27FC236}">
                <a16:creationId xmlns:a16="http://schemas.microsoft.com/office/drawing/2014/main" id="{2973ED45-8BC6-E34A-98AF-CDE9FA7D7F65}"/>
              </a:ext>
            </a:extLst>
          </p:cNvPr>
          <p:cNvPicPr>
            <a:picLocks noChangeAspect="1"/>
          </p:cNvPicPr>
          <p:nvPr/>
        </p:nvPicPr>
        <p:blipFill>
          <a:blip r:embed="rId3"/>
          <a:srcRect/>
          <a:stretch/>
        </p:blipFill>
        <p:spPr>
          <a:xfrm>
            <a:off x="603042" y="3889768"/>
            <a:ext cx="7937915" cy="1963926"/>
          </a:xfrm>
          <a:prstGeom prst="rect">
            <a:avLst/>
          </a:prstGeom>
          <a:ln>
            <a:solidFill>
              <a:schemeClr val="tx1"/>
            </a:solidFill>
          </a:ln>
        </p:spPr>
      </p:pic>
    </p:spTree>
    <p:extLst>
      <p:ext uri="{BB962C8B-B14F-4D97-AF65-F5344CB8AC3E}">
        <p14:creationId xmlns:p14="http://schemas.microsoft.com/office/powerpoint/2010/main" val="38662591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Comparing ideas with a partner</a:t>
            </a:r>
          </a:p>
        </p:txBody>
      </p:sp>
      <p:sp>
        <p:nvSpPr>
          <p:cNvPr id="3" name="Content Placeholder 2"/>
          <p:cNvSpPr>
            <a:spLocks noGrp="1"/>
          </p:cNvSpPr>
          <p:nvPr>
            <p:ph idx="1"/>
          </p:nvPr>
        </p:nvSpPr>
        <p:spPr/>
        <p:txBody>
          <a:bodyPr/>
          <a:lstStyle/>
          <a:p>
            <a:pPr marL="0" indent="0">
              <a:buNone/>
            </a:pPr>
            <a:r>
              <a:rPr lang="en-US" dirty="0"/>
              <a:t>Compare and contrast your Predictions and Planning with one another.</a:t>
            </a:r>
            <a:endParaRPr lang="en-US" altLang="zh-CN" dirty="0"/>
          </a:p>
          <a:p>
            <a:pPr marL="0" indent="0">
              <a:buNone/>
            </a:pPr>
            <a:endParaRPr lang="en-US" dirty="0"/>
          </a:p>
        </p:txBody>
      </p:sp>
      <p:sp>
        <p:nvSpPr>
          <p:cNvPr id="5" name="Slide Number Placeholder 4">
            <a:extLst>
              <a:ext uri="{FF2B5EF4-FFF2-40B4-BE49-F238E27FC236}">
                <a16:creationId xmlns:a16="http://schemas.microsoft.com/office/drawing/2014/main" id="{C351DF04-2FA5-4F1F-A1E1-A054E6A7BD8D}"/>
              </a:ext>
            </a:extLst>
          </p:cNvPr>
          <p:cNvSpPr>
            <a:spLocks noGrp="1"/>
          </p:cNvSpPr>
          <p:nvPr>
            <p:ph type="sldNum" sz="quarter" idx="12"/>
          </p:nvPr>
        </p:nvSpPr>
        <p:spPr/>
        <p:txBody>
          <a:bodyPr/>
          <a:lstStyle/>
          <a:p>
            <a:fld id="{C82A8714-C4A1-614E-B309-DB23F8B4D841}" type="slidenum">
              <a:rPr lang="en-US" smtClean="0"/>
              <a:t>12</a:t>
            </a:fld>
            <a:endParaRPr lang="en-US"/>
          </a:p>
        </p:txBody>
      </p:sp>
    </p:spTree>
    <p:extLst>
      <p:ext uri="{BB962C8B-B14F-4D97-AF65-F5344CB8AC3E}">
        <p14:creationId xmlns:p14="http://schemas.microsoft.com/office/powerpoint/2010/main" val="10915038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le 1"/>
          <p:cNvSpPr>
            <a:spLocks noGrp="1"/>
          </p:cNvSpPr>
          <p:nvPr>
            <p:ph type="title"/>
          </p:nvPr>
        </p:nvSpPr>
        <p:spPr/>
        <p:txBody>
          <a:bodyPr>
            <a:normAutofit/>
          </a:bodyPr>
          <a:lstStyle/>
          <a:p>
            <a:r>
              <a:rPr lang="en-US" dirty="0">
                <a:latin typeface="Calibri" charset="0"/>
              </a:rPr>
              <a:t>Planning the investigation</a:t>
            </a:r>
          </a:p>
        </p:txBody>
      </p:sp>
      <p:sp>
        <p:nvSpPr>
          <p:cNvPr id="13314" name="Content Placeholder 2"/>
          <p:cNvSpPr>
            <a:spLocks noGrp="1"/>
          </p:cNvSpPr>
          <p:nvPr>
            <p:ph sz="half" idx="1"/>
          </p:nvPr>
        </p:nvSpPr>
        <p:spPr>
          <a:xfrm>
            <a:off x="474900" y="1600200"/>
            <a:ext cx="3017714" cy="4525963"/>
          </a:xfrm>
        </p:spPr>
        <p:txBody>
          <a:bodyPr/>
          <a:lstStyle/>
          <a:p>
            <a:r>
              <a:rPr lang="en-US" sz="3200" dirty="0">
                <a:latin typeface="Calibri" charset="0"/>
              </a:rPr>
              <a:t>How will you measure mass changes?</a:t>
            </a:r>
          </a:p>
          <a:p>
            <a:r>
              <a:rPr lang="en-US" sz="3200" dirty="0">
                <a:latin typeface="Calibri" charset="0"/>
              </a:rPr>
              <a:t>How will you observe changes in the color of BTB?</a:t>
            </a:r>
          </a:p>
        </p:txBody>
      </p:sp>
      <p:sp>
        <p:nvSpPr>
          <p:cNvPr id="2" name="Slide Number Placeholder 1">
            <a:extLst>
              <a:ext uri="{FF2B5EF4-FFF2-40B4-BE49-F238E27FC236}">
                <a16:creationId xmlns:a16="http://schemas.microsoft.com/office/drawing/2014/main" id="{A30AA10F-E73D-4FFA-B5A7-836A38646B3F}"/>
              </a:ext>
            </a:extLst>
          </p:cNvPr>
          <p:cNvSpPr>
            <a:spLocks noGrp="1"/>
          </p:cNvSpPr>
          <p:nvPr>
            <p:ph type="sldNum" sz="quarter" idx="12"/>
          </p:nvPr>
        </p:nvSpPr>
        <p:spPr/>
        <p:txBody>
          <a:bodyPr/>
          <a:lstStyle/>
          <a:p>
            <a:fld id="{D3A1C050-F6FE-0E43-A9D0-F8EEADE3D1E4}" type="slidenum">
              <a:rPr lang="en-US" smtClean="0"/>
              <a:pPr/>
              <a:t>13</a:t>
            </a:fld>
            <a:endParaRPr lang="en-US"/>
          </a:p>
        </p:txBody>
      </p:sp>
      <p:pic>
        <p:nvPicPr>
          <p:cNvPr id="6" name="Picture 5" descr="ETHANOL_FINALCOMP (0;01;14;20).tif">
            <a:extLst>
              <a:ext uri="{FF2B5EF4-FFF2-40B4-BE49-F238E27FC236}">
                <a16:creationId xmlns:a16="http://schemas.microsoft.com/office/drawing/2014/main" id="{327DB08C-EDBB-CD46-84D0-53FAD05ECD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78156" y="1964268"/>
            <a:ext cx="4908644" cy="2761112"/>
          </a:xfrm>
          <a:prstGeom prst="rect">
            <a:avLst/>
          </a:prstGeom>
        </p:spPr>
      </p:pic>
    </p:spTree>
    <p:extLst>
      <p:ext uri="{BB962C8B-B14F-4D97-AF65-F5344CB8AC3E}">
        <p14:creationId xmlns:p14="http://schemas.microsoft.com/office/powerpoint/2010/main" val="29031326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Save for Later</a:t>
            </a:r>
          </a:p>
        </p:txBody>
      </p:sp>
      <p:sp>
        <p:nvSpPr>
          <p:cNvPr id="3" name="Content Placeholder 2"/>
          <p:cNvSpPr>
            <a:spLocks noGrp="1"/>
          </p:cNvSpPr>
          <p:nvPr>
            <p:ph idx="1"/>
          </p:nvPr>
        </p:nvSpPr>
        <p:spPr/>
        <p:txBody>
          <a:bodyPr/>
          <a:lstStyle/>
          <a:p>
            <a:r>
              <a:rPr lang="en-US" dirty="0"/>
              <a:t>Later, you will compare </a:t>
            </a:r>
            <a:r>
              <a:rPr lang="en-US"/>
              <a:t>your predictions </a:t>
            </a:r>
            <a:r>
              <a:rPr lang="en-US" dirty="0"/>
              <a:t>from today to the results of your investigation and to scientific explanations.</a:t>
            </a:r>
          </a:p>
          <a:p>
            <a:pPr marL="0" indent="0">
              <a:buNone/>
            </a:pPr>
            <a:endParaRPr lang="en-US" dirty="0"/>
          </a:p>
        </p:txBody>
      </p:sp>
      <p:sp>
        <p:nvSpPr>
          <p:cNvPr id="4" name="Slide Number Placeholder 3">
            <a:extLst>
              <a:ext uri="{FF2B5EF4-FFF2-40B4-BE49-F238E27FC236}">
                <a16:creationId xmlns:a16="http://schemas.microsoft.com/office/drawing/2014/main" id="{6E658540-3A29-496E-B3D4-D9843A1E7D75}"/>
              </a:ext>
            </a:extLst>
          </p:cNvPr>
          <p:cNvSpPr>
            <a:spLocks noGrp="1"/>
          </p:cNvSpPr>
          <p:nvPr>
            <p:ph type="sldNum" sz="quarter" idx="12"/>
          </p:nvPr>
        </p:nvSpPr>
        <p:spPr/>
        <p:txBody>
          <a:bodyPr/>
          <a:lstStyle/>
          <a:p>
            <a:fld id="{C82A8714-C4A1-614E-B309-DB23F8B4D841}" type="slidenum">
              <a:rPr lang="en-US" smtClean="0"/>
              <a:t>14</a:t>
            </a:fld>
            <a:endParaRPr lang="en-US"/>
          </a:p>
        </p:txBody>
      </p:sp>
    </p:spTree>
    <p:extLst>
      <p:ext uri="{BB962C8B-B14F-4D97-AF65-F5344CB8AC3E}">
        <p14:creationId xmlns:p14="http://schemas.microsoft.com/office/powerpoint/2010/main" val="13740509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52FE172-9AF4-6344-AD29-587972BFC4A6}"/>
              </a:ext>
            </a:extLst>
          </p:cNvPr>
          <p:cNvPicPr>
            <a:picLocks noChangeAspect="1"/>
          </p:cNvPicPr>
          <p:nvPr/>
        </p:nvPicPr>
        <p:blipFill>
          <a:blip r:embed="rId3"/>
          <a:stretch>
            <a:fillRect/>
          </a:stretch>
        </p:blipFill>
        <p:spPr>
          <a:xfrm>
            <a:off x="711425" y="1754337"/>
            <a:ext cx="7721150" cy="4265313"/>
          </a:xfrm>
          <a:prstGeom prst="rect">
            <a:avLst/>
          </a:prstGeom>
        </p:spPr>
      </p:pic>
      <p:sp>
        <p:nvSpPr>
          <p:cNvPr id="4" name="Title 3"/>
          <p:cNvSpPr>
            <a:spLocks noGrp="1"/>
          </p:cNvSpPr>
          <p:nvPr>
            <p:ph type="title"/>
          </p:nvPr>
        </p:nvSpPr>
        <p:spPr/>
        <p:txBody>
          <a:bodyPr/>
          <a:lstStyle/>
          <a:p>
            <a:r>
              <a:rPr lang="en-US" dirty="0"/>
              <a:t>Unit map</a:t>
            </a:r>
          </a:p>
        </p:txBody>
      </p:sp>
      <p:sp>
        <p:nvSpPr>
          <p:cNvPr id="3" name="Slide Number Placeholder 2"/>
          <p:cNvSpPr>
            <a:spLocks noGrp="1"/>
          </p:cNvSpPr>
          <p:nvPr>
            <p:ph type="sldNum" sz="quarter" idx="12"/>
          </p:nvPr>
        </p:nvSpPr>
        <p:spPr/>
        <p:txBody>
          <a:bodyPr/>
          <a:lstStyle/>
          <a:p>
            <a:fld id="{D3A1C050-F6FE-0E43-A9D0-F8EEADE3D1E4}" type="slidenum">
              <a:rPr lang="en-US" smtClean="0"/>
              <a:pPr/>
              <a:t>2</a:t>
            </a:fld>
            <a:endParaRPr lang="en-US"/>
          </a:p>
        </p:txBody>
      </p:sp>
      <p:sp>
        <p:nvSpPr>
          <p:cNvPr id="8" name="Oval Callout 7"/>
          <p:cNvSpPr>
            <a:spLocks noChangeArrowheads="1"/>
          </p:cNvSpPr>
          <p:nvPr/>
        </p:nvSpPr>
        <p:spPr bwMode="auto">
          <a:xfrm>
            <a:off x="1404204" y="2121778"/>
            <a:ext cx="924560" cy="924560"/>
          </a:xfrm>
          <a:prstGeom prst="wedgeEllipseCallout">
            <a:avLst>
              <a:gd name="adj1" fmla="val 224312"/>
              <a:gd name="adj2" fmla="val 10053"/>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Tree>
    <p:extLst>
      <p:ext uri="{BB962C8B-B14F-4D97-AF65-F5344CB8AC3E}">
        <p14:creationId xmlns:p14="http://schemas.microsoft.com/office/powerpoint/2010/main" val="5065603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Bread molding video</a:t>
            </a:r>
          </a:p>
        </p:txBody>
      </p:sp>
      <p:sp>
        <p:nvSpPr>
          <p:cNvPr id="3" name="Content Placeholder 2"/>
          <p:cNvSpPr>
            <a:spLocks noGrp="1"/>
          </p:cNvSpPr>
          <p:nvPr>
            <p:ph idx="1"/>
          </p:nvPr>
        </p:nvSpPr>
        <p:spPr/>
        <p:txBody>
          <a:bodyPr/>
          <a:lstStyle/>
          <a:p>
            <a:endParaRPr lang="en-US"/>
          </a:p>
        </p:txBody>
      </p:sp>
      <p:pic>
        <p:nvPicPr>
          <p:cNvPr id="5" name="Picture 4">
            <a:hlinkClick r:id="rId3"/>
          </p:cNvPr>
          <p:cNvPicPr>
            <a:picLocks noChangeAspect="1"/>
          </p:cNvPicPr>
          <p:nvPr/>
        </p:nvPicPr>
        <p:blipFill rotWithShape="1">
          <a:blip r:embed="rId4"/>
          <a:srcRect t="-4484" b="7610"/>
          <a:stretch/>
        </p:blipFill>
        <p:spPr>
          <a:xfrm>
            <a:off x="386883" y="1370013"/>
            <a:ext cx="8370234" cy="4558898"/>
          </a:xfrm>
          <a:prstGeom prst="rect">
            <a:avLst/>
          </a:prstGeom>
        </p:spPr>
      </p:pic>
      <p:sp>
        <p:nvSpPr>
          <p:cNvPr id="6" name="Slide Number Placeholder 5">
            <a:extLst>
              <a:ext uri="{FF2B5EF4-FFF2-40B4-BE49-F238E27FC236}">
                <a16:creationId xmlns:a16="http://schemas.microsoft.com/office/drawing/2014/main" id="{1A0A065F-200A-4E4D-B033-734E7EC84042}"/>
              </a:ext>
            </a:extLst>
          </p:cNvPr>
          <p:cNvSpPr>
            <a:spLocks noGrp="1"/>
          </p:cNvSpPr>
          <p:nvPr>
            <p:ph type="sldNum" sz="quarter" idx="12"/>
          </p:nvPr>
        </p:nvSpPr>
        <p:spPr/>
        <p:txBody>
          <a:bodyPr/>
          <a:lstStyle/>
          <a:p>
            <a:fld id="{C82A8714-C4A1-614E-B309-DB23F8B4D841}" type="slidenum">
              <a:rPr lang="en-US" smtClean="0"/>
              <a:t>3</a:t>
            </a:fld>
            <a:endParaRPr lang="en-US"/>
          </a:p>
        </p:txBody>
      </p:sp>
    </p:spTree>
    <p:extLst>
      <p:ext uri="{BB962C8B-B14F-4D97-AF65-F5344CB8AC3E}">
        <p14:creationId xmlns:p14="http://schemas.microsoft.com/office/powerpoint/2010/main" val="4507164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5"/>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639396" y="2025035"/>
            <a:ext cx="5030185" cy="2719020"/>
          </a:xfrm>
          <a:prstGeom prst="rect">
            <a:avLst/>
          </a:prstGeom>
          <a:noFill/>
          <a:extLst>
            <a:ext uri="{909E8E84-426E-40dd-AFC4-6F175D3DCCD1}">
              <a14:hiddenFill xmlns:a14="http://schemas.microsoft.com/office/drawing/2010/main" xmlns="">
                <a:solidFill>
                  <a:srgbClr val="FFFFFF"/>
                </a:solidFill>
              </a14:hiddenFill>
            </a:ext>
          </a:extLst>
        </p:spPr>
      </p:pic>
      <p:pic>
        <p:nvPicPr>
          <p:cNvPr id="36" name="Picture 6"/>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63189" y="1872606"/>
            <a:ext cx="2579319" cy="3193443"/>
          </a:xfrm>
          <a:prstGeom prst="rect">
            <a:avLst/>
          </a:prstGeom>
          <a:noFill/>
          <a:extLst>
            <a:ext uri="{909E8E84-426E-40dd-AFC4-6F175D3DCCD1}">
              <a14:hiddenFill xmlns:a14="http://schemas.microsoft.com/office/drawing/2010/main" xmlns="">
                <a:solidFill>
                  <a:srgbClr val="FFFFFF"/>
                </a:solidFill>
              </a14:hiddenFill>
            </a:ext>
          </a:extLst>
        </p:spPr>
      </p:pic>
      <p:pic>
        <p:nvPicPr>
          <p:cNvPr id="37"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628662">
            <a:off x="5327601" y="1760819"/>
            <a:ext cx="3494249" cy="3722376"/>
          </a:xfrm>
          <a:prstGeom prst="rect">
            <a:avLst/>
          </a:prstGeom>
          <a:noFill/>
          <a:extLst>
            <a:ext uri="{909E8E84-426E-40dd-AFC4-6F175D3DCCD1}">
              <a14:hiddenFill xmlns:a14="http://schemas.microsoft.com/office/drawing/2010/main" xmlns="">
                <a:solidFill>
                  <a:srgbClr val="FFFFFF"/>
                </a:solidFill>
              </a14:hiddenFill>
            </a:ext>
          </a:extLst>
        </p:spPr>
      </p:pic>
      <p:pic>
        <p:nvPicPr>
          <p:cNvPr id="38" name="Picture 1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881932" y="1952011"/>
            <a:ext cx="2034475" cy="562588"/>
          </a:xfrm>
          <a:prstGeom prst="rect">
            <a:avLst/>
          </a:prstGeom>
          <a:noFill/>
          <a:extLst>
            <a:ext uri="{909E8E84-426E-40dd-AFC4-6F175D3DCCD1}">
              <a14:hiddenFill xmlns:a14="http://schemas.microsoft.com/office/drawing/2010/main" xmlns="">
                <a:solidFill>
                  <a:srgbClr val="FFFFFF"/>
                </a:solidFill>
              </a14:hiddenFill>
            </a:ext>
          </a:extLst>
        </p:spPr>
      </p:pic>
      <p:pic>
        <p:nvPicPr>
          <p:cNvPr id="1026" name="Picture 2" descr="C:\Users\Public\Documents\for JJ\Three Questions\three questions.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38387" y="228600"/>
            <a:ext cx="4467225" cy="530225"/>
          </a:xfrm>
          <a:prstGeom prst="rect">
            <a:avLst/>
          </a:prstGeom>
          <a:noFill/>
          <a:extLst>
            <a:ext uri="{909E8E84-426E-40dd-AFC4-6F175D3DCCD1}">
              <a14:hiddenFill xmlns:a14="http://schemas.microsoft.com/office/drawing/2010/main" xmlns="">
                <a:solidFill>
                  <a:srgbClr val="FFFFFF"/>
                </a:solidFill>
              </a14:hiddenFill>
            </a:ext>
          </a:extLst>
        </p:spPr>
      </p:pic>
      <p:sp>
        <p:nvSpPr>
          <p:cNvPr id="4" name="Rectangle 29"/>
          <p:cNvSpPr>
            <a:spLocks noChangeArrowheads="1"/>
          </p:cNvSpPr>
          <p:nvPr/>
        </p:nvSpPr>
        <p:spPr bwMode="auto">
          <a:xfrm>
            <a:off x="152400" y="15240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Text Box 42"/>
          <p:cNvSpPr txBox="1"/>
          <p:nvPr/>
        </p:nvSpPr>
        <p:spPr>
          <a:xfrm>
            <a:off x="2941103" y="2481831"/>
            <a:ext cx="2772492" cy="1575892"/>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400" b="1" dirty="0">
                <a:solidFill>
                  <a:srgbClr val="000000"/>
                </a:solidFill>
                <a:effectLst/>
                <a:latin typeface="+mj-lt"/>
                <a:ea typeface="Times New Roman"/>
                <a:cs typeface="Arial" pitchFamily="34" charset="0"/>
              </a:rPr>
              <a:t>Rules to Follow</a:t>
            </a:r>
            <a:endParaRPr lang="en-US" sz="1400" dirty="0">
              <a:effectLst/>
              <a:latin typeface="+mj-lt"/>
              <a:ea typeface="Calibri"/>
              <a:cs typeface="Arial" pitchFamily="34" charset="0"/>
            </a:endParaRPr>
          </a:p>
          <a:p>
            <a:pPr marL="0" marR="0">
              <a:lnSpc>
                <a:spcPct val="115000"/>
              </a:lnSpc>
              <a:spcBef>
                <a:spcPts val="0"/>
              </a:spcBef>
              <a:spcAft>
                <a:spcPts val="300"/>
              </a:spcAft>
            </a:pPr>
            <a:r>
              <a:rPr lang="en-US" sz="1100" dirty="0">
                <a:solidFill>
                  <a:srgbClr val="000000"/>
                </a:solidFill>
                <a:effectLst/>
                <a:latin typeface="+mj-lt"/>
                <a:ea typeface="Times New Roman"/>
                <a:cs typeface="Arial" pitchFamily="34" charset="0"/>
              </a:rPr>
              <a:t>All materials (solids, liquids, and gases) are made of atoms that are bonded together in molecules.</a:t>
            </a:r>
            <a:endParaRPr lang="en-US" sz="1100" dirty="0">
              <a:effectLst/>
              <a:latin typeface="+mj-lt"/>
              <a:ea typeface="Calibri"/>
              <a:cs typeface="Arial" pitchFamily="34" charset="0"/>
            </a:endParaRPr>
          </a:p>
          <a:p>
            <a:pPr marL="0" marR="0">
              <a:lnSpc>
                <a:spcPct val="115000"/>
              </a:lnSpc>
              <a:spcBef>
                <a:spcPts val="0"/>
              </a:spcBef>
              <a:spcAft>
                <a:spcPts val="300"/>
              </a:spcAft>
            </a:pPr>
            <a:r>
              <a:rPr lang="en-US" sz="1100" b="1" dirty="0">
                <a:solidFill>
                  <a:srgbClr val="000000"/>
                </a:solidFill>
                <a:effectLst/>
                <a:latin typeface="+mj-lt"/>
                <a:ea typeface="Times New Roman"/>
                <a:cs typeface="Arial" pitchFamily="34" charset="0"/>
              </a:rPr>
              <a:t>Scale</a:t>
            </a:r>
            <a:r>
              <a:rPr lang="en-US" sz="1100" dirty="0">
                <a:solidFill>
                  <a:srgbClr val="000000"/>
                </a:solidFill>
                <a:effectLst/>
                <a:latin typeface="+mj-lt"/>
                <a:ea typeface="Times New Roman"/>
                <a:cs typeface="Arial" pitchFamily="34" charset="0"/>
              </a:rPr>
              <a:t>: The movement question can be answered at the atomic-molecular, cellular, or macroscopic scale.</a:t>
            </a:r>
            <a:endParaRPr lang="en-US" sz="1100" dirty="0">
              <a:effectLst/>
              <a:latin typeface="+mj-lt"/>
              <a:ea typeface="Calibri"/>
              <a:cs typeface="Arial" pitchFamily="34" charset="0"/>
            </a:endParaRPr>
          </a:p>
        </p:txBody>
      </p:sp>
      <p:sp>
        <p:nvSpPr>
          <p:cNvPr id="14" name="Text Box 8"/>
          <p:cNvSpPr txBox="1"/>
          <p:nvPr/>
        </p:nvSpPr>
        <p:spPr>
          <a:xfrm>
            <a:off x="730211" y="2514600"/>
            <a:ext cx="1927255" cy="1906461"/>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400" b="1" dirty="0">
                <a:solidFill>
                  <a:srgbClr val="000000"/>
                </a:solidFill>
                <a:effectLst/>
                <a:latin typeface="+mj-lt"/>
                <a:ea typeface="Times New Roman"/>
                <a:cs typeface="Times New Roman"/>
              </a:rPr>
              <a:t>Question</a:t>
            </a:r>
            <a:endParaRPr lang="en-US" sz="1400" dirty="0">
              <a:effectLst/>
              <a:latin typeface="+mj-lt"/>
              <a:ea typeface="Calibri"/>
              <a:cs typeface="Times New Roman"/>
            </a:endParaRPr>
          </a:p>
          <a:p>
            <a:pPr marL="0" marR="0" algn="ctr">
              <a:lnSpc>
                <a:spcPct val="115000"/>
              </a:lnSpc>
              <a:spcBef>
                <a:spcPts val="0"/>
              </a:spcBef>
              <a:spcAft>
                <a:spcPts val="300"/>
              </a:spcAft>
            </a:pPr>
            <a:r>
              <a:rPr lang="en-US" sz="1200" dirty="0">
                <a:solidFill>
                  <a:srgbClr val="000000"/>
                </a:solidFill>
                <a:effectLst/>
                <a:latin typeface="+mj-lt"/>
                <a:ea typeface="Times New Roman"/>
                <a:cs typeface="Times New Roman"/>
              </a:rPr>
              <a:t>Where are molecules moving?</a:t>
            </a:r>
            <a:endParaRPr lang="en-US" sz="1200" dirty="0">
              <a:effectLst/>
              <a:latin typeface="+mj-lt"/>
              <a:ea typeface="Calibri"/>
              <a:cs typeface="Times New Roman"/>
            </a:endParaRPr>
          </a:p>
          <a:p>
            <a:pPr marL="228600" marR="0">
              <a:lnSpc>
                <a:spcPct val="115000"/>
              </a:lnSpc>
              <a:spcBef>
                <a:spcPts val="0"/>
              </a:spcBef>
              <a:spcAft>
                <a:spcPts val="300"/>
              </a:spcAft>
            </a:pPr>
            <a:r>
              <a:rPr lang="en-US" sz="1100" dirty="0">
                <a:solidFill>
                  <a:srgbClr val="000000"/>
                </a:solidFill>
                <a:effectLst/>
                <a:latin typeface="+mj-lt"/>
                <a:ea typeface="Times New Roman"/>
                <a:cs typeface="Times New Roman"/>
              </a:rPr>
              <a:t>How do molecules move to the location of the chemical change? </a:t>
            </a:r>
            <a:endParaRPr lang="en-US" sz="1100" dirty="0">
              <a:effectLst/>
              <a:latin typeface="+mj-lt"/>
              <a:ea typeface="Calibri"/>
              <a:cs typeface="Times New Roman"/>
            </a:endParaRPr>
          </a:p>
          <a:p>
            <a:pPr marL="0" marR="0">
              <a:lnSpc>
                <a:spcPct val="115000"/>
              </a:lnSpc>
              <a:spcBef>
                <a:spcPts val="0"/>
              </a:spcBef>
              <a:spcAft>
                <a:spcPts val="300"/>
              </a:spcAft>
            </a:pPr>
            <a:r>
              <a:rPr lang="en-US" sz="1100" dirty="0">
                <a:solidFill>
                  <a:srgbClr val="000000"/>
                </a:solidFill>
                <a:effectLst/>
                <a:latin typeface="+mj-lt"/>
                <a:ea typeface="Times New Roman"/>
                <a:cs typeface="Times New Roman"/>
              </a:rPr>
              <a:t>How do molecules move away from the location of the chemical change?</a:t>
            </a:r>
            <a:endParaRPr lang="en-US" sz="1100" dirty="0">
              <a:effectLst/>
              <a:latin typeface="+mj-lt"/>
              <a:ea typeface="Calibri"/>
              <a:cs typeface="Times New Roman"/>
            </a:endParaRPr>
          </a:p>
        </p:txBody>
      </p:sp>
      <p:sp>
        <p:nvSpPr>
          <p:cNvPr id="15" name="Text Box 9"/>
          <p:cNvSpPr txBox="1"/>
          <p:nvPr/>
        </p:nvSpPr>
        <p:spPr>
          <a:xfrm>
            <a:off x="5867400" y="2481831"/>
            <a:ext cx="2819400" cy="1651548"/>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400" b="1" dirty="0">
                <a:solidFill>
                  <a:srgbClr val="000000"/>
                </a:solidFill>
                <a:effectLst/>
                <a:latin typeface="+mj-lt"/>
                <a:ea typeface="Times New Roman"/>
                <a:cs typeface="Arial" pitchFamily="34" charset="0"/>
              </a:rPr>
              <a:t>Evidence We </a:t>
            </a:r>
            <a:br>
              <a:rPr lang="en-US" sz="1400" b="1" dirty="0">
                <a:solidFill>
                  <a:srgbClr val="000000"/>
                </a:solidFill>
                <a:effectLst/>
                <a:latin typeface="+mj-lt"/>
                <a:ea typeface="Times New Roman"/>
                <a:cs typeface="Arial" pitchFamily="34" charset="0"/>
              </a:rPr>
            </a:br>
            <a:r>
              <a:rPr lang="en-US" sz="1400" b="1" dirty="0">
                <a:solidFill>
                  <a:srgbClr val="000000"/>
                </a:solidFill>
                <a:effectLst/>
                <a:latin typeface="+mj-lt"/>
                <a:ea typeface="Times New Roman"/>
                <a:cs typeface="Arial" pitchFamily="34" charset="0"/>
              </a:rPr>
              <a:t>Can Observe</a:t>
            </a:r>
            <a:endParaRPr lang="en-US" sz="1400" dirty="0">
              <a:effectLst/>
              <a:latin typeface="+mj-lt"/>
              <a:ea typeface="Calibri"/>
              <a:cs typeface="Arial" pitchFamily="34" charset="0"/>
            </a:endParaRPr>
          </a:p>
          <a:p>
            <a:pPr marL="0" marR="0">
              <a:lnSpc>
                <a:spcPct val="115000"/>
              </a:lnSpc>
              <a:spcBef>
                <a:spcPts val="0"/>
              </a:spcBef>
              <a:spcAft>
                <a:spcPts val="300"/>
              </a:spcAft>
            </a:pPr>
            <a:r>
              <a:rPr lang="en-US" sz="1100" dirty="0">
                <a:solidFill>
                  <a:srgbClr val="000000"/>
                </a:solidFill>
                <a:effectLst/>
                <a:latin typeface="+mj-lt"/>
                <a:ea typeface="Times New Roman"/>
                <a:cs typeface="Arial" pitchFamily="34" charset="0"/>
              </a:rPr>
              <a:t>Moving solids, liquids, and gases are made of moving molecules.</a:t>
            </a:r>
            <a:endParaRPr lang="en-US" sz="1100" dirty="0">
              <a:effectLst/>
              <a:latin typeface="+mj-lt"/>
              <a:ea typeface="Calibri"/>
              <a:cs typeface="Arial" pitchFamily="34" charset="0"/>
            </a:endParaRPr>
          </a:p>
          <a:p>
            <a:pPr marL="0" marR="0">
              <a:lnSpc>
                <a:spcPct val="115000"/>
              </a:lnSpc>
              <a:spcBef>
                <a:spcPts val="0"/>
              </a:spcBef>
              <a:spcAft>
                <a:spcPts val="300"/>
              </a:spcAft>
            </a:pPr>
            <a:r>
              <a:rPr lang="en-US" sz="1100" dirty="0">
                <a:solidFill>
                  <a:srgbClr val="000000"/>
                </a:solidFill>
                <a:effectLst/>
                <a:latin typeface="+mj-lt"/>
                <a:ea typeface="Times New Roman"/>
                <a:cs typeface="Arial" pitchFamily="34" charset="0"/>
              </a:rPr>
              <a:t>A change in mass shows that molecules are moving.</a:t>
            </a:r>
            <a:endParaRPr lang="en-US" sz="1100" dirty="0">
              <a:effectLst/>
              <a:latin typeface="+mj-lt"/>
              <a:ea typeface="Calibri"/>
              <a:cs typeface="Arial" pitchFamily="34" charset="0"/>
            </a:endParaRPr>
          </a:p>
        </p:txBody>
      </p:sp>
      <p:pic>
        <p:nvPicPr>
          <p:cNvPr id="40" name="Picture 17"/>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87127" y="3352800"/>
            <a:ext cx="406472" cy="412117"/>
          </a:xfrm>
          <a:prstGeom prst="rect">
            <a:avLst/>
          </a:prstGeom>
          <a:noFill/>
          <a:extLst>
            <a:ext uri="{909E8E84-426E-40dd-AFC4-6F175D3DCCD1}">
              <a14:hiddenFill xmlns:a14="http://schemas.microsoft.com/office/drawing/2010/main" xmlns="">
                <a:solidFill>
                  <a:srgbClr val="FFFFFF"/>
                </a:solidFill>
              </a14:hiddenFill>
            </a:ext>
          </a:extLst>
        </p:spPr>
      </p:pic>
      <p:pic>
        <p:nvPicPr>
          <p:cNvPr id="41" name="Picture 19"/>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83889" y="3927320"/>
            <a:ext cx="406474" cy="412117"/>
          </a:xfrm>
          <a:prstGeom prst="rect">
            <a:avLst/>
          </a:prstGeom>
          <a:noFill/>
          <a:extLst>
            <a:ext uri="{909E8E84-426E-40dd-AFC4-6F175D3DCCD1}">
              <a14:hiddenFill xmlns:a14="http://schemas.microsoft.com/office/drawing/2010/main" xmlns="">
                <a:solidFill>
                  <a:srgbClr val="FFFFFF"/>
                </a:solidFill>
              </a14:hiddenFill>
            </a:ext>
          </a:extLst>
        </p:spPr>
      </p:pic>
      <p:sp>
        <p:nvSpPr>
          <p:cNvPr id="43" name="Rectangle 40"/>
          <p:cNvSpPr>
            <a:spLocks noChangeArrowheads="1"/>
          </p:cNvSpPr>
          <p:nvPr/>
        </p:nvSpPr>
        <p:spPr bwMode="auto">
          <a:xfrm>
            <a:off x="228600" y="1109225"/>
            <a:ext cx="8686800" cy="4308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a:ln>
                  <a:noFill/>
                </a:ln>
                <a:solidFill>
                  <a:schemeClr val="tx1"/>
                </a:solidFill>
                <a:effectLst/>
                <a:latin typeface="Calibri" pitchFamily="34" charset="0"/>
                <a:ea typeface="Calibri" pitchFamily="34" charset="0"/>
                <a:cs typeface="Times New Roman" pitchFamily="18" charset="0"/>
              </a:rPr>
              <a:t>Answer each of the questions (numbered 1-4) below to explain how matter and energy move and change in a system.  Note that matter movement is addressed at both the beginning (1) and end (4) of your explanation.</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 name="Slide Number Placeholder 1">
            <a:extLst>
              <a:ext uri="{FF2B5EF4-FFF2-40B4-BE49-F238E27FC236}">
                <a16:creationId xmlns:a16="http://schemas.microsoft.com/office/drawing/2014/main" id="{40072161-5921-4339-90DD-570C6C3309C6}"/>
              </a:ext>
            </a:extLst>
          </p:cNvPr>
          <p:cNvSpPr>
            <a:spLocks noGrp="1"/>
          </p:cNvSpPr>
          <p:nvPr>
            <p:ph type="sldNum" sz="quarter" idx="12"/>
          </p:nvPr>
        </p:nvSpPr>
        <p:spPr/>
        <p:txBody>
          <a:bodyPr/>
          <a:lstStyle/>
          <a:p>
            <a:fld id="{C82A8714-C4A1-614E-B309-DB23F8B4D841}" type="slidenum">
              <a:rPr lang="en-US" smtClean="0"/>
              <a:t>4</a:t>
            </a:fld>
            <a:endParaRPr lang="en-US"/>
          </a:p>
        </p:txBody>
      </p:sp>
    </p:spTree>
    <p:extLst>
      <p:ext uri="{BB962C8B-B14F-4D97-AF65-F5344CB8AC3E}">
        <p14:creationId xmlns:p14="http://schemas.microsoft.com/office/powerpoint/2010/main" val="2083635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5"/>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639396" y="2025035"/>
            <a:ext cx="5030185" cy="2719020"/>
          </a:xfrm>
          <a:prstGeom prst="rect">
            <a:avLst/>
          </a:prstGeom>
          <a:noFill/>
          <a:extLst>
            <a:ext uri="{909E8E84-426E-40dd-AFC4-6F175D3DCCD1}">
              <a14:hiddenFill xmlns:a14="http://schemas.microsoft.com/office/drawing/2010/main" xmlns="">
                <a:solidFill>
                  <a:srgbClr val="FFFFFF"/>
                </a:solidFill>
              </a14:hiddenFill>
            </a:ext>
          </a:extLst>
        </p:spPr>
      </p:pic>
      <p:pic>
        <p:nvPicPr>
          <p:cNvPr id="24" name="Picture 6"/>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63189" y="1872606"/>
            <a:ext cx="2579319" cy="3193443"/>
          </a:xfrm>
          <a:prstGeom prst="rect">
            <a:avLst/>
          </a:prstGeom>
          <a:noFill/>
          <a:extLst>
            <a:ext uri="{909E8E84-426E-40dd-AFC4-6F175D3DCCD1}">
              <a14:hiddenFill xmlns:a14="http://schemas.microsoft.com/office/drawing/2010/main" xmlns="">
                <a:solidFill>
                  <a:srgbClr val="FFFFFF"/>
                </a:solidFill>
              </a14:hiddenFill>
            </a:ext>
          </a:extLst>
        </p:spPr>
      </p:pic>
      <p:pic>
        <p:nvPicPr>
          <p:cNvPr id="25"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628662">
            <a:off x="5327601" y="1760819"/>
            <a:ext cx="3494249" cy="3722376"/>
          </a:xfrm>
          <a:prstGeom prst="rect">
            <a:avLst/>
          </a:prstGeom>
          <a:noFill/>
          <a:extLst>
            <a:ext uri="{909E8E84-426E-40dd-AFC4-6F175D3DCCD1}">
              <a14:hiddenFill xmlns:a14="http://schemas.microsoft.com/office/drawing/2010/main" xmlns="">
                <a:solidFill>
                  <a:srgbClr val="FFFFFF"/>
                </a:solidFill>
              </a14:hiddenFill>
            </a:ext>
          </a:extLst>
        </p:spPr>
      </p:pic>
      <p:pic>
        <p:nvPicPr>
          <p:cNvPr id="26" name="Picture 1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881932" y="1952011"/>
            <a:ext cx="2034475" cy="562588"/>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Text Box 16"/>
          <p:cNvSpPr txBox="1"/>
          <p:nvPr/>
        </p:nvSpPr>
        <p:spPr>
          <a:xfrm>
            <a:off x="5867400" y="2362199"/>
            <a:ext cx="2895599" cy="2402809"/>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400" b="1" dirty="0">
                <a:effectLst/>
                <a:latin typeface="+mj-lt"/>
                <a:ea typeface="Times New Roman"/>
                <a:cs typeface="Arial" pitchFamily="34" charset="0"/>
              </a:rPr>
              <a:t>Evidence We </a:t>
            </a:r>
            <a:br>
              <a:rPr lang="en-US" sz="1400" b="1" dirty="0">
                <a:effectLst/>
                <a:latin typeface="+mj-lt"/>
                <a:ea typeface="Times New Roman"/>
                <a:cs typeface="Arial" pitchFamily="34" charset="0"/>
              </a:rPr>
            </a:br>
            <a:r>
              <a:rPr lang="en-US" sz="1400" b="1" dirty="0">
                <a:effectLst/>
                <a:latin typeface="+mj-lt"/>
                <a:ea typeface="Times New Roman"/>
                <a:cs typeface="Arial" pitchFamily="34" charset="0"/>
              </a:rPr>
              <a:t>Can Observe</a:t>
            </a:r>
            <a:endParaRPr lang="en-US" sz="1400" dirty="0">
              <a:effectLst/>
              <a:latin typeface="+mj-lt"/>
              <a:ea typeface="Calibri"/>
              <a:cs typeface="Arial" pitchFamily="34" charset="0"/>
            </a:endParaRPr>
          </a:p>
          <a:p>
            <a:pPr marL="0" marR="0">
              <a:lnSpc>
                <a:spcPct val="115000"/>
              </a:lnSpc>
              <a:spcBef>
                <a:spcPts val="0"/>
              </a:spcBef>
              <a:spcAft>
                <a:spcPts val="300"/>
              </a:spcAft>
            </a:pPr>
            <a:r>
              <a:rPr lang="en-US" sz="1100" dirty="0">
                <a:effectLst/>
                <a:latin typeface="+mj-lt"/>
                <a:ea typeface="Times New Roman"/>
                <a:cs typeface="Arial" pitchFamily="34" charset="0"/>
              </a:rPr>
              <a:t>BTB can indicate CO</a:t>
            </a:r>
            <a:r>
              <a:rPr lang="en-US" sz="1100" baseline="-25000" dirty="0">
                <a:effectLst/>
                <a:latin typeface="+mj-lt"/>
                <a:ea typeface="Times New Roman"/>
                <a:cs typeface="Arial" pitchFamily="34" charset="0"/>
              </a:rPr>
              <a:t>2</a:t>
            </a:r>
            <a:r>
              <a:rPr lang="en-US" sz="1100" dirty="0">
                <a:effectLst/>
                <a:latin typeface="+mj-lt"/>
                <a:ea typeface="Times New Roman"/>
                <a:cs typeface="Arial" pitchFamily="34" charset="0"/>
              </a:rPr>
              <a:t> in the air.</a:t>
            </a:r>
            <a:endParaRPr lang="en-US" sz="1100" dirty="0">
              <a:effectLst/>
              <a:latin typeface="+mj-lt"/>
              <a:ea typeface="Calibri"/>
              <a:cs typeface="Arial" pitchFamily="34" charset="0"/>
            </a:endParaRPr>
          </a:p>
          <a:p>
            <a:pPr marL="0" marR="0">
              <a:lnSpc>
                <a:spcPct val="115000"/>
              </a:lnSpc>
              <a:spcBef>
                <a:spcPts val="0"/>
              </a:spcBef>
            </a:pPr>
            <a:r>
              <a:rPr lang="en-US" sz="1100" dirty="0">
                <a:effectLst/>
                <a:latin typeface="+mj-lt"/>
                <a:ea typeface="Times New Roman"/>
                <a:cs typeface="Arial" pitchFamily="34" charset="0"/>
              </a:rPr>
              <a:t>Organic materials are made up of molecules containing carbon atoms:</a:t>
            </a:r>
            <a:endParaRPr lang="en-US" sz="1100" dirty="0">
              <a:effectLst/>
              <a:latin typeface="+mj-lt"/>
              <a:ea typeface="Calibri"/>
              <a:cs typeface="Arial" pitchFamily="34" charset="0"/>
            </a:endParaRPr>
          </a:p>
          <a:p>
            <a:pPr marL="228600" marR="0" lvl="0">
              <a:lnSpc>
                <a:spcPct val="115000"/>
              </a:lnSpc>
              <a:spcBef>
                <a:spcPts val="0"/>
              </a:spcBef>
              <a:buSzPts val="1000"/>
            </a:pPr>
            <a:r>
              <a:rPr lang="en-US" sz="1100" dirty="0">
                <a:effectLst/>
                <a:latin typeface="+mj-lt"/>
                <a:ea typeface="Times New Roman"/>
                <a:cs typeface="Arial" pitchFamily="34" charset="0"/>
              </a:rPr>
              <a:t>• fuels</a:t>
            </a:r>
            <a:r>
              <a:rPr lang="en-US" sz="1100" dirty="0">
                <a:latin typeface="+mj-lt"/>
                <a:ea typeface="Times New Roman"/>
                <a:cs typeface="Arial" pitchFamily="34" charset="0"/>
              </a:rPr>
              <a:t>	</a:t>
            </a:r>
            <a:r>
              <a:rPr lang="en-US" sz="1100" dirty="0">
                <a:effectLst/>
                <a:latin typeface="+mj-lt"/>
                <a:ea typeface="Times New Roman"/>
                <a:cs typeface="Arial" pitchFamily="34" charset="0"/>
              </a:rPr>
              <a:t>• foods</a:t>
            </a:r>
            <a:endParaRPr lang="en-US" sz="1100" dirty="0">
              <a:effectLst/>
              <a:latin typeface="+mj-lt"/>
              <a:ea typeface="Calibri"/>
              <a:cs typeface="Arial" pitchFamily="34" charset="0"/>
            </a:endParaRPr>
          </a:p>
          <a:p>
            <a:pPr marL="228600" marR="0" lvl="0">
              <a:lnSpc>
                <a:spcPct val="115000"/>
              </a:lnSpc>
              <a:spcBef>
                <a:spcPts val="0"/>
              </a:spcBef>
              <a:buSzPts val="1000"/>
            </a:pPr>
            <a:r>
              <a:rPr lang="en-US" sz="1100" dirty="0">
                <a:effectLst/>
                <a:latin typeface="+mj-lt"/>
                <a:ea typeface="Times New Roman"/>
                <a:cs typeface="Arial" pitchFamily="34" charset="0"/>
              </a:rPr>
              <a:t>• living and dead plants and animals</a:t>
            </a:r>
          </a:p>
          <a:p>
            <a:pPr marL="228600" marR="0" lvl="0">
              <a:lnSpc>
                <a:spcPct val="115000"/>
              </a:lnSpc>
              <a:spcBef>
                <a:spcPts val="0"/>
              </a:spcBef>
              <a:buSzPct val="100000"/>
            </a:pPr>
            <a:r>
              <a:rPr lang="en-US" sz="1100" dirty="0">
                <a:ea typeface="Times New Roman"/>
                <a:cs typeface="Arial" pitchFamily="34" charset="0"/>
              </a:rPr>
              <a:t>• </a:t>
            </a:r>
            <a:r>
              <a:rPr lang="en-US" sz="1100" dirty="0">
                <a:effectLst/>
                <a:latin typeface="+mj-lt"/>
                <a:ea typeface="Times New Roman"/>
                <a:cs typeface="Arial" pitchFamily="34" charset="0"/>
              </a:rPr>
              <a:t>decomposers</a:t>
            </a:r>
            <a:endParaRPr lang="en-US" sz="1100" dirty="0">
              <a:effectLst/>
              <a:latin typeface="+mj-lt"/>
              <a:ea typeface="Calibri"/>
              <a:cs typeface="Arial" pitchFamily="34" charset="0"/>
            </a:endParaRPr>
          </a:p>
        </p:txBody>
      </p:sp>
      <p:sp>
        <p:nvSpPr>
          <p:cNvPr id="16" name="Text Box 14"/>
          <p:cNvSpPr txBox="1"/>
          <p:nvPr/>
        </p:nvSpPr>
        <p:spPr>
          <a:xfrm>
            <a:off x="685800" y="2514599"/>
            <a:ext cx="2044072" cy="1952751"/>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400" b="1" dirty="0">
                <a:solidFill>
                  <a:srgbClr val="000000"/>
                </a:solidFill>
                <a:effectLst/>
                <a:latin typeface="+mj-lt"/>
                <a:ea typeface="Times New Roman"/>
                <a:cs typeface="Arial" pitchFamily="34" charset="0"/>
              </a:rPr>
              <a:t>Question</a:t>
            </a:r>
            <a:endParaRPr lang="en-US" sz="1400" dirty="0">
              <a:effectLst/>
              <a:latin typeface="+mj-lt"/>
              <a:ea typeface="Calibri"/>
              <a:cs typeface="Arial" pitchFamily="34" charset="0"/>
            </a:endParaRPr>
          </a:p>
          <a:p>
            <a:pPr marL="0" marR="0" algn="ctr">
              <a:lnSpc>
                <a:spcPct val="115000"/>
              </a:lnSpc>
              <a:spcBef>
                <a:spcPts val="0"/>
              </a:spcBef>
              <a:spcAft>
                <a:spcPts val="300"/>
              </a:spcAft>
            </a:pPr>
            <a:r>
              <a:rPr lang="en-US" sz="1200" dirty="0">
                <a:solidFill>
                  <a:srgbClr val="000000"/>
                </a:solidFill>
                <a:effectLst/>
                <a:latin typeface="+mj-lt"/>
                <a:ea typeface="Times New Roman"/>
                <a:cs typeface="Arial" pitchFamily="34" charset="0"/>
              </a:rPr>
              <a:t>How are atoms in molecules being rearranged into </a:t>
            </a:r>
            <a:br>
              <a:rPr lang="en-US" sz="1200" dirty="0">
                <a:solidFill>
                  <a:srgbClr val="000000"/>
                </a:solidFill>
                <a:effectLst/>
                <a:latin typeface="+mj-lt"/>
                <a:ea typeface="Times New Roman"/>
                <a:cs typeface="Arial" pitchFamily="34" charset="0"/>
              </a:rPr>
            </a:br>
            <a:r>
              <a:rPr lang="en-US" sz="1200" dirty="0">
                <a:solidFill>
                  <a:srgbClr val="000000"/>
                </a:solidFill>
                <a:effectLst/>
                <a:latin typeface="+mj-lt"/>
                <a:ea typeface="Times New Roman"/>
                <a:cs typeface="Arial" pitchFamily="34" charset="0"/>
              </a:rPr>
              <a:t>different molecules?</a:t>
            </a:r>
            <a:endParaRPr lang="en-US" sz="1200" dirty="0">
              <a:effectLst/>
              <a:latin typeface="+mj-lt"/>
              <a:ea typeface="Calibri"/>
              <a:cs typeface="Arial" pitchFamily="34" charset="0"/>
            </a:endParaRPr>
          </a:p>
          <a:p>
            <a:pPr marL="228600" marR="0" indent="228600">
              <a:lnSpc>
                <a:spcPct val="115000"/>
              </a:lnSpc>
              <a:spcBef>
                <a:spcPts val="0"/>
              </a:spcBef>
              <a:spcAft>
                <a:spcPts val="300"/>
              </a:spcAft>
            </a:pPr>
            <a:r>
              <a:rPr lang="en-US" sz="1100" dirty="0">
                <a:solidFill>
                  <a:srgbClr val="000000"/>
                </a:solidFill>
                <a:effectLst/>
                <a:latin typeface="+mj-lt"/>
                <a:ea typeface="Times New Roman"/>
                <a:cs typeface="Arial" pitchFamily="34" charset="0"/>
              </a:rPr>
              <a:t>What molecules are carbon atoms in before and after the chemical change?</a:t>
            </a:r>
            <a:endParaRPr lang="en-US" sz="1100" dirty="0">
              <a:effectLst/>
              <a:latin typeface="+mj-lt"/>
              <a:ea typeface="Calibri"/>
              <a:cs typeface="Arial" pitchFamily="34" charset="0"/>
            </a:endParaRPr>
          </a:p>
          <a:p>
            <a:pPr marL="0" marR="0">
              <a:lnSpc>
                <a:spcPct val="115000"/>
              </a:lnSpc>
              <a:spcBef>
                <a:spcPts val="0"/>
              </a:spcBef>
              <a:spcAft>
                <a:spcPts val="300"/>
              </a:spcAft>
            </a:pPr>
            <a:r>
              <a:rPr lang="en-US" sz="1100" dirty="0">
                <a:solidFill>
                  <a:srgbClr val="000000"/>
                </a:solidFill>
                <a:effectLst/>
                <a:latin typeface="+mj-lt"/>
                <a:ea typeface="Times New Roman"/>
                <a:cs typeface="Arial" pitchFamily="34" charset="0"/>
              </a:rPr>
              <a:t>What other molecules are involved?</a:t>
            </a:r>
            <a:endParaRPr lang="en-US" sz="1100" dirty="0">
              <a:effectLst/>
              <a:latin typeface="+mj-lt"/>
              <a:ea typeface="Calibri"/>
              <a:cs typeface="Arial" pitchFamily="34" charset="0"/>
            </a:endParaRPr>
          </a:p>
        </p:txBody>
      </p:sp>
      <p:pic>
        <p:nvPicPr>
          <p:cNvPr id="17" name="Picture 2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08670" y="2841901"/>
            <a:ext cx="405845" cy="411480"/>
          </a:xfrm>
          <a:prstGeom prst="rect">
            <a:avLst/>
          </a:prstGeom>
          <a:noFill/>
          <a:extLst>
            <a:ext uri="{909E8E84-426E-40dd-AFC4-6F175D3DCCD1}">
              <a14:hiddenFill xmlns:a14="http://schemas.microsoft.com/office/drawing/2010/main" xmlns="">
                <a:solidFill>
                  <a:srgbClr val="FFFFFF"/>
                </a:solidFill>
              </a14:hiddenFill>
            </a:ext>
          </a:extLst>
        </p:spPr>
      </p:pic>
      <p:sp>
        <p:nvSpPr>
          <p:cNvPr id="18" name="Text Box 10"/>
          <p:cNvSpPr txBox="1"/>
          <p:nvPr/>
        </p:nvSpPr>
        <p:spPr>
          <a:xfrm>
            <a:off x="2942508" y="2438400"/>
            <a:ext cx="2772492" cy="1546522"/>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400" b="1" dirty="0">
                <a:effectLst/>
                <a:latin typeface="+mj-lt"/>
                <a:ea typeface="Times New Roman"/>
                <a:cs typeface="Arial" pitchFamily="34" charset="0"/>
              </a:rPr>
              <a:t>Rules to Follow</a:t>
            </a:r>
            <a:endParaRPr lang="en-US" sz="1400" dirty="0">
              <a:effectLst/>
              <a:latin typeface="+mj-lt"/>
              <a:ea typeface="Calibri"/>
              <a:cs typeface="Arial" pitchFamily="34" charset="0"/>
            </a:endParaRPr>
          </a:p>
          <a:p>
            <a:pPr marR="0">
              <a:lnSpc>
                <a:spcPct val="115000"/>
              </a:lnSpc>
              <a:spcBef>
                <a:spcPts val="0"/>
              </a:spcBef>
              <a:spcAft>
                <a:spcPts val="300"/>
              </a:spcAft>
            </a:pPr>
            <a:r>
              <a:rPr lang="en-US" sz="1100" b="1" dirty="0">
                <a:effectLst/>
                <a:latin typeface="+mj-lt"/>
                <a:ea typeface="Times New Roman"/>
                <a:cs typeface="Arial" pitchFamily="34" charset="0"/>
              </a:rPr>
              <a:t>Atoms last forever</a:t>
            </a:r>
            <a:r>
              <a:rPr lang="en-US" sz="1100" dirty="0">
                <a:effectLst/>
                <a:latin typeface="+mj-lt"/>
                <a:ea typeface="Times New Roman"/>
                <a:cs typeface="Arial" pitchFamily="34" charset="0"/>
              </a:rPr>
              <a:t> in combustion and living systems.</a:t>
            </a:r>
            <a:endParaRPr lang="en-US" sz="1100" dirty="0">
              <a:effectLst/>
              <a:latin typeface="+mj-lt"/>
              <a:ea typeface="Calibri"/>
              <a:cs typeface="Arial" pitchFamily="34" charset="0"/>
            </a:endParaRPr>
          </a:p>
          <a:p>
            <a:pPr marR="0">
              <a:lnSpc>
                <a:spcPct val="115000"/>
              </a:lnSpc>
              <a:spcBef>
                <a:spcPts val="0"/>
              </a:spcBef>
              <a:spcAft>
                <a:spcPts val="300"/>
              </a:spcAft>
            </a:pPr>
            <a:r>
              <a:rPr lang="en-US" sz="1100" b="1" dirty="0">
                <a:effectLst/>
                <a:latin typeface="+mj-lt"/>
                <a:ea typeface="Times New Roman"/>
                <a:cs typeface="Arial" pitchFamily="34" charset="0"/>
              </a:rPr>
              <a:t>Atoms can be rearranged </a:t>
            </a:r>
            <a:r>
              <a:rPr lang="en-US" sz="1100" dirty="0">
                <a:effectLst/>
                <a:latin typeface="+mj-lt"/>
                <a:ea typeface="Times New Roman"/>
                <a:cs typeface="Arial" pitchFamily="34" charset="0"/>
              </a:rPr>
              <a:t>to make new molecules, but not created or destroyed.</a:t>
            </a:r>
            <a:endParaRPr lang="en-US" sz="1100" dirty="0">
              <a:effectLst/>
              <a:latin typeface="+mj-lt"/>
              <a:ea typeface="Calibri"/>
              <a:cs typeface="Arial" pitchFamily="34" charset="0"/>
            </a:endParaRPr>
          </a:p>
          <a:p>
            <a:pPr marR="0">
              <a:lnSpc>
                <a:spcPct val="115000"/>
              </a:lnSpc>
              <a:spcBef>
                <a:spcPts val="0"/>
              </a:spcBef>
              <a:spcAft>
                <a:spcPts val="300"/>
              </a:spcAft>
            </a:pPr>
            <a:r>
              <a:rPr lang="en-US" sz="1100" dirty="0">
                <a:effectLst/>
                <a:latin typeface="+mj-lt"/>
                <a:ea typeface="Times New Roman"/>
                <a:cs typeface="Arial" pitchFamily="34" charset="0"/>
              </a:rPr>
              <a:t>Carbon atoms are bound to other atoms in molecules.</a:t>
            </a:r>
            <a:endParaRPr lang="en-US" sz="1100" dirty="0">
              <a:effectLst/>
              <a:latin typeface="+mj-lt"/>
              <a:ea typeface="Calibri"/>
              <a:cs typeface="Arial" pitchFamily="34" charset="0"/>
            </a:endParaRPr>
          </a:p>
          <a:p>
            <a:pPr marL="0" marR="0">
              <a:lnSpc>
                <a:spcPct val="115000"/>
              </a:lnSpc>
              <a:spcBef>
                <a:spcPts val="0"/>
              </a:spcBef>
              <a:spcAft>
                <a:spcPts val="300"/>
              </a:spcAft>
            </a:pPr>
            <a:r>
              <a:rPr lang="en-US" sz="1100" b="1" dirty="0">
                <a:effectLst/>
                <a:latin typeface="+mj-lt"/>
                <a:ea typeface="Times New Roman"/>
                <a:cs typeface="Arial" pitchFamily="34" charset="0"/>
              </a:rPr>
              <a:t>Scale</a:t>
            </a:r>
            <a:r>
              <a:rPr lang="en-US" sz="1100" dirty="0">
                <a:effectLst/>
                <a:latin typeface="+mj-lt"/>
                <a:ea typeface="Times New Roman"/>
                <a:cs typeface="Arial" pitchFamily="34" charset="0"/>
              </a:rPr>
              <a:t>: The chemical change question is always answered at the atomic-molecular scale.</a:t>
            </a:r>
            <a:endParaRPr lang="en-US" sz="1100" dirty="0">
              <a:effectLst/>
              <a:latin typeface="+mj-lt"/>
              <a:ea typeface="Calibri"/>
              <a:cs typeface="Arial" pitchFamily="34" charset="0"/>
            </a:endParaRPr>
          </a:p>
        </p:txBody>
      </p:sp>
      <p:pic>
        <p:nvPicPr>
          <p:cNvPr id="20" name="Picture 2" descr="C:\Users\Public\Documents\for JJ\Three Questions\three questions.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38387" y="228600"/>
            <a:ext cx="4467225" cy="530225"/>
          </a:xfrm>
          <a:prstGeom prst="rect">
            <a:avLst/>
          </a:prstGeom>
          <a:noFill/>
          <a:extLst>
            <a:ext uri="{909E8E84-426E-40dd-AFC4-6F175D3DCCD1}">
              <a14:hiddenFill xmlns:a14="http://schemas.microsoft.com/office/drawing/2010/main" xmlns="">
                <a:solidFill>
                  <a:srgbClr val="FFFFFF"/>
                </a:solidFill>
              </a14:hiddenFill>
            </a:ext>
          </a:extLst>
        </p:spPr>
      </p:pic>
      <p:sp>
        <p:nvSpPr>
          <p:cNvPr id="21" name="Rectangle 29"/>
          <p:cNvSpPr>
            <a:spLocks noChangeArrowheads="1"/>
          </p:cNvSpPr>
          <p:nvPr/>
        </p:nvSpPr>
        <p:spPr bwMode="auto">
          <a:xfrm>
            <a:off x="152400" y="15240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7" name="Rectangle 40"/>
          <p:cNvSpPr>
            <a:spLocks noChangeArrowheads="1"/>
          </p:cNvSpPr>
          <p:nvPr/>
        </p:nvSpPr>
        <p:spPr bwMode="auto">
          <a:xfrm>
            <a:off x="228600" y="1109225"/>
            <a:ext cx="8686800" cy="4308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a:ln>
                  <a:noFill/>
                </a:ln>
                <a:solidFill>
                  <a:schemeClr val="tx1"/>
                </a:solidFill>
                <a:effectLst/>
                <a:latin typeface="Calibri" pitchFamily="34" charset="0"/>
                <a:ea typeface="Calibri" pitchFamily="34" charset="0"/>
                <a:cs typeface="Times New Roman" pitchFamily="18" charset="0"/>
              </a:rPr>
              <a:t>Answer each of the questions (numbered 1-4) below to explain how matter and energy move and change in a system.  Note that matter movement is addressed at both the beginning (1) and end (4) of </a:t>
            </a:r>
            <a:r>
              <a:rPr kumimoji="0" lang="en-US" sz="1100" b="0" i="0" u="none" strike="noStrike" cap="none" normalizeH="0" baseline="0">
                <a:ln>
                  <a:noFill/>
                </a:ln>
                <a:solidFill>
                  <a:schemeClr val="tx1"/>
                </a:solidFill>
                <a:effectLst/>
                <a:latin typeface="Calibri" pitchFamily="34" charset="0"/>
                <a:ea typeface="Calibri" pitchFamily="34" charset="0"/>
                <a:cs typeface="Times New Roman" pitchFamily="18" charset="0"/>
              </a:rPr>
              <a:t>your explanation.</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 name="Slide Number Placeholder 1">
            <a:extLst>
              <a:ext uri="{FF2B5EF4-FFF2-40B4-BE49-F238E27FC236}">
                <a16:creationId xmlns:a16="http://schemas.microsoft.com/office/drawing/2014/main" id="{C817E187-993F-419D-B07D-2E371F67C403}"/>
              </a:ext>
            </a:extLst>
          </p:cNvPr>
          <p:cNvSpPr>
            <a:spLocks noGrp="1"/>
          </p:cNvSpPr>
          <p:nvPr>
            <p:ph type="sldNum" sz="quarter" idx="12"/>
          </p:nvPr>
        </p:nvSpPr>
        <p:spPr/>
        <p:txBody>
          <a:bodyPr/>
          <a:lstStyle/>
          <a:p>
            <a:fld id="{C82A8714-C4A1-614E-B309-DB23F8B4D841}" type="slidenum">
              <a:rPr lang="en-US" smtClean="0"/>
              <a:t>5</a:t>
            </a:fld>
            <a:endParaRPr lang="en-US"/>
          </a:p>
        </p:txBody>
      </p:sp>
    </p:spTree>
    <p:extLst>
      <p:ext uri="{BB962C8B-B14F-4D97-AF65-F5344CB8AC3E}">
        <p14:creationId xmlns:p14="http://schemas.microsoft.com/office/powerpoint/2010/main" val="19106319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Public\Documents\for JJ\Three Questions\three question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8387" y="228600"/>
            <a:ext cx="4467225" cy="530225"/>
          </a:xfrm>
          <a:prstGeom prst="rect">
            <a:avLst/>
          </a:prstGeom>
          <a:noFill/>
          <a:extLst>
            <a:ext uri="{909E8E84-426E-40dd-AFC4-6F175D3DCCD1}">
              <a14:hiddenFill xmlns:a14="http://schemas.microsoft.com/office/drawing/2010/main" xmlns="">
                <a:solidFill>
                  <a:srgbClr val="FFFFFF"/>
                </a:solidFill>
              </a14:hiddenFill>
            </a:ext>
          </a:extLst>
        </p:spPr>
      </p:pic>
      <p:sp>
        <p:nvSpPr>
          <p:cNvPr id="5" name="Rectangle 29"/>
          <p:cNvSpPr>
            <a:spLocks noChangeArrowheads="1"/>
          </p:cNvSpPr>
          <p:nvPr/>
        </p:nvSpPr>
        <p:spPr bwMode="auto">
          <a:xfrm>
            <a:off x="152400" y="15240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0"/>
          <p:cNvSpPr>
            <a:spLocks noChangeArrowheads="1"/>
          </p:cNvSpPr>
          <p:nvPr/>
        </p:nvSpPr>
        <p:spPr bwMode="auto">
          <a:xfrm>
            <a:off x="228600" y="1109225"/>
            <a:ext cx="8686800" cy="4308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a:ln>
                  <a:noFill/>
                </a:ln>
                <a:solidFill>
                  <a:schemeClr val="tx1"/>
                </a:solidFill>
                <a:effectLst/>
                <a:latin typeface="Calibri" pitchFamily="34" charset="0"/>
                <a:ea typeface="Calibri" pitchFamily="34" charset="0"/>
                <a:cs typeface="Times New Roman" pitchFamily="18" charset="0"/>
              </a:rPr>
              <a:t>Answer each of the questions (numbered 1-4) below to explain how matter and energy move and change in a system.  Note that matter movement is addressed at both the beginning (1) and end (4) of your explanation.</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pic>
        <p:nvPicPr>
          <p:cNvPr id="8" name="Picture 5"/>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639396" y="2025035"/>
            <a:ext cx="5030185" cy="2719019"/>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63189" y="1872606"/>
            <a:ext cx="2579319" cy="3193442"/>
          </a:xfrm>
          <a:prstGeom prst="rect">
            <a:avLst/>
          </a:prstGeom>
          <a:noFill/>
          <a:extLst>
            <a:ext uri="{909E8E84-426E-40dd-AFC4-6F175D3DCCD1}">
              <a14:hiddenFill xmlns:a14="http://schemas.microsoft.com/office/drawing/2010/main" xmlns="">
                <a:solidFill>
                  <a:srgbClr val="FFFFFF"/>
                </a:solidFill>
              </a14:hiddenFill>
            </a:ext>
          </a:extLst>
        </p:spPr>
      </p:pic>
      <p:pic>
        <p:nvPicPr>
          <p:cNvPr id="10" name="Picture 7"/>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rot="628662">
            <a:off x="5327601" y="1761214"/>
            <a:ext cx="3494249" cy="3721585"/>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Text Box 31"/>
          <p:cNvSpPr txBox="1"/>
          <p:nvPr/>
        </p:nvSpPr>
        <p:spPr>
          <a:xfrm>
            <a:off x="562321" y="2352656"/>
            <a:ext cx="2181053" cy="189078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400" b="1" dirty="0">
                <a:solidFill>
                  <a:srgbClr val="000000"/>
                </a:solidFill>
                <a:effectLst/>
                <a:latin typeface="+mj-lt"/>
                <a:ea typeface="Times New Roman"/>
                <a:cs typeface="Times New Roman"/>
              </a:rPr>
              <a:t>Question</a:t>
            </a:r>
            <a:endParaRPr lang="en-US" sz="1400" dirty="0">
              <a:effectLst/>
              <a:latin typeface="+mj-lt"/>
              <a:ea typeface="Calibri"/>
              <a:cs typeface="Times New Roman"/>
            </a:endParaRPr>
          </a:p>
          <a:p>
            <a:pPr marL="0" marR="0" algn="ctr">
              <a:lnSpc>
                <a:spcPct val="115000"/>
              </a:lnSpc>
              <a:spcBef>
                <a:spcPts val="0"/>
              </a:spcBef>
              <a:spcAft>
                <a:spcPts val="300"/>
              </a:spcAft>
            </a:pPr>
            <a:r>
              <a:rPr lang="en-US" sz="1200" dirty="0">
                <a:solidFill>
                  <a:srgbClr val="000000"/>
                </a:solidFill>
                <a:effectLst/>
                <a:latin typeface="+mj-lt"/>
                <a:ea typeface="Times New Roman"/>
                <a:cs typeface="Times New Roman"/>
              </a:rPr>
              <a:t>What is happening </a:t>
            </a:r>
            <a:br>
              <a:rPr lang="en-US" sz="1200" dirty="0">
                <a:solidFill>
                  <a:srgbClr val="000000"/>
                </a:solidFill>
                <a:effectLst/>
                <a:latin typeface="+mj-lt"/>
                <a:ea typeface="Times New Roman"/>
                <a:cs typeface="Times New Roman"/>
              </a:rPr>
            </a:br>
            <a:r>
              <a:rPr lang="en-US" sz="1200" dirty="0">
                <a:solidFill>
                  <a:srgbClr val="000000"/>
                </a:solidFill>
                <a:effectLst/>
                <a:latin typeface="+mj-lt"/>
                <a:ea typeface="Times New Roman"/>
                <a:cs typeface="Times New Roman"/>
              </a:rPr>
              <a:t>to energy?</a:t>
            </a:r>
            <a:endParaRPr lang="en-US" sz="1200" dirty="0">
              <a:effectLst/>
              <a:latin typeface="+mj-lt"/>
              <a:ea typeface="Calibri"/>
              <a:cs typeface="Times New Roman"/>
            </a:endParaRPr>
          </a:p>
          <a:p>
            <a:pPr marL="457200" marR="0">
              <a:lnSpc>
                <a:spcPct val="115000"/>
              </a:lnSpc>
              <a:spcBef>
                <a:spcPts val="0"/>
              </a:spcBef>
              <a:spcAft>
                <a:spcPts val="300"/>
              </a:spcAft>
            </a:pPr>
            <a:r>
              <a:rPr lang="en-US" sz="1100" dirty="0">
                <a:solidFill>
                  <a:srgbClr val="000000"/>
                </a:solidFill>
                <a:effectLst/>
                <a:latin typeface="+mj-lt"/>
                <a:ea typeface="Times New Roman"/>
                <a:cs typeface="Times New Roman"/>
              </a:rPr>
              <a:t>What forms of energy are involved?</a:t>
            </a:r>
            <a:endParaRPr lang="en-US" sz="1100" dirty="0">
              <a:effectLst/>
              <a:latin typeface="+mj-lt"/>
              <a:ea typeface="Calibri"/>
              <a:cs typeface="Times New Roman"/>
            </a:endParaRPr>
          </a:p>
          <a:p>
            <a:pPr marL="228600" marR="0">
              <a:lnSpc>
                <a:spcPct val="115000"/>
              </a:lnSpc>
              <a:spcBef>
                <a:spcPts val="0"/>
              </a:spcBef>
              <a:spcAft>
                <a:spcPts val="300"/>
              </a:spcAft>
            </a:pPr>
            <a:r>
              <a:rPr lang="en-US" sz="1100" dirty="0">
                <a:solidFill>
                  <a:srgbClr val="000000"/>
                </a:solidFill>
                <a:effectLst/>
                <a:latin typeface="+mj-lt"/>
                <a:ea typeface="Times New Roman"/>
                <a:cs typeface="Times New Roman"/>
              </a:rPr>
              <a:t>What energy transformations take place during the chemical change?</a:t>
            </a:r>
            <a:endParaRPr lang="en-US" sz="1100" dirty="0">
              <a:effectLst/>
              <a:latin typeface="+mj-lt"/>
              <a:ea typeface="Calibri"/>
              <a:cs typeface="Times New Roman"/>
            </a:endParaRPr>
          </a:p>
        </p:txBody>
      </p:sp>
      <p:sp>
        <p:nvSpPr>
          <p:cNvPr id="12" name="Text Box 37"/>
          <p:cNvSpPr txBox="1"/>
          <p:nvPr/>
        </p:nvSpPr>
        <p:spPr>
          <a:xfrm>
            <a:off x="5861352" y="2352656"/>
            <a:ext cx="2895600" cy="2369784"/>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400" b="1" dirty="0">
                <a:effectLst/>
                <a:latin typeface="+mj-lt"/>
                <a:ea typeface="Times New Roman"/>
                <a:cs typeface="Times New Roman"/>
              </a:rPr>
              <a:t>Evidence We </a:t>
            </a:r>
            <a:br>
              <a:rPr lang="en-US" sz="1400" b="1" dirty="0">
                <a:effectLst/>
                <a:latin typeface="+mj-lt"/>
                <a:ea typeface="Times New Roman"/>
                <a:cs typeface="Times New Roman"/>
              </a:rPr>
            </a:br>
            <a:r>
              <a:rPr lang="en-US" sz="1400" b="1" dirty="0">
                <a:effectLst/>
                <a:latin typeface="+mj-lt"/>
                <a:ea typeface="Times New Roman"/>
                <a:cs typeface="Times New Roman"/>
              </a:rPr>
              <a:t>Can Observe</a:t>
            </a:r>
            <a:endParaRPr lang="en-US" sz="1400" dirty="0">
              <a:effectLst/>
              <a:latin typeface="+mj-lt"/>
              <a:ea typeface="Calibri"/>
              <a:cs typeface="Times New Roman"/>
            </a:endParaRPr>
          </a:p>
          <a:p>
            <a:pPr marL="0" marR="0">
              <a:lnSpc>
                <a:spcPct val="115000"/>
              </a:lnSpc>
              <a:spcBef>
                <a:spcPts val="0"/>
              </a:spcBef>
              <a:spcAft>
                <a:spcPts val="300"/>
              </a:spcAft>
            </a:pPr>
            <a:r>
              <a:rPr lang="en-US" sz="1100" dirty="0">
                <a:effectLst/>
                <a:latin typeface="+mj-lt"/>
                <a:ea typeface="Times New Roman"/>
                <a:cs typeface="Times New Roman"/>
              </a:rPr>
              <a:t>We can observe indicators of different forms of energy before and after chemical changes:</a:t>
            </a:r>
            <a:endParaRPr lang="en-US" sz="1100" dirty="0">
              <a:effectLst/>
              <a:latin typeface="+mj-lt"/>
              <a:ea typeface="Calibri"/>
              <a:cs typeface="Times New Roman"/>
            </a:endParaRPr>
          </a:p>
          <a:p>
            <a:pPr marL="457200" indent="-171450">
              <a:lnSpc>
                <a:spcPct val="115000"/>
              </a:lnSpc>
              <a:spcAft>
                <a:spcPts val="300"/>
              </a:spcAft>
              <a:buSzPts val="1000"/>
              <a:buFont typeface="Arial" pitchFamily="34" charset="0"/>
              <a:buChar char="•"/>
            </a:pPr>
            <a:r>
              <a:rPr lang="en-US" sz="1100" dirty="0">
                <a:effectLst/>
                <a:latin typeface="+mj-lt"/>
                <a:ea typeface="Times New Roman"/>
                <a:cs typeface="Times New Roman"/>
              </a:rPr>
              <a:t>light energy</a:t>
            </a:r>
            <a:endParaRPr lang="en-US" sz="1100" dirty="0">
              <a:latin typeface="+mj-lt"/>
              <a:ea typeface="Times New Roman"/>
              <a:cs typeface="Times New Roman"/>
            </a:endParaRPr>
          </a:p>
          <a:p>
            <a:pPr marL="457200" indent="-171450">
              <a:lnSpc>
                <a:spcPct val="115000"/>
              </a:lnSpc>
              <a:spcAft>
                <a:spcPts val="300"/>
              </a:spcAft>
              <a:buSzPts val="1000"/>
              <a:buFont typeface="Arial" pitchFamily="34" charset="0"/>
              <a:buChar char="•"/>
            </a:pPr>
            <a:r>
              <a:rPr lang="en-US" sz="1100" dirty="0">
                <a:effectLst/>
                <a:latin typeface="+mj-lt"/>
                <a:ea typeface="Times New Roman"/>
                <a:cs typeface="Times New Roman"/>
              </a:rPr>
              <a:t>chemical energy stored in organic materials</a:t>
            </a:r>
            <a:endParaRPr lang="en-US" sz="1100" dirty="0">
              <a:effectLst/>
              <a:latin typeface="+mj-lt"/>
              <a:ea typeface="Calibri"/>
              <a:cs typeface="Times New Roman"/>
            </a:endParaRPr>
          </a:p>
          <a:p>
            <a:pPr marL="457200" marR="0" lvl="0" indent="-171450">
              <a:lnSpc>
                <a:spcPct val="115000"/>
              </a:lnSpc>
              <a:spcBef>
                <a:spcPts val="0"/>
              </a:spcBef>
              <a:spcAft>
                <a:spcPts val="300"/>
              </a:spcAft>
              <a:buSzPts val="1000"/>
              <a:buFont typeface="Arial" pitchFamily="34" charset="0"/>
              <a:buChar char="•"/>
            </a:pPr>
            <a:r>
              <a:rPr lang="en-US" sz="1100" dirty="0">
                <a:effectLst/>
                <a:latin typeface="+mj-lt"/>
                <a:ea typeface="Times New Roman"/>
                <a:cs typeface="Times New Roman"/>
              </a:rPr>
              <a:t>motion energy</a:t>
            </a:r>
            <a:endParaRPr lang="en-US" sz="1100" dirty="0">
              <a:latin typeface="+mj-lt"/>
              <a:ea typeface="Times New Roman"/>
              <a:cs typeface="Times New Roman"/>
            </a:endParaRPr>
          </a:p>
          <a:p>
            <a:pPr marL="457200" indent="-171450">
              <a:lnSpc>
                <a:spcPct val="115000"/>
              </a:lnSpc>
              <a:spcAft>
                <a:spcPts val="300"/>
              </a:spcAft>
              <a:buSzPts val="1000"/>
              <a:buFont typeface="Arial" pitchFamily="34" charset="0"/>
              <a:buChar char="•"/>
            </a:pPr>
            <a:r>
              <a:rPr lang="en-US" sz="1100" dirty="0">
                <a:latin typeface="+mj-lt"/>
                <a:ea typeface="Times New Roman"/>
                <a:cs typeface="Times New Roman"/>
              </a:rPr>
              <a:t>heat energy</a:t>
            </a:r>
            <a:endParaRPr lang="en-US" sz="1100" dirty="0">
              <a:latin typeface="+mj-lt"/>
              <a:ea typeface="Calibri"/>
              <a:cs typeface="Times New Roman"/>
            </a:endParaRPr>
          </a:p>
        </p:txBody>
      </p:sp>
      <p:sp>
        <p:nvSpPr>
          <p:cNvPr id="13" name="Text Box 32"/>
          <p:cNvSpPr txBox="1"/>
          <p:nvPr/>
        </p:nvSpPr>
        <p:spPr>
          <a:xfrm>
            <a:off x="2946399" y="2432061"/>
            <a:ext cx="2754934" cy="2216139"/>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400" b="1" dirty="0">
                <a:effectLst/>
                <a:latin typeface="+mj-lt"/>
                <a:ea typeface="Times New Roman"/>
                <a:cs typeface="Arial" pitchFamily="34" charset="0"/>
              </a:rPr>
              <a:t>Rules to Follow</a:t>
            </a:r>
            <a:endParaRPr lang="en-US" sz="1400" dirty="0">
              <a:effectLst/>
              <a:latin typeface="+mj-lt"/>
              <a:ea typeface="Calibri"/>
              <a:cs typeface="Arial" pitchFamily="34" charset="0"/>
            </a:endParaRPr>
          </a:p>
          <a:p>
            <a:pPr marR="0">
              <a:lnSpc>
                <a:spcPct val="115000"/>
              </a:lnSpc>
              <a:spcBef>
                <a:spcPts val="0"/>
              </a:spcBef>
              <a:spcAft>
                <a:spcPts val="300"/>
              </a:spcAft>
            </a:pPr>
            <a:r>
              <a:rPr lang="en-US" sz="1100" b="1" dirty="0">
                <a:effectLst/>
                <a:latin typeface="+mj-lt"/>
                <a:ea typeface="Times New Roman"/>
                <a:cs typeface="Arial" pitchFamily="34" charset="0"/>
              </a:rPr>
              <a:t>Energy lasts forever</a:t>
            </a:r>
            <a:r>
              <a:rPr lang="en-US" sz="1100" dirty="0">
                <a:effectLst/>
                <a:latin typeface="+mj-lt"/>
                <a:ea typeface="Times New Roman"/>
                <a:cs typeface="Arial" pitchFamily="34" charset="0"/>
              </a:rPr>
              <a:t> in combustion and living systems.</a:t>
            </a:r>
            <a:endParaRPr lang="en-US" sz="1100" dirty="0">
              <a:effectLst/>
              <a:latin typeface="+mj-lt"/>
              <a:ea typeface="Calibri"/>
              <a:cs typeface="Arial" pitchFamily="34" charset="0"/>
            </a:endParaRPr>
          </a:p>
          <a:p>
            <a:pPr marR="0">
              <a:lnSpc>
                <a:spcPct val="115000"/>
              </a:lnSpc>
              <a:spcBef>
                <a:spcPts val="0"/>
              </a:spcBef>
              <a:spcAft>
                <a:spcPts val="300"/>
              </a:spcAft>
            </a:pPr>
            <a:r>
              <a:rPr lang="en-US" sz="1100" b="1" dirty="0">
                <a:effectLst/>
                <a:latin typeface="+mj-lt"/>
                <a:ea typeface="Times New Roman"/>
                <a:cs typeface="Arial" pitchFamily="34" charset="0"/>
              </a:rPr>
              <a:t>Energy can be transformed</a:t>
            </a:r>
            <a:r>
              <a:rPr lang="en-US" sz="1100" dirty="0">
                <a:effectLst/>
                <a:latin typeface="+mj-lt"/>
                <a:ea typeface="Times New Roman"/>
                <a:cs typeface="Arial" pitchFamily="34" charset="0"/>
              </a:rPr>
              <a:t>, but not created or destroyed. </a:t>
            </a:r>
            <a:endParaRPr lang="en-US" sz="1100" dirty="0">
              <a:effectLst/>
              <a:latin typeface="+mj-lt"/>
              <a:ea typeface="Calibri"/>
              <a:cs typeface="Arial" pitchFamily="34" charset="0"/>
            </a:endParaRPr>
          </a:p>
          <a:p>
            <a:pPr marR="0">
              <a:lnSpc>
                <a:spcPct val="115000"/>
              </a:lnSpc>
              <a:spcBef>
                <a:spcPts val="0"/>
              </a:spcBef>
              <a:spcAft>
                <a:spcPts val="300"/>
              </a:spcAft>
            </a:pPr>
            <a:r>
              <a:rPr lang="en-US" sz="1100" dirty="0">
                <a:effectLst/>
                <a:latin typeface="+mj-lt"/>
                <a:ea typeface="Times New Roman"/>
                <a:cs typeface="Arial" pitchFamily="34" charset="0"/>
              </a:rPr>
              <a:t>C-C and C-H bonds have more stored chemical energy than C-O and H-O bonds.</a:t>
            </a:r>
            <a:endParaRPr lang="en-US" sz="1100" dirty="0">
              <a:effectLst/>
              <a:latin typeface="+mj-lt"/>
              <a:ea typeface="Calibri"/>
              <a:cs typeface="Arial" pitchFamily="34" charset="0"/>
            </a:endParaRPr>
          </a:p>
          <a:p>
            <a:pPr marR="0">
              <a:lnSpc>
                <a:spcPct val="115000"/>
              </a:lnSpc>
              <a:spcBef>
                <a:spcPts val="0"/>
              </a:spcBef>
              <a:spcAft>
                <a:spcPts val="300"/>
              </a:spcAft>
            </a:pPr>
            <a:r>
              <a:rPr lang="en-US" sz="1100" b="1" dirty="0">
                <a:effectLst/>
                <a:latin typeface="+mj-lt"/>
                <a:ea typeface="Times New Roman"/>
                <a:cs typeface="Arial" pitchFamily="34" charset="0"/>
              </a:rPr>
              <a:t>Scale</a:t>
            </a:r>
            <a:r>
              <a:rPr lang="en-US" sz="1100" dirty="0">
                <a:effectLst/>
                <a:latin typeface="+mj-lt"/>
                <a:ea typeface="Times New Roman"/>
                <a:cs typeface="Arial" pitchFamily="34" charset="0"/>
              </a:rPr>
              <a:t>: The energy question can be answered at the atomic-molecular, cellular, or macroscopic scales.</a:t>
            </a:r>
            <a:endParaRPr lang="en-US" sz="1100" dirty="0">
              <a:effectLst/>
              <a:latin typeface="+mj-lt"/>
              <a:ea typeface="Calibri"/>
              <a:cs typeface="Arial" pitchFamily="34" charset="0"/>
            </a:endParaRPr>
          </a:p>
        </p:txBody>
      </p:sp>
      <p:pic>
        <p:nvPicPr>
          <p:cNvPr id="14" name="Picture 12"/>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2881932" y="1952011"/>
            <a:ext cx="2034475" cy="562589"/>
          </a:xfrm>
          <a:prstGeom prst="rect">
            <a:avLst/>
          </a:prstGeom>
          <a:noFill/>
          <a:extLst>
            <a:ext uri="{909E8E84-426E-40dd-AFC4-6F175D3DCCD1}">
              <a14:hiddenFill xmlns:a14="http://schemas.microsoft.com/office/drawing/2010/main" xmlns="">
                <a:solidFill>
                  <a:srgbClr val="FFFFFF"/>
                </a:solidFill>
              </a14:hiddenFill>
            </a:ext>
          </a:extLst>
        </p:spPr>
      </p:pic>
      <p:pic>
        <p:nvPicPr>
          <p:cNvPr id="17" name="Picture 20"/>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611592" y="2667612"/>
            <a:ext cx="405845" cy="41025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Slide Number Placeholder 1">
            <a:extLst>
              <a:ext uri="{FF2B5EF4-FFF2-40B4-BE49-F238E27FC236}">
                <a16:creationId xmlns:a16="http://schemas.microsoft.com/office/drawing/2014/main" id="{654988EC-A966-42F3-BA41-44485EE4BC17}"/>
              </a:ext>
            </a:extLst>
          </p:cNvPr>
          <p:cNvSpPr>
            <a:spLocks noGrp="1"/>
          </p:cNvSpPr>
          <p:nvPr>
            <p:ph type="sldNum" sz="quarter" idx="12"/>
          </p:nvPr>
        </p:nvSpPr>
        <p:spPr/>
        <p:txBody>
          <a:bodyPr/>
          <a:lstStyle/>
          <a:p>
            <a:fld id="{C82A8714-C4A1-614E-B309-DB23F8B4D841}" type="slidenum">
              <a:rPr lang="en-US" smtClean="0"/>
              <a:t>6</a:t>
            </a:fld>
            <a:endParaRPr lang="en-US"/>
          </a:p>
        </p:txBody>
      </p:sp>
    </p:spTree>
    <p:extLst>
      <p:ext uri="{BB962C8B-B14F-4D97-AF65-F5344CB8AC3E}">
        <p14:creationId xmlns:p14="http://schemas.microsoft.com/office/powerpoint/2010/main" val="10741576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3027"/>
            <a:ext cx="8229600" cy="1328301"/>
          </a:xfrm>
        </p:spPr>
        <p:txBody>
          <a:bodyPr>
            <a:noAutofit/>
          </a:bodyPr>
          <a:lstStyle/>
          <a:p>
            <a:pPr algn="ctr"/>
            <a:r>
              <a:rPr lang="en-US" sz="4400" b="0" dirty="0"/>
              <a:t>A. Your Ideas about what happens when bread molds</a:t>
            </a:r>
          </a:p>
        </p:txBody>
      </p:sp>
      <p:sp>
        <p:nvSpPr>
          <p:cNvPr id="5" name="Text Placeholder 4"/>
          <p:cNvSpPr>
            <a:spLocks noGrp="1"/>
          </p:cNvSpPr>
          <p:nvPr>
            <p:ph type="body" sz="half" idx="2"/>
          </p:nvPr>
        </p:nvSpPr>
        <p:spPr>
          <a:xfrm>
            <a:off x="141514" y="1852469"/>
            <a:ext cx="8860971" cy="2072760"/>
          </a:xfrm>
        </p:spPr>
        <p:txBody>
          <a:bodyPr>
            <a:normAutofit fontScale="92500"/>
          </a:bodyPr>
          <a:lstStyle/>
          <a:p>
            <a:r>
              <a:rPr lang="en-US" sz="2800" dirty="0"/>
              <a:t>Complete and discuss Part A of the Predictions and Planning Tool</a:t>
            </a:r>
          </a:p>
          <a:p>
            <a:endParaRPr lang="en-US" sz="2800" dirty="0"/>
          </a:p>
          <a:p>
            <a:r>
              <a:rPr lang="en-US" sz="2800" dirty="0"/>
              <a:t>How have your ideas changed since you wrote about a bread molding on the Expressing Ideas and Questions Tool?</a:t>
            </a:r>
          </a:p>
        </p:txBody>
      </p:sp>
      <p:sp>
        <p:nvSpPr>
          <p:cNvPr id="4" name="Slide Number Placeholder 3"/>
          <p:cNvSpPr>
            <a:spLocks noGrp="1"/>
          </p:cNvSpPr>
          <p:nvPr>
            <p:ph type="sldNum" sz="quarter" idx="12"/>
          </p:nvPr>
        </p:nvSpPr>
        <p:spPr/>
        <p:txBody>
          <a:bodyPr/>
          <a:lstStyle/>
          <a:p>
            <a:fld id="{D3A1C050-F6FE-0E43-A9D0-F8EEADE3D1E4}" type="slidenum">
              <a:rPr lang="en-US" smtClean="0"/>
              <a:pPr/>
              <a:t>7</a:t>
            </a:fld>
            <a:endParaRPr lang="en-US"/>
          </a:p>
        </p:txBody>
      </p:sp>
      <p:pic>
        <p:nvPicPr>
          <p:cNvPr id="3" name="Picture 2">
            <a:extLst>
              <a:ext uri="{FF2B5EF4-FFF2-40B4-BE49-F238E27FC236}">
                <a16:creationId xmlns:a16="http://schemas.microsoft.com/office/drawing/2014/main" id="{4BFE7383-5E1B-B14C-81B0-7A9CAEBE509D}"/>
              </a:ext>
            </a:extLst>
          </p:cNvPr>
          <p:cNvPicPr>
            <a:picLocks noChangeAspect="1"/>
          </p:cNvPicPr>
          <p:nvPr/>
        </p:nvPicPr>
        <p:blipFill>
          <a:blip r:embed="rId3"/>
          <a:stretch>
            <a:fillRect/>
          </a:stretch>
        </p:blipFill>
        <p:spPr>
          <a:xfrm>
            <a:off x="90162" y="3925229"/>
            <a:ext cx="8963673" cy="2187704"/>
          </a:xfrm>
          <a:prstGeom prst="rect">
            <a:avLst/>
          </a:prstGeom>
          <a:ln>
            <a:solidFill>
              <a:schemeClr val="tx1"/>
            </a:solidFill>
          </a:ln>
        </p:spPr>
      </p:pic>
    </p:spTree>
    <p:extLst>
      <p:ext uri="{BB962C8B-B14F-4D97-AF65-F5344CB8AC3E}">
        <p14:creationId xmlns:p14="http://schemas.microsoft.com/office/powerpoint/2010/main" val="6110734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le 1"/>
          <p:cNvSpPr>
            <a:spLocks noGrp="1"/>
          </p:cNvSpPr>
          <p:nvPr>
            <p:ph type="title"/>
          </p:nvPr>
        </p:nvSpPr>
        <p:spPr/>
        <p:txBody>
          <a:bodyPr>
            <a:normAutofit/>
          </a:bodyPr>
          <a:lstStyle/>
          <a:p>
            <a:r>
              <a:rPr lang="en-US" dirty="0">
                <a:latin typeface="Calibri" charset="0"/>
              </a:rPr>
              <a:t>Tools for the Investigation</a:t>
            </a:r>
          </a:p>
        </p:txBody>
      </p:sp>
      <p:sp>
        <p:nvSpPr>
          <p:cNvPr id="13314" name="Content Placeholder 2"/>
          <p:cNvSpPr>
            <a:spLocks noGrp="1"/>
          </p:cNvSpPr>
          <p:nvPr>
            <p:ph sz="half" idx="1"/>
          </p:nvPr>
        </p:nvSpPr>
        <p:spPr>
          <a:xfrm>
            <a:off x="474900" y="1600200"/>
            <a:ext cx="3017714" cy="4525963"/>
          </a:xfrm>
        </p:spPr>
        <p:txBody>
          <a:bodyPr/>
          <a:lstStyle/>
          <a:p>
            <a:r>
              <a:rPr lang="en-US" sz="3200" dirty="0">
                <a:latin typeface="Calibri" charset="0"/>
              </a:rPr>
              <a:t>Container that traps air</a:t>
            </a:r>
          </a:p>
          <a:p>
            <a:r>
              <a:rPr lang="en-US" sz="3200" dirty="0">
                <a:latin typeface="Calibri" charset="0"/>
              </a:rPr>
              <a:t>Digital balance</a:t>
            </a:r>
          </a:p>
          <a:p>
            <a:r>
              <a:rPr lang="en-US" sz="3200" dirty="0">
                <a:latin typeface="Calibri" charset="0"/>
              </a:rPr>
              <a:t>BTB</a:t>
            </a:r>
          </a:p>
          <a:p>
            <a:r>
              <a:rPr lang="en-US" sz="3200" dirty="0">
                <a:latin typeface="Calibri" charset="0"/>
              </a:rPr>
              <a:t>Your eyes</a:t>
            </a:r>
          </a:p>
        </p:txBody>
      </p:sp>
      <p:pic>
        <p:nvPicPr>
          <p:cNvPr id="6" name="Picture 5" descr="ETHANOL_FINALCOMP (0;01;14;20).t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0" y="2138783"/>
            <a:ext cx="4628496" cy="2603529"/>
          </a:xfrm>
          <a:prstGeom prst="rect">
            <a:avLst/>
          </a:prstGeom>
        </p:spPr>
      </p:pic>
      <p:sp>
        <p:nvSpPr>
          <p:cNvPr id="2" name="Slide Number Placeholder 1">
            <a:extLst>
              <a:ext uri="{FF2B5EF4-FFF2-40B4-BE49-F238E27FC236}">
                <a16:creationId xmlns:a16="http://schemas.microsoft.com/office/drawing/2014/main" id="{0176DAFA-1A73-42D8-9148-83B014144215}"/>
              </a:ext>
            </a:extLst>
          </p:cNvPr>
          <p:cNvSpPr>
            <a:spLocks noGrp="1"/>
          </p:cNvSpPr>
          <p:nvPr>
            <p:ph type="sldNum" sz="quarter" idx="12"/>
          </p:nvPr>
        </p:nvSpPr>
        <p:spPr/>
        <p:txBody>
          <a:bodyPr/>
          <a:lstStyle/>
          <a:p>
            <a:fld id="{D3A1C050-F6FE-0E43-A9D0-F8EEADE3D1E4}" type="slidenum">
              <a:rPr lang="en-US" smtClean="0"/>
              <a:pPr/>
              <a:t>8</a:t>
            </a:fld>
            <a:endParaRPr lang="en-US"/>
          </a:p>
        </p:txBody>
      </p:sp>
    </p:spTree>
    <p:extLst>
      <p:ext uri="{BB962C8B-B14F-4D97-AF65-F5344CB8AC3E}">
        <p14:creationId xmlns:p14="http://schemas.microsoft.com/office/powerpoint/2010/main" val="8648632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1693" y="294157"/>
            <a:ext cx="5328138" cy="1815997"/>
          </a:xfrm>
        </p:spPr>
        <p:txBody>
          <a:bodyPr>
            <a:normAutofit fontScale="90000"/>
          </a:bodyPr>
          <a:lstStyle/>
          <a:p>
            <a:r>
              <a:rPr lang="en-US" dirty="0"/>
              <a:t>Digital balance: a tool to measure matter movement</a:t>
            </a:r>
          </a:p>
        </p:txBody>
      </p:sp>
      <p:sp>
        <p:nvSpPr>
          <p:cNvPr id="3" name="Content Placeholder 2"/>
          <p:cNvSpPr>
            <a:spLocks noGrp="1"/>
          </p:cNvSpPr>
          <p:nvPr>
            <p:ph sz="half" idx="1"/>
          </p:nvPr>
        </p:nvSpPr>
        <p:spPr>
          <a:xfrm>
            <a:off x="643055" y="2283799"/>
            <a:ext cx="7985129" cy="4074714"/>
          </a:xfrm>
        </p:spPr>
        <p:txBody>
          <a:bodyPr>
            <a:normAutofit lnSpcReduction="10000"/>
          </a:bodyPr>
          <a:lstStyle/>
          <a:p>
            <a:pPr marL="0" indent="0">
              <a:buNone/>
            </a:pPr>
            <a:r>
              <a:rPr lang="en-US" dirty="0"/>
              <a:t>How can you use a digital balance to measure </a:t>
            </a:r>
            <a:r>
              <a:rPr lang="en-US" i="1" dirty="0"/>
              <a:t>matter moving into or out of a system?</a:t>
            </a:r>
          </a:p>
          <a:p>
            <a:pPr marL="514350" indent="-514350">
              <a:buFont typeface="+mj-lt"/>
              <a:buAutoNum type="arabicPeriod"/>
            </a:pPr>
            <a:r>
              <a:rPr lang="en-US" dirty="0"/>
              <a:t>Measure the mass of the system </a:t>
            </a:r>
            <a:r>
              <a:rPr lang="en-US" i="1" dirty="0"/>
              <a:t>before</a:t>
            </a:r>
            <a:r>
              <a:rPr lang="en-US" dirty="0"/>
              <a:t> and </a:t>
            </a:r>
            <a:r>
              <a:rPr lang="en-US" i="1" dirty="0"/>
              <a:t>after</a:t>
            </a:r>
            <a:r>
              <a:rPr lang="en-US" dirty="0"/>
              <a:t> a change happens in the system.</a:t>
            </a:r>
          </a:p>
          <a:p>
            <a:pPr marL="514350" indent="-514350">
              <a:buFont typeface="+mj-lt"/>
              <a:buAutoNum type="arabicPeriod"/>
            </a:pPr>
            <a:r>
              <a:rPr lang="en-US" dirty="0"/>
              <a:t>Possible conclusions:</a:t>
            </a:r>
          </a:p>
          <a:p>
            <a:pPr marL="914400" lvl="1" indent="-514350">
              <a:buFont typeface="+mj-lt"/>
              <a:buAutoNum type="alphaLcPeriod"/>
            </a:pPr>
            <a:r>
              <a:rPr lang="en-US" dirty="0"/>
              <a:t>If the mass of the system increases, then matter </a:t>
            </a:r>
            <a:r>
              <a:rPr lang="en-US" i="1" dirty="0"/>
              <a:t>must</a:t>
            </a:r>
            <a:r>
              <a:rPr lang="en-US" dirty="0"/>
              <a:t> have moved into the system (remember the facts about atoms)</a:t>
            </a:r>
          </a:p>
          <a:p>
            <a:pPr marL="914400" lvl="1" indent="-514350">
              <a:buFont typeface="+mj-lt"/>
              <a:buAutoNum type="alphaLcPeriod"/>
            </a:pPr>
            <a:r>
              <a:rPr lang="en-US" dirty="0"/>
              <a:t>If the mass of the system decreases, then matter </a:t>
            </a:r>
            <a:r>
              <a:rPr lang="en-US" i="1" dirty="0"/>
              <a:t>must</a:t>
            </a:r>
            <a:r>
              <a:rPr lang="en-US" dirty="0"/>
              <a:t> have moved out of the system.</a:t>
            </a:r>
          </a:p>
        </p:txBody>
      </p:sp>
      <p:sp>
        <p:nvSpPr>
          <p:cNvPr id="4" name="Slide Number Placeholder 3"/>
          <p:cNvSpPr>
            <a:spLocks noGrp="1"/>
          </p:cNvSpPr>
          <p:nvPr>
            <p:ph type="sldNum" sz="quarter" idx="12"/>
          </p:nvPr>
        </p:nvSpPr>
        <p:spPr/>
        <p:txBody>
          <a:bodyPr/>
          <a:lstStyle/>
          <a:p>
            <a:fld id="{D3A1C050-F6FE-0E43-A9D0-F8EEADE3D1E4}" type="slidenum">
              <a:rPr lang="en-US" smtClean="0"/>
              <a:pPr/>
              <a:t>9</a:t>
            </a:fld>
            <a:endParaRPr lang="en-US"/>
          </a:p>
        </p:txBody>
      </p:sp>
      <p:pic>
        <p:nvPicPr>
          <p:cNvPr id="7" name="Picture 6" descr="ETHANOL_FINALCOMP (0;02;06;01).tif"/>
          <p:cNvPicPr>
            <a:picLocks noChangeAspect="1"/>
          </p:cNvPicPr>
          <p:nvPr/>
        </p:nvPicPr>
        <p:blipFill rotWithShape="1">
          <a:blip r:embed="rId3">
            <a:extLst>
              <a:ext uri="{28A0092B-C50C-407E-A947-70E740481C1C}">
                <a14:useLocalDpi xmlns:a14="http://schemas.microsoft.com/office/drawing/2010/main" val="0"/>
              </a:ext>
            </a:extLst>
          </a:blip>
          <a:srcRect l="25049"/>
          <a:stretch/>
        </p:blipFill>
        <p:spPr>
          <a:xfrm>
            <a:off x="5977056" y="294157"/>
            <a:ext cx="2651129" cy="1989642"/>
          </a:xfrm>
          <a:prstGeom prst="rect">
            <a:avLst/>
          </a:prstGeom>
        </p:spPr>
      </p:pic>
    </p:spTree>
    <p:extLst>
      <p:ext uri="{BB962C8B-B14F-4D97-AF65-F5344CB8AC3E}">
        <p14:creationId xmlns:p14="http://schemas.microsoft.com/office/powerpoint/2010/main" val="240644602"/>
      </p:ext>
    </p:extLst>
  </p:cSld>
  <p:clrMapOvr>
    <a:masterClrMapping/>
  </p:clrMapOvr>
</p:sld>
</file>

<file path=ppt/theme/theme1.xml><?xml version="1.0" encoding="utf-8"?>
<a:theme xmlns:a="http://schemas.openxmlformats.org/drawingml/2006/main" name="Template 1 CarbonTIME Slid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Template 1 CarbonTIME Slides.potx</Template>
  <TotalTime>3827</TotalTime>
  <Words>2216</Words>
  <Application>Microsoft Macintosh PowerPoint</Application>
  <PresentationFormat>On-screen Show (4:3)</PresentationFormat>
  <Paragraphs>166</Paragraphs>
  <Slides>14</Slides>
  <Notes>14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14</vt:i4>
      </vt:variant>
    </vt:vector>
  </HeadingPairs>
  <TitlesOfParts>
    <vt:vector size="17" baseType="lpstr">
      <vt:lpstr>Arial</vt:lpstr>
      <vt:lpstr>Calibri</vt:lpstr>
      <vt:lpstr>Template 1 CarbonTIME Slides</vt:lpstr>
      <vt:lpstr>Decomposers Unit  Activity 3.1 Predictions and Planning about Bread Molding</vt:lpstr>
      <vt:lpstr>Unit map</vt:lpstr>
      <vt:lpstr>Bread molding video</vt:lpstr>
      <vt:lpstr>PowerPoint Presentation</vt:lpstr>
      <vt:lpstr>PowerPoint Presentation</vt:lpstr>
      <vt:lpstr>PowerPoint Presentation</vt:lpstr>
      <vt:lpstr>A. Your Ideas about what happens when bread molds</vt:lpstr>
      <vt:lpstr>Tools for the Investigation</vt:lpstr>
      <vt:lpstr>Digital balance: a tool to measure matter movement</vt:lpstr>
      <vt:lpstr>BTB: a tool to detect matter change</vt:lpstr>
      <vt:lpstr>B. Your predictions about what the investigation tools will show</vt:lpstr>
      <vt:lpstr>Comparing ideas with a partner</vt:lpstr>
      <vt:lpstr>Planning the investigation</vt:lpstr>
      <vt:lpstr>Save for Later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Miller</dc:creator>
  <cp:lastModifiedBy>Tompkins, Elizabeth</cp:lastModifiedBy>
  <cp:revision>39</cp:revision>
  <dcterms:created xsi:type="dcterms:W3CDTF">2014-08-04T16:43:47Z</dcterms:created>
  <dcterms:modified xsi:type="dcterms:W3CDTF">2020-04-07T17:02:37Z</dcterms:modified>
</cp:coreProperties>
</file>