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271" r:id="rId2"/>
    <p:sldId id="272" r:id="rId3"/>
    <p:sldId id="268" r:id="rId4"/>
    <p:sldId id="269" r:id="rId5"/>
    <p:sldId id="273" r:id="rId6"/>
    <p:sldId id="274" r:id="rId7"/>
    <p:sldId id="275" r:id="rId8"/>
    <p:sldId id="276"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6"/>
    <p:restoredTop sz="53641"/>
  </p:normalViewPr>
  <p:slideViewPr>
    <p:cSldViewPr snapToGrid="0" snapToObjects="1">
      <p:cViewPr varScale="1">
        <p:scale>
          <a:sx n="48" d="100"/>
          <a:sy n="48" d="100"/>
        </p:scale>
        <p:origin x="2912"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11/4/19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11/4/19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6.4 Functions of All Decomposers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2</a:t>
            </a:fld>
            <a:endParaRPr lang="en-US"/>
          </a:p>
        </p:txBody>
      </p:sp>
    </p:spTree>
    <p:extLst>
      <p:ext uri="{BB962C8B-B14F-4D97-AF65-F5344CB8AC3E}">
        <p14:creationId xmlns:p14="http://schemas.microsoft.com/office/powerpoint/2010/main" val="172415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3-4. Have students work to explain the scenarios on the slides about decomposer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918796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3-4. Have students work to explain the scenarios on the slides about decomposer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515732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explain the primary functions that decomposers have in common.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6.4 Functions of All Decomposers PPT. Tell students they will be constructing explanations that answer three questions about the functions of decomposers that are shared by all animals. </a:t>
            </a:r>
          </a:p>
          <a:p>
            <a:r>
              <a:rPr lang="en-US" sz="1200" kern="1200" dirty="0">
                <a:solidFill>
                  <a:schemeClr val="tx1"/>
                </a:solidFill>
                <a:effectLst/>
                <a:latin typeface="+mn-lt"/>
                <a:ea typeface="+mn-ea"/>
                <a:cs typeface="+mn-cs"/>
              </a:rPr>
              <a:t>Option 1: Have students construct their explanations on 6.4 Functions of All Decomposers Worksheet in pairs. Students’ explanations can include words, illustrations, diagrams, and/or charts. Students may need additional sheets to answer each of the questions.</a:t>
            </a:r>
          </a:p>
          <a:p>
            <a:r>
              <a:rPr lang="en-US" sz="1200" kern="1200" dirty="0">
                <a:solidFill>
                  <a:schemeClr val="tx1"/>
                </a:solidFill>
                <a:effectLst/>
                <a:latin typeface="+mn-lt"/>
                <a:ea typeface="+mn-ea"/>
                <a:cs typeface="+mn-cs"/>
              </a:rPr>
              <a:t>Option 2: Have students construct their explanations in a PowerPoint presentation in pairs for each of the questions.</a:t>
            </a:r>
          </a:p>
          <a:p>
            <a:r>
              <a:rPr lang="en-US" sz="1200" kern="1200" dirty="0">
                <a:solidFill>
                  <a:schemeClr val="tx1"/>
                </a:solidFill>
                <a:effectLst/>
                <a:latin typeface="+mn-lt"/>
                <a:ea typeface="+mn-ea"/>
                <a:cs typeface="+mn-cs"/>
              </a:rPr>
              <a:t>Option 3: Have students construct their explanations on a poster in pairs or small groups. </a:t>
            </a:r>
          </a:p>
          <a:p>
            <a:r>
              <a:rPr lang="en-US" sz="1200" kern="1200" dirty="0">
                <a:solidFill>
                  <a:schemeClr val="tx1"/>
                </a:solidFill>
                <a:effectLst/>
                <a:latin typeface="+mn-lt"/>
                <a:ea typeface="+mn-ea"/>
                <a:cs typeface="+mn-cs"/>
              </a:rPr>
              <a:t>For all options, display slide 6 of the PPT and remind students that good answers to questions about decomposer cells should address each of the four numbered questions of the Three Questions Poster (or Handout).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354578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explain the primary functions that decomposers have in common.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all options, display slide 6 of the PPT and remind students that good answers to questions about decomposer cells should address each of the four numbered questions of the Three Questions Poster (or Handout).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420371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their explanations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6.4 Functions of All Decomposers PPT. Provide students an opportunity to share their explanations with the class. </a:t>
            </a:r>
          </a:p>
          <a:p>
            <a:pPr lvl="0"/>
            <a:r>
              <a:rPr lang="en-US" sz="1200" kern="1200" dirty="0">
                <a:solidFill>
                  <a:schemeClr val="tx1"/>
                </a:solidFill>
                <a:effectLst/>
                <a:latin typeface="+mn-lt"/>
                <a:ea typeface="+mn-ea"/>
                <a:cs typeface="+mn-cs"/>
              </a:rPr>
              <a:t>Decide how you will have students present depending on the option you chose in step 6 and the needs of your students and classroom.</a:t>
            </a:r>
          </a:p>
          <a:p>
            <a:pPr lvl="0"/>
            <a:r>
              <a:rPr lang="en-US" sz="1200" kern="1200" dirty="0">
                <a:solidFill>
                  <a:schemeClr val="tx1"/>
                </a:solidFill>
                <a:effectLst/>
                <a:latin typeface="+mn-lt"/>
                <a:ea typeface="+mn-ea"/>
                <a:cs typeface="+mn-cs"/>
              </a:rPr>
              <a:t>If students did option 1, they could verbally share their explanations or share them with the class using a document camera. </a:t>
            </a:r>
          </a:p>
          <a:p>
            <a:pPr lvl="0"/>
            <a:r>
              <a:rPr lang="en-US" sz="1200" kern="1200" dirty="0">
                <a:solidFill>
                  <a:schemeClr val="tx1"/>
                </a:solidFill>
                <a:effectLst/>
                <a:latin typeface="+mn-lt"/>
                <a:ea typeface="+mn-ea"/>
                <a:cs typeface="+mn-cs"/>
              </a:rPr>
              <a:t>If student did option 2, they could present their PPT to the class.</a:t>
            </a:r>
          </a:p>
          <a:p>
            <a:pPr lvl="0"/>
            <a:r>
              <a:rPr lang="en-US" sz="1200" kern="1200" dirty="0">
                <a:solidFill>
                  <a:schemeClr val="tx1"/>
                </a:solidFill>
                <a:effectLst/>
                <a:latin typeface="+mn-lt"/>
                <a:ea typeface="+mn-ea"/>
                <a:cs typeface="+mn-cs"/>
              </a:rPr>
              <a:t>If students did option 3, they could share their posters with the whole class or you could organize a gallery walk in which students circulate the classroom and view the posters.</a:t>
            </a:r>
          </a:p>
          <a:p>
            <a:r>
              <a:rPr lang="en-US" sz="1200" kern="1200" dirty="0">
                <a:solidFill>
                  <a:schemeClr val="tx1"/>
                </a:solidFill>
                <a:effectLst/>
                <a:latin typeface="+mn-lt"/>
                <a:ea typeface="+mn-ea"/>
                <a:cs typeface="+mn-cs"/>
              </a:rPr>
              <a:t>Have students share feedback on their classmates’ explanations as to if the explanations addressed each of the Three Questions.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479466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PPT. Have students consider how their ideas changed with regard to scale, movement, and carbon. What do they know about how decomposers grow and move now that they didn’t know before this unit?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Have students complete the Big Idea Probe: Leaf Pack Experiment for the final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Leaf Pack Experiment, have students complete it and share their ideas again. Have students discuss how their ideas have changed throughout the unit. </a:t>
            </a:r>
            <a:r>
              <a:rPr lang="en-US" sz="1200" kern="1200">
                <a:solidFill>
                  <a:schemeClr val="tx1"/>
                </a:solidFill>
                <a:effectLst/>
                <a:latin typeface="+mn-lt"/>
                <a:ea typeface="+mn-ea"/>
                <a:cs typeface="+mn-cs"/>
              </a:rPr>
              <a:t>See Assessing the Big Idea Probe: Leaf Pack Experiment for suggestions about how to use the Big Idea Probe.</a:t>
            </a:r>
            <a:r>
              <a:rPr lang="en-US">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9643682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4"/>
            <a:ext cx="8229600" cy="2500815"/>
          </a:xfrm>
        </p:spPr>
        <p:txBody>
          <a:bodyPr>
            <a:normAutofit/>
          </a:bodyPr>
          <a:lstStyle/>
          <a:p>
            <a:r>
              <a:rPr lang="en-US" i="1" dirty="0">
                <a:cs typeface="Arial"/>
              </a:rPr>
              <a:t>Decomposers </a:t>
            </a:r>
            <a:r>
              <a:rPr lang="en-US" dirty="0">
                <a:cs typeface="Arial"/>
              </a:rPr>
              <a:t>Unit</a:t>
            </a:r>
            <a:br>
              <a:rPr lang="en-US" dirty="0">
                <a:cs typeface="Arial"/>
              </a:rPr>
            </a:br>
            <a:r>
              <a:rPr lang="en-US" dirty="0">
                <a:cs typeface="Arial"/>
              </a:rPr>
              <a:t>Activity 6.4 Functions of All Decomposers</a:t>
            </a:r>
          </a:p>
        </p:txBody>
      </p:sp>
      <p:pic>
        <p:nvPicPr>
          <p:cNvPr id="9" name="Picture 8" descr="aerobic bacteriu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6056" y="937328"/>
            <a:ext cx="637930" cy="568377"/>
          </a:xfrm>
          <a:prstGeom prst="rect">
            <a:avLst/>
          </a:prstGeom>
        </p:spPr>
      </p:pic>
      <p:pic>
        <p:nvPicPr>
          <p:cNvPr id="13" name="Picture 12" descr="aerobic bacteriu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02676">
            <a:off x="7947511" y="1298200"/>
            <a:ext cx="637930" cy="568377"/>
          </a:xfrm>
          <a:prstGeom prst="rect">
            <a:avLst/>
          </a:prstGeom>
        </p:spPr>
      </p:pic>
      <p:pic>
        <p:nvPicPr>
          <p:cNvPr id="14" name="Picture 13" descr="aerobic bacteriu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373117">
            <a:off x="6895832" y="1072552"/>
            <a:ext cx="637930" cy="568377"/>
          </a:xfrm>
          <a:prstGeom prst="rect">
            <a:avLst/>
          </a:prstGeom>
        </p:spPr>
      </p:pic>
      <p:pic>
        <p:nvPicPr>
          <p:cNvPr id="16" name="Picture 15" descr="mold0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8914" y="4218980"/>
            <a:ext cx="2275959" cy="1435757"/>
          </a:xfrm>
          <a:prstGeom prst="rect">
            <a:avLst/>
          </a:prstGeom>
        </p:spPr>
      </p:pic>
      <p:pic>
        <p:nvPicPr>
          <p:cNvPr id="17" name="Picture 16" descr="mushroom lin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32208" y="4114721"/>
            <a:ext cx="2493390" cy="2280620"/>
          </a:xfrm>
          <a:prstGeom prst="rect">
            <a:avLst/>
          </a:prstGeom>
        </p:spPr>
      </p:pic>
      <p:pic>
        <p:nvPicPr>
          <p:cNvPr id="18" name="Picture 17" descr="shelf fungu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4218980"/>
            <a:ext cx="2364380" cy="1878387"/>
          </a:xfrm>
          <a:prstGeom prst="rect">
            <a:avLst/>
          </a:prstGeom>
        </p:spPr>
      </p:pic>
      <p:sp>
        <p:nvSpPr>
          <p:cNvPr id="5" name="Slide Number Placeholder 4">
            <a:extLst>
              <a:ext uri="{FF2B5EF4-FFF2-40B4-BE49-F238E27FC236}">
                <a16:creationId xmlns:a16="http://schemas.microsoft.com/office/drawing/2014/main" id="{C0C54154-AF11-4CC1-B412-7D4E8429F921}"/>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2402"/>
          </a:xfrm>
        </p:spPr>
        <p:txBody>
          <a:bodyPr/>
          <a:lstStyle/>
          <a:p>
            <a:r>
              <a:rPr lang="en-US"/>
              <a:t>Unit Map</a:t>
            </a:r>
            <a:endParaRPr lang="en-US" dirty="0"/>
          </a:p>
        </p:txBody>
      </p:sp>
      <p:sp>
        <p:nvSpPr>
          <p:cNvPr id="4" name="Slide Number Placeholder 3"/>
          <p:cNvSpPr>
            <a:spLocks noGrp="1"/>
          </p:cNvSpPr>
          <p:nvPr>
            <p:ph type="sldNum" sz="quarter" idx="4294967295"/>
          </p:nvPr>
        </p:nvSpPr>
        <p:spPr>
          <a:xfrm>
            <a:off x="6553200" y="6411913"/>
            <a:ext cx="2133600" cy="365125"/>
          </a:xfrm>
          <a:prstGeom prst="rect">
            <a:avLst/>
          </a:prstGeom>
        </p:spPr>
        <p:txBody>
          <a:bodyPr/>
          <a:lstStyle/>
          <a:p>
            <a:pPr>
              <a:defRPr/>
            </a:pPr>
            <a:fld id="{D07E269F-9726-44B7-92E4-7A50054E190B}" type="slidenum">
              <a:rPr lang="en-US" smtClean="0">
                <a:solidFill>
                  <a:prstClr val="black">
                    <a:tint val="75000"/>
                  </a:prstClr>
                </a:solidFill>
              </a:rPr>
              <a:pPr>
                <a:defRPr/>
              </a:pPr>
              <a:t>2</a:t>
            </a:fld>
            <a:endParaRPr lang="en-US">
              <a:solidFill>
                <a:prstClr val="black">
                  <a:tint val="75000"/>
                </a:prstClr>
              </a:solidFill>
            </a:endParaRPr>
          </a:p>
        </p:txBody>
      </p:sp>
      <p:pic>
        <p:nvPicPr>
          <p:cNvPr id="7" name="Content Placeholder 6">
            <a:extLst>
              <a:ext uri="{FF2B5EF4-FFF2-40B4-BE49-F238E27FC236}">
                <a16:creationId xmlns:a16="http://schemas.microsoft.com/office/drawing/2014/main" id="{B9C22240-B794-D644-BDA6-2206521AD30B}"/>
              </a:ext>
            </a:extLst>
          </p:cNvPr>
          <p:cNvPicPr>
            <a:picLocks noGrp="1" noChangeAspect="1"/>
          </p:cNvPicPr>
          <p:nvPr>
            <p:ph idx="1"/>
          </p:nvPr>
        </p:nvPicPr>
        <p:blipFill>
          <a:blip r:embed="rId3"/>
          <a:stretch>
            <a:fillRect/>
          </a:stretch>
        </p:blipFill>
        <p:spPr>
          <a:xfrm>
            <a:off x="457200" y="1661280"/>
            <a:ext cx="8229600" cy="4594302"/>
          </a:xfrm>
        </p:spPr>
      </p:pic>
      <p:sp>
        <p:nvSpPr>
          <p:cNvPr id="8" name="Oval Callout 7"/>
          <p:cNvSpPr>
            <a:spLocks noChangeArrowheads="1"/>
          </p:cNvSpPr>
          <p:nvPr/>
        </p:nvSpPr>
        <p:spPr bwMode="auto">
          <a:xfrm rot="6880210">
            <a:off x="8192914" y="2877017"/>
            <a:ext cx="937975" cy="924560"/>
          </a:xfrm>
          <a:prstGeom prst="wedgeEllipseCallout">
            <a:avLst>
              <a:gd name="adj1" fmla="val 72203"/>
              <a:gd name="adj2" fmla="val 4447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dirty="0">
                <a:solidFill>
                  <a:srgbClr val="FFFFFF"/>
                </a:solidFill>
                <a:effectLst/>
                <a:latin typeface="Helvetica Neue" charset="0"/>
                <a:ea typeface="Times New Roman" charset="0"/>
                <a:cs typeface="Times New Roman" charset="0"/>
              </a:rPr>
              <a:t>You are here</a:t>
            </a:r>
            <a:endParaRPr lang="en-US" sz="1200" dirty="0">
              <a:effectLst/>
              <a:latin typeface="Helvetica Neue" charset="0"/>
              <a:ea typeface="Times New Roman" charset="0"/>
              <a:cs typeface="Times New Roman" charset="0"/>
            </a:endParaRPr>
          </a:p>
        </p:txBody>
      </p:sp>
    </p:spTree>
    <p:extLst>
      <p:ext uri="{BB962C8B-B14F-4D97-AF65-F5344CB8AC3E}">
        <p14:creationId xmlns:p14="http://schemas.microsoft.com/office/powerpoint/2010/main" val="17004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Scenarios of Decomposer Growth, Movement, and Functioning</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
        <p:nvSpPr>
          <p:cNvPr id="3" name="TextBox 2"/>
          <p:cNvSpPr txBox="1"/>
          <p:nvPr/>
        </p:nvSpPr>
        <p:spPr>
          <a:xfrm>
            <a:off x="339436" y="1662132"/>
            <a:ext cx="8158080" cy="5262979"/>
          </a:xfrm>
          <a:prstGeom prst="rect">
            <a:avLst/>
          </a:prstGeom>
          <a:noFill/>
        </p:spPr>
        <p:txBody>
          <a:bodyPr wrap="square" rtlCol="0">
            <a:spAutoFit/>
          </a:bodyPr>
          <a:lstStyle/>
          <a:p>
            <a:pPr marL="342900" indent="-342900">
              <a:buAutoNum type="arabicPeriod"/>
            </a:pPr>
            <a:r>
              <a:rPr lang="en-US" sz="2800" dirty="0"/>
              <a:t>A pile of leaves sits for a few weeks. If you put your hand on the leaf pile, it feels warm. Where did the heat come from?</a:t>
            </a:r>
          </a:p>
          <a:p>
            <a:pPr marL="342900" indent="-342900">
              <a:buFontTx/>
              <a:buAutoNum type="arabicPeriod"/>
            </a:pPr>
            <a:r>
              <a:rPr lang="en-US" sz="2800" dirty="0"/>
              <a:t>An apple is left to sit on a back porch accidentally. After a week, the apple is much smaller. What happened to the matter that used to be part of the apple?</a:t>
            </a:r>
          </a:p>
          <a:p>
            <a:pPr marL="342900" indent="-342900">
              <a:buAutoNum type="arabicPeriod"/>
            </a:pPr>
            <a:r>
              <a:rPr lang="en-US" sz="2800" dirty="0"/>
              <a:t>A stand of mushrooms shoot up around the base of a large tree. Where did the mushrooms get the energy they needed to push themselves out of the leaf litter?</a:t>
            </a:r>
          </a:p>
          <a:p>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Scenarios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
        <p:nvSpPr>
          <p:cNvPr id="6" name="TextBox 5"/>
          <p:cNvSpPr txBox="1"/>
          <p:nvPr/>
        </p:nvSpPr>
        <p:spPr>
          <a:xfrm>
            <a:off x="457200" y="1642558"/>
            <a:ext cx="8229600" cy="4678204"/>
          </a:xfrm>
          <a:prstGeom prst="rect">
            <a:avLst/>
          </a:prstGeom>
          <a:noFill/>
        </p:spPr>
        <p:txBody>
          <a:bodyPr wrap="square" rtlCol="0">
            <a:spAutoFit/>
          </a:bodyPr>
          <a:lstStyle/>
          <a:p>
            <a:r>
              <a:rPr lang="en-US" sz="2800" dirty="0"/>
              <a:t>4. Millions of bacteria live on the tip of your finger. They multiply quickly. Where do they get the material to make new cells? </a:t>
            </a:r>
          </a:p>
          <a:p>
            <a:endParaRPr lang="en-US" sz="2800" dirty="0"/>
          </a:p>
          <a:p>
            <a:r>
              <a:rPr lang="en-US" sz="2800" dirty="0"/>
              <a:t>5. A container of leftover macaroni and cheese is left in a refrigerator for a long time. A layer of mold grows on top of the food. When you open the container, the inside of the lid is covered with water. Where did the water come from?</a:t>
            </a:r>
          </a:p>
          <a:p>
            <a:endParaRPr lang="en-US" sz="2800"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Explaining What Decomposers Have in Common</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Here are three functions that all decomposers have in common.  For each function, explain how decomposer cells work to accomplish that function. </a:t>
            </a:r>
          </a:p>
          <a:p>
            <a:pPr marL="514350" indent="-514350">
              <a:buAutoNum type="arabicPeriod"/>
            </a:pPr>
            <a:r>
              <a:rPr lang="en-US" dirty="0"/>
              <a:t>All decomposers digest food made mostly of water and large organic molecules. How do they digest and take in food? </a:t>
            </a:r>
          </a:p>
          <a:p>
            <a:pPr marL="514350" indent="-514350">
              <a:buAutoNum type="arabicPeriod"/>
            </a:pPr>
            <a:r>
              <a:rPr lang="en-US" dirty="0"/>
              <a:t>All decomposers grow. How do their cell(s) do that? </a:t>
            </a:r>
          </a:p>
          <a:p>
            <a:pPr marL="514350" indent="-514350">
              <a:buAutoNum type="arabicPeriod"/>
            </a:pPr>
            <a:r>
              <a:rPr lang="en-US" dirty="0"/>
              <a:t>All decomposers use energy to move and function. How do their cell(s) do that?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609558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783770" y="104500"/>
            <a:ext cx="7820474" cy="584775"/>
          </a:xfrm>
          <a:prstGeom prst="rect">
            <a:avLst/>
          </a:prstGeom>
          <a:noFill/>
        </p:spPr>
        <p:txBody>
          <a:bodyPr wrap="none" rtlCol="0">
            <a:spAutoFit/>
          </a:bodyPr>
          <a:lstStyle/>
          <a:p>
            <a:r>
              <a:rPr lang="en-US" sz="3200" dirty="0"/>
              <a:t>Good answers to questions about animal cells</a:t>
            </a:r>
          </a:p>
        </p:txBody>
      </p:sp>
      <p:sp>
        <p:nvSpPr>
          <p:cNvPr id="2" name="Slide Number Placeholder 1">
            <a:extLst>
              <a:ext uri="{FF2B5EF4-FFF2-40B4-BE49-F238E27FC236}">
                <a16:creationId xmlns:a16="http://schemas.microsoft.com/office/drawing/2014/main" id="{F96F0701-072F-4CFD-B084-B4424B1BAC2A}"/>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933211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Your Answers</a:t>
            </a:r>
          </a:p>
        </p:txBody>
      </p:sp>
      <p:sp>
        <p:nvSpPr>
          <p:cNvPr id="6" name="Content Placeholder 5"/>
          <p:cNvSpPr>
            <a:spLocks noGrp="1"/>
          </p:cNvSpPr>
          <p:nvPr>
            <p:ph idx="1"/>
          </p:nvPr>
        </p:nvSpPr>
        <p:spPr>
          <a:xfrm>
            <a:off x="457200" y="1504826"/>
            <a:ext cx="8229600" cy="4906748"/>
          </a:xfrm>
        </p:spPr>
        <p:txBody>
          <a:bodyPr>
            <a:normAutofit/>
          </a:bodyPr>
          <a:lstStyle/>
          <a:p>
            <a:r>
              <a:rPr lang="en-US" dirty="0"/>
              <a:t>How did you explain each of the three functions?</a:t>
            </a:r>
          </a:p>
          <a:p>
            <a:r>
              <a:rPr lang="en-US" dirty="0"/>
              <a:t>Do your explanations answer the Three Questions?</a:t>
            </a:r>
          </a:p>
          <a:p>
            <a:r>
              <a:rPr lang="en-US" dirty="0"/>
              <a:t>How do your answers compare to your classmates?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752101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Tool, Predictions Tool, &amp; Evidence-Based Argument Tool, Explanations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decomposers grow, move, and function that you didn’t know before this unit?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0390405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968</TotalTime>
  <Words>1490</Words>
  <Application>Microsoft Macintosh PowerPoint</Application>
  <PresentationFormat>On-screen Show (4:3)</PresentationFormat>
  <Paragraphs>118</Paragraphs>
  <Slides>8</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Helvetica Neue</vt:lpstr>
      <vt:lpstr>Office Theme</vt:lpstr>
      <vt:lpstr>Decomposers Unit Activity 6.4 Functions of All Decomposers</vt:lpstr>
      <vt:lpstr>Unit Map</vt:lpstr>
      <vt:lpstr>Scenarios of Decomposer Growth, Movement, and Functioning</vt:lpstr>
      <vt:lpstr>More Scenarios</vt:lpstr>
      <vt:lpstr>Explaining What Decomposers Have in Common</vt:lpstr>
      <vt:lpstr>PowerPoint Presentation</vt:lpstr>
      <vt:lpstr>Share Your Answers</vt:lpstr>
      <vt:lpstr>How have your ideas changed?</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83</cp:revision>
  <dcterms:created xsi:type="dcterms:W3CDTF">2013-03-15T22:46:26Z</dcterms:created>
  <dcterms:modified xsi:type="dcterms:W3CDTF">2019-11-04T19:22:44Z</dcterms:modified>
</cp:coreProperties>
</file>