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2"/>
  </p:notesMasterIdLst>
  <p:sldIdLst>
    <p:sldId id="274" r:id="rId2"/>
    <p:sldId id="278" r:id="rId3"/>
    <p:sldId id="280" r:id="rId4"/>
    <p:sldId id="258" r:id="rId5"/>
    <p:sldId id="315" r:id="rId6"/>
    <p:sldId id="292" r:id="rId7"/>
    <p:sldId id="293" r:id="rId8"/>
    <p:sldId id="316" r:id="rId9"/>
    <p:sldId id="295" r:id="rId10"/>
    <p:sldId id="296" r:id="rId11"/>
    <p:sldId id="317" r:id="rId12"/>
    <p:sldId id="299" r:id="rId13"/>
    <p:sldId id="300" r:id="rId14"/>
    <p:sldId id="301" r:id="rId15"/>
    <p:sldId id="302" r:id="rId16"/>
    <p:sldId id="318" r:id="rId17"/>
    <p:sldId id="319" r:id="rId18"/>
    <p:sldId id="320" r:id="rId19"/>
    <p:sldId id="322" r:id="rId20"/>
    <p:sldId id="321"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843" autoAdjust="0"/>
    <p:restoredTop sz="85524" autoAdjust="0"/>
  </p:normalViewPr>
  <p:slideViewPr>
    <p:cSldViewPr snapToGrid="0">
      <p:cViewPr>
        <p:scale>
          <a:sx n="97" d="100"/>
          <a:sy n="97" d="100"/>
        </p:scale>
        <p:origin x="1072" y="-200"/>
      </p:cViewPr>
      <p:guideLst>
        <p:guide orient="horz" pos="2160"/>
        <p:guide pos="2880"/>
      </p:guideLst>
    </p:cSldViewPr>
  </p:slideViewPr>
  <p:outlineViewPr>
    <p:cViewPr>
      <p:scale>
        <a:sx n="33" d="100"/>
        <a:sy n="33" d="100"/>
      </p:scale>
      <p:origin x="0" y="0"/>
    </p:cViewPr>
  </p:outlineViewPr>
  <p:notesTextViewPr>
    <p:cViewPr>
      <p:scale>
        <a:sx n="75" d="100"/>
        <a:sy n="75"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4219B8-544B-4094-8AFB-05B99A4B0ACA}" type="datetimeFigureOut">
              <a:rPr lang="en-US" smtClean="0"/>
              <a:t>3/23/20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7D8EDB-ED7B-4043-97B7-5646C7D0F842}" type="slidenum">
              <a:rPr lang="en-US" smtClean="0"/>
              <a:t>‹#›</a:t>
            </a:fld>
            <a:endParaRPr lang="en-US"/>
          </a:p>
        </p:txBody>
      </p:sp>
    </p:spTree>
    <p:extLst>
      <p:ext uri="{BB962C8B-B14F-4D97-AF65-F5344CB8AC3E}">
        <p14:creationId xmlns:p14="http://schemas.microsoft.com/office/powerpoint/2010/main" val="3301922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5.4 Explaining How Fungi Grow: Biosynthesis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127D8EDB-ED7B-4043-97B7-5646C7D0F842}" type="slidenum">
              <a:rPr lang="en-US" smtClean="0"/>
              <a:t>2</a:t>
            </a:fld>
            <a:endParaRPr lang="en-US"/>
          </a:p>
        </p:txBody>
      </p:sp>
    </p:spTree>
    <p:extLst>
      <p:ext uri="{BB962C8B-B14F-4D97-AF65-F5344CB8AC3E}">
        <p14:creationId xmlns:p14="http://schemas.microsoft.com/office/powerpoint/2010/main" val="25209516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think about how biosynthesis answers the Matter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to begin discussing the Matter Change Question.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Slides 12-13 to have students compare their answers to the Matter Change Question on the 5.4 Explanations Tool for Fungi Biosynthesis with the answers on the slide. Have students use a different colored writing utensil to make any needed changes to their answers. Allow students to ask questions if they do not understand why their ideas are incorrect.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Refer to the Digestion and Biosynthesis 11 x 17 Posters in your classroom to help students visualize the biosynthesis of monomers to polymers.</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Credit: Craig Douglas, Michigan State University</a:t>
            </a:r>
          </a:p>
          <a:p>
            <a:endParaRPr lang="en-US"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3961258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think about how biosynthesis answers the Matter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to begin discussing the Matter Change Question.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Slides 12-13 to have students compare their answers to the Matter Change Question on the 5.4 Explanations Tool for Fungi Biosynthesis with the answers on the slide. Have students use a different colored writing utensil to make any needed changes to their answers. Allow students to ask questions if they do not understand why their ideas are incorrect.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Refer to the Digestion and Biosynthesis 11 x 17 Posters in your classroom to help students visualize the biosynthesis of monomers to polymers.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19208393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think about how biosynthesis answers the Matter Change Question.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Slides 12-13 to have students compare their answers to the Matter Change Question on the 5.4 Explanations Tool for Fungi Biosynthesis with the answers on the slide. Have students use a different colored writing utensil to make any needed changes to their answers. Allow students to ask questions if they do not understand why their ideas are incorrect.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Refer to the Digestion and Biosynthesis 11 x 17 Posters in your classroom to help students visualize the biosynthesis of monomers to polymers.</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6414903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how biosynthesis helps answer the Energy Change questions.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14 to have students compare their answers to the Energy Change Question on the 5.4 Explanations Tool for Fungi Biosynthesis with the answers on the slide.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use a different colored writing utensil to make any needed changes to their answers. Allow students to ask questions if they do not understand why their ideas are incorrect.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14550880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(Optional) Have students critique example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15 of the PPT.  Have students look at two handouts: (a) the Three Questions Handout, and (b) the Example Decomposers Explanations Handout.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to evaluate the two example explanations of biosynthesis: Which explanation is better? Why?</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use the Three Questions Explanation Checklist on the back of the Three Questions Handout to justify their critiques of the explanations.</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critique and improve their full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15 of the PPT for the full explanation. Have students use the Three Questions Explanation Checklist on the back of the Three Questions Handout to check that their story includes each of the parts (matter movement, matter change, energy change, and matter movement) and answers the prompt in a cohesive way.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If students don’t have all four parts in their explanation, instruct them to add to their explanation using a different colored writing utensil.</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30274841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(Optional) Have students read about biosynthesis and complete part of the Matter Tracing Tool.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Pass out 5.4 How do Decomposers Grow? Reading. Higher level students may not need the review of content provided in this reading, but you may want them to add to the matter tracing tool started in Activity 4.2. Have students read using the Questions, Connections, Questions Student Reading Strategy. See the Engaging Students with Readings and the Question, Connections, Questions Reading Strategy Educator Resource document for information about how to engage students with this strategy.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reading provides a summary explanation of biosynthesis and additional information about of metabolic pathways (students can refer to the Metabolic Pathways 11 x 17 Poster to see some of the other pathways).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After pairs are finished reading, have students share with the class what they found interesting and any questions they have.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discussion, students can complete the biosynthesis section of the Matter Tracing Tool for Decomposers they started completing in Activity 4.2.</a:t>
            </a:r>
            <a:r>
              <a:rPr lang="en-US" dirty="0">
                <a:effectLst/>
              </a:rPr>
              <a:t> </a:t>
            </a:r>
          </a:p>
          <a:p>
            <a:pPr marL="171450" indent="-171450">
              <a:buFont typeface="Arial" panose="020B0604020202020204" pitchFamily="34" charset="0"/>
              <a:buChar char="•"/>
            </a:pPr>
            <a:endParaRPr lang="en-US" dirty="0">
              <a:effectLst/>
            </a:endParaRPr>
          </a:p>
          <a:p>
            <a:pPr lvl="0"/>
            <a:r>
              <a:rPr lang="en-US" sz="1200" b="1" kern="1200" dirty="0">
                <a:solidFill>
                  <a:schemeClr val="tx1"/>
                </a:solidFill>
                <a:effectLst/>
                <a:latin typeface="+mn-lt"/>
                <a:ea typeface="+mn-ea"/>
                <a:cs typeface="+mn-cs"/>
              </a:rPr>
              <a:t>Have students discuss with a partner how biosynthesis works at the macroscopic scale by referring to the decomposer poster.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16. Have students look at the Decomposer 11 x 17 Poster and discuss with a partner the parts of a fungus involved in biosynthesis on a macroscopic scale.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Tell students that all parts (all cells) of a fungus’ body undergo biosynthesis.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16</a:t>
            </a:fld>
            <a:endParaRPr lang="en-US"/>
          </a:p>
        </p:txBody>
      </p:sp>
    </p:spTree>
    <p:extLst>
      <p:ext uri="{BB962C8B-B14F-4D97-AF65-F5344CB8AC3E}">
        <p14:creationId xmlns:p14="http://schemas.microsoft.com/office/powerpoint/2010/main" val="2456289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Lead a discussion about how student ideas have changed over time.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17 of the 5.4 Explaining How Fungi Grow: Biosynthesis PPT. Have students look back over their process tools for this unit.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consider how their ideas changed with regard to scale, movement, and carbon.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What do they know now about how fungi use food to move and function that they didn’t know before the investigation?</a:t>
            </a:r>
            <a:r>
              <a:rPr lang="en-US" sz="1200" b="1"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17</a:t>
            </a:fld>
            <a:endParaRPr lang="en-US"/>
          </a:p>
        </p:txBody>
      </p:sp>
    </p:spTree>
    <p:extLst>
      <p:ext uri="{BB962C8B-B14F-4D97-AF65-F5344CB8AC3E}">
        <p14:creationId xmlns:p14="http://schemas.microsoft.com/office/powerpoint/2010/main" val="11501312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Revisit unanswered questions.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18. Have students look at their 3.3 Evidence-Based Arguments for Bread Molding. Display the class list of unanswered questions from Activity 3.3.</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Ask students which of their unanswered questions they can now answer with their understanding of digestion and biosynthesis. Which ones are left unanswered? Do they have any new questions to add to the list?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18</a:t>
            </a:fld>
            <a:endParaRPr lang="en-US"/>
          </a:p>
        </p:txBody>
      </p:sp>
    </p:spTree>
    <p:extLst>
      <p:ext uri="{BB962C8B-B14F-4D97-AF65-F5344CB8AC3E}">
        <p14:creationId xmlns:p14="http://schemas.microsoft.com/office/powerpoint/2010/main" val="13350122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(Optional) Have students complete the Big Idea Probe: Leaf Pack Experiment for the second time.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 decided to use the Big Idea Probe: Leaf Pack Experiment, have students complete it and share their ideas for a second time. See Assessing the Big Idea Probe: Leaf Pack Experiment for suggestions about how to use the Big Idea Probe.</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19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5.4 Explaining How Fungi Grow: Biosynthesis PPT.</a:t>
            </a:r>
          </a:p>
          <a:p>
            <a:pPr lvl="0"/>
            <a:r>
              <a:rPr lang="en-US" sz="1200" kern="1200" dirty="0">
                <a:solidFill>
                  <a:schemeClr val="tx1"/>
                </a:solidFill>
                <a:effectLst/>
                <a:latin typeface="+mn-lt"/>
                <a:ea typeface="+mn-ea"/>
                <a:cs typeface="+mn-cs"/>
              </a:rPr>
              <a:t>Pass out a Learning Tracking Tool for Decomposers to each student.</a:t>
            </a:r>
          </a:p>
          <a:p>
            <a:pPr lvl="0"/>
            <a:r>
              <a:rPr lang="en-US" sz="1200" kern="1200" dirty="0">
                <a:solidFill>
                  <a:schemeClr val="tx1"/>
                </a:solidFill>
                <a:effectLst/>
                <a:latin typeface="+mn-lt"/>
                <a:ea typeface="+mn-ea"/>
                <a:cs typeface="+mn-cs"/>
              </a:rPr>
              <a:t>Have students write the activity chunk name in the first column, "Explaining How Decomposers Grow" and their role as the “Explainer.”</a:t>
            </a:r>
          </a:p>
          <a:p>
            <a:pPr lvl="0"/>
            <a:r>
              <a:rPr lang="en-US" sz="1200" kern="1200" dirty="0">
                <a:solidFill>
                  <a:schemeClr val="tx1"/>
                </a:solidFill>
                <a:effectLst/>
                <a:latin typeface="+mn-lt"/>
                <a:ea typeface="+mn-ea"/>
                <a:cs typeface="+mn-cs"/>
              </a:rPr>
              <a:t>Have a class discussion about what students did during the activity chunk.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figured out during the activity chunk that will help them in answering the unit driving question. When you come to consensus as a class, have students record the answer in the third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fourth column of the tool. </a:t>
            </a:r>
          </a:p>
          <a:p>
            <a:pPr lvl="0"/>
            <a:r>
              <a:rPr lang="en-US" sz="1200" kern="1200" dirty="0">
                <a:solidFill>
                  <a:schemeClr val="tx1"/>
                </a:solidFill>
                <a:effectLst/>
                <a:latin typeface="+mn-lt"/>
                <a:ea typeface="+mn-ea"/>
                <a:cs typeface="+mn-cs"/>
              </a:rPr>
              <a:t>Have students keep their Learning Tracking Tool for future activities. </a:t>
            </a:r>
          </a:p>
          <a:p>
            <a:pPr lvl="0"/>
            <a:r>
              <a:rPr lang="en-US" sz="1200" kern="1200" dirty="0">
                <a:solidFill>
                  <a:schemeClr val="tx1"/>
                </a:solidFill>
                <a:effectLst/>
                <a:latin typeface="+mn-lt"/>
                <a:ea typeface="+mn-ea"/>
                <a:cs typeface="+mn-cs"/>
              </a:rPr>
              <a:t>Example Learning Tracking Tool</a:t>
            </a:r>
          </a:p>
          <a:p>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Explaining How Decomposers Grow, Explainer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a:t>
            </a:r>
            <a:r>
              <a:rPr lang="en-US" sz="1200" kern="1200" dirty="0">
                <a:solidFill>
                  <a:schemeClr val="tx1"/>
                </a:solidFill>
                <a:effectLst/>
                <a:latin typeface="+mn-lt"/>
                <a:ea typeface="+mn-ea"/>
                <a:cs typeface="+mn-cs"/>
              </a:rPr>
              <a:t> Use molecular models and Explanations Tools to explain digestion and biosynthesis in mushrooms.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Mushrooms break large organic molecules into small organic molecules outside their bodies (digestion) and then make new large organic molecules in their cells (biosynthesis).</a:t>
            </a:r>
          </a:p>
          <a:p>
            <a:r>
              <a:rPr lang="en-US" sz="1200" b="1" kern="1200" dirty="0">
                <a:solidFill>
                  <a:schemeClr val="tx1"/>
                </a:solidFill>
                <a:effectLst/>
                <a:latin typeface="+mn-lt"/>
                <a:ea typeface="+mn-ea"/>
                <a:cs typeface="+mn-cs"/>
              </a:rPr>
              <a:t>What Are We Asking Now? </a:t>
            </a:r>
            <a:r>
              <a:rPr lang="en-US" sz="1200" kern="1200" dirty="0">
                <a:solidFill>
                  <a:schemeClr val="tx1"/>
                </a:solidFill>
                <a:effectLst/>
                <a:latin typeface="+mn-lt"/>
                <a:ea typeface="+mn-ea"/>
                <a:cs typeface="+mn-cs"/>
              </a:rPr>
              <a:t>How do other decomposers grow, move, and function?</a:t>
            </a:r>
          </a:p>
          <a:p>
            <a:endParaRPr lang="en-US" dirty="0"/>
          </a:p>
        </p:txBody>
      </p:sp>
      <p:sp>
        <p:nvSpPr>
          <p:cNvPr id="4" name="Slide Number Placeholder 3"/>
          <p:cNvSpPr>
            <a:spLocks noGrp="1"/>
          </p:cNvSpPr>
          <p:nvPr>
            <p:ph type="sldNum" sz="quarter" idx="5"/>
          </p:nvPr>
        </p:nvSpPr>
        <p:spPr/>
        <p:txBody>
          <a:bodyPr/>
          <a:lstStyle/>
          <a:p>
            <a:fld id="{127D8EDB-ED7B-4043-97B7-5646C7D0F842}" type="slidenum">
              <a:rPr lang="en-US" smtClean="0"/>
              <a:t>19</a:t>
            </a:fld>
            <a:endParaRPr lang="en-US"/>
          </a:p>
        </p:txBody>
      </p:sp>
    </p:spTree>
    <p:extLst>
      <p:ext uri="{BB962C8B-B14F-4D97-AF65-F5344CB8AC3E}">
        <p14:creationId xmlns:p14="http://schemas.microsoft.com/office/powerpoint/2010/main" val="21970624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20 of the 5.4 Explaining How Fungi Grow: Biosynthesis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Conclusions: How does a mushroom grow on the cellular scale?</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Predictions: How do you think what we have learned about mushroom applies to other decomposers?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into the next activity.</a:t>
            </a:r>
            <a:r>
              <a:rPr lang="en-US" dirty="0">
                <a:effectLst/>
              </a:rPr>
              <a:t> </a:t>
            </a:r>
            <a:endParaRPr lang="en-US" dirty="0"/>
          </a:p>
        </p:txBody>
      </p:sp>
      <p:sp>
        <p:nvSpPr>
          <p:cNvPr id="4" name="Slide Number Placeholder 3"/>
          <p:cNvSpPr>
            <a:spLocks noGrp="1"/>
          </p:cNvSpPr>
          <p:nvPr>
            <p:ph type="sldNum" sz="quarter" idx="5"/>
          </p:nvPr>
        </p:nvSpPr>
        <p:spPr/>
        <p:txBody>
          <a:bodyPr/>
          <a:lstStyle/>
          <a:p>
            <a:fld id="{127D8EDB-ED7B-4043-97B7-5646C7D0F842}" type="slidenum">
              <a:rPr lang="en-US" smtClean="0"/>
              <a:t>20</a:t>
            </a:fld>
            <a:endParaRPr lang="en-US"/>
          </a:p>
        </p:txBody>
      </p:sp>
    </p:spTree>
    <p:extLst>
      <p:ext uri="{BB962C8B-B14F-4D97-AF65-F5344CB8AC3E}">
        <p14:creationId xmlns:p14="http://schemas.microsoft.com/office/powerpoint/2010/main" val="35169973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Remind students of their unanswered questions.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Using Slide 3 of the PPT have students revisit their arguments and unanswered questions from the Bread Molding Investigation by looking at 3.3 Evidence-Based Arguments for Bread Molding.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Remind students that after explaining cellular respiration in Activity 4.2 there were still unanswered questions about how decomposers grow.</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In today’s lesson, students will use what they figured out in Activity 5.1 (and 5.2) to explain how fungi use food for growth.</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370965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Discuss what happens to the small organic molecules after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4 to review how decomposers use food to grow. Ask students for their ideas about what they remember from the previous activity.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5 of the PPT. Remind students that the products of digestion (small organic molecules or monomers) can be used by cells for either growth or energy.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Allow students to talk through the process of cellular respiration as a review.</a:t>
            </a:r>
            <a:r>
              <a:rPr lang="en-US" dirty="0">
                <a:effectLst/>
              </a:rPr>
              <a:t> </a:t>
            </a:r>
            <a:endParaRPr lang="en-US" altLang="en-US" dirty="0"/>
          </a:p>
          <a:p>
            <a:pPr marL="171450" indent="-171450">
              <a:spcBef>
                <a:spcPct val="0"/>
              </a:spcBef>
              <a:buFont typeface="Arial" panose="020B0604020202020204" pitchFamily="34" charset="0"/>
              <a:buChar char="•"/>
            </a:pPr>
            <a:endParaRPr lang="en-US" altLang="en-US" dirty="0"/>
          </a:p>
          <a:p>
            <a:pPr>
              <a:spcBef>
                <a:spcPct val="0"/>
              </a:spcBef>
            </a:pPr>
            <a:r>
              <a:rPr lang="en-US" altLang="en-US" dirty="0"/>
              <a:t>Image Credit: Craig Douglas, Michigan State University</a:t>
            </a:r>
          </a:p>
          <a:p>
            <a:pPr>
              <a:spcBef>
                <a:spcPct val="0"/>
              </a:spcBef>
            </a:pPr>
            <a:endParaRPr lang="en-US" altLang="en-US" dirty="0"/>
          </a:p>
        </p:txBody>
      </p:sp>
      <p:sp>
        <p:nvSpPr>
          <p:cNvPr id="36868"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C2458FD4-3C6D-4211-9FA9-25E4C24C7F66}" type="slidenum">
              <a:rPr lang="en-US" altLang="en-US">
                <a:solidFill>
                  <a:prstClr val="black"/>
                </a:solidFill>
              </a:rPr>
              <a:pPr fontAlgn="base">
                <a:spcBef>
                  <a:spcPct val="0"/>
                </a:spcBef>
                <a:spcAft>
                  <a:spcPct val="0"/>
                </a:spcAft>
              </a:pPr>
              <a:t>4</a:t>
            </a:fld>
            <a:endParaRPr lang="en-US" altLang="en-US">
              <a:solidFill>
                <a:prstClr val="black"/>
              </a:solidFill>
            </a:endParaRPr>
          </a:p>
        </p:txBody>
      </p:sp>
    </p:spTree>
    <p:extLst>
      <p:ext uri="{BB962C8B-B14F-4D97-AF65-F5344CB8AC3E}">
        <p14:creationId xmlns:p14="http://schemas.microsoft.com/office/powerpoint/2010/main" val="2734547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what happens to the small organic molecules after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4 to review how decomposers use food to grow. Ask students for their ideas about what they remember from the previous activity.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5 of the PPT. Remind students that the products of digestion (small organic molecules or monomers) can be used by cells for either growth or energy.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Allow students to talk through the process of cellular respiration as a review.</a:t>
            </a:r>
            <a:r>
              <a:rPr lang="en-US" dirty="0">
                <a:effectLst/>
              </a:rPr>
              <a:t> </a:t>
            </a:r>
            <a:endParaRPr lang="en-US" altLang="en-US" dirty="0"/>
          </a:p>
          <a:p>
            <a:pPr marL="171450" indent="-171450">
              <a:spcBef>
                <a:spcPct val="0"/>
              </a:spcBef>
              <a:buFont typeface="Arial" panose="020B0604020202020204" pitchFamily="34" charset="0"/>
              <a:buChar char="•"/>
            </a:pPr>
            <a:endParaRPr lang="en-US" altLang="en-US" dirty="0"/>
          </a:p>
          <a:p>
            <a:pPr>
              <a:spcBef>
                <a:spcPct val="0"/>
              </a:spcBef>
            </a:pPr>
            <a:r>
              <a:rPr lang="en-US" altLang="en-US" dirty="0"/>
              <a:t>Image Credit: Craig Douglas, Michigan State University</a:t>
            </a:r>
          </a:p>
          <a:p>
            <a:pPr>
              <a:spcBef>
                <a:spcPct val="0"/>
              </a:spcBef>
            </a:pPr>
            <a:endParaRPr lang="en-US" alt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616225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their Explanations Process Tool for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6 of the 5.4 Explaining How Fungi Grow: Biosynthesis PPT. Give each student one copy of 5.4 Explanations Tool for Fungi Biosynthesis.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that in this part of the investigation, they will combine everything they have figured out about how decomposers use food to grow into an explanation.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Remind them to consider both their evidence from the investigation as well as what they figured out in the molecular modeling (or tracing) activity to construct their explanations.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Give students about 10 minutes to complete the Explanations Process Tool. </a:t>
            </a:r>
          </a:p>
        </p:txBody>
      </p:sp>
      <p:sp>
        <p:nvSpPr>
          <p:cNvPr id="4" name="Slide Number Placeholder 3"/>
          <p:cNvSpPr>
            <a:spLocks noGrp="1"/>
          </p:cNvSpPr>
          <p:nvPr>
            <p:ph type="sldNum" sz="quarter" idx="10"/>
          </p:nvPr>
        </p:nvSpPr>
        <p:spPr/>
        <p:txBody>
          <a:bodyPr/>
          <a:lstStyle/>
          <a:p>
            <a:fld id="{754EE964-B89B-4FE9-BE39-55957A3A45BE}" type="slidenum">
              <a:rPr lang="en-US" smtClean="0"/>
              <a:t>6</a:t>
            </a:fld>
            <a:endParaRPr lang="en-US"/>
          </a:p>
        </p:txBody>
      </p:sp>
    </p:spTree>
    <p:extLst>
      <p:ext uri="{BB962C8B-B14F-4D97-AF65-F5344CB8AC3E}">
        <p14:creationId xmlns:p14="http://schemas.microsoft.com/office/powerpoint/2010/main" val="6148578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share explanations with each other.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7 of the 5.4 Explaining How Fungi Grow: Biosynthesis PPT. Divide students into pairs and have them compare explanations for the Three Questions and the final explanation on the process tool.</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use the Three Questions 11 x 17 Poster (or Handout) as a reference. Have students check their explanations with the middle and right-hand columns of the poster or handout to make sure they are following the “rules.” </a:t>
            </a:r>
          </a:p>
        </p:txBody>
      </p:sp>
      <p:sp>
        <p:nvSpPr>
          <p:cNvPr id="4" name="Slide Number Placeholder 3"/>
          <p:cNvSpPr>
            <a:spLocks noGrp="1"/>
          </p:cNvSpPr>
          <p:nvPr>
            <p:ph type="sldNum" sz="quarter" idx="10"/>
          </p:nvPr>
        </p:nvSpPr>
        <p:spPr/>
        <p:txBody>
          <a:bodyPr/>
          <a:lstStyle/>
          <a:p>
            <a:fld id="{754EE964-B89B-4FE9-BE39-55957A3A45BE}" type="slidenum">
              <a:rPr lang="en-US" smtClean="0"/>
              <a:t>7</a:t>
            </a:fld>
            <a:endParaRPr lang="en-US"/>
          </a:p>
        </p:txBody>
      </p:sp>
    </p:spTree>
    <p:extLst>
      <p:ext uri="{BB962C8B-B14F-4D97-AF65-F5344CB8AC3E}">
        <p14:creationId xmlns:p14="http://schemas.microsoft.com/office/powerpoint/2010/main" val="238449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think about how biosynthesis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8-10 in the PPT to have the students discuss what is happening to matter during biosynthesis and to have them check their answers to the Matter Movement Question on their 5.4 Explanations Tool for Fungi Biosynthesis.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students Slide 8 to have them think about where atoms are moving from and moving to during biosynthesis.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Slides 9-10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Credit: Craig Douglas, Michigan State University</a:t>
            </a:r>
          </a:p>
          <a:p>
            <a:endParaRPr lang="en-US"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0930511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think about how biosynthesis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8-10 in the PPT to have the students discuss what is happening to matter during biosynthesis and to have them check their answers to the Matter Movement Question on their 5.4 Explanations Tool for Fungi Biosynthesis.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students Slide 8 to have them think about where atoms are moving from and moving to during biosynthesis.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Slides 9-10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Credit: Craig Douglas, Michigan State University</a:t>
            </a:r>
          </a:p>
          <a:p>
            <a:endParaRPr lang="en-US"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27D8EDB-ED7B-4043-97B7-5646C7D0F842}" type="slidenum">
              <a:rPr lang="en-US" smtClean="0"/>
              <a:t>9</a:t>
            </a:fld>
            <a:endParaRPr lang="en-US"/>
          </a:p>
        </p:txBody>
      </p:sp>
    </p:spTree>
    <p:extLst>
      <p:ext uri="{BB962C8B-B14F-4D97-AF65-F5344CB8AC3E}">
        <p14:creationId xmlns:p14="http://schemas.microsoft.com/office/powerpoint/2010/main" val="2746812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think about how biosynthesis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8-10 in the PPT to have the students discuss what is happening to matter during biosynthesis and to have them check their answers to the Matter Movement Question on their 5.4 Explanations Tool for Fungi Biosynthesis.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students Slide 8 to have them think about where atoms are moving from and moving to during biosynthesis.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Slides 9-10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Credit: Craig Douglas, Michigan State University</a:t>
            </a:r>
          </a:p>
          <a:p>
            <a:endParaRPr lang="en-US"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27D8EDB-ED7B-4043-97B7-5646C7D0F842}" type="slidenum">
              <a:rPr lang="en-US" smtClean="0"/>
              <a:t>10</a:t>
            </a:fld>
            <a:endParaRPr lang="en-US"/>
          </a:p>
        </p:txBody>
      </p:sp>
    </p:spTree>
    <p:extLst>
      <p:ext uri="{BB962C8B-B14F-4D97-AF65-F5344CB8AC3E}">
        <p14:creationId xmlns:p14="http://schemas.microsoft.com/office/powerpoint/2010/main" val="6097858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Slide Number Placeholder 5"/>
          <p:cNvSpPr>
            <a:spLocks noGrp="1"/>
          </p:cNvSpPr>
          <p:nvPr>
            <p:ph type="sldNum" sz="quarter" idx="10"/>
          </p:nvPr>
        </p:nvSpPr>
        <p:spPr/>
        <p:txBody>
          <a:bodyPr/>
          <a:lstStyle>
            <a:lvl1pPr>
              <a:defRPr/>
            </a:lvl1pPr>
          </a:lstStyle>
          <a:p>
            <a:pPr>
              <a:defRPr/>
            </a:pPr>
            <a:fld id="{A153D199-85E7-40C7-B888-91F32A190B9F}" type="slidenum">
              <a:rPr lang="en-US">
                <a:solidFill>
                  <a:prstClr val="black">
                    <a:tint val="75000"/>
                  </a:prstClr>
                </a:solidFill>
              </a:rPr>
              <a:pPr>
                <a:defRPr/>
              </a:pPr>
              <a:t>‹#›</a:t>
            </a:fld>
            <a:endParaRPr lang="en-US">
              <a:solidFill>
                <a:prstClr val="black">
                  <a:tint val="75000"/>
                </a:prstClr>
              </a:solidFill>
            </a:endParaRPr>
          </a:p>
        </p:txBody>
      </p:sp>
      <p:pic>
        <p:nvPicPr>
          <p:cNvPr id="7" name="Picture 6" descr="C:\Documents and Settings\Craig Douglas\My Documents\for JJ\Carbon TIME\logo\Carbon TIME 1 line small.png"/>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8" name="TextBox 7"/>
          <p:cNvSpPr txBox="1"/>
          <p:nvPr userDrawn="1"/>
        </p:nvSpPr>
        <p:spPr>
          <a:xfrm>
            <a:off x="3366003" y="690424"/>
            <a:ext cx="2287787" cy="692497"/>
          </a:xfrm>
          <a:prstGeom prst="rect">
            <a:avLst/>
          </a:prstGeom>
          <a:noFill/>
        </p:spPr>
        <p:txBody>
          <a:bodyPr wrap="none" rtlCol="0">
            <a:spAutoFit/>
          </a:bodyPr>
          <a:lstStyle/>
          <a:p>
            <a:pPr defTabSz="457200" fontAlgn="base">
              <a:spcBef>
                <a:spcPct val="0"/>
              </a:spcBef>
              <a:spcAft>
                <a:spcPct val="0"/>
              </a:spcAft>
            </a:pPr>
            <a:r>
              <a:rPr lang="en-US" sz="1300" i="1" dirty="0">
                <a:solidFill>
                  <a:prstClr val="black"/>
                </a:solidFill>
              </a:rPr>
              <a:t> </a:t>
            </a:r>
            <a:endParaRPr lang="en-US" sz="1300" dirty="0">
              <a:solidFill>
                <a:prstClr val="black"/>
              </a:solidFill>
            </a:endParaRPr>
          </a:p>
          <a:p>
            <a:pPr defTabSz="457200" fontAlgn="base">
              <a:spcBef>
                <a:spcPct val="0"/>
              </a:spcBef>
              <a:spcAft>
                <a:spcPct val="0"/>
              </a:spcAft>
            </a:pPr>
            <a:r>
              <a:rPr lang="en-US" sz="1300" i="1" dirty="0">
                <a:solidFill>
                  <a:prstClr val="black"/>
                </a:solidFill>
              </a:rPr>
              <a:t>Environmental Literacy Project</a:t>
            </a:r>
            <a:br>
              <a:rPr lang="en-US" sz="1300" i="1" dirty="0">
                <a:solidFill>
                  <a:prstClr val="black"/>
                </a:solidFill>
              </a:rPr>
            </a:br>
            <a:r>
              <a:rPr lang="en-US" sz="1300" i="1" dirty="0">
                <a:solidFill>
                  <a:prstClr val="black"/>
                </a:solidFill>
              </a:rPr>
              <a:t>Michigan State University</a:t>
            </a:r>
            <a:r>
              <a:rPr lang="en-US" sz="1300" dirty="0">
                <a:solidFill>
                  <a:prstClr val="black"/>
                </a:solidFill>
              </a:rPr>
              <a:t> </a:t>
            </a:r>
          </a:p>
        </p:txBody>
      </p:sp>
    </p:spTree>
    <p:extLst>
      <p:ext uri="{BB962C8B-B14F-4D97-AF65-F5344CB8AC3E}">
        <p14:creationId xmlns:p14="http://schemas.microsoft.com/office/powerpoint/2010/main" val="771071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5" name="Footer Placeholder 4"/>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92C8E013-247B-49B6-9DD8-2B1C88F0C75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779023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5" name="Footer Placeholder 4"/>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7C433B5C-218D-4EF1-8164-9020D9939A9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81025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p:cNvSpPr>
            <a:spLocks noGrp="1"/>
          </p:cNvSpPr>
          <p:nvPr>
            <p:ph type="sldNum" sz="quarter" idx="10"/>
          </p:nvPr>
        </p:nvSpPr>
        <p:spPr/>
        <p:txBody>
          <a:bodyPr/>
          <a:lstStyle>
            <a:lvl1pPr>
              <a:defRPr/>
            </a:lvl1pPr>
          </a:lstStyle>
          <a:p>
            <a:pPr>
              <a:defRPr/>
            </a:pPr>
            <a:fld id="{D07E269F-9726-44B7-92E4-7A50054E190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48914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17163B6C-3360-4CEC-8B29-248C5C8C425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569486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D50D2227-8746-401E-9AD3-149EB37F187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05459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dirty="0">
                <a:latin typeface="+mn-lt"/>
              </a:defRPr>
            </a:lvl1pPr>
          </a:lstStyle>
          <a:p>
            <a:pPr defTabSz="457200">
              <a:defRPr/>
            </a:pPr>
            <a:endParaRPr lang="en-US">
              <a:solidFill>
                <a:prstClr val="black"/>
              </a:solidFill>
            </a:endParaRPr>
          </a:p>
        </p:txBody>
      </p:sp>
      <p:sp>
        <p:nvSpPr>
          <p:cNvPr id="8" name="Footer Placeholder 7"/>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9" name="Slide Number Placeholder 8"/>
          <p:cNvSpPr>
            <a:spLocks noGrp="1"/>
          </p:cNvSpPr>
          <p:nvPr>
            <p:ph type="sldNum" sz="quarter" idx="12"/>
          </p:nvPr>
        </p:nvSpPr>
        <p:spPr/>
        <p:txBody>
          <a:bodyPr/>
          <a:lstStyle>
            <a:lvl1pPr>
              <a:defRPr/>
            </a:lvl1pPr>
          </a:lstStyle>
          <a:p>
            <a:pPr>
              <a:defRPr/>
            </a:pPr>
            <a:fld id="{52BDC453-B1F5-42F9-B997-C04C83250C6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63946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4" name="Footer Placeholder 3"/>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5" name="Slide Number Placeholder 4"/>
          <p:cNvSpPr>
            <a:spLocks noGrp="1"/>
          </p:cNvSpPr>
          <p:nvPr>
            <p:ph type="sldNum" sz="quarter" idx="12"/>
          </p:nvPr>
        </p:nvSpPr>
        <p:spPr/>
        <p:txBody>
          <a:bodyPr/>
          <a:lstStyle>
            <a:lvl1pPr>
              <a:defRPr/>
            </a:lvl1pPr>
          </a:lstStyle>
          <a:p>
            <a:pPr>
              <a:defRPr/>
            </a:pPr>
            <a:fld id="{F359313E-C1DF-48B1-95AF-E4192BC71E0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029403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3" name="Footer Placeholder 2"/>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4" name="Slide Number Placeholder 3"/>
          <p:cNvSpPr>
            <a:spLocks noGrp="1"/>
          </p:cNvSpPr>
          <p:nvPr>
            <p:ph type="sldNum" sz="quarter" idx="12"/>
          </p:nvPr>
        </p:nvSpPr>
        <p:spPr/>
        <p:txBody>
          <a:bodyPr/>
          <a:lstStyle>
            <a:lvl1pPr>
              <a:defRPr/>
            </a:lvl1pPr>
          </a:lstStyle>
          <a:p>
            <a:pPr>
              <a:defRPr/>
            </a:pPr>
            <a:fld id="{D5AE8C94-DA1E-48CA-AEE2-37FA2B7260B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507941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8062F3E6-E28A-452B-9229-35993A254C0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369418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F740C4A5-5A92-44E4-8B91-7BF4B822272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3335974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457200"/>
            <a:ext cx="8229600" cy="992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490663"/>
            <a:ext cx="8229600" cy="4906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p:cNvSpPr>
            <a:spLocks noGrp="1"/>
          </p:cNvSpPr>
          <p:nvPr>
            <p:ph type="sldNum" sz="quarter" idx="4"/>
          </p:nvPr>
        </p:nvSpPr>
        <p:spPr>
          <a:xfrm>
            <a:off x="6553200" y="6411913"/>
            <a:ext cx="2133600" cy="365125"/>
          </a:xfrm>
          <a:prstGeom prst="rect">
            <a:avLst/>
          </a:prstGeom>
        </p:spPr>
        <p:txBody>
          <a:bodyPr vert="horz" lIns="91440" tIns="45720" rIns="91440" bIns="45720" rtlCol="0" anchor="ctr"/>
          <a:lstStyle>
            <a:lvl1pPr algn="r" fontAlgn="auto">
              <a:spcBef>
                <a:spcPts val="0"/>
              </a:spcBef>
              <a:spcAft>
                <a:spcPts val="0"/>
              </a:spcAft>
              <a:defRPr sz="2000" smtClean="0">
                <a:solidFill>
                  <a:schemeClr val="tx1">
                    <a:tint val="75000"/>
                  </a:schemeClr>
                </a:solidFill>
                <a:latin typeface="Arial" panose="020B0604020202020204" pitchFamily="34" charset="0"/>
                <a:cs typeface="Arial" panose="020B0604020202020204" pitchFamily="34" charset="0"/>
              </a:defRPr>
            </a:lvl1pPr>
          </a:lstStyle>
          <a:p>
            <a:pPr defTabSz="457200">
              <a:defRPr/>
            </a:pPr>
            <a:fld id="{9D6E3948-9AC7-4963-980D-81ABFA4FA34A}" type="slidenum">
              <a:rPr lang="en-US" smtClean="0">
                <a:solidFill>
                  <a:prstClr val="black">
                    <a:tint val="75000"/>
                  </a:prstClr>
                </a:solidFill>
              </a:rPr>
              <a:pPr defTabSz="457200">
                <a:defRPr/>
              </a:pPr>
              <a:t>‹#›</a:t>
            </a:fld>
            <a:endParaRPr lang="en-US" dirty="0">
              <a:solidFill>
                <a:prstClr val="black">
                  <a:tint val="75000"/>
                </a:prstClr>
              </a:solidFill>
            </a:endParaRPr>
          </a:p>
        </p:txBody>
      </p:sp>
      <p:sp>
        <p:nvSpPr>
          <p:cNvPr id="9" name="Footer Placeholder 5"/>
          <p:cNvSpPr>
            <a:spLocks noGrp="1"/>
          </p:cNvSpPr>
          <p:nvPr>
            <p:ph type="ftr" sz="quarter" idx="3"/>
          </p:nvPr>
        </p:nvSpPr>
        <p:spPr>
          <a:xfrm>
            <a:off x="457200" y="6400800"/>
            <a:ext cx="5989638" cy="365125"/>
          </a:xfrm>
          <a:prstGeom prst="rect">
            <a:avLst/>
          </a:prstGeom>
        </p:spPr>
        <p:txBody>
          <a:bodyPr/>
          <a:lstStyle>
            <a:lvl1pPr fontAlgn="auto">
              <a:spcBef>
                <a:spcPts val="0"/>
              </a:spcBef>
              <a:spcAft>
                <a:spcPts val="0"/>
              </a:spcAft>
              <a:defRPr dirty="0">
                <a:latin typeface="+mn-lt"/>
              </a:defRPr>
            </a:lvl1pPr>
          </a:lstStyle>
          <a:p>
            <a:pPr defTabSz="457200">
              <a:defRPr/>
            </a:pPr>
            <a:endParaRPr lang="en-US">
              <a:solidFill>
                <a:prstClr val="black"/>
              </a:solidFill>
            </a:endParaRPr>
          </a:p>
        </p:txBody>
      </p:sp>
    </p:spTree>
    <p:extLst>
      <p:ext uri="{BB962C8B-B14F-4D97-AF65-F5344CB8AC3E}">
        <p14:creationId xmlns:p14="http://schemas.microsoft.com/office/powerpoint/2010/main" val="195168491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9.png"/><Relationship Id="rId7"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D07E269F-9726-44B7-92E4-7A50054E190B}" type="slidenum">
              <a:rPr lang="en-US" smtClean="0">
                <a:solidFill>
                  <a:prstClr val="black">
                    <a:tint val="75000"/>
                  </a:prstClr>
                </a:solidFill>
              </a:rPr>
              <a:pPr>
                <a:defRPr/>
              </a:pPr>
              <a:t>1</a:t>
            </a:fld>
            <a:endParaRPr lang="en-US">
              <a:solidFill>
                <a:prstClr val="black">
                  <a:tint val="75000"/>
                </a:prstClr>
              </a:solidFill>
            </a:endParaRPr>
          </a:p>
        </p:txBody>
      </p:sp>
      <p:grpSp>
        <p:nvGrpSpPr>
          <p:cNvPr id="5" name="Group 4"/>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7" name="Picture 6" descr="Carbon TIME 1 line small.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8" name="Title 1"/>
          <p:cNvSpPr txBox="1">
            <a:spLocks/>
          </p:cNvSpPr>
          <p:nvPr/>
        </p:nvSpPr>
        <p:spPr>
          <a:xfrm>
            <a:off x="733926" y="1203993"/>
            <a:ext cx="7772400" cy="2778459"/>
          </a:xfrm>
          <a:prstGeom prst="rect">
            <a:avLst/>
          </a:prstGeom>
        </p:spPr>
        <p:txBody>
          <a:bodyPr/>
          <a:lst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r>
              <a:rPr lang="en-US" altLang="en-US" i="1" dirty="0">
                <a:latin typeface="Arial" panose="020B0604020202020204" pitchFamily="34" charset="0"/>
                <a:cs typeface="Arial" panose="020B0604020202020204" pitchFamily="34" charset="0"/>
              </a:rPr>
              <a:t>Decomposers </a:t>
            </a:r>
            <a:r>
              <a:rPr lang="en-US" altLang="en-US" dirty="0">
                <a:latin typeface="Arial" panose="020B0604020202020204" pitchFamily="34" charset="0"/>
                <a:cs typeface="Arial" panose="020B0604020202020204" pitchFamily="34" charset="0"/>
              </a:rPr>
              <a:t>Unit</a:t>
            </a:r>
          </a:p>
          <a:p>
            <a:endParaRPr lang="en-US" altLang="en-US" dirty="0">
              <a:latin typeface="Arial" panose="020B0604020202020204" pitchFamily="34" charset="0"/>
              <a:cs typeface="Arial" panose="020B0604020202020204" pitchFamily="34" charset="0"/>
            </a:endParaRPr>
          </a:p>
          <a:p>
            <a:br>
              <a:rPr lang="en-US" altLang="en-US" dirty="0">
                <a:latin typeface="Arial" panose="020B0604020202020204" pitchFamily="34" charset="0"/>
                <a:cs typeface="Arial" panose="020B0604020202020204" pitchFamily="34" charset="0"/>
              </a:rPr>
            </a:br>
            <a:r>
              <a:rPr lang="en-US" altLang="en-US" dirty="0">
                <a:latin typeface="Arial" panose="020B0604020202020204" pitchFamily="34" charset="0"/>
                <a:cs typeface="Arial" panose="020B0604020202020204" pitchFamily="34" charset="0"/>
              </a:rPr>
              <a:t>Activity 5.4: </a:t>
            </a:r>
            <a:r>
              <a:rPr lang="en-US" dirty="0">
                <a:latin typeface="Arial" panose="020B0604020202020204" pitchFamily="34" charset="0"/>
                <a:cs typeface="Arial" panose="020B0604020202020204" pitchFamily="34" charset="0"/>
              </a:rPr>
              <a:t>Explaining How Fungi Grow: Biosynthesis</a:t>
            </a:r>
            <a:endParaRPr lang="en-US" altLang="en-US" dirty="0">
              <a:latin typeface="Arial" panose="020B0604020202020204" pitchFamily="34" charset="0"/>
              <a:cs typeface="Arial" panose="020B0604020202020204" pitchFamily="34" charset="0"/>
            </a:endParaRPr>
          </a:p>
        </p:txBody>
      </p:sp>
      <p:sp>
        <p:nvSpPr>
          <p:cNvPr id="2" name="TextBox 1"/>
          <p:cNvSpPr txBox="1"/>
          <p:nvPr/>
        </p:nvSpPr>
        <p:spPr>
          <a:xfrm>
            <a:off x="-1528485" y="6069693"/>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032422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359313E-C1DF-48B1-95AF-E4192BC71E0C}" type="slidenum">
              <a:rPr lang="en-US" smtClean="0">
                <a:solidFill>
                  <a:prstClr val="black">
                    <a:tint val="75000"/>
                  </a:prstClr>
                </a:solidFill>
              </a:rPr>
              <a:pPr>
                <a:defRPr/>
              </a:pPr>
              <a:t>10</a:t>
            </a:fld>
            <a:endParaRPr lang="en-US">
              <a:solidFill>
                <a:prstClr val="black">
                  <a:tint val="75000"/>
                </a:prstClr>
              </a:solidFill>
            </a:endParaRPr>
          </a:p>
        </p:txBody>
      </p:sp>
      <p:sp>
        <p:nvSpPr>
          <p:cNvPr id="5" name="TextBox 4"/>
          <p:cNvSpPr txBox="1"/>
          <p:nvPr/>
        </p:nvSpPr>
        <p:spPr>
          <a:xfrm>
            <a:off x="1730699" y="273845"/>
            <a:ext cx="5820329" cy="830997"/>
          </a:xfrm>
          <a:prstGeom prst="rect">
            <a:avLst/>
          </a:prstGeom>
          <a:solidFill>
            <a:schemeClr val="tx2">
              <a:lumMod val="40000"/>
              <a:lumOff val="60000"/>
            </a:schemeClr>
          </a:solidFill>
        </p:spPr>
        <p:txBody>
          <a:bodyPr wrap="square" rtlCol="0">
            <a:spAutoFit/>
          </a:bodyPr>
          <a:lstStyle/>
          <a:p>
            <a:pPr algn="ctr"/>
            <a:r>
              <a:rPr lang="en-US" sz="4800" dirty="0"/>
              <a:t>Matter</a:t>
            </a:r>
            <a:r>
              <a:rPr lang="en-US" sz="4800" dirty="0">
                <a:solidFill>
                  <a:srgbClr val="FF0000"/>
                </a:solidFill>
              </a:rPr>
              <a:t> </a:t>
            </a:r>
            <a:r>
              <a:rPr lang="en-US" sz="4800" dirty="0">
                <a:solidFill>
                  <a:prstClr val="black"/>
                </a:solidFill>
              </a:rPr>
              <a:t>Movement</a:t>
            </a:r>
          </a:p>
        </p:txBody>
      </p:sp>
      <p:sp>
        <p:nvSpPr>
          <p:cNvPr id="7" name="Rectangle 6"/>
          <p:cNvSpPr/>
          <p:nvPr/>
        </p:nvSpPr>
        <p:spPr>
          <a:xfrm>
            <a:off x="5724102" y="1528900"/>
            <a:ext cx="3187086" cy="3046988"/>
          </a:xfrm>
          <a:prstGeom prst="rect">
            <a:avLst/>
          </a:prstGeom>
        </p:spPr>
        <p:txBody>
          <a:bodyPr wrap="square">
            <a:spAutoFit/>
          </a:bodyPr>
          <a:lstStyle/>
          <a:p>
            <a:r>
              <a:rPr lang="en-US" sz="3200" dirty="0"/>
              <a:t>Do you have:</a:t>
            </a:r>
          </a:p>
          <a:p>
            <a:pPr marL="457200" indent="-457200">
              <a:buFont typeface="Arial"/>
              <a:buChar char="•"/>
            </a:pPr>
            <a:r>
              <a:rPr lang="en-US" sz="3200" dirty="0"/>
              <a:t>large organic molecules (or polymers) staying in the fungal cell?</a:t>
            </a:r>
          </a:p>
        </p:txBody>
      </p:sp>
      <p:grpSp>
        <p:nvGrpSpPr>
          <p:cNvPr id="2" name="Group 1"/>
          <p:cNvGrpSpPr/>
          <p:nvPr/>
        </p:nvGrpSpPr>
        <p:grpSpPr>
          <a:xfrm>
            <a:off x="526378" y="1743423"/>
            <a:ext cx="5197724" cy="3895081"/>
            <a:chOff x="526378" y="1743423"/>
            <a:chExt cx="5197724" cy="3895081"/>
          </a:xfrm>
        </p:grpSpPr>
        <p:grpSp>
          <p:nvGrpSpPr>
            <p:cNvPr id="23" name="Group 22"/>
            <p:cNvGrpSpPr/>
            <p:nvPr/>
          </p:nvGrpSpPr>
          <p:grpSpPr>
            <a:xfrm>
              <a:off x="775008" y="1743423"/>
              <a:ext cx="4949094" cy="3895081"/>
              <a:chOff x="775008" y="1743423"/>
              <a:chExt cx="4949094" cy="3895081"/>
            </a:xfrm>
          </p:grpSpPr>
          <p:grpSp>
            <p:nvGrpSpPr>
              <p:cNvPr id="24" name="Group 23"/>
              <p:cNvGrpSpPr/>
              <p:nvPr/>
            </p:nvGrpSpPr>
            <p:grpSpPr>
              <a:xfrm>
                <a:off x="775008" y="1743423"/>
                <a:ext cx="4949094" cy="3895081"/>
                <a:chOff x="0" y="0"/>
                <a:chExt cx="3552825" cy="2783205"/>
              </a:xfrm>
            </p:grpSpPr>
            <p:cxnSp>
              <p:nvCxnSpPr>
                <p:cNvPr id="27" name="Straight Connector 26"/>
                <p:cNvCxnSpPr/>
                <p:nvPr/>
              </p:nvCxnSpPr>
              <p:spPr>
                <a:xfrm flipH="1">
                  <a:off x="800100" y="685800"/>
                  <a:ext cx="1722756" cy="34290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1714500" y="685800"/>
                  <a:ext cx="792480" cy="160020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4500" y="0"/>
                  <a:ext cx="1838325" cy="1681480"/>
                </a:xfrm>
                <a:prstGeom prst="rect">
                  <a:avLst/>
                </a:prstGeom>
              </p:spPr>
            </p:pic>
            <p:pic>
              <p:nvPicPr>
                <p:cNvPr id="30" name="Picture 29" descr="Macintosh HD:Users:kirstenedwards:Dropbox (CarbonTIME):2 CTIME2 General:2.2 Curriculum Development:2.2.2 Media and Images:1 From Craig:B&amp;W line drawings:Cells:Fungi:mushroom cell.png"/>
                <p:cNvPicPr>
                  <a:picLocks noChangeAspect="1"/>
                </p:cNvPicPr>
                <p:nvPr/>
              </p:nvPicPr>
              <p:blipFill rotWithShape="1">
                <a:blip r:embed="rId4" cstate="print">
                  <a:extLst>
                    <a:ext uri="{28A0092B-C50C-407E-A947-70E740481C1C}">
                      <a14:useLocalDpi xmlns:a14="http://schemas.microsoft.com/office/drawing/2010/main" val="0"/>
                    </a:ext>
                  </a:extLst>
                </a:blip>
                <a:srcRect l="14898" t="6616" r="4516" b="13540"/>
                <a:stretch/>
              </p:blipFill>
              <p:spPr bwMode="auto">
                <a:xfrm>
                  <a:off x="0" y="1028700"/>
                  <a:ext cx="1769745" cy="1754505"/>
                </a:xfrm>
                <a:prstGeom prst="ellipse">
                  <a:avLst/>
                </a:prstGeom>
                <a:noFill/>
                <a:ln w="9525" cap="flat" cmpd="sng" algn="ctr">
                  <a:solidFill>
                    <a:sysClr val="windowText" lastClr="000000"/>
                  </a:solidFill>
                  <a:prstDash val="solid"/>
                  <a:round/>
                  <a:headEnd type="none" w="med" len="med"/>
                  <a:tailEnd type="none" w="med" len="med"/>
                </a:ln>
                <a:effectLst/>
                <a:extLst>
                  <a:ext uri="{53640926-AAD7-44d8-BBD7-CCE9431645EC}">
                    <a14:shadowObscured xmlns="" xmlns:a14="http://schemas.microsoft.com/office/drawing/2010/main"/>
                  </a:ext>
                </a:extLst>
              </p:spPr>
            </p:pic>
          </p:grpSp>
          <p:cxnSp>
            <p:nvCxnSpPr>
              <p:cNvPr id="25" name="Curved Connector 24"/>
              <p:cNvCxnSpPr/>
              <p:nvPr/>
            </p:nvCxnSpPr>
            <p:spPr>
              <a:xfrm rot="16200000" flipH="1">
                <a:off x="984684" y="2741592"/>
                <a:ext cx="1723880" cy="332960"/>
              </a:xfrm>
              <a:prstGeom prst="curvedConnector3">
                <a:avLst>
                  <a:gd name="adj1" fmla="val 50000"/>
                </a:avLst>
              </a:prstGeom>
              <a:ln w="38100">
                <a:solidFill>
                  <a:srgbClr val="00B050"/>
                </a:solidFill>
                <a:tailEnd type="arrow"/>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1730699" y="1826945"/>
                <a:ext cx="1401844" cy="615553"/>
              </a:xfrm>
              <a:prstGeom prst="rect">
                <a:avLst/>
              </a:prstGeom>
              <a:solidFill>
                <a:schemeClr val="bg1"/>
              </a:solidFill>
              <a:ln>
                <a:solidFill>
                  <a:schemeClr val="tx1"/>
                </a:solidFill>
              </a:ln>
            </p:spPr>
            <p:txBody>
              <a:bodyPr wrap="square" rtlCol="0">
                <a:spAutoFit/>
              </a:bodyPr>
              <a:lstStyle/>
              <a:p>
                <a:r>
                  <a:rPr lang="en-US" sz="1700" dirty="0"/>
                  <a:t>Small Organic Molecules</a:t>
                </a:r>
              </a:p>
            </p:txBody>
          </p:sp>
        </p:grpSp>
        <p:sp>
          <p:nvSpPr>
            <p:cNvPr id="9" name="TextBox 8"/>
            <p:cNvSpPr txBox="1"/>
            <p:nvPr/>
          </p:nvSpPr>
          <p:spPr>
            <a:xfrm>
              <a:off x="526378" y="3960335"/>
              <a:ext cx="1357800" cy="615553"/>
            </a:xfrm>
            <a:prstGeom prst="rect">
              <a:avLst/>
            </a:prstGeom>
            <a:solidFill>
              <a:schemeClr val="bg1"/>
            </a:solidFill>
            <a:ln>
              <a:solidFill>
                <a:schemeClr val="tx1"/>
              </a:solidFill>
            </a:ln>
          </p:spPr>
          <p:txBody>
            <a:bodyPr wrap="square" rtlCol="0">
              <a:spAutoFit/>
            </a:bodyPr>
            <a:lstStyle/>
            <a:p>
              <a:r>
                <a:rPr lang="en-US" sz="1700" dirty="0"/>
                <a:t>Large </a:t>
              </a:r>
              <a:r>
                <a:rPr lang="en-US" sz="1700"/>
                <a:t>organic molecules</a:t>
              </a:r>
              <a:endParaRPr lang="en-US" sz="1700" dirty="0"/>
            </a:p>
          </p:txBody>
        </p:sp>
      </p:grpSp>
    </p:spTree>
    <p:extLst>
      <p:ext uri="{BB962C8B-B14F-4D97-AF65-F5344CB8AC3E}">
        <p14:creationId xmlns:p14="http://schemas.microsoft.com/office/powerpoint/2010/main" val="22767144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mushroom"/>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7200" y="1097039"/>
            <a:ext cx="4419800" cy="5303760"/>
          </a:xfrm>
          <a:prstGeom prst="rect">
            <a:avLst/>
          </a:prstGeom>
          <a:noFill/>
          <a:extLst>
            <a:ext uri="{909E8E84-426E-40dd-AFC4-6F175D3DCCD1}">
              <a14:hiddenFill xmlns="" xmlns:a14="http://schemas.microsoft.com/office/drawing/2010/main">
                <a:solidFill>
                  <a:srgbClr val="FFFFFF"/>
                </a:solidFill>
              </a14:hiddenFill>
            </a:ext>
          </a:extLst>
        </p:spPr>
      </p:pic>
      <p:pic>
        <p:nvPicPr>
          <p:cNvPr id="3074" name="cell"/>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95350" y="1928057"/>
            <a:ext cx="3657600" cy="3657600"/>
          </a:xfrm>
          <a:prstGeom prst="rect">
            <a:avLst/>
          </a:prstGeom>
          <a:noFill/>
          <a:extLst>
            <a:ext uri="{909E8E84-426E-40dd-AFC4-6F175D3DCCD1}">
              <a14:hiddenFill xmlns="" xmlns:a14="http://schemas.microsoft.com/office/drawing/2010/main">
                <a:solidFill>
                  <a:srgbClr val="FFFFFF"/>
                </a:solidFill>
              </a14:hiddenFill>
            </a:ext>
          </a:extLst>
        </p:spPr>
      </p:pic>
      <p:sp>
        <p:nvSpPr>
          <p:cNvPr id="3" name="Oval 2"/>
          <p:cNvSpPr/>
          <p:nvPr/>
        </p:nvSpPr>
        <p:spPr>
          <a:xfrm>
            <a:off x="2701290" y="3726059"/>
            <a:ext cx="45720" cy="45720"/>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2" name="Oval 21"/>
          <p:cNvSpPr/>
          <p:nvPr/>
        </p:nvSpPr>
        <p:spPr>
          <a:xfrm>
            <a:off x="895350" y="1920119"/>
            <a:ext cx="3657600" cy="3657600"/>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pic>
        <p:nvPicPr>
          <p:cNvPr id="2" name="arrows" descr="C:\Users\Public\Documents\for JJ\Visual Teaching Tools\Decomposer\mushroom cell 01 digestion labeled.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31650" y="2507766"/>
            <a:ext cx="2385762" cy="3608898"/>
          </a:xfrm>
          <a:prstGeom prst="rect">
            <a:avLst/>
          </a:prstGeom>
          <a:noFill/>
          <a:extLst>
            <a:ext uri="{909E8E84-426E-40dd-AFC4-6F175D3DCCD1}">
              <a14:hiddenFill xmlns="" xmlns:a14="http://schemas.microsoft.com/office/drawing/2010/main">
                <a:solidFill>
                  <a:srgbClr val="FFFFFF"/>
                </a:solidFill>
              </a14:hiddenFill>
            </a:ext>
          </a:extLst>
        </p:spPr>
      </p:pic>
      <p:pic>
        <p:nvPicPr>
          <p:cNvPr id="19" name="h2o" descr="C:\Documents and Settings\Craig Douglas\My Documents\for JJ\Systems &amp; Scale\molecules\water labeled06.5.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96881" y="3847855"/>
            <a:ext cx="503137" cy="234948"/>
          </a:xfrm>
          <a:prstGeom prst="rect">
            <a:avLst/>
          </a:prstGeom>
          <a:noFill/>
          <a:extLst>
            <a:ext uri="{909E8E84-426E-40dd-AFC4-6F175D3DCCD1}">
              <a14:hiddenFill xmlns="" xmlns:a14="http://schemas.microsoft.com/office/drawing/2010/main">
                <a:solidFill>
                  <a:srgbClr val="FFFFFF"/>
                </a:solidFill>
              </a14:hiddenFill>
            </a:ext>
          </a:extLst>
        </p:spPr>
      </p:pic>
      <p:pic>
        <p:nvPicPr>
          <p:cNvPr id="15" name="h2o" descr="C:\Documents and Settings\Craig Douglas\My Documents\for JJ\Systems &amp; Scale\molecules\water labeled06.5.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96882" y="3847855"/>
            <a:ext cx="503137" cy="234948"/>
          </a:xfrm>
          <a:prstGeom prst="rect">
            <a:avLst/>
          </a:prstGeom>
          <a:noFill/>
          <a:extLst>
            <a:ext uri="{909E8E84-426E-40dd-AFC4-6F175D3DCCD1}">
              <a14:hiddenFill xmlns="" xmlns:a14="http://schemas.microsoft.com/office/drawing/2010/main">
                <a:solidFill>
                  <a:srgbClr val="FFFFFF"/>
                </a:solidFill>
              </a14:hiddenFill>
            </a:ext>
          </a:extLst>
        </p:spPr>
      </p:pic>
      <p:pic>
        <p:nvPicPr>
          <p:cNvPr id="17" name="alanine"/>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6376045" y="5676822"/>
            <a:ext cx="996112" cy="741440"/>
          </a:xfrm>
          <a:prstGeom prst="rect">
            <a:avLst/>
          </a:prstGeom>
          <a:noFill/>
          <a:extLst>
            <a:ext uri="{909E8E84-426E-40dd-AFC4-6F175D3DCCD1}">
              <a14:hiddenFill xmlns="" xmlns:a14="http://schemas.microsoft.com/office/drawing/2010/main">
                <a:solidFill>
                  <a:srgbClr val="FFFFFF"/>
                </a:solidFill>
              </a14:hiddenFill>
            </a:ext>
          </a:extLst>
        </p:spPr>
      </p:pic>
      <p:pic>
        <p:nvPicPr>
          <p:cNvPr id="30" name="glycine"/>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6440547" y="5676822"/>
            <a:ext cx="867107" cy="741440"/>
          </a:xfrm>
          <a:prstGeom prst="rect">
            <a:avLst/>
          </a:prstGeom>
          <a:noFill/>
          <a:extLst>
            <a:ext uri="{909E8E84-426E-40dd-AFC4-6F175D3DCCD1}">
              <a14:hiddenFill xmlns="" xmlns:a14="http://schemas.microsoft.com/office/drawing/2010/main">
                <a:solidFill>
                  <a:srgbClr val="FFFFFF"/>
                </a:solidFill>
              </a14:hiddenFill>
            </a:ext>
          </a:extLst>
        </p:spPr>
      </p:pic>
      <p:sp>
        <p:nvSpPr>
          <p:cNvPr id="27" name="AutoShape 2"/>
          <p:cNvSpPr>
            <a:spLocks noChangeArrowheads="1"/>
          </p:cNvSpPr>
          <p:nvPr/>
        </p:nvSpPr>
        <p:spPr bwMode="auto">
          <a:xfrm>
            <a:off x="5936717" y="3285702"/>
            <a:ext cx="937384" cy="1467540"/>
          </a:xfrm>
          <a:prstGeom prst="rightArrow">
            <a:avLst>
              <a:gd name="adj1" fmla="val 65892"/>
              <a:gd name="adj2" fmla="val 38321"/>
            </a:avLst>
          </a:prstGeom>
          <a:solidFill>
            <a:schemeClr val="bg1"/>
          </a:solidFill>
          <a:ln w="76200">
            <a:solidFill>
              <a:srgbClr val="00FF00"/>
            </a:solidFill>
            <a:round/>
            <a:headEnd/>
            <a:tailEnd/>
          </a:ln>
        </p:spPr>
        <p:txBody>
          <a:bodyPr lIns="62042" tIns="31021" rIns="62042" bIns="31021">
            <a:prstTxWarp prst="textNoShape">
              <a:avLst/>
            </a:prstTxWarp>
          </a:bodyPr>
          <a:lstStyle/>
          <a:p>
            <a:endParaRPr lang="en-US">
              <a:solidFill>
                <a:srgbClr val="000000"/>
              </a:solidFill>
            </a:endParaRPr>
          </a:p>
        </p:txBody>
      </p:sp>
      <p:sp>
        <p:nvSpPr>
          <p:cNvPr id="28" name="TextBox 27"/>
          <p:cNvSpPr txBox="1"/>
          <p:nvPr/>
        </p:nvSpPr>
        <p:spPr>
          <a:xfrm>
            <a:off x="5899100" y="3759216"/>
            <a:ext cx="898702" cy="555149"/>
          </a:xfrm>
          <a:prstGeom prst="rect">
            <a:avLst/>
          </a:prstGeom>
          <a:noFill/>
        </p:spPr>
        <p:txBody>
          <a:bodyPr wrap="square" lIns="62042" tIns="31021" rIns="62042" bIns="31021" rtlCol="0">
            <a:spAutoFit/>
          </a:bodyPr>
          <a:lstStyle/>
          <a:p>
            <a:pPr algn="ctr"/>
            <a:r>
              <a:rPr lang="en-US" sz="1600" dirty="0">
                <a:solidFill>
                  <a:srgbClr val="00FF00"/>
                </a:solidFill>
              </a:rPr>
              <a:t>Chemical change</a:t>
            </a:r>
          </a:p>
        </p:txBody>
      </p:sp>
      <p:sp>
        <p:nvSpPr>
          <p:cNvPr id="14" name="TextBox 1"/>
          <p:cNvSpPr txBox="1"/>
          <p:nvPr/>
        </p:nvSpPr>
        <p:spPr>
          <a:xfrm>
            <a:off x="0" y="5288340"/>
            <a:ext cx="4520871" cy="1569660"/>
          </a:xfrm>
          <a:prstGeom prst="rect">
            <a:avLst/>
          </a:prstGeom>
          <a:solidFill>
            <a:schemeClr val="bg1"/>
          </a:solidFill>
        </p:spPr>
        <p:txBody>
          <a:bodyPr wrap="square" rtlCol="0">
            <a:spAutoFit/>
          </a:bodyPr>
          <a:lstStyle>
            <a:defPPr>
              <a:defRPr lang="en-US"/>
            </a:defPPr>
            <a:lvl1pPr algn="l" defTabSz="457200" rtl="0" fontAlgn="base">
              <a:spcBef>
                <a:spcPct val="0"/>
              </a:spcBef>
              <a:spcAft>
                <a:spcPct val="0"/>
              </a:spcAft>
              <a:defRPr kern="1200">
                <a:solidFill>
                  <a:schemeClr val="tx1"/>
                </a:solidFill>
                <a:latin typeface="Calibri" pitchFamily="34" charset="0"/>
                <a:ea typeface="+mn-ea"/>
                <a:cs typeface="+mn-cs"/>
              </a:defRPr>
            </a:lvl1pPr>
            <a:lvl2pPr marL="457200" algn="l" defTabSz="457200" rtl="0" fontAlgn="base">
              <a:spcBef>
                <a:spcPct val="0"/>
              </a:spcBef>
              <a:spcAft>
                <a:spcPct val="0"/>
              </a:spcAft>
              <a:defRPr kern="1200">
                <a:solidFill>
                  <a:schemeClr val="tx1"/>
                </a:solidFill>
                <a:latin typeface="Calibri" pitchFamily="34" charset="0"/>
                <a:ea typeface="+mn-ea"/>
                <a:cs typeface="+mn-cs"/>
              </a:defRPr>
            </a:lvl2pPr>
            <a:lvl3pPr marL="914400" algn="l" defTabSz="457200" rtl="0" fontAlgn="base">
              <a:spcBef>
                <a:spcPct val="0"/>
              </a:spcBef>
              <a:spcAft>
                <a:spcPct val="0"/>
              </a:spcAft>
              <a:defRPr kern="1200">
                <a:solidFill>
                  <a:schemeClr val="tx1"/>
                </a:solidFill>
                <a:latin typeface="Calibri" pitchFamily="34" charset="0"/>
                <a:ea typeface="+mn-ea"/>
                <a:cs typeface="+mn-cs"/>
              </a:defRPr>
            </a:lvl3pPr>
            <a:lvl4pPr marL="1371600" algn="l" defTabSz="457200" rtl="0" fontAlgn="base">
              <a:spcBef>
                <a:spcPct val="0"/>
              </a:spcBef>
              <a:spcAft>
                <a:spcPct val="0"/>
              </a:spcAft>
              <a:defRPr kern="1200">
                <a:solidFill>
                  <a:schemeClr val="tx1"/>
                </a:solidFill>
                <a:latin typeface="Calibri" pitchFamily="34" charset="0"/>
                <a:ea typeface="+mn-ea"/>
                <a:cs typeface="+mn-cs"/>
              </a:defRPr>
            </a:lvl4pPr>
            <a:lvl5pPr marL="1828800" algn="l" defTabSz="457200" rtl="0" fontAlgn="base">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a:lstStyle>
          <a:p>
            <a:r>
              <a:rPr lang="en-US" sz="2400" dirty="0">
                <a:solidFill>
                  <a:prstClr val="black"/>
                </a:solidFill>
              </a:rPr>
              <a:t>Small organic molecules (monomers) go into cells, but don’t come out.  What happens inside the cells?</a:t>
            </a:r>
          </a:p>
        </p:txBody>
      </p:sp>
      <p:sp>
        <p:nvSpPr>
          <p:cNvPr id="16" name="TextBox 7"/>
          <p:cNvSpPr txBox="1">
            <a:spLocks noChangeArrowheads="1"/>
          </p:cNvSpPr>
          <p:nvPr/>
        </p:nvSpPr>
        <p:spPr bwMode="auto">
          <a:xfrm>
            <a:off x="0" y="84427"/>
            <a:ext cx="9144000" cy="18446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defTabSz="457200" fontAlgn="base">
              <a:spcBef>
                <a:spcPct val="0"/>
              </a:spcBef>
              <a:spcAft>
                <a:spcPct val="0"/>
              </a:spcAft>
            </a:pPr>
            <a:r>
              <a:rPr lang="en-US" altLang="en-US" sz="3600" b="1" dirty="0">
                <a:solidFill>
                  <a:prstClr val="white"/>
                </a:solidFill>
              </a:rPr>
              <a:t>The Carbon and Energy Questions: </a:t>
            </a:r>
          </a:p>
          <a:p>
            <a:pPr algn="ctr" defTabSz="457200" fontAlgn="base">
              <a:lnSpc>
                <a:spcPct val="80000"/>
              </a:lnSpc>
              <a:spcBef>
                <a:spcPct val="0"/>
              </a:spcBef>
              <a:spcAft>
                <a:spcPct val="0"/>
              </a:spcAft>
            </a:pPr>
            <a:endParaRPr lang="en-US" altLang="en-US" sz="3200" dirty="0">
              <a:solidFill>
                <a:prstClr val="black"/>
              </a:solidFill>
            </a:endParaRPr>
          </a:p>
          <a:p>
            <a:pPr algn="ctr" defTabSz="457200" fontAlgn="base">
              <a:lnSpc>
                <a:spcPct val="80000"/>
              </a:lnSpc>
              <a:spcBef>
                <a:spcPct val="0"/>
              </a:spcBef>
              <a:spcAft>
                <a:spcPct val="0"/>
              </a:spcAft>
            </a:pPr>
            <a:r>
              <a:rPr lang="en-US" altLang="en-US" sz="3200" dirty="0">
                <a:solidFill>
                  <a:prstClr val="black"/>
                </a:solidFill>
              </a:rPr>
              <a:t>What happens to </a:t>
            </a:r>
            <a:r>
              <a:rPr lang="en-US" altLang="zh-CN" sz="3200" dirty="0"/>
              <a:t>small organic molecules during biosynthesis?</a:t>
            </a:r>
          </a:p>
        </p:txBody>
      </p:sp>
      <p:sp>
        <p:nvSpPr>
          <p:cNvPr id="18" name="TextBox 17"/>
          <p:cNvSpPr txBox="1"/>
          <p:nvPr/>
        </p:nvSpPr>
        <p:spPr>
          <a:xfrm>
            <a:off x="842224" y="183123"/>
            <a:ext cx="7323876" cy="769441"/>
          </a:xfrm>
          <a:prstGeom prst="rect">
            <a:avLst/>
          </a:prstGeom>
          <a:solidFill>
            <a:schemeClr val="tx2">
              <a:lumMod val="40000"/>
              <a:lumOff val="60000"/>
            </a:schemeClr>
          </a:solidFill>
        </p:spPr>
        <p:txBody>
          <a:bodyPr wrap="square" rtlCol="0">
            <a:spAutoFit/>
          </a:bodyPr>
          <a:lstStyle/>
          <a:p>
            <a:pPr algn="ctr"/>
            <a:r>
              <a:rPr lang="en-US" sz="4400" dirty="0">
                <a:solidFill>
                  <a:prstClr val="black"/>
                </a:solidFill>
              </a:rPr>
              <a:t>The </a:t>
            </a:r>
            <a:r>
              <a:rPr lang="en-US" sz="4400" dirty="0"/>
              <a:t>Matter</a:t>
            </a:r>
            <a:r>
              <a:rPr lang="en-US" sz="4400" dirty="0">
                <a:solidFill>
                  <a:srgbClr val="FF0000"/>
                </a:solidFill>
              </a:rPr>
              <a:t> </a:t>
            </a:r>
            <a:r>
              <a:rPr lang="en-US" sz="4400" dirty="0">
                <a:solidFill>
                  <a:prstClr val="black"/>
                </a:solidFill>
              </a:rPr>
              <a:t>Change Question</a:t>
            </a:r>
          </a:p>
        </p:txBody>
      </p:sp>
      <p:sp>
        <p:nvSpPr>
          <p:cNvPr id="4" name="Slide Number Placeholder 3">
            <a:extLst>
              <a:ext uri="{FF2B5EF4-FFF2-40B4-BE49-F238E27FC236}">
                <a16:creationId xmlns:a16="http://schemas.microsoft.com/office/drawing/2014/main" id="{7B894AD5-A0D8-4667-85A0-382C4C740868}"/>
              </a:ext>
            </a:extLst>
          </p:cNvPr>
          <p:cNvSpPr>
            <a:spLocks noGrp="1"/>
          </p:cNvSpPr>
          <p:nvPr>
            <p:ph type="sldNum" sz="quarter" idx="10"/>
          </p:nvPr>
        </p:nvSpPr>
        <p:spPr/>
        <p:txBody>
          <a:bodyPr/>
          <a:lstStyle/>
          <a:p>
            <a:pPr>
              <a:defRPr/>
            </a:pPr>
            <a:fld id="{D07E269F-9726-44B7-92E4-7A50054E190B}" type="slidenum">
              <a:rPr lang="en-US" smtClean="0">
                <a:solidFill>
                  <a:prstClr val="black">
                    <a:tint val="75000"/>
                  </a:prstClr>
                </a:solidFill>
              </a:rPr>
              <a:pPr>
                <a:defRPr/>
              </a:pPr>
              <a:t>11</a:t>
            </a:fld>
            <a:endParaRPr lang="en-US">
              <a:solidFill>
                <a:prstClr val="black">
                  <a:tint val="75000"/>
                </a:prstClr>
              </a:solidFill>
            </a:endParaRPr>
          </a:p>
        </p:txBody>
      </p:sp>
    </p:spTree>
    <p:extLst>
      <p:ext uri="{BB962C8B-B14F-4D97-AF65-F5344CB8AC3E}">
        <p14:creationId xmlns:p14="http://schemas.microsoft.com/office/powerpoint/2010/main" val="2263011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53" presetClass="entr" presetSubtype="16" fill="hold" nodeType="withEffect">
                                  <p:stCondLst>
                                    <p:cond delay="0"/>
                                  </p:stCondLst>
                                  <p:childTnLst>
                                    <p:set>
                                      <p:cBhvr>
                                        <p:cTn id="8" dur="1" fill="hold">
                                          <p:stCondLst>
                                            <p:cond delay="0"/>
                                          </p:stCondLst>
                                        </p:cTn>
                                        <p:tgtEl>
                                          <p:spTgt spid="3074"/>
                                        </p:tgtEl>
                                        <p:attrNameLst>
                                          <p:attrName>style.visibility</p:attrName>
                                        </p:attrNameLst>
                                      </p:cBhvr>
                                      <p:to>
                                        <p:strVal val="visible"/>
                                      </p:to>
                                    </p:set>
                                    <p:anim calcmode="lin" valueType="num">
                                      <p:cBhvr>
                                        <p:cTn id="9" dur="2000" fill="hold"/>
                                        <p:tgtEl>
                                          <p:spTgt spid="3074"/>
                                        </p:tgtEl>
                                        <p:attrNameLst>
                                          <p:attrName>ppt_w</p:attrName>
                                        </p:attrNameLst>
                                      </p:cBhvr>
                                      <p:tavLst>
                                        <p:tav tm="0">
                                          <p:val>
                                            <p:fltVal val="0"/>
                                          </p:val>
                                        </p:tav>
                                        <p:tav tm="100000">
                                          <p:val>
                                            <p:strVal val="#ppt_w"/>
                                          </p:val>
                                        </p:tav>
                                      </p:tavLst>
                                    </p:anim>
                                    <p:anim calcmode="lin" valueType="num">
                                      <p:cBhvr>
                                        <p:cTn id="10" dur="2000" fill="hold"/>
                                        <p:tgtEl>
                                          <p:spTgt spid="3074"/>
                                        </p:tgtEl>
                                        <p:attrNameLst>
                                          <p:attrName>ppt_h</p:attrName>
                                        </p:attrNameLst>
                                      </p:cBhvr>
                                      <p:tavLst>
                                        <p:tav tm="0">
                                          <p:val>
                                            <p:fltVal val="0"/>
                                          </p:val>
                                        </p:tav>
                                        <p:tav tm="100000">
                                          <p:val>
                                            <p:strVal val="#ppt_h"/>
                                          </p:val>
                                        </p:tav>
                                      </p:tavLst>
                                    </p:anim>
                                    <p:animEffect transition="in" filter="fade">
                                      <p:cBhvr>
                                        <p:cTn id="11" dur="2000"/>
                                        <p:tgtEl>
                                          <p:spTgt spid="3074"/>
                                        </p:tgtEl>
                                      </p:cBhvr>
                                    </p:animEffect>
                                  </p:childTnLst>
                                </p:cTn>
                              </p:par>
                              <p:par>
                                <p:cTn id="12" presetID="0" presetClass="path" presetSubtype="0" fill="hold" nodeType="withEffect">
                                  <p:stCondLst>
                                    <p:cond delay="0"/>
                                  </p:stCondLst>
                                  <p:childTnLst>
                                    <p:animMotion origin="layout" path="M 3.33333E-6 3.33333E-6 L 0.39635 0.03032 " pathEditMode="relative" rAng="0" ptsTypes="AA">
                                      <p:cBhvr>
                                        <p:cTn id="13" dur="2000" fill="hold"/>
                                        <p:tgtEl>
                                          <p:spTgt spid="3074"/>
                                        </p:tgtEl>
                                        <p:attrNameLst>
                                          <p:attrName>ppt_x</p:attrName>
                                          <p:attrName>ppt_y</p:attrName>
                                        </p:attrNameLst>
                                      </p:cBhvr>
                                      <p:rCtr x="19809" y="1505"/>
                                    </p:animMotion>
                                  </p:childTnLst>
                                </p:cTn>
                              </p:par>
                              <p:par>
                                <p:cTn id="14" presetID="23" presetClass="entr" presetSubtype="16" fill="hold" grpId="2"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2000" fill="hold"/>
                                        <p:tgtEl>
                                          <p:spTgt spid="22"/>
                                        </p:tgtEl>
                                        <p:attrNameLst>
                                          <p:attrName>ppt_w</p:attrName>
                                        </p:attrNameLst>
                                      </p:cBhvr>
                                      <p:tavLst>
                                        <p:tav tm="0">
                                          <p:val>
                                            <p:fltVal val="0"/>
                                          </p:val>
                                        </p:tav>
                                        <p:tav tm="100000">
                                          <p:val>
                                            <p:strVal val="#ppt_w"/>
                                          </p:val>
                                        </p:tav>
                                      </p:tavLst>
                                    </p:anim>
                                    <p:anim calcmode="lin" valueType="num">
                                      <p:cBhvr>
                                        <p:cTn id="17" dur="2000" fill="hold"/>
                                        <p:tgtEl>
                                          <p:spTgt spid="22"/>
                                        </p:tgtEl>
                                        <p:attrNameLst>
                                          <p:attrName>ppt_h</p:attrName>
                                        </p:attrNameLst>
                                      </p:cBhvr>
                                      <p:tavLst>
                                        <p:tav tm="0">
                                          <p:val>
                                            <p:fltVal val="0"/>
                                          </p:val>
                                        </p:tav>
                                        <p:tav tm="100000">
                                          <p:val>
                                            <p:strVal val="#ppt_h"/>
                                          </p:val>
                                        </p:tav>
                                      </p:tavLst>
                                    </p:anim>
                                  </p:childTnLst>
                                </p:cTn>
                              </p:par>
                              <p:par>
                                <p:cTn id="18" presetID="0" presetClass="path" presetSubtype="0" fill="hold" grpId="0" nodeType="withEffect">
                                  <p:stCondLst>
                                    <p:cond delay="0"/>
                                  </p:stCondLst>
                                  <p:childTnLst>
                                    <p:animMotion origin="layout" path="M 0.00365 7.40741E-7 L 0.39636 0.03148 " pathEditMode="relative" rAng="0" ptsTypes="AA">
                                      <p:cBhvr>
                                        <p:cTn id="19" dur="2000" fill="hold"/>
                                        <p:tgtEl>
                                          <p:spTgt spid="22"/>
                                        </p:tgtEl>
                                        <p:attrNameLst>
                                          <p:attrName>ppt_x</p:attrName>
                                          <p:attrName>ppt_y</p:attrName>
                                        </p:attrNameLst>
                                      </p:cBhvr>
                                      <p:rCtr x="19635" y="1574"/>
                                    </p:animMotion>
                                  </p:childTnLst>
                                </p:cTn>
                              </p:par>
                              <p:par>
                                <p:cTn id="20" presetID="10" presetClass="exit" presetSubtype="0" fill="hold" grpId="1" nodeType="withEffect">
                                  <p:stCondLst>
                                    <p:cond delay="1000"/>
                                  </p:stCondLst>
                                  <p:childTnLst>
                                    <p:animEffect transition="out" filter="fade">
                                      <p:cBhvr>
                                        <p:cTn id="21" dur="500"/>
                                        <p:tgtEl>
                                          <p:spTgt spid="22"/>
                                        </p:tgtEl>
                                      </p:cBhvr>
                                    </p:animEffect>
                                    <p:set>
                                      <p:cBhvr>
                                        <p:cTn id="22" dur="1" fill="hold">
                                          <p:stCondLst>
                                            <p:cond delay="499"/>
                                          </p:stCondLst>
                                        </p:cTn>
                                        <p:tgtEl>
                                          <p:spTgt spid="22"/>
                                        </p:tgtEl>
                                        <p:attrNameLst>
                                          <p:attrName>style.visibility</p:attrName>
                                        </p:attrNameLst>
                                      </p:cBhvr>
                                      <p:to>
                                        <p:strVal val="hidden"/>
                                      </p:to>
                                    </p:se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10" presetClass="entr" presetSubtype="0"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par>
                          <p:cTn id="33" fill="hold">
                            <p:stCondLst>
                              <p:cond delay="2500"/>
                            </p:stCondLst>
                            <p:childTnLst>
                              <p:par>
                                <p:cTn id="34" presetID="1"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childTnLst>
                                </p:cTn>
                              </p:par>
                              <p:par>
                                <p:cTn id="36" presetID="0" presetClass="path" presetSubtype="0" repeatCount="indefinite" fill="hold" nodeType="withEffect">
                                  <p:stCondLst>
                                    <p:cond delay="0"/>
                                  </p:stCondLst>
                                  <p:childTnLst>
                                    <p:animMotion origin="layout" path="M -8.33333E-7 5.36664E-7 C -0.00121 -0.02313 -0.01823 -0.09924 -0.00694 -0.13879 C 0.00434 -0.17835 0.05243 -0.21675 0.06788 -0.2371 " pathEditMode="relative" rAng="0" ptsTypes="aaa">
                                      <p:cBhvr>
                                        <p:cTn id="37" dur="2000" fill="hold"/>
                                        <p:tgtEl>
                                          <p:spTgt spid="19"/>
                                        </p:tgtEl>
                                        <p:attrNameLst>
                                          <p:attrName>ppt_x</p:attrName>
                                          <p:attrName>ppt_y</p:attrName>
                                        </p:attrNameLst>
                                      </p:cBhvr>
                                      <p:rCtr x="2483" y="-11867"/>
                                    </p:animMotion>
                                  </p:childTnLst>
                                </p:cTn>
                              </p:par>
                              <p:par>
                                <p:cTn id="38" presetID="1" presetClass="entr" presetSubtype="0"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childTnLst>
                                </p:cTn>
                              </p:par>
                              <p:par>
                                <p:cTn id="40" presetID="0" presetClass="path" presetSubtype="0" repeatCount="indefinite" fill="hold" nodeType="withEffect">
                                  <p:stCondLst>
                                    <p:cond delay="0"/>
                                  </p:stCondLst>
                                  <p:childTnLst>
                                    <p:animMotion origin="layout" path="M 3.88889E-6 3.7037E-6 C -0.01111 -0.01551 -0.05608 -0.04283 -0.06632 -0.09352 C -0.07657 -0.14422 -0.06216 -0.26065 -0.06111 -0.30463 " pathEditMode="relative" rAng="0" ptsTypes="aaa">
                                      <p:cBhvr>
                                        <p:cTn id="41" dur="2000" fill="hold"/>
                                        <p:tgtEl>
                                          <p:spTgt spid="17"/>
                                        </p:tgtEl>
                                        <p:attrNameLst>
                                          <p:attrName>ppt_x</p:attrName>
                                          <p:attrName>ppt_y</p:attrName>
                                        </p:attrNameLst>
                                      </p:cBhvr>
                                      <p:rCtr x="-3837" y="-15231"/>
                                    </p:animMotion>
                                  </p:childTnLst>
                                </p:cTn>
                              </p:par>
                              <p:par>
                                <p:cTn id="42" presetID="1" presetClass="entr" presetSubtype="0" fill="hold" nodeType="withEffect">
                                  <p:stCondLst>
                                    <p:cond delay="1000"/>
                                  </p:stCondLst>
                                  <p:childTnLst>
                                    <p:set>
                                      <p:cBhvr>
                                        <p:cTn id="43" dur="1" fill="hold">
                                          <p:stCondLst>
                                            <p:cond delay="0"/>
                                          </p:stCondLst>
                                        </p:cTn>
                                        <p:tgtEl>
                                          <p:spTgt spid="15"/>
                                        </p:tgtEl>
                                        <p:attrNameLst>
                                          <p:attrName>style.visibility</p:attrName>
                                        </p:attrNameLst>
                                      </p:cBhvr>
                                      <p:to>
                                        <p:strVal val="visible"/>
                                      </p:to>
                                    </p:set>
                                  </p:childTnLst>
                                </p:cTn>
                              </p:par>
                              <p:par>
                                <p:cTn id="44" presetID="0" presetClass="path" presetSubtype="0" repeatCount="indefinite" fill="hold" nodeType="withEffect">
                                  <p:stCondLst>
                                    <p:cond delay="1000"/>
                                  </p:stCondLst>
                                  <p:childTnLst>
                                    <p:animMotion origin="layout" path="M -8.33333E-7 5.36664E-7 C -0.00087 -0.02336 -0.01632 -0.10086 -0.00486 -0.14018 C 0.0066 -0.17951 0.05365 -0.21582 0.06892 -0.23572 " pathEditMode="relative" rAng="0" ptsTypes="aaa">
                                      <p:cBhvr>
                                        <p:cTn id="45" dur="2000" fill="hold"/>
                                        <p:tgtEl>
                                          <p:spTgt spid="15"/>
                                        </p:tgtEl>
                                        <p:attrNameLst>
                                          <p:attrName>ppt_x</p:attrName>
                                          <p:attrName>ppt_y</p:attrName>
                                        </p:attrNameLst>
                                      </p:cBhvr>
                                      <p:rCtr x="2622" y="-11797"/>
                                    </p:animMotion>
                                  </p:childTnLst>
                                </p:cTn>
                              </p:par>
                              <p:par>
                                <p:cTn id="46" presetID="1" presetClass="entr" presetSubtype="0" fill="hold" nodeType="withEffect">
                                  <p:stCondLst>
                                    <p:cond delay="1000"/>
                                  </p:stCondLst>
                                  <p:childTnLst>
                                    <p:set>
                                      <p:cBhvr>
                                        <p:cTn id="47" dur="1" fill="hold">
                                          <p:stCondLst>
                                            <p:cond delay="0"/>
                                          </p:stCondLst>
                                        </p:cTn>
                                        <p:tgtEl>
                                          <p:spTgt spid="30"/>
                                        </p:tgtEl>
                                        <p:attrNameLst>
                                          <p:attrName>style.visibility</p:attrName>
                                        </p:attrNameLst>
                                      </p:cBhvr>
                                      <p:to>
                                        <p:strVal val="visible"/>
                                      </p:to>
                                    </p:set>
                                  </p:childTnLst>
                                </p:cTn>
                              </p:par>
                              <p:par>
                                <p:cTn id="48" presetID="0" presetClass="path" presetSubtype="0" repeatCount="indefinite" fill="hold" nodeType="withEffect">
                                  <p:stCondLst>
                                    <p:cond delay="1000"/>
                                  </p:stCondLst>
                                  <p:childTnLst>
                                    <p:animMotion origin="layout" path="M 3.88889E-6 3.7037E-6 C -0.01111 -0.01551 -0.05608 -0.04283 -0.06632 -0.09352 C -0.07657 -0.14422 -0.06216 -0.26065 -0.06111 -0.30463 " pathEditMode="relative" rAng="0" ptsTypes="aaa">
                                      <p:cBhvr>
                                        <p:cTn id="49" dur="2000" fill="hold"/>
                                        <p:tgtEl>
                                          <p:spTgt spid="30"/>
                                        </p:tgtEl>
                                        <p:attrNameLst>
                                          <p:attrName>ppt_x</p:attrName>
                                          <p:attrName>ppt_y</p:attrName>
                                        </p:attrNameLst>
                                      </p:cBhvr>
                                      <p:rCtr x="-3837" y="-15231"/>
                                    </p:animMotion>
                                  </p:childTnLst>
                                </p:cTn>
                              </p:par>
                            </p:childTnLst>
                          </p:cTn>
                        </p:par>
                        <p:par>
                          <p:cTn id="50" fill="hold">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animBg="1"/>
      <p:bldP spid="22" grpId="1" animBg="1"/>
      <p:bldP spid="22" grpId="2" animBg="1"/>
      <p:bldP spid="27" grpId="0" animBg="1"/>
      <p:bldP spid="28" grpId="0"/>
      <p:bldP spid="14" grpId="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idx="1"/>
          </p:nvPr>
        </p:nvSpPr>
        <p:spPr/>
        <p:txBody>
          <a:bodyPr/>
          <a:lstStyle/>
          <a:p>
            <a:pPr marL="0" indent="0">
              <a:buNone/>
            </a:pPr>
            <a:r>
              <a:rPr lang="en-US" dirty="0"/>
              <a:t>Name the chemical change that fungal cells use to build large organic molecules:</a:t>
            </a:r>
          </a:p>
          <a:p>
            <a:pPr marL="0" indent="0">
              <a:buNone/>
            </a:pPr>
            <a:r>
              <a:rPr lang="en-US" b="1" i="1" dirty="0">
                <a:solidFill>
                  <a:srgbClr val="0000FF"/>
                </a:solidFill>
              </a:rPr>
              <a:t>Biosynthesis</a:t>
            </a:r>
          </a:p>
          <a:p>
            <a:pPr marL="0" indent="0">
              <a:buNone/>
            </a:pPr>
            <a:endParaRPr lang="en-US" b="1" i="1" dirty="0">
              <a:solidFill>
                <a:srgbClr val="0000FF"/>
              </a:solidFill>
            </a:endParaRPr>
          </a:p>
        </p:txBody>
      </p:sp>
      <p:sp>
        <p:nvSpPr>
          <p:cNvPr id="4" name="Slide Number Placeholder 3"/>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12</a:t>
            </a:fld>
            <a:endParaRPr lang="en-US"/>
          </a:p>
        </p:txBody>
      </p:sp>
    </p:spTree>
    <p:extLst>
      <p:ext uri="{BB962C8B-B14F-4D97-AF65-F5344CB8AC3E}">
        <p14:creationId xmlns:p14="http://schemas.microsoft.com/office/powerpoint/2010/main" val="33782122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sz="half" idx="1"/>
          </p:nvPr>
        </p:nvSpPr>
        <p:spPr>
          <a:xfrm>
            <a:off x="298470" y="1634448"/>
            <a:ext cx="4038600" cy="4525963"/>
          </a:xfrm>
        </p:spPr>
        <p:txBody>
          <a:bodyPr>
            <a:normAutofit fontScale="92500" lnSpcReduction="10000"/>
          </a:bodyPr>
          <a:lstStyle/>
          <a:p>
            <a:pPr marL="0" indent="0">
              <a:buNone/>
            </a:pPr>
            <a:r>
              <a:rPr lang="en-US" dirty="0"/>
              <a:t>What molecules are carbon atoms in before the chemical change?  </a:t>
            </a:r>
          </a:p>
          <a:p>
            <a:pPr marL="0" indent="0">
              <a:buNone/>
            </a:pPr>
            <a:r>
              <a:rPr lang="en-US" b="1" i="1" dirty="0">
                <a:solidFill>
                  <a:srgbClr val="0000FF"/>
                </a:solidFill>
              </a:rPr>
              <a:t>Small organic molecules (or monomers such as amino acids, sugars, and fatty acids)</a:t>
            </a:r>
          </a:p>
          <a:p>
            <a:pPr marL="0" indent="0">
              <a:buNone/>
            </a:pPr>
            <a:endParaRPr lang="en-US" dirty="0"/>
          </a:p>
          <a:p>
            <a:pPr marL="0" indent="0">
              <a:buNone/>
            </a:pPr>
            <a:r>
              <a:rPr lang="en-US" dirty="0"/>
              <a:t>What other molecules </a:t>
            </a:r>
            <a:br>
              <a:rPr lang="en-US" dirty="0"/>
            </a:br>
            <a:r>
              <a:rPr lang="en-US" dirty="0"/>
              <a:t>are needed?</a:t>
            </a:r>
          </a:p>
          <a:p>
            <a:pPr marL="0" indent="0">
              <a:buNone/>
            </a:pPr>
            <a:r>
              <a:rPr lang="en-US" dirty="0"/>
              <a:t> </a:t>
            </a:r>
            <a:r>
              <a:rPr lang="en-US" b="1" i="1" dirty="0">
                <a:solidFill>
                  <a:srgbClr val="0000FF"/>
                </a:solidFill>
              </a:rPr>
              <a:t>None</a:t>
            </a:r>
            <a:endParaRPr lang="en-US" dirty="0"/>
          </a:p>
        </p:txBody>
      </p:sp>
      <p:sp>
        <p:nvSpPr>
          <p:cNvPr id="5" name="Content Placeholder 4"/>
          <p:cNvSpPr>
            <a:spLocks noGrp="1"/>
          </p:cNvSpPr>
          <p:nvPr>
            <p:ph sz="half" idx="2"/>
          </p:nvPr>
        </p:nvSpPr>
        <p:spPr/>
        <p:txBody>
          <a:bodyPr>
            <a:normAutofit fontScale="92500" lnSpcReduction="10000"/>
          </a:bodyPr>
          <a:lstStyle/>
          <a:p>
            <a:pPr marL="0" indent="0">
              <a:buNone/>
            </a:pPr>
            <a:r>
              <a:rPr lang="en-US" dirty="0"/>
              <a:t>What molecules are carbon atoms in after the chemical change?</a:t>
            </a:r>
          </a:p>
          <a:p>
            <a:pPr marL="0" indent="0">
              <a:buNone/>
            </a:pPr>
            <a:r>
              <a:rPr lang="en-US" b="1" i="1" dirty="0">
                <a:solidFill>
                  <a:srgbClr val="0000FF"/>
                </a:solidFill>
              </a:rPr>
              <a:t>Large organic molecules  (or fats/lipids, and proteins)</a:t>
            </a:r>
            <a:endParaRPr lang="en-US" dirty="0"/>
          </a:p>
          <a:p>
            <a:pPr marL="0" indent="0">
              <a:buNone/>
            </a:pPr>
            <a:endParaRPr lang="en-US" sz="2800" dirty="0"/>
          </a:p>
          <a:p>
            <a:pPr marL="0" indent="0">
              <a:buNone/>
            </a:pPr>
            <a:endParaRPr lang="en-US" sz="2800" dirty="0"/>
          </a:p>
          <a:p>
            <a:pPr marL="0" indent="0">
              <a:buNone/>
            </a:pPr>
            <a:endParaRPr lang="en-US" dirty="0"/>
          </a:p>
          <a:p>
            <a:pPr marL="0" indent="0">
              <a:buNone/>
            </a:pPr>
            <a:r>
              <a:rPr lang="en-US" sz="2800" dirty="0"/>
              <a:t>What other molecules are produced? </a:t>
            </a:r>
          </a:p>
          <a:p>
            <a:pPr marL="0" indent="0">
              <a:buNone/>
            </a:pPr>
            <a:r>
              <a:rPr lang="en-US" b="1" i="1" dirty="0">
                <a:solidFill>
                  <a:srgbClr val="0000FF"/>
                </a:solidFill>
              </a:rPr>
              <a:t>Water</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13</a:t>
            </a:fld>
            <a:endParaRPr lang="en-US" dirty="0"/>
          </a:p>
        </p:txBody>
      </p:sp>
      <p:sp>
        <p:nvSpPr>
          <p:cNvPr id="6" name="Right Arrow 5"/>
          <p:cNvSpPr>
            <a:spLocks/>
          </p:cNvSpPr>
          <p:nvPr/>
        </p:nvSpPr>
        <p:spPr>
          <a:xfrm>
            <a:off x="3598534" y="3639487"/>
            <a:ext cx="1325177" cy="1683429"/>
          </a:xfrm>
          <a:prstGeom prst="rightArrow">
            <a:avLst/>
          </a:prstGeom>
          <a:ln>
            <a:solidFill>
              <a:srgbClr val="0000FF"/>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300"/>
              </a:spcAft>
            </a:pPr>
            <a:r>
              <a:rPr lang="en-US" sz="8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endParaRPr lang="en-US" sz="1400" b="1" dirty="0">
              <a:effectLst/>
              <a:latin typeface="Arial"/>
              <a:ea typeface="Times New Roman"/>
              <a:cs typeface="Times New Roman"/>
            </a:endParaRPr>
          </a:p>
          <a:p>
            <a:pPr marL="0" marR="0">
              <a:spcBef>
                <a:spcPts val="0"/>
              </a:spcBef>
              <a:spcAft>
                <a:spcPts val="300"/>
              </a:spcAft>
            </a:pPr>
            <a:r>
              <a:rPr lang="en-US" sz="1400" b="1" dirty="0">
                <a:solidFill>
                  <a:srgbClr val="0000FF"/>
                </a:solidFill>
                <a:effectLst/>
                <a:latin typeface="Arial"/>
                <a:ea typeface="Times New Roman"/>
                <a:cs typeface="Times New Roman"/>
              </a:rPr>
              <a:t>Chemical Change</a:t>
            </a:r>
            <a:r>
              <a:rPr lang="en-US" sz="10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lgn="ctr">
              <a:spcBef>
                <a:spcPts val="0"/>
              </a:spcBef>
              <a:spcAft>
                <a:spcPts val="300"/>
              </a:spcAft>
            </a:pPr>
            <a:r>
              <a:rPr lang="en-US" sz="800" dirty="0">
                <a:effectLst/>
                <a:latin typeface="Arial"/>
                <a:ea typeface="Times New Roman"/>
                <a:cs typeface="Times New Roman"/>
              </a:rPr>
              <a:t> </a:t>
            </a:r>
            <a:endParaRPr lang="en-US" sz="1100" dirty="0">
              <a:effectLst/>
              <a:latin typeface="Arial"/>
              <a:ea typeface="Times New Roman"/>
              <a:cs typeface="Times New Roman"/>
            </a:endParaRPr>
          </a:p>
        </p:txBody>
      </p:sp>
    </p:spTree>
    <p:extLst>
      <p:ext uri="{BB962C8B-B14F-4D97-AF65-F5344CB8AC3E}">
        <p14:creationId xmlns:p14="http://schemas.microsoft.com/office/powerpoint/2010/main" val="31160695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BAD"/>
          </a:solidFill>
        </p:spPr>
        <p:txBody>
          <a:bodyPr/>
          <a:lstStyle/>
          <a:p>
            <a:r>
              <a:rPr lang="en-US" dirty="0"/>
              <a:t>Energy Change</a:t>
            </a:r>
          </a:p>
        </p:txBody>
      </p:sp>
      <p:sp>
        <p:nvSpPr>
          <p:cNvPr id="3" name="Content Placeholder 2"/>
          <p:cNvSpPr>
            <a:spLocks noGrp="1"/>
          </p:cNvSpPr>
          <p:nvPr>
            <p:ph sz="half" idx="1"/>
          </p:nvPr>
        </p:nvSpPr>
        <p:spPr>
          <a:xfrm>
            <a:off x="479876" y="1418756"/>
            <a:ext cx="4038600" cy="5439244"/>
          </a:xfrm>
        </p:spPr>
        <p:txBody>
          <a:bodyPr>
            <a:normAutofit/>
          </a:bodyPr>
          <a:lstStyle/>
          <a:p>
            <a:pPr marL="0" indent="0">
              <a:buNone/>
            </a:pPr>
            <a:r>
              <a:rPr lang="en-US" dirty="0"/>
              <a:t>What forms of energy go into this chemical change?  </a:t>
            </a:r>
          </a:p>
          <a:p>
            <a:pPr marL="0" indent="0">
              <a:buNone/>
            </a:pPr>
            <a:r>
              <a:rPr lang="en-US" b="1" i="1" dirty="0">
                <a:solidFill>
                  <a:srgbClr val="0000FF"/>
                </a:solidFill>
              </a:rPr>
              <a:t>Chemical Energy</a:t>
            </a:r>
          </a:p>
          <a:p>
            <a:pPr marL="0" indent="0">
              <a:buNone/>
            </a:pPr>
            <a:endParaRPr lang="en-US" dirty="0"/>
          </a:p>
          <a:p>
            <a:pPr marL="0" indent="0">
              <a:buNone/>
            </a:pPr>
            <a:endParaRPr lang="en-US" dirty="0">
              <a:solidFill>
                <a:srgbClr val="0000FF"/>
              </a:solidFill>
            </a:endParaRPr>
          </a:p>
        </p:txBody>
      </p:sp>
      <p:sp>
        <p:nvSpPr>
          <p:cNvPr id="5" name="Content Placeholder 4"/>
          <p:cNvSpPr>
            <a:spLocks noGrp="1"/>
          </p:cNvSpPr>
          <p:nvPr>
            <p:ph sz="half" idx="2"/>
          </p:nvPr>
        </p:nvSpPr>
        <p:spPr>
          <a:xfrm>
            <a:off x="4648200" y="1418756"/>
            <a:ext cx="4038600" cy="5257800"/>
          </a:xfrm>
        </p:spPr>
        <p:txBody>
          <a:bodyPr>
            <a:normAutofit/>
          </a:bodyPr>
          <a:lstStyle/>
          <a:p>
            <a:pPr marL="0" indent="0">
              <a:buNone/>
            </a:pPr>
            <a:r>
              <a:rPr lang="en-US" dirty="0"/>
              <a:t>What forms of energy come out of this chemical change?</a:t>
            </a:r>
          </a:p>
          <a:p>
            <a:pPr marL="0" indent="0">
              <a:buNone/>
            </a:pPr>
            <a:r>
              <a:rPr lang="en-US" sz="2800" b="1" i="1" dirty="0">
                <a:solidFill>
                  <a:srgbClr val="0000FF"/>
                </a:solidFill>
              </a:rPr>
              <a:t>Chemical Energy</a:t>
            </a:r>
          </a:p>
          <a:p>
            <a:pPr marL="0" indent="0">
              <a:buNone/>
            </a:pPr>
            <a:r>
              <a:rPr lang="en-US" dirty="0"/>
              <a:t>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14</a:t>
            </a:fld>
            <a:endParaRPr lang="en-US" dirty="0"/>
          </a:p>
        </p:txBody>
      </p:sp>
      <p:sp>
        <p:nvSpPr>
          <p:cNvPr id="6" name="Right Arrow 5"/>
          <p:cNvSpPr>
            <a:spLocks/>
          </p:cNvSpPr>
          <p:nvPr/>
        </p:nvSpPr>
        <p:spPr>
          <a:xfrm>
            <a:off x="3249403" y="3178490"/>
            <a:ext cx="1876832" cy="1683429"/>
          </a:xfrm>
          <a:prstGeom prst="rightArrow">
            <a:avLst/>
          </a:prstGeom>
          <a:ln>
            <a:solidFill>
              <a:srgbClr val="C5C500"/>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300"/>
              </a:spcAft>
            </a:pPr>
            <a:r>
              <a:rPr lang="en-US" sz="8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endParaRPr lang="en-US" sz="1400" b="1" dirty="0">
              <a:effectLst/>
              <a:latin typeface="Arial"/>
              <a:ea typeface="Times New Roman"/>
              <a:cs typeface="Times New Roman"/>
            </a:endParaRPr>
          </a:p>
          <a:p>
            <a:pPr marL="0" marR="0">
              <a:spcBef>
                <a:spcPts val="0"/>
              </a:spcBef>
              <a:spcAft>
                <a:spcPts val="300"/>
              </a:spcAft>
            </a:pPr>
            <a:r>
              <a:rPr lang="en-US" sz="1400" dirty="0">
                <a:ln w="18415" cmpd="sng">
                  <a:solidFill>
                    <a:schemeClr val="tx1"/>
                  </a:solidFill>
                  <a:prstDash val="solid"/>
                </a:ln>
                <a:solidFill>
                  <a:srgbClr val="C5C500"/>
                </a:solidFill>
                <a:effectLst/>
                <a:latin typeface="Arial"/>
                <a:ea typeface="Times New Roman"/>
                <a:cs typeface="Times New Roman"/>
              </a:rPr>
              <a:t>Energy Transformation</a:t>
            </a:r>
            <a:r>
              <a:rPr lang="en-US" sz="1000" b="1" dirty="0">
                <a:ln>
                  <a:solidFill>
                    <a:schemeClr val="tx1"/>
                  </a:solidFill>
                </a:ln>
                <a:solidFill>
                  <a:srgbClr val="C5C500"/>
                </a:solidFill>
                <a:effectLst/>
                <a:latin typeface="Arial"/>
                <a:ea typeface="Times New Roman"/>
                <a:cs typeface="Times New Roman"/>
              </a:rPr>
              <a:t> </a:t>
            </a:r>
            <a:endParaRPr lang="en-US" sz="1100" dirty="0">
              <a:ln>
                <a:solidFill>
                  <a:schemeClr val="tx1"/>
                </a:solidFill>
              </a:ln>
              <a:solidFill>
                <a:srgbClr val="C5C500"/>
              </a:solidFill>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lgn="ctr">
              <a:spcBef>
                <a:spcPts val="0"/>
              </a:spcBef>
              <a:spcAft>
                <a:spcPts val="300"/>
              </a:spcAft>
            </a:pPr>
            <a:r>
              <a:rPr lang="en-US" sz="800" dirty="0">
                <a:effectLst/>
                <a:latin typeface="Arial"/>
                <a:ea typeface="Times New Roman"/>
                <a:cs typeface="Times New Roman"/>
              </a:rPr>
              <a:t> </a:t>
            </a:r>
            <a:endParaRPr lang="en-US" sz="1100" dirty="0">
              <a:effectLst/>
              <a:latin typeface="Arial"/>
              <a:ea typeface="Times New Roman"/>
              <a:cs typeface="Times New Roman"/>
            </a:endParaRPr>
          </a:p>
        </p:txBody>
      </p:sp>
    </p:spTree>
    <p:extLst>
      <p:ext uri="{BB962C8B-B14F-4D97-AF65-F5344CB8AC3E}">
        <p14:creationId xmlns:p14="http://schemas.microsoft.com/office/powerpoint/2010/main" val="21240754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0396"/>
            <a:ext cx="8229600" cy="992188"/>
          </a:xfrm>
        </p:spPr>
        <p:txBody>
          <a:bodyPr/>
          <a:lstStyle/>
          <a:p>
            <a:r>
              <a:rPr lang="en-US" dirty="0"/>
              <a:t>Telling the Whole Story</a:t>
            </a:r>
          </a:p>
        </p:txBody>
      </p:sp>
      <p:sp>
        <p:nvSpPr>
          <p:cNvPr id="3" name="Content Placeholder 2"/>
          <p:cNvSpPr>
            <a:spLocks noGrp="1"/>
          </p:cNvSpPr>
          <p:nvPr>
            <p:ph idx="1"/>
          </p:nvPr>
        </p:nvSpPr>
        <p:spPr>
          <a:xfrm>
            <a:off x="457200" y="1119259"/>
            <a:ext cx="8229600" cy="4906748"/>
          </a:xfrm>
        </p:spPr>
        <p:txBody>
          <a:bodyPr/>
          <a:lstStyle/>
          <a:p>
            <a:pPr marL="0" indent="0">
              <a:buNone/>
            </a:pPr>
            <a:r>
              <a:rPr lang="en-US" b="1" dirty="0"/>
              <a:t>Question:</a:t>
            </a:r>
            <a:r>
              <a:rPr lang="en-US" dirty="0"/>
              <a:t> How does a cell in the stem of a fungus use food to grow and divide?  </a:t>
            </a:r>
          </a:p>
          <a:p>
            <a:r>
              <a:rPr lang="en-US" dirty="0"/>
              <a:t>Does your story include these parts? (Check the back of the Three Questions Handout.)</a:t>
            </a:r>
          </a:p>
          <a:p>
            <a:endParaRPr lang="en-US" dirty="0"/>
          </a:p>
        </p:txBody>
      </p:sp>
      <p:sp>
        <p:nvSpPr>
          <p:cNvPr id="4" name="Slide Number Placeholder 3"/>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15</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842902994"/>
              </p:ext>
            </p:extLst>
          </p:nvPr>
        </p:nvGraphicFramePr>
        <p:xfrm>
          <a:off x="702665" y="3269019"/>
          <a:ext cx="7738670" cy="2949772"/>
        </p:xfrm>
        <a:graphic>
          <a:graphicData uri="http://schemas.openxmlformats.org/drawingml/2006/table">
            <a:tbl>
              <a:tblPr firstRow="1" bandRow="1">
                <a:tableStyleId>{2D5ABB26-0587-4C30-8999-92F81FD0307C}</a:tableStyleId>
              </a:tblPr>
              <a:tblGrid>
                <a:gridCol w="7738670">
                  <a:extLst>
                    <a:ext uri="{9D8B030D-6E8A-4147-A177-3AD203B41FA5}">
                      <a16:colId xmlns:a16="http://schemas.microsoft.com/office/drawing/2014/main" val="20000"/>
                    </a:ext>
                  </a:extLst>
                </a:gridCol>
              </a:tblGrid>
              <a:tr h="660603">
                <a:tc>
                  <a:txBody>
                    <a:bodyPr/>
                    <a:lstStyle/>
                    <a:p>
                      <a:r>
                        <a:rPr lang="en-US" b="1" dirty="0"/>
                        <a:t>Matter movement: </a:t>
                      </a:r>
                      <a:r>
                        <a:rPr lang="en-US" b="0" dirty="0"/>
                        <a:t>Small</a:t>
                      </a:r>
                      <a:r>
                        <a:rPr lang="en-US" b="0" baseline="0" dirty="0"/>
                        <a:t> organic molecules (or monomers, such as amino acids, sugars, fatty acids, and glycerol) enter the fungal cell.</a:t>
                      </a:r>
                      <a:endParaRPr lang="en-US" dirty="0"/>
                    </a:p>
                  </a:txBody>
                  <a:tcPr>
                    <a:solidFill>
                      <a:schemeClr val="tx2">
                        <a:lumMod val="40000"/>
                        <a:lumOff val="60000"/>
                      </a:schemeClr>
                    </a:solidFill>
                  </a:tcPr>
                </a:tc>
                <a:extLst>
                  <a:ext uri="{0D108BD9-81ED-4DB2-BD59-A6C34878D82A}">
                    <a16:rowId xmlns:a16="http://schemas.microsoft.com/office/drawing/2014/main" val="10000"/>
                  </a:ext>
                </a:extLst>
              </a:tr>
              <a:tr h="562707">
                <a:tc>
                  <a:txBody>
                    <a:bodyPr/>
                    <a:lstStyle/>
                    <a:p>
                      <a:r>
                        <a:rPr lang="en-US" b="1" dirty="0"/>
                        <a:t>Matter</a:t>
                      </a:r>
                      <a:r>
                        <a:rPr lang="en-US" b="1" baseline="0" dirty="0"/>
                        <a:t> change: </a:t>
                      </a:r>
                      <a:r>
                        <a:rPr lang="en-US" b="0" baseline="0" dirty="0"/>
                        <a:t>The small organic molecules are combined to make large organic molecules (or polymers, such as carbohydrates, fats/lipids, and proteins). </a:t>
                      </a:r>
                      <a:endParaRPr lang="en-US" b="1" dirty="0"/>
                    </a:p>
                  </a:txBody>
                  <a:tcPr>
                    <a:solidFill>
                      <a:schemeClr val="tx2">
                        <a:lumMod val="40000"/>
                        <a:lumOff val="60000"/>
                      </a:schemeClr>
                    </a:solidFill>
                  </a:tcPr>
                </a:tc>
                <a:extLst>
                  <a:ext uri="{0D108BD9-81ED-4DB2-BD59-A6C34878D82A}">
                    <a16:rowId xmlns:a16="http://schemas.microsoft.com/office/drawing/2014/main" val="10001"/>
                  </a:ext>
                </a:extLst>
              </a:tr>
              <a:tr h="734689">
                <a:tc>
                  <a:txBody>
                    <a:bodyPr/>
                    <a:lstStyle/>
                    <a:p>
                      <a:r>
                        <a:rPr lang="en-US" b="1" dirty="0"/>
                        <a:t>Energy </a:t>
                      </a:r>
                      <a:r>
                        <a:rPr lang="en-US" b="1" baseline="0" dirty="0"/>
                        <a:t>change: </a:t>
                      </a:r>
                      <a:r>
                        <a:rPr lang="en-US" b="0" baseline="0" dirty="0"/>
                        <a:t>The chemical energy stored in the C-C and C-H bonds in the small organic molecules (monomers) stays in these bonds when they are combined into large organic molecules (polymers). </a:t>
                      </a:r>
                      <a:endParaRPr lang="en-US" dirty="0"/>
                    </a:p>
                  </a:txBody>
                  <a:tcPr>
                    <a:solidFill>
                      <a:srgbClr val="FFFBAD"/>
                    </a:solidFill>
                  </a:tcPr>
                </a:tc>
                <a:extLst>
                  <a:ext uri="{0D108BD9-81ED-4DB2-BD59-A6C34878D82A}">
                    <a16:rowId xmlns:a16="http://schemas.microsoft.com/office/drawing/2014/main" val="10002"/>
                  </a:ext>
                </a:extLst>
              </a:tr>
              <a:tr h="73468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t>Matter movement:</a:t>
                      </a:r>
                      <a:r>
                        <a:rPr lang="en-US" b="1" baseline="0" dirty="0"/>
                        <a:t> </a:t>
                      </a:r>
                      <a:r>
                        <a:rPr lang="en-US" b="0" baseline="0" dirty="0"/>
                        <a:t>The cell grows bigger and may eventually divide as more large organic molecules (polymers) are made. </a:t>
                      </a:r>
                      <a:endParaRPr lang="en-US" dirty="0"/>
                    </a:p>
                  </a:txBody>
                  <a:tcPr>
                    <a:solidFill>
                      <a:srgbClr val="8EB4E3"/>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9284369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 with a partner</a:t>
            </a:r>
          </a:p>
        </p:txBody>
      </p:sp>
      <p:sp>
        <p:nvSpPr>
          <p:cNvPr id="4" name="Slide Number Placeholder 3"/>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16</a:t>
            </a:fld>
            <a:endParaRPr lang="en-US"/>
          </a:p>
        </p:txBody>
      </p:sp>
      <p:pic>
        <p:nvPicPr>
          <p:cNvPr id="6" name="Picture 5" descr="mushroom 04 parts-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616" y="1449602"/>
            <a:ext cx="7301491" cy="5019099"/>
          </a:xfrm>
          <a:prstGeom prst="rect">
            <a:avLst/>
          </a:prstGeom>
        </p:spPr>
      </p:pic>
    </p:spTree>
    <p:extLst>
      <p:ext uri="{BB962C8B-B14F-4D97-AF65-F5344CB8AC3E}">
        <p14:creationId xmlns:p14="http://schemas.microsoft.com/office/powerpoint/2010/main" val="16289495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have your ideas changed?</a:t>
            </a:r>
          </a:p>
        </p:txBody>
      </p:sp>
      <p:sp>
        <p:nvSpPr>
          <p:cNvPr id="3" name="Content Placeholder 2"/>
          <p:cNvSpPr>
            <a:spLocks noGrp="1"/>
          </p:cNvSpPr>
          <p:nvPr>
            <p:ph idx="1"/>
          </p:nvPr>
        </p:nvSpPr>
        <p:spPr/>
        <p:txBody>
          <a:bodyPr>
            <a:normAutofit fontScale="92500" lnSpcReduction="10000"/>
          </a:bodyPr>
          <a:lstStyle/>
          <a:p>
            <a:r>
              <a:rPr lang="en-US" dirty="0"/>
              <a:t>Gather together your process tools for the unit (Expressing Ideas and Questions Tool, Predictions and Planning Tool, &amp; Evidence-Based Argument Tool).</a:t>
            </a:r>
          </a:p>
          <a:p>
            <a:r>
              <a:rPr lang="en-US" dirty="0"/>
              <a:t>How have your ideas changed related to:</a:t>
            </a:r>
          </a:p>
          <a:p>
            <a:pPr lvl="1"/>
            <a:r>
              <a:rPr lang="en-US" dirty="0"/>
              <a:t>Scale?</a:t>
            </a:r>
          </a:p>
          <a:p>
            <a:pPr lvl="1"/>
            <a:r>
              <a:rPr lang="en-US" dirty="0"/>
              <a:t>Movement?</a:t>
            </a:r>
          </a:p>
          <a:p>
            <a:pPr lvl="1"/>
            <a:r>
              <a:rPr lang="en-US" dirty="0"/>
              <a:t>Carbon?</a:t>
            </a:r>
          </a:p>
          <a:p>
            <a:r>
              <a:rPr lang="en-US" dirty="0"/>
              <a:t>What do you know now about how fungi use food to move and function that you didn’t know before the investigation?</a:t>
            </a:r>
          </a:p>
        </p:txBody>
      </p:sp>
      <p:sp>
        <p:nvSpPr>
          <p:cNvPr id="4" name="Slide Number Placeholder 3"/>
          <p:cNvSpPr>
            <a:spLocks noGrp="1"/>
          </p:cNvSpPr>
          <p:nvPr>
            <p:ph type="sldNum" sz="quarter" idx="4294967295"/>
          </p:nvPr>
        </p:nvSpPr>
        <p:spPr>
          <a:xfrm>
            <a:off x="6823364" y="6229011"/>
            <a:ext cx="2133600" cy="365125"/>
          </a:xfrm>
          <a:prstGeom prst="rect">
            <a:avLst/>
          </a:prstGeom>
        </p:spPr>
        <p:txBody>
          <a:bodyPr/>
          <a:lstStyle/>
          <a:p>
            <a:fld id="{D3A1C050-F6FE-0E43-A9D0-F8EEADE3D1E4}" type="slidenum">
              <a:rPr lang="en-US" smtClean="0"/>
              <a:pPr/>
              <a:t>17</a:t>
            </a:fld>
            <a:endParaRPr lang="en-US" dirty="0"/>
          </a:p>
        </p:txBody>
      </p:sp>
    </p:spTree>
    <p:extLst>
      <p:ext uri="{BB962C8B-B14F-4D97-AF65-F5344CB8AC3E}">
        <p14:creationId xmlns:p14="http://schemas.microsoft.com/office/powerpoint/2010/main" val="404447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rmAutofit/>
          </a:bodyPr>
          <a:lstStyle/>
          <a:p>
            <a:pPr algn="ctr"/>
            <a:r>
              <a:rPr lang="en-US" sz="4000" b="0" dirty="0"/>
              <a:t>Revisit unanswered questions</a:t>
            </a:r>
          </a:p>
        </p:txBody>
      </p:sp>
      <p:sp>
        <p:nvSpPr>
          <p:cNvPr id="4" name="Text Placeholder 3"/>
          <p:cNvSpPr>
            <a:spLocks noGrp="1"/>
          </p:cNvSpPr>
          <p:nvPr>
            <p:ph type="body" sz="half" idx="2"/>
          </p:nvPr>
        </p:nvSpPr>
        <p:spPr>
          <a:xfrm>
            <a:off x="185793" y="1435099"/>
            <a:ext cx="3088570" cy="4691063"/>
          </a:xfrm>
        </p:spPr>
        <p:txBody>
          <a:bodyPr>
            <a:noAutofit/>
          </a:bodyPr>
          <a:lstStyle/>
          <a:p>
            <a:pPr marL="342900" indent="-342900">
              <a:buFont typeface="Arial" panose="020B0604020202020204" pitchFamily="34" charset="0"/>
              <a:buChar char="•"/>
            </a:pPr>
            <a:r>
              <a:rPr lang="en-US" sz="2400" dirty="0"/>
              <a:t>Which unanswered questions can you now answer with what you understand about digestion and biosynthesis?</a:t>
            </a:r>
          </a:p>
          <a:p>
            <a:pPr marL="342900" indent="-342900">
              <a:buFont typeface="Arial" panose="020B0604020202020204" pitchFamily="34" charset="0"/>
              <a:buChar char="•"/>
            </a:pPr>
            <a:r>
              <a:rPr lang="en-US" sz="2400" dirty="0"/>
              <a:t>Which questions are left unanswered?</a:t>
            </a:r>
          </a:p>
          <a:p>
            <a:pPr marL="342900" indent="-342900">
              <a:buFont typeface="Arial" panose="020B0604020202020204" pitchFamily="34" charset="0"/>
              <a:buChar char="•"/>
            </a:pPr>
            <a:r>
              <a:rPr lang="en-US" sz="2400" dirty="0"/>
              <a:t>Do you have any new questions to add?</a:t>
            </a:r>
          </a:p>
        </p:txBody>
      </p:sp>
      <p:sp>
        <p:nvSpPr>
          <p:cNvPr id="5" name="Slide Number Placeholder 4"/>
          <p:cNvSpPr>
            <a:spLocks noGrp="1"/>
          </p:cNvSpPr>
          <p:nvPr>
            <p:ph type="sldNum" sz="quarter" idx="12"/>
          </p:nvPr>
        </p:nvSpPr>
        <p:spPr/>
        <p:txBody>
          <a:bodyPr/>
          <a:lstStyle/>
          <a:p>
            <a:fld id="{D3A1C050-F6FE-0E43-A9D0-F8EEADE3D1E4}" type="slidenum">
              <a:rPr lang="en-US" smtClean="0"/>
              <a:pPr/>
              <a:t>18</a:t>
            </a:fld>
            <a:endParaRPr lang="en-US"/>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r="1739" b="8159"/>
          <a:stretch/>
        </p:blipFill>
        <p:spPr>
          <a:xfrm>
            <a:off x="3274363" y="2066476"/>
            <a:ext cx="5412437" cy="3030179"/>
          </a:xfrm>
          <a:prstGeom prst="rect">
            <a:avLst/>
          </a:prstGeom>
          <a:ln>
            <a:solidFill>
              <a:schemeClr val="tx1"/>
            </a:solidFill>
          </a:ln>
        </p:spPr>
      </p:pic>
    </p:spTree>
    <p:extLst>
      <p:ext uri="{BB962C8B-B14F-4D97-AF65-F5344CB8AC3E}">
        <p14:creationId xmlns:p14="http://schemas.microsoft.com/office/powerpoint/2010/main" val="7550910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FADB306-7354-0A45-99F1-921B3424812F}"/>
              </a:ext>
            </a:extLst>
          </p:cNvPr>
          <p:cNvSpPr>
            <a:spLocks noGrp="1"/>
          </p:cNvSpPr>
          <p:nvPr>
            <p:ph type="title"/>
          </p:nvPr>
        </p:nvSpPr>
        <p:spPr/>
        <p:txBody>
          <a:bodyPr/>
          <a:lstStyle/>
          <a:p>
            <a:r>
              <a:rPr lang="en-US" dirty="0"/>
              <a:t>Learning Tracking Tool</a:t>
            </a:r>
          </a:p>
        </p:txBody>
      </p:sp>
      <p:sp>
        <p:nvSpPr>
          <p:cNvPr id="7" name="Content Placeholder 6">
            <a:extLst>
              <a:ext uri="{FF2B5EF4-FFF2-40B4-BE49-F238E27FC236}">
                <a16:creationId xmlns:a16="http://schemas.microsoft.com/office/drawing/2014/main" id="{13E6B2DE-42C6-3B48-A2F2-F97502FA023D}"/>
              </a:ext>
            </a:extLst>
          </p:cNvPr>
          <p:cNvSpPr>
            <a:spLocks noGrp="1"/>
          </p:cNvSpPr>
          <p:nvPr>
            <p:ph idx="1"/>
          </p:nvPr>
        </p:nvSpPr>
        <p:spPr>
          <a:xfrm>
            <a:off x="457201" y="1504826"/>
            <a:ext cx="4693297" cy="4906748"/>
          </a:xfrm>
        </p:spPr>
        <p:txBody>
          <a:bodyPr/>
          <a:lstStyle/>
          <a:p>
            <a:pPr lvl="0"/>
            <a:r>
              <a:rPr lang="en-US" sz="1800" dirty="0"/>
              <a:t>Record the activity chunk name  “Explaining How Decomposers Grow” and your job “Explainer.”</a:t>
            </a:r>
          </a:p>
          <a:p>
            <a:pPr marL="0" lvl="0" indent="0">
              <a:buNone/>
            </a:pPr>
            <a:endParaRPr lang="en-US" sz="1800" dirty="0"/>
          </a:p>
          <a:p>
            <a:pPr marL="285750" indent="-285750"/>
            <a:r>
              <a:rPr lang="en-US" sz="1800" dirty="0"/>
              <a:t>Discuss what you did during the activity chunk and record your ideas in the column, “What Did We Do?”</a:t>
            </a:r>
          </a:p>
          <a:p>
            <a:pPr marL="285750" indent="-285750"/>
            <a:endParaRPr lang="en-US" sz="1800" dirty="0"/>
          </a:p>
          <a:p>
            <a:pPr marL="285750" indent="-285750"/>
            <a:r>
              <a:rPr lang="en-US" sz="1800" dirty="0"/>
              <a:t>Discuss with your classmates what you figured out will help you to answer the unit driving question. Record your ideas in the column “What Did We Figure Out?”</a:t>
            </a:r>
          </a:p>
          <a:p>
            <a:endParaRPr lang="en-US" sz="1800" dirty="0"/>
          </a:p>
          <a:p>
            <a:pPr marL="285750" indent="-285750"/>
            <a:r>
              <a:rPr lang="en-US" sz="1800" dirty="0"/>
              <a:t>Discuss questions you now have related to the unit driving question and record them in the column “What Are We Asking Now?”</a:t>
            </a:r>
          </a:p>
          <a:p>
            <a:endParaRPr lang="en-US" dirty="0"/>
          </a:p>
        </p:txBody>
      </p:sp>
      <p:sp>
        <p:nvSpPr>
          <p:cNvPr id="5" name="Slide Number Placeholder 4">
            <a:extLst>
              <a:ext uri="{FF2B5EF4-FFF2-40B4-BE49-F238E27FC236}">
                <a16:creationId xmlns:a16="http://schemas.microsoft.com/office/drawing/2014/main" id="{2B151C3A-3549-804F-AA24-1D6F71FB84A5}"/>
              </a:ext>
            </a:extLst>
          </p:cNvPr>
          <p:cNvSpPr>
            <a:spLocks noGrp="1"/>
          </p:cNvSpPr>
          <p:nvPr>
            <p:ph type="sldNum" sz="quarter" idx="10"/>
          </p:nvPr>
        </p:nvSpPr>
        <p:spPr/>
        <p:txBody>
          <a:bodyPr/>
          <a:lstStyle/>
          <a:p>
            <a:pPr>
              <a:defRPr/>
            </a:pPr>
            <a:fld id="{8062F3E6-E28A-452B-9229-35993A254C0E}" type="slidenum">
              <a:rPr lang="en-US" smtClean="0">
                <a:solidFill>
                  <a:prstClr val="black">
                    <a:tint val="75000"/>
                  </a:prstClr>
                </a:solidFill>
              </a:rPr>
              <a:pPr>
                <a:defRPr/>
              </a:pPr>
              <a:t>19</a:t>
            </a:fld>
            <a:endParaRPr lang="en-US">
              <a:solidFill>
                <a:prstClr val="black">
                  <a:tint val="75000"/>
                </a:prstClr>
              </a:solidFill>
            </a:endParaRPr>
          </a:p>
        </p:txBody>
      </p:sp>
      <p:pic>
        <p:nvPicPr>
          <p:cNvPr id="8" name="Picture 7">
            <a:extLst>
              <a:ext uri="{FF2B5EF4-FFF2-40B4-BE49-F238E27FC236}">
                <a16:creationId xmlns:a16="http://schemas.microsoft.com/office/drawing/2014/main" id="{130B1EFA-9537-6840-A342-A4E600ED8DA7}"/>
              </a:ext>
            </a:extLst>
          </p:cNvPr>
          <p:cNvPicPr>
            <a:picLocks noChangeAspect="1"/>
          </p:cNvPicPr>
          <p:nvPr/>
        </p:nvPicPr>
        <p:blipFill>
          <a:blip r:embed="rId3"/>
          <a:stretch>
            <a:fillRect/>
          </a:stretch>
        </p:blipFill>
        <p:spPr>
          <a:xfrm>
            <a:off x="5004111" y="2187734"/>
            <a:ext cx="3850640" cy="2674583"/>
          </a:xfrm>
          <a:prstGeom prst="rect">
            <a:avLst/>
          </a:prstGeom>
          <a:ln>
            <a:solidFill>
              <a:schemeClr val="tx1"/>
            </a:solidFill>
          </a:ln>
        </p:spPr>
      </p:pic>
    </p:spTree>
    <p:extLst>
      <p:ext uri="{BB962C8B-B14F-4D97-AF65-F5344CB8AC3E}">
        <p14:creationId xmlns:p14="http://schemas.microsoft.com/office/powerpoint/2010/main" val="3859693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2188"/>
          </a:xfrm>
        </p:spPr>
        <p:txBody>
          <a:bodyPr/>
          <a:lstStyle/>
          <a:p>
            <a:r>
              <a:rPr lang="en-US"/>
              <a:t>Unit Map</a:t>
            </a:r>
            <a:endParaRPr lang="en-US" dirty="0"/>
          </a:p>
        </p:txBody>
      </p:sp>
      <p:sp>
        <p:nvSpPr>
          <p:cNvPr id="4" name="Slide Number Placeholder 3"/>
          <p:cNvSpPr>
            <a:spLocks noGrp="1"/>
          </p:cNvSpPr>
          <p:nvPr>
            <p:ph type="sldNum" sz="quarter" idx="10"/>
          </p:nvPr>
        </p:nvSpPr>
        <p:spPr>
          <a:xfrm>
            <a:off x="6553200" y="6411913"/>
            <a:ext cx="2133600" cy="365125"/>
          </a:xfrm>
        </p:spPr>
        <p:txBody>
          <a:bodyPr/>
          <a:lstStyle/>
          <a:p>
            <a:pPr>
              <a:defRPr/>
            </a:pPr>
            <a:fld id="{D07E269F-9726-44B7-92E4-7A50054E190B}" type="slidenum">
              <a:rPr lang="en-US" smtClean="0">
                <a:solidFill>
                  <a:prstClr val="black">
                    <a:tint val="75000"/>
                  </a:prstClr>
                </a:solidFill>
              </a:rPr>
              <a:pPr>
                <a:defRPr/>
              </a:pPr>
              <a:t>2</a:t>
            </a:fld>
            <a:endParaRPr lang="en-US">
              <a:solidFill>
                <a:prstClr val="black">
                  <a:tint val="75000"/>
                </a:prstClr>
              </a:solidFill>
            </a:endParaRPr>
          </a:p>
        </p:txBody>
      </p:sp>
      <p:pic>
        <p:nvPicPr>
          <p:cNvPr id="7" name="Content Placeholder 6">
            <a:extLst>
              <a:ext uri="{FF2B5EF4-FFF2-40B4-BE49-F238E27FC236}">
                <a16:creationId xmlns:a16="http://schemas.microsoft.com/office/drawing/2014/main" id="{B78C15C1-0F63-6E4A-A11A-38D5EC79CBF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1661280"/>
            <a:ext cx="8229600" cy="4594302"/>
          </a:xfrm>
        </p:spPr>
      </p:pic>
      <p:sp>
        <p:nvSpPr>
          <p:cNvPr id="8" name="Oval Callout 7"/>
          <p:cNvSpPr>
            <a:spLocks noChangeArrowheads="1"/>
          </p:cNvSpPr>
          <p:nvPr/>
        </p:nvSpPr>
        <p:spPr bwMode="auto">
          <a:xfrm rot="6880210">
            <a:off x="7554936" y="1026643"/>
            <a:ext cx="954815" cy="1001820"/>
          </a:xfrm>
          <a:prstGeom prst="wedgeEllipseCallout">
            <a:avLst>
              <a:gd name="adj1" fmla="val 125818"/>
              <a:gd name="adj2" fmla="val -6941"/>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91440" tIns="45720" rIns="91440" bIns="45720" anchor="ctr" anchorCtr="0" upright="1">
            <a:noAutofit/>
          </a:bodyPr>
          <a:lstStyle/>
          <a:p>
            <a:pPr marL="0" marR="0" algn="ctr">
              <a:spcBef>
                <a:spcPts val="0"/>
              </a:spcBef>
              <a:spcAft>
                <a:spcPts val="0"/>
              </a:spcAft>
            </a:pPr>
            <a:r>
              <a:rPr lang="en-US" sz="1200">
                <a:solidFill>
                  <a:srgbClr val="FFFFFF"/>
                </a:solidFill>
                <a:effectLst/>
                <a:latin typeface="Helvetica Neue" charset="0"/>
                <a:ea typeface="Times New Roman" charset="0"/>
                <a:cs typeface="Times New Roman" charset="0"/>
              </a:rPr>
              <a:t>You are here</a:t>
            </a:r>
            <a:endParaRPr lang="en-US" sz="1200" dirty="0">
              <a:effectLst/>
              <a:latin typeface="Helvetica Neue" charset="0"/>
              <a:ea typeface="Times New Roman" charset="0"/>
              <a:cs typeface="Times New Roman" charset="0"/>
            </a:endParaRPr>
          </a:p>
        </p:txBody>
      </p:sp>
    </p:spTree>
    <p:extLst>
      <p:ext uri="{BB962C8B-B14F-4D97-AF65-F5344CB8AC3E}">
        <p14:creationId xmlns:p14="http://schemas.microsoft.com/office/powerpoint/2010/main" val="8040713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E9EFF-0DB9-1145-B557-FB365D767997}"/>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B689FC3D-EBDA-1E42-A054-54091449CFA0}"/>
              </a:ext>
            </a:extLst>
          </p:cNvPr>
          <p:cNvSpPr>
            <a:spLocks noGrp="1"/>
          </p:cNvSpPr>
          <p:nvPr>
            <p:ph idx="1"/>
          </p:nvPr>
        </p:nvSpPr>
        <p:spPr/>
        <p:txBody>
          <a:bodyPr/>
          <a:lstStyle/>
          <a:p>
            <a:r>
              <a:rPr lang="en-US" dirty="0"/>
              <a:t>Conclusions</a:t>
            </a:r>
          </a:p>
          <a:p>
            <a:pPr lvl="1"/>
            <a:r>
              <a:rPr lang="en-US" dirty="0"/>
              <a:t>How does a mushroom grow on the cellular scale?</a:t>
            </a:r>
          </a:p>
          <a:p>
            <a:r>
              <a:rPr lang="en-US" dirty="0"/>
              <a:t>Predictions</a:t>
            </a:r>
          </a:p>
          <a:p>
            <a:pPr lvl="1"/>
            <a:r>
              <a:rPr lang="en-US" dirty="0"/>
              <a:t>How do you think what we have learned about mushroom applies to other decomposers?</a:t>
            </a:r>
          </a:p>
        </p:txBody>
      </p:sp>
      <p:sp>
        <p:nvSpPr>
          <p:cNvPr id="4" name="Slide Number Placeholder 3">
            <a:extLst>
              <a:ext uri="{FF2B5EF4-FFF2-40B4-BE49-F238E27FC236}">
                <a16:creationId xmlns:a16="http://schemas.microsoft.com/office/drawing/2014/main" id="{38A28176-9DD6-A240-9529-BC205C5477BE}"/>
              </a:ext>
            </a:extLst>
          </p:cNvPr>
          <p:cNvSpPr>
            <a:spLocks noGrp="1"/>
          </p:cNvSpPr>
          <p:nvPr>
            <p:ph type="sldNum" sz="quarter" idx="10"/>
          </p:nvPr>
        </p:nvSpPr>
        <p:spPr/>
        <p:txBody>
          <a:bodyPr/>
          <a:lstStyle/>
          <a:p>
            <a:pPr>
              <a:defRPr/>
            </a:pPr>
            <a:fld id="{D07E269F-9726-44B7-92E4-7A50054E190B}" type="slidenum">
              <a:rPr lang="en-US" smtClean="0">
                <a:solidFill>
                  <a:prstClr val="black">
                    <a:tint val="75000"/>
                  </a:prstClr>
                </a:solidFill>
              </a:rPr>
              <a:pPr>
                <a:defRPr/>
              </a:pPr>
              <a:t>20</a:t>
            </a:fld>
            <a:endParaRPr lang="en-US">
              <a:solidFill>
                <a:prstClr val="black">
                  <a:tint val="75000"/>
                </a:prstClr>
              </a:solidFill>
            </a:endParaRPr>
          </a:p>
        </p:txBody>
      </p:sp>
    </p:spTree>
    <p:extLst>
      <p:ext uri="{BB962C8B-B14F-4D97-AF65-F5344CB8AC3E}">
        <p14:creationId xmlns:p14="http://schemas.microsoft.com/office/powerpoint/2010/main" val="3190924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400" b="0" dirty="0"/>
              <a:t>Revisit your arguments</a:t>
            </a:r>
          </a:p>
        </p:txBody>
      </p:sp>
      <p:sp>
        <p:nvSpPr>
          <p:cNvPr id="7" name="Text Placeholder 6"/>
          <p:cNvSpPr>
            <a:spLocks noGrp="1"/>
          </p:cNvSpPr>
          <p:nvPr>
            <p:ph type="body" sz="half" idx="2"/>
          </p:nvPr>
        </p:nvSpPr>
        <p:spPr>
          <a:xfrm>
            <a:off x="457201" y="1435100"/>
            <a:ext cx="2362962" cy="4691063"/>
          </a:xfrm>
        </p:spPr>
        <p:txBody>
          <a:bodyPr>
            <a:normAutofit/>
          </a:bodyPr>
          <a:lstStyle/>
          <a:p>
            <a:r>
              <a:rPr lang="en-US" sz="2800" dirty="0"/>
              <a:t>Think about what you know now that you didn’t know before. What have you figured out?</a:t>
            </a:r>
          </a:p>
        </p:txBody>
      </p:sp>
      <p:sp>
        <p:nvSpPr>
          <p:cNvPr id="5" name="Slide Number Placeholder 4"/>
          <p:cNvSpPr>
            <a:spLocks noGrp="1"/>
          </p:cNvSpPr>
          <p:nvPr>
            <p:ph type="sldNum" sz="quarter" idx="12"/>
          </p:nvPr>
        </p:nvSpPr>
        <p:spPr/>
        <p:txBody>
          <a:bodyPr/>
          <a:lstStyle/>
          <a:p>
            <a:fld id="{D3A1C050-F6FE-0E43-A9D0-F8EEADE3D1E4}" type="slidenum">
              <a:rPr lang="en-US" smtClean="0"/>
              <a:pPr/>
              <a:t>3</a:t>
            </a:fld>
            <a:endParaRPr lang="en-US"/>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r="1462" b="7995"/>
          <a:stretch/>
        </p:blipFill>
        <p:spPr>
          <a:xfrm>
            <a:off x="3332815" y="2021506"/>
            <a:ext cx="5139854" cy="2874586"/>
          </a:xfrm>
          <a:prstGeom prst="rect">
            <a:avLst/>
          </a:prstGeom>
          <a:ln>
            <a:solidFill>
              <a:schemeClr val="tx1"/>
            </a:solidFill>
          </a:ln>
        </p:spPr>
      </p:pic>
    </p:spTree>
    <p:extLst>
      <p:ext uri="{BB962C8B-B14F-4D97-AF65-F5344CB8AC3E}">
        <p14:creationId xmlns:p14="http://schemas.microsoft.com/office/powerpoint/2010/main" val="33839592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How do fungi use food as materials for growth?</a:t>
            </a:r>
          </a:p>
        </p:txBody>
      </p:sp>
      <p:sp>
        <p:nvSpPr>
          <p:cNvPr id="4" name="Slide Number Placeholder 3"/>
          <p:cNvSpPr>
            <a:spLocks noGrp="1"/>
          </p:cNvSpPr>
          <p:nvPr>
            <p:ph type="sldNum" sz="quarter" idx="10"/>
          </p:nvPr>
        </p:nvSpPr>
        <p:spPr/>
        <p:txBody>
          <a:bodyPr/>
          <a:lstStyle/>
          <a:p>
            <a:pPr>
              <a:defRPr/>
            </a:pPr>
            <a:fld id="{EDAACC78-9E13-43C7-B00D-E472FEBBCC52}" type="slidenum">
              <a:rPr lang="en-US">
                <a:solidFill>
                  <a:prstClr val="black">
                    <a:tint val="75000"/>
                  </a:prstClr>
                </a:solidFill>
              </a:rPr>
              <a:pPr>
                <a:defRPr/>
              </a:pPr>
              <a:t>4</a:t>
            </a:fld>
            <a:endParaRPr lang="en-US">
              <a:solidFill>
                <a:prstClr val="black">
                  <a:tint val="75000"/>
                </a:prstClr>
              </a:solidFill>
            </a:endParaRPr>
          </a:p>
        </p:txBody>
      </p:sp>
      <p:sp>
        <p:nvSpPr>
          <p:cNvPr id="16389" name="AutoShape 7"/>
          <p:cNvSpPr>
            <a:spLocks noChangeArrowheads="1"/>
          </p:cNvSpPr>
          <p:nvPr/>
        </p:nvSpPr>
        <p:spPr bwMode="auto">
          <a:xfrm>
            <a:off x="3837781" y="3071586"/>
            <a:ext cx="1468437" cy="609600"/>
          </a:xfrm>
          <a:prstGeom prst="rightArrow">
            <a:avLst>
              <a:gd name="adj1" fmla="val 50000"/>
              <a:gd name="adj2" fmla="val 96889"/>
            </a:avLst>
          </a:prstGeom>
          <a:solidFill>
            <a:srgbClr val="FF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spcBef>
                <a:spcPct val="0"/>
              </a:spcBef>
              <a:spcAft>
                <a:spcPct val="0"/>
              </a:spcAft>
            </a:pPr>
            <a:endParaRPr lang="en-US" altLang="en-US">
              <a:solidFill>
                <a:prstClr val="black"/>
              </a:solidFill>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881086"/>
            <a:ext cx="3126189" cy="227794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60610" y="2336800"/>
            <a:ext cx="3085534" cy="2822235"/>
          </a:xfrm>
          <a:prstGeom prst="rect">
            <a:avLst/>
          </a:prstGeom>
        </p:spPr>
      </p:pic>
    </p:spTree>
    <p:extLst>
      <p:ext uri="{BB962C8B-B14F-4D97-AF65-F5344CB8AC3E}">
        <p14:creationId xmlns:p14="http://schemas.microsoft.com/office/powerpoint/2010/main" val="3905193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004" t="6507" r="4934" b="6507"/>
          <a:stretch/>
        </p:blipFill>
        <p:spPr bwMode="auto">
          <a:xfrm>
            <a:off x="457200" y="457200"/>
            <a:ext cx="8229600" cy="5954714"/>
          </a:xfrm>
          <a:prstGeom prst="rect">
            <a:avLst/>
          </a:prstGeom>
          <a:noFill/>
          <a:extLst>
            <a:ext uri="{909E8E84-426E-40dd-AFC4-6F175D3DCCD1}">
              <a14:hiddenFill xmlns=""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pPr>
              <a:defRPr/>
            </a:pPr>
            <a:fld id="{776E580A-82DC-4D67-9964-BF262C600765}" type="slidenum">
              <a:rPr lang="en-US"/>
              <a:pPr>
                <a:defRPr/>
              </a:pPr>
              <a:t>5</a:t>
            </a:fld>
            <a:endParaRPr lang="en-US"/>
          </a:p>
        </p:txBody>
      </p:sp>
      <p:sp>
        <p:nvSpPr>
          <p:cNvPr id="15365" name="TextBox 4"/>
          <p:cNvSpPr txBox="1">
            <a:spLocks noChangeArrowheads="1"/>
          </p:cNvSpPr>
          <p:nvPr/>
        </p:nvSpPr>
        <p:spPr bwMode="auto">
          <a:xfrm>
            <a:off x="1116013" y="3153375"/>
            <a:ext cx="8064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Food</a:t>
            </a:r>
          </a:p>
        </p:txBody>
      </p:sp>
      <p:sp>
        <p:nvSpPr>
          <p:cNvPr id="15366" name="TextBox 6"/>
          <p:cNvSpPr txBox="1">
            <a:spLocks noChangeArrowheads="1"/>
          </p:cNvSpPr>
          <p:nvPr/>
        </p:nvSpPr>
        <p:spPr bwMode="auto">
          <a:xfrm>
            <a:off x="3798888" y="3153375"/>
            <a:ext cx="13525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Digestion</a:t>
            </a:r>
          </a:p>
        </p:txBody>
      </p:sp>
      <p:sp>
        <p:nvSpPr>
          <p:cNvPr id="15367" name="TextBox 8"/>
          <p:cNvSpPr txBox="1">
            <a:spLocks noChangeArrowheads="1"/>
          </p:cNvSpPr>
          <p:nvPr/>
        </p:nvSpPr>
        <p:spPr bwMode="auto">
          <a:xfrm>
            <a:off x="6607175" y="1733550"/>
            <a:ext cx="17272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Materials</a:t>
            </a:r>
            <a:br>
              <a:rPr lang="en-US" altLang="en-US" sz="2400" dirty="0"/>
            </a:br>
            <a:r>
              <a:rPr lang="en-US" altLang="en-US" sz="2400" dirty="0"/>
              <a:t>for growth:</a:t>
            </a:r>
            <a:br>
              <a:rPr lang="en-US" altLang="en-US" sz="2400" dirty="0"/>
            </a:br>
            <a:r>
              <a:rPr lang="en-US" altLang="en-US" sz="2400" dirty="0"/>
              <a:t>Biosynthesis</a:t>
            </a:r>
          </a:p>
        </p:txBody>
      </p:sp>
      <p:sp>
        <p:nvSpPr>
          <p:cNvPr id="15368" name="TextBox 10"/>
          <p:cNvSpPr txBox="1">
            <a:spLocks noChangeArrowheads="1"/>
          </p:cNvSpPr>
          <p:nvPr/>
        </p:nvSpPr>
        <p:spPr bwMode="auto">
          <a:xfrm>
            <a:off x="6702425" y="3803650"/>
            <a:ext cx="15367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Energy:</a:t>
            </a:r>
            <a:br>
              <a:rPr lang="en-US" altLang="en-US" sz="2400" dirty="0"/>
            </a:br>
            <a:r>
              <a:rPr lang="en-US" altLang="en-US" sz="2400" dirty="0"/>
              <a:t>Cellular </a:t>
            </a:r>
            <a:br>
              <a:rPr lang="en-US" altLang="en-US" sz="2400" dirty="0"/>
            </a:br>
            <a:r>
              <a:rPr lang="en-US" altLang="en-US" sz="2400" dirty="0"/>
              <a:t>respiration</a:t>
            </a:r>
          </a:p>
        </p:txBody>
      </p:sp>
      <p:sp>
        <p:nvSpPr>
          <p:cNvPr id="10" name="Title 1"/>
          <p:cNvSpPr>
            <a:spLocks noGrp="1"/>
          </p:cNvSpPr>
          <p:nvPr>
            <p:ph type="title"/>
          </p:nvPr>
        </p:nvSpPr>
        <p:spPr>
          <a:xfrm>
            <a:off x="457200" y="457200"/>
            <a:ext cx="8229600" cy="992188"/>
          </a:xfrm>
        </p:spPr>
        <p:txBody>
          <a:bodyPr/>
          <a:lstStyle/>
          <a:p>
            <a:r>
              <a:rPr lang="en-US" altLang="en-US" dirty="0"/>
              <a:t>Step 2: Biosynthesis</a:t>
            </a:r>
          </a:p>
        </p:txBody>
      </p:sp>
      <p:sp>
        <p:nvSpPr>
          <p:cNvPr id="11" name="Oval 10"/>
          <p:cNvSpPr/>
          <p:nvPr/>
        </p:nvSpPr>
        <p:spPr>
          <a:xfrm>
            <a:off x="6428925" y="1490102"/>
            <a:ext cx="2130725" cy="1811547"/>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Tree>
    <p:extLst>
      <p:ext uri="{BB962C8B-B14F-4D97-AF65-F5344CB8AC3E}">
        <p14:creationId xmlns:p14="http://schemas.microsoft.com/office/powerpoint/2010/main" val="3145126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998" y="455590"/>
            <a:ext cx="8080744" cy="979511"/>
          </a:xfrm>
        </p:spPr>
        <p:txBody>
          <a:bodyPr>
            <a:noAutofit/>
          </a:bodyPr>
          <a:lstStyle/>
          <a:p>
            <a:pPr algn="ctr"/>
            <a:r>
              <a:rPr lang="en-US" sz="4400" b="0" dirty="0"/>
              <a:t>Constructing explanations</a:t>
            </a:r>
          </a:p>
        </p:txBody>
      </p:sp>
      <p:sp>
        <p:nvSpPr>
          <p:cNvPr id="7" name="Text Placeholder 6"/>
          <p:cNvSpPr>
            <a:spLocks noGrp="1"/>
          </p:cNvSpPr>
          <p:nvPr>
            <p:ph type="body" sz="half" idx="2"/>
          </p:nvPr>
        </p:nvSpPr>
        <p:spPr>
          <a:xfrm>
            <a:off x="457200" y="1435100"/>
            <a:ext cx="3480082" cy="4691063"/>
          </a:xfrm>
        </p:spPr>
        <p:txBody>
          <a:bodyPr>
            <a:normAutofit fontScale="92500"/>
          </a:bodyPr>
          <a:lstStyle/>
          <a:p>
            <a:r>
              <a:rPr lang="en-US" sz="2800" dirty="0"/>
              <a:t>Consider the following as you construct your explanation:</a:t>
            </a:r>
          </a:p>
          <a:p>
            <a:pPr marL="457200" indent="-457200">
              <a:buFont typeface="Arial" panose="020B0604020202020204" pitchFamily="34" charset="0"/>
              <a:buChar char="•"/>
            </a:pPr>
            <a:r>
              <a:rPr lang="en-US" sz="2800" dirty="0"/>
              <a:t>Evidence from the investigation</a:t>
            </a:r>
          </a:p>
          <a:p>
            <a:pPr marL="457200" indent="-457200">
              <a:buFont typeface="Arial" panose="020B0604020202020204" pitchFamily="34" charset="0"/>
              <a:buChar char="•"/>
            </a:pPr>
            <a:r>
              <a:rPr lang="en-US" sz="2800" dirty="0"/>
              <a:t>What you figured out from the molecular modeling or tracing activities</a:t>
            </a:r>
          </a:p>
          <a:p>
            <a:pPr marL="457200" indent="-457200">
              <a:buFont typeface="Arial" panose="020B0604020202020204" pitchFamily="34" charset="0"/>
              <a:buChar char="•"/>
            </a:pPr>
            <a:r>
              <a:rPr lang="en-US" sz="2800" dirty="0"/>
              <a:t>Three Questions Handout</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6</a:t>
            </a:fld>
            <a:endParaRPr lang="en-US" sz="1800" kern="0">
              <a:solidFill>
                <a:sysClr val="windowText" lastClr="000000"/>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7282" y="1569900"/>
            <a:ext cx="4384777" cy="4842013"/>
          </a:xfrm>
          <a:prstGeom prst="rect">
            <a:avLst/>
          </a:prstGeom>
          <a:ln>
            <a:solidFill>
              <a:schemeClr val="tx1"/>
            </a:solidFill>
          </a:ln>
        </p:spPr>
      </p:pic>
    </p:spTree>
    <p:extLst>
      <p:ext uri="{BB962C8B-B14F-4D97-AF65-F5344CB8AC3E}">
        <p14:creationId xmlns:p14="http://schemas.microsoft.com/office/powerpoint/2010/main" val="30175665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a Partner</a:t>
            </a:r>
          </a:p>
        </p:txBody>
      </p:sp>
      <p:sp>
        <p:nvSpPr>
          <p:cNvPr id="6" name="Content Placeholder 5"/>
          <p:cNvSpPr>
            <a:spLocks noGrp="1"/>
          </p:cNvSpPr>
          <p:nvPr>
            <p:ph idx="1"/>
          </p:nvPr>
        </p:nvSpPr>
        <p:spPr/>
        <p:txBody>
          <a:bodyPr/>
          <a:lstStyle/>
          <a:p>
            <a:r>
              <a:rPr lang="en-US" dirty="0"/>
              <a:t>Compare your explanations for each of the Three Questions.</a:t>
            </a:r>
          </a:p>
          <a:p>
            <a:pPr lvl="1"/>
            <a:r>
              <a:rPr lang="en-US" dirty="0"/>
              <a:t>How are they alike?</a:t>
            </a:r>
          </a:p>
          <a:p>
            <a:pPr lvl="1"/>
            <a:r>
              <a:rPr lang="en-US" dirty="0"/>
              <a:t>How are they different?</a:t>
            </a:r>
          </a:p>
          <a:p>
            <a:r>
              <a:rPr lang="en-US" dirty="0"/>
              <a:t>Check your explanation with the middle- and right-hand columns of the Three Questions handout.</a:t>
            </a:r>
          </a:p>
          <a:p>
            <a:r>
              <a:rPr lang="en-US" dirty="0"/>
              <a:t>Consider making revisions to your explanation based on your conversation with your partner.</a:t>
            </a:r>
          </a:p>
        </p:txBody>
      </p:sp>
      <p:sp>
        <p:nvSpPr>
          <p:cNvPr id="5" name="Slide Number Placeholder 4"/>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z="1800" kern="0">
                <a:solidFill>
                  <a:sysClr val="windowText" lastClr="000000"/>
                </a:solidFill>
              </a:rPr>
              <a:pPr/>
              <a:t>7</a:t>
            </a:fld>
            <a:endParaRPr lang="en-US" sz="1800" kern="0">
              <a:solidFill>
                <a:sysClr val="windowText" lastClr="000000"/>
              </a:solidFill>
            </a:endParaRPr>
          </a:p>
        </p:txBody>
      </p:sp>
    </p:spTree>
    <p:extLst>
      <p:ext uri="{BB962C8B-B14F-4D97-AF65-F5344CB8AC3E}">
        <p14:creationId xmlns:p14="http://schemas.microsoft.com/office/powerpoint/2010/main" val="35243039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ushroom"/>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58153" y="1140758"/>
            <a:ext cx="4060512" cy="4872614"/>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arrows"/>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04581" y="1269901"/>
            <a:ext cx="3970828" cy="4764994"/>
          </a:xfrm>
          <a:prstGeom prst="rect">
            <a:avLst/>
          </a:prstGeom>
          <a:noFill/>
          <a:extLst>
            <a:ext uri="{909E8E84-426E-40dd-AFC4-6F175D3DCCD1}">
              <a14:hiddenFill xmlns="" xmlns:a14="http://schemas.microsoft.com/office/drawing/2010/main">
                <a:solidFill>
                  <a:srgbClr val="FFFFFF"/>
                </a:solidFill>
              </a14:hiddenFill>
            </a:ext>
          </a:extLst>
        </p:spPr>
      </p:pic>
      <p:graphicFrame>
        <p:nvGraphicFramePr>
          <p:cNvPr id="8" name="Table 7"/>
          <p:cNvGraphicFramePr>
            <a:graphicFrameLocks noGrp="1"/>
          </p:cNvGraphicFramePr>
          <p:nvPr>
            <p:extLst>
              <p:ext uri="{D42A27DB-BD31-4B8C-83A1-F6EECF244321}">
                <p14:modId xmlns:p14="http://schemas.microsoft.com/office/powerpoint/2010/main" val="3401879591"/>
              </p:ext>
            </p:extLst>
          </p:nvPr>
        </p:nvGraphicFramePr>
        <p:xfrm>
          <a:off x="4881562" y="1422400"/>
          <a:ext cx="4093995" cy="5057265"/>
        </p:xfrm>
        <a:graphic>
          <a:graphicData uri="http://schemas.openxmlformats.org/drawingml/2006/table">
            <a:tbl>
              <a:tblPr firstRow="1" bandRow="1">
                <a:tableStyleId>{5940675A-B579-460E-94D1-54222C63F5DA}</a:tableStyleId>
              </a:tblPr>
              <a:tblGrid>
                <a:gridCol w="4093995">
                  <a:extLst>
                    <a:ext uri="{9D8B030D-6E8A-4147-A177-3AD203B41FA5}">
                      <a16:colId xmlns:a16="http://schemas.microsoft.com/office/drawing/2014/main" val="20000"/>
                    </a:ext>
                  </a:extLst>
                </a:gridCol>
              </a:tblGrid>
              <a:tr h="1360699">
                <a:tc>
                  <a:txBody>
                    <a:bodyPr/>
                    <a:lstStyle/>
                    <a:p>
                      <a:pPr algn="ctr"/>
                      <a:endParaRPr lang="en-US" sz="2400" dirty="0"/>
                    </a:p>
                  </a:txBody>
                  <a:tcPr marL="0" marR="0" marT="0" marB="0"/>
                </a:tc>
                <a:extLst>
                  <a:ext uri="{0D108BD9-81ED-4DB2-BD59-A6C34878D82A}">
                    <a16:rowId xmlns:a16="http://schemas.microsoft.com/office/drawing/2014/main" val="10000"/>
                  </a:ext>
                </a:extLst>
              </a:tr>
              <a:tr h="1056629">
                <a:tc>
                  <a:txBody>
                    <a:bodyPr/>
                    <a:lstStyle/>
                    <a:p>
                      <a:pPr algn="ctr"/>
                      <a:r>
                        <a:rPr lang="en-US" sz="2400" dirty="0">
                          <a:solidFill>
                            <a:srgbClr val="B50275"/>
                          </a:solidFill>
                        </a:rPr>
                        <a:t>Small organic molecules (monomers:</a:t>
                      </a:r>
                      <a:r>
                        <a:rPr lang="en-US" sz="2400" baseline="0" dirty="0">
                          <a:solidFill>
                            <a:srgbClr val="B50275"/>
                          </a:solidFill>
                        </a:rPr>
                        <a:t> </a:t>
                      </a:r>
                      <a:r>
                        <a:rPr lang="en-US" sz="2400" dirty="0">
                          <a:solidFill>
                            <a:srgbClr val="B50275"/>
                          </a:solidFill>
                        </a:rPr>
                        <a:t>amino acids, glucose, fatty acids, glycerol)</a:t>
                      </a:r>
                    </a:p>
                  </a:txBody>
                  <a:tcPr marL="0" marR="0" marT="0" marB="0"/>
                </a:tc>
                <a:extLst>
                  <a:ext uri="{0D108BD9-81ED-4DB2-BD59-A6C34878D82A}">
                    <a16:rowId xmlns:a16="http://schemas.microsoft.com/office/drawing/2014/main" val="10001"/>
                  </a:ext>
                </a:extLst>
              </a:tr>
              <a:tr h="1867766">
                <a:tc>
                  <a:txBody>
                    <a:bodyPr/>
                    <a:lstStyle/>
                    <a:p>
                      <a:pPr algn="ctr"/>
                      <a:endParaRPr lang="en-US" sz="2400" dirty="0"/>
                    </a:p>
                  </a:txBody>
                  <a:tcPr marL="0" marR="0" marT="0" marB="0"/>
                </a:tc>
                <a:extLst>
                  <a:ext uri="{0D108BD9-81ED-4DB2-BD59-A6C34878D82A}">
                    <a16:rowId xmlns:a16="http://schemas.microsoft.com/office/drawing/2014/main" val="10002"/>
                  </a:ext>
                </a:extLst>
              </a:tr>
              <a:tr h="704419">
                <a:tc>
                  <a:txBody>
                    <a:bodyPr/>
                    <a:lstStyle/>
                    <a:p>
                      <a:pPr algn="ctr"/>
                      <a:r>
                        <a:rPr lang="en-US" sz="2400" dirty="0">
                          <a:solidFill>
                            <a:srgbClr val="69BC45"/>
                          </a:solidFill>
                        </a:rPr>
                        <a:t>Large organic</a:t>
                      </a:r>
                      <a:r>
                        <a:rPr lang="en-US" sz="2400" baseline="0" dirty="0">
                          <a:solidFill>
                            <a:srgbClr val="69BC45"/>
                          </a:solidFill>
                        </a:rPr>
                        <a:t> molecules (polymers: proteins, carbs, fats)</a:t>
                      </a:r>
                      <a:endParaRPr lang="en-US" sz="2400" dirty="0">
                        <a:solidFill>
                          <a:srgbClr val="69BC45"/>
                        </a:solidFill>
                      </a:endParaRPr>
                    </a:p>
                  </a:txBody>
                  <a:tcPr marL="0" marR="0" marT="0" marB="0"/>
                </a:tc>
                <a:extLst>
                  <a:ext uri="{0D108BD9-81ED-4DB2-BD59-A6C34878D82A}">
                    <a16:rowId xmlns:a16="http://schemas.microsoft.com/office/drawing/2014/main" val="10003"/>
                  </a:ext>
                </a:extLst>
              </a:tr>
            </a:tbl>
          </a:graphicData>
        </a:graphic>
      </p:graphicFrame>
      <p:pic>
        <p:nvPicPr>
          <p:cNvPr id="10" name="Picture 4"/>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319713" y="1570038"/>
            <a:ext cx="1549400" cy="1154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8"/>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115175" y="1633538"/>
            <a:ext cx="1200150" cy="1027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 name="Picture 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037932" y="4014787"/>
            <a:ext cx="3529012" cy="1641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TextBox 8"/>
          <p:cNvSpPr txBox="1"/>
          <p:nvPr/>
        </p:nvSpPr>
        <p:spPr>
          <a:xfrm>
            <a:off x="415504" y="341886"/>
            <a:ext cx="8302573" cy="830997"/>
          </a:xfrm>
          <a:prstGeom prst="rect">
            <a:avLst/>
          </a:prstGeom>
          <a:solidFill>
            <a:schemeClr val="tx2">
              <a:lumMod val="40000"/>
              <a:lumOff val="60000"/>
            </a:schemeClr>
          </a:solidFill>
        </p:spPr>
        <p:txBody>
          <a:bodyPr wrap="none" rtlCol="0">
            <a:spAutoFit/>
          </a:bodyPr>
          <a:lstStyle/>
          <a:p>
            <a:r>
              <a:rPr lang="en-US" sz="4800" dirty="0">
                <a:solidFill>
                  <a:prstClr val="black"/>
                </a:solidFill>
              </a:rPr>
              <a:t>The </a:t>
            </a:r>
            <a:r>
              <a:rPr lang="en-US" sz="4800" dirty="0"/>
              <a:t>Matter</a:t>
            </a:r>
            <a:r>
              <a:rPr lang="en-US" sz="4800" dirty="0">
                <a:solidFill>
                  <a:srgbClr val="FF0000"/>
                </a:solidFill>
              </a:rPr>
              <a:t> </a:t>
            </a:r>
            <a:r>
              <a:rPr lang="en-US" sz="4800" dirty="0">
                <a:solidFill>
                  <a:prstClr val="black"/>
                </a:solidFill>
              </a:rPr>
              <a:t>Movement Question</a:t>
            </a:r>
          </a:p>
        </p:txBody>
      </p:sp>
      <p:sp>
        <p:nvSpPr>
          <p:cNvPr id="15" name="TextBox 7"/>
          <p:cNvSpPr txBox="1">
            <a:spLocks noChangeArrowheads="1"/>
          </p:cNvSpPr>
          <p:nvPr/>
        </p:nvSpPr>
        <p:spPr bwMode="auto">
          <a:xfrm>
            <a:off x="835620" y="5682727"/>
            <a:ext cx="3814419" cy="1015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defTabSz="457200" fontAlgn="base">
              <a:spcBef>
                <a:spcPct val="0"/>
              </a:spcBef>
              <a:spcAft>
                <a:spcPct val="0"/>
              </a:spcAft>
            </a:pPr>
            <a:r>
              <a:rPr lang="en-US" altLang="en-US" sz="2000" dirty="0">
                <a:solidFill>
                  <a:srgbClr val="000000"/>
                </a:solidFill>
              </a:rPr>
              <a:t>How do fungal cells use small organic molecules to grow and divide?</a:t>
            </a:r>
          </a:p>
        </p:txBody>
      </p:sp>
      <p:sp>
        <p:nvSpPr>
          <p:cNvPr id="2" name="Slide Number Placeholder 1">
            <a:extLst>
              <a:ext uri="{FF2B5EF4-FFF2-40B4-BE49-F238E27FC236}">
                <a16:creationId xmlns:a16="http://schemas.microsoft.com/office/drawing/2014/main" id="{A25FDBB3-7CB7-4734-BF3F-D7DCBC2DADCF}"/>
              </a:ext>
            </a:extLst>
          </p:cNvPr>
          <p:cNvSpPr>
            <a:spLocks noGrp="1"/>
          </p:cNvSpPr>
          <p:nvPr>
            <p:ph type="sldNum" sz="quarter" idx="10"/>
          </p:nvPr>
        </p:nvSpPr>
        <p:spPr/>
        <p:txBody>
          <a:bodyPr/>
          <a:lstStyle/>
          <a:p>
            <a:pPr>
              <a:defRPr/>
            </a:pPr>
            <a:fld id="{D07E269F-9726-44B7-92E4-7A50054E190B}" type="slidenum">
              <a:rPr lang="en-US" smtClean="0">
                <a:solidFill>
                  <a:prstClr val="black">
                    <a:tint val="75000"/>
                  </a:prstClr>
                </a:solidFill>
              </a:rPr>
              <a:pPr>
                <a:defRPr/>
              </a:pPr>
              <a:t>8</a:t>
            </a:fld>
            <a:endParaRPr lang="en-US">
              <a:solidFill>
                <a:prstClr val="black">
                  <a:tint val="75000"/>
                </a:prstClr>
              </a:solidFill>
            </a:endParaRPr>
          </a:p>
        </p:txBody>
      </p:sp>
    </p:spTree>
    <p:extLst>
      <p:ext uri="{BB962C8B-B14F-4D97-AF65-F5344CB8AC3E}">
        <p14:creationId xmlns:p14="http://schemas.microsoft.com/office/powerpoint/2010/main" val="3156030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359313E-C1DF-48B1-95AF-E4192BC71E0C}" type="slidenum">
              <a:rPr lang="en-US" smtClean="0">
                <a:solidFill>
                  <a:prstClr val="black">
                    <a:tint val="75000"/>
                  </a:prstClr>
                </a:solidFill>
              </a:rPr>
              <a:pPr>
                <a:defRPr/>
              </a:pPr>
              <a:t>9</a:t>
            </a:fld>
            <a:endParaRPr lang="en-US">
              <a:solidFill>
                <a:prstClr val="black">
                  <a:tint val="75000"/>
                </a:prstClr>
              </a:solidFill>
            </a:endParaRPr>
          </a:p>
        </p:txBody>
      </p:sp>
      <p:sp>
        <p:nvSpPr>
          <p:cNvPr id="5" name="TextBox 4"/>
          <p:cNvSpPr txBox="1"/>
          <p:nvPr/>
        </p:nvSpPr>
        <p:spPr>
          <a:xfrm>
            <a:off x="1730699" y="273845"/>
            <a:ext cx="5820329" cy="830997"/>
          </a:xfrm>
          <a:prstGeom prst="rect">
            <a:avLst/>
          </a:prstGeom>
          <a:solidFill>
            <a:schemeClr val="tx2">
              <a:lumMod val="40000"/>
              <a:lumOff val="60000"/>
            </a:schemeClr>
          </a:solidFill>
        </p:spPr>
        <p:txBody>
          <a:bodyPr wrap="square" rtlCol="0">
            <a:spAutoFit/>
          </a:bodyPr>
          <a:lstStyle/>
          <a:p>
            <a:pPr algn="ctr"/>
            <a:r>
              <a:rPr lang="en-US" sz="4800" dirty="0"/>
              <a:t>Matter</a:t>
            </a:r>
            <a:r>
              <a:rPr lang="en-US" sz="4800" dirty="0">
                <a:solidFill>
                  <a:srgbClr val="FF0000"/>
                </a:solidFill>
              </a:rPr>
              <a:t> </a:t>
            </a:r>
            <a:r>
              <a:rPr lang="en-US" sz="4800" dirty="0">
                <a:solidFill>
                  <a:prstClr val="black"/>
                </a:solidFill>
              </a:rPr>
              <a:t>Movement</a:t>
            </a:r>
          </a:p>
        </p:txBody>
      </p:sp>
      <p:sp>
        <p:nvSpPr>
          <p:cNvPr id="7" name="Rectangle 6"/>
          <p:cNvSpPr/>
          <p:nvPr/>
        </p:nvSpPr>
        <p:spPr>
          <a:xfrm>
            <a:off x="5510209" y="1190037"/>
            <a:ext cx="3446716" cy="4031873"/>
          </a:xfrm>
          <a:prstGeom prst="rect">
            <a:avLst/>
          </a:prstGeom>
        </p:spPr>
        <p:txBody>
          <a:bodyPr wrap="square">
            <a:spAutoFit/>
          </a:bodyPr>
          <a:lstStyle/>
          <a:p>
            <a:r>
              <a:rPr lang="en-US" sz="3200" dirty="0"/>
              <a:t>Do you have:</a:t>
            </a:r>
          </a:p>
          <a:p>
            <a:pPr marL="457200" indent="-457200">
              <a:buFont typeface="Arial"/>
              <a:buChar char="•"/>
            </a:pPr>
            <a:r>
              <a:rPr lang="en-US" sz="3200" dirty="0"/>
              <a:t>an arrow showing small organic molecules or monomers going into the fungal cell? </a:t>
            </a:r>
          </a:p>
        </p:txBody>
      </p:sp>
      <p:grpSp>
        <p:nvGrpSpPr>
          <p:cNvPr id="2" name="Group 1"/>
          <p:cNvGrpSpPr/>
          <p:nvPr/>
        </p:nvGrpSpPr>
        <p:grpSpPr>
          <a:xfrm>
            <a:off x="775008" y="1743423"/>
            <a:ext cx="4949094" cy="3895081"/>
            <a:chOff x="775008" y="1743423"/>
            <a:chExt cx="4949094" cy="3895081"/>
          </a:xfrm>
        </p:grpSpPr>
        <p:grpSp>
          <p:nvGrpSpPr>
            <p:cNvPr id="17" name="Group 16"/>
            <p:cNvGrpSpPr/>
            <p:nvPr/>
          </p:nvGrpSpPr>
          <p:grpSpPr>
            <a:xfrm>
              <a:off x="775008" y="1743423"/>
              <a:ext cx="4949094" cy="3895081"/>
              <a:chOff x="0" y="0"/>
              <a:chExt cx="3552825" cy="2783205"/>
            </a:xfrm>
          </p:grpSpPr>
          <p:cxnSp>
            <p:nvCxnSpPr>
              <p:cNvPr id="18" name="Straight Connector 17"/>
              <p:cNvCxnSpPr/>
              <p:nvPr/>
            </p:nvCxnSpPr>
            <p:spPr>
              <a:xfrm flipH="1">
                <a:off x="800100" y="685800"/>
                <a:ext cx="1722756" cy="34290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1714500" y="685800"/>
                <a:ext cx="792480" cy="160020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pic>
            <p:nvPicPr>
              <p:cNvPr id="20" name="Picture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4500" y="0"/>
                <a:ext cx="1838325" cy="1681480"/>
              </a:xfrm>
              <a:prstGeom prst="rect">
                <a:avLst/>
              </a:prstGeom>
            </p:spPr>
          </p:pic>
          <p:pic>
            <p:nvPicPr>
              <p:cNvPr id="21" name="Picture 20" descr="Macintosh HD:Users:kirstenedwards:Dropbox (CarbonTIME):2 CTIME2 General:2.2 Curriculum Development:2.2.2 Media and Images:1 From Craig:B&amp;W line drawings:Cells:Fungi:mushroom cell.png"/>
              <p:cNvPicPr>
                <a:picLocks noChangeAspect="1"/>
              </p:cNvPicPr>
              <p:nvPr/>
            </p:nvPicPr>
            <p:blipFill rotWithShape="1">
              <a:blip r:embed="rId4" cstate="print">
                <a:extLst>
                  <a:ext uri="{28A0092B-C50C-407E-A947-70E740481C1C}">
                    <a14:useLocalDpi xmlns:a14="http://schemas.microsoft.com/office/drawing/2010/main" val="0"/>
                  </a:ext>
                </a:extLst>
              </a:blip>
              <a:srcRect l="14898" t="6616" r="4516" b="13540"/>
              <a:stretch/>
            </p:blipFill>
            <p:spPr bwMode="auto">
              <a:xfrm>
                <a:off x="0" y="1028700"/>
                <a:ext cx="1769745" cy="1754505"/>
              </a:xfrm>
              <a:prstGeom prst="ellipse">
                <a:avLst/>
              </a:prstGeom>
              <a:noFill/>
              <a:ln w="9525" cap="flat" cmpd="sng" algn="ctr">
                <a:solidFill>
                  <a:sysClr val="windowText" lastClr="000000"/>
                </a:solidFill>
                <a:prstDash val="solid"/>
                <a:round/>
                <a:headEnd type="none" w="med" len="med"/>
                <a:tailEnd type="none" w="med" len="med"/>
              </a:ln>
              <a:effectLst/>
              <a:extLst>
                <a:ext uri="{53640926-AAD7-44d8-BBD7-CCE9431645EC}">
                  <a14:shadowObscured xmlns="" xmlns:a14="http://schemas.microsoft.com/office/drawing/2010/main"/>
                </a:ext>
              </a:extLst>
            </p:spPr>
          </p:pic>
        </p:grpSp>
        <p:cxnSp>
          <p:nvCxnSpPr>
            <p:cNvPr id="8" name="Curved Connector 7"/>
            <p:cNvCxnSpPr/>
            <p:nvPr/>
          </p:nvCxnSpPr>
          <p:spPr>
            <a:xfrm rot="16200000" flipH="1">
              <a:off x="984684" y="2741592"/>
              <a:ext cx="1723880" cy="332960"/>
            </a:xfrm>
            <a:prstGeom prst="curvedConnector3">
              <a:avLst>
                <a:gd name="adj1" fmla="val 50000"/>
              </a:avLst>
            </a:prstGeom>
            <a:ln w="38100">
              <a:solidFill>
                <a:srgbClr val="00B050"/>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1730699" y="1826945"/>
              <a:ext cx="1401844" cy="615553"/>
            </a:xfrm>
            <a:prstGeom prst="rect">
              <a:avLst/>
            </a:prstGeom>
            <a:solidFill>
              <a:schemeClr val="bg1"/>
            </a:solidFill>
            <a:ln>
              <a:solidFill>
                <a:schemeClr val="tx1"/>
              </a:solidFill>
            </a:ln>
          </p:spPr>
          <p:txBody>
            <a:bodyPr wrap="square" rtlCol="0">
              <a:spAutoFit/>
            </a:bodyPr>
            <a:lstStyle/>
            <a:p>
              <a:r>
                <a:rPr lang="en-US" sz="1700" dirty="0"/>
                <a:t>Small </a:t>
              </a:r>
              <a:r>
                <a:rPr lang="en-US" sz="1700"/>
                <a:t>Organic Molecules</a:t>
              </a:r>
              <a:endParaRPr lang="en-US" sz="1700" dirty="0"/>
            </a:p>
          </p:txBody>
        </p:sp>
      </p:grpSp>
    </p:spTree>
    <p:extLst>
      <p:ext uri="{BB962C8B-B14F-4D97-AF65-F5344CB8AC3E}">
        <p14:creationId xmlns:p14="http://schemas.microsoft.com/office/powerpoint/2010/main" val="712741959"/>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4628</TotalTime>
  <Words>3653</Words>
  <Application>Microsoft Macintosh PowerPoint</Application>
  <PresentationFormat>On-screen Show (4:3)</PresentationFormat>
  <Paragraphs>264</Paragraphs>
  <Slides>20</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Helvetica Neue</vt:lpstr>
      <vt:lpstr>1_Office Theme</vt:lpstr>
      <vt:lpstr>PowerPoint Presentation</vt:lpstr>
      <vt:lpstr>Unit Map</vt:lpstr>
      <vt:lpstr>Revisit your arguments</vt:lpstr>
      <vt:lpstr>How do fungi use food as materials for growth?</vt:lpstr>
      <vt:lpstr>Step 2: Biosynthesis</vt:lpstr>
      <vt:lpstr>Constructing explanations</vt:lpstr>
      <vt:lpstr>Comparing Ideas with a Partner</vt:lpstr>
      <vt:lpstr>PowerPoint Presentation</vt:lpstr>
      <vt:lpstr>PowerPoint Presentation</vt:lpstr>
      <vt:lpstr>PowerPoint Presentation</vt:lpstr>
      <vt:lpstr>PowerPoint Presentation</vt:lpstr>
      <vt:lpstr>Matter Change</vt:lpstr>
      <vt:lpstr>Matter Change</vt:lpstr>
      <vt:lpstr>Energy Change</vt:lpstr>
      <vt:lpstr>Telling the Whole Story</vt:lpstr>
      <vt:lpstr>Discuss with a partner</vt:lpstr>
      <vt:lpstr>How have your ideas changed?</vt:lpstr>
      <vt:lpstr>Revisit unanswered questions</vt:lpstr>
      <vt:lpstr>Learning Tracking Tool</vt:lpstr>
      <vt:lpstr>Exit Ticket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Animals Lesson 4.2</dc:title>
  <dc:creator>Jennifer</dc:creator>
  <cp:lastModifiedBy>Tompkins, Elizabeth</cp:lastModifiedBy>
  <cp:revision>119</cp:revision>
  <dcterms:created xsi:type="dcterms:W3CDTF">2015-08-01T15:02:05Z</dcterms:created>
  <dcterms:modified xsi:type="dcterms:W3CDTF">2020-03-23T18:32:59Z</dcterms:modified>
</cp:coreProperties>
</file>