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71" r:id="rId2"/>
    <p:sldId id="272" r:id="rId3"/>
    <p:sldId id="268" r:id="rId4"/>
    <p:sldId id="269" r:id="rId5"/>
    <p:sldId id="277" r:id="rId6"/>
    <p:sldId id="274" r:id="rId7"/>
    <p:sldId id="278"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07"/>
    <p:restoredTop sz="64222"/>
  </p:normalViewPr>
  <p:slideViewPr>
    <p:cSldViewPr snapToGrid="0" snapToObjects="1">
      <p:cViewPr varScale="1">
        <p:scale>
          <a:sx n="59" d="100"/>
          <a:sy n="59" d="100"/>
        </p:scale>
        <p:origin x="248"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6.3 Comparing Decomposers, Plants, and Animals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172415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3-4. Have students work to explain the scenarios on the slides about decomposer’s growth, movement, and function.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discuss the scenarios with a partner and then discuss each as a class.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918796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3-4. Have students work to explain the scenarios on the slides about decomposer’s growth, movement, and function.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discuss the scenarios with a partner and then discuss each as a class.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515732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decomposers, plants, and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6.3 Comparing Decomposers, Plants, and Animals PPT. Tell students they will be comparing what they learned about in the </a:t>
            </a:r>
            <a:r>
              <a:rPr lang="en-US" sz="1200" i="1" kern="1200" dirty="0">
                <a:solidFill>
                  <a:schemeClr val="tx1"/>
                </a:solidFill>
                <a:effectLst/>
                <a:latin typeface="+mn-lt"/>
                <a:ea typeface="+mn-ea"/>
                <a:cs typeface="+mn-cs"/>
              </a:rPr>
              <a:t>Plants</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Animals</a:t>
            </a:r>
            <a:r>
              <a:rPr lang="en-US" sz="1200" kern="1200" dirty="0">
                <a:solidFill>
                  <a:schemeClr val="tx1"/>
                </a:solidFill>
                <a:effectLst/>
                <a:latin typeface="+mn-lt"/>
                <a:ea typeface="+mn-ea"/>
                <a:cs typeface="+mn-cs"/>
              </a:rPr>
              <a:t> units with what they have learned about decomposers.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the 6.3 Comparing Decomposers, Plants, and Animals Worksheet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comparison individually or in pairs.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Students may need to look back at their Process Tools from </a:t>
            </a:r>
            <a:r>
              <a:rPr lang="en-US" sz="1200" i="1" kern="1200" dirty="0">
                <a:solidFill>
                  <a:schemeClr val="tx1"/>
                </a:solidFill>
                <a:effectLst/>
                <a:latin typeface="+mn-lt"/>
                <a:ea typeface="+mn-ea"/>
                <a:cs typeface="+mn-cs"/>
              </a:rPr>
              <a:t>Plants</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Animals</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6 of the PPT to remind students that good answers to the questions about decomposers, plants, and animals should address each of the four numbered questions of the Three Questions 11 x 17 Poster (or Handout).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703360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decomposers, plants, and animals.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6 of the PPT to remind students that good answers to the questions about decomposers, plants, and animals should address each of the four numbered questions of the Three Questions 11 x 17 Poster (or Handout).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420371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6.3 Comparing Decomposers, Plants, and Animals PPT.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Go through the worksheet with the class and have students share their ideas. At this point in the unit, students should have scientifically correct explanations. Check that they are following the rules about matter and energy.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1259079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4"/>
            <a:ext cx="8229600" cy="2500815"/>
          </a:xfrm>
        </p:spPr>
        <p:txBody>
          <a:bodyPr>
            <a:normAutofit/>
          </a:bodyPr>
          <a:lstStyle/>
          <a:p>
            <a:r>
              <a:rPr lang="en-US" i="1" dirty="0">
                <a:cs typeface="Arial"/>
              </a:rPr>
              <a:t>Decomposers </a:t>
            </a:r>
            <a:r>
              <a:rPr lang="en-US" dirty="0">
                <a:cs typeface="Arial"/>
              </a:rPr>
              <a:t>Unit</a:t>
            </a:r>
            <a:br>
              <a:rPr lang="en-US" dirty="0">
                <a:cs typeface="Arial"/>
              </a:rPr>
            </a:br>
            <a:r>
              <a:rPr lang="en-US" dirty="0">
                <a:cs typeface="Arial"/>
              </a:rPr>
              <a:t>Activity 6.3 Comparing Decomposers, Plants, and Animals</a:t>
            </a:r>
          </a:p>
        </p:txBody>
      </p:sp>
      <p:pic>
        <p:nvPicPr>
          <p:cNvPr id="9" name="Picture 8"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6056" y="937328"/>
            <a:ext cx="637930" cy="568377"/>
          </a:xfrm>
          <a:prstGeom prst="rect">
            <a:avLst/>
          </a:prstGeom>
        </p:spPr>
      </p:pic>
      <p:pic>
        <p:nvPicPr>
          <p:cNvPr id="13" name="Picture 12"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02676">
            <a:off x="7947511" y="1298200"/>
            <a:ext cx="637930" cy="568377"/>
          </a:xfrm>
          <a:prstGeom prst="rect">
            <a:avLst/>
          </a:prstGeom>
        </p:spPr>
      </p:pic>
      <p:pic>
        <p:nvPicPr>
          <p:cNvPr id="14" name="Picture 13" descr="aerobic bacteriu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373117">
            <a:off x="6895832" y="1072552"/>
            <a:ext cx="637930" cy="568377"/>
          </a:xfrm>
          <a:prstGeom prst="rect">
            <a:avLst/>
          </a:prstGeom>
        </p:spPr>
      </p:pic>
      <p:pic>
        <p:nvPicPr>
          <p:cNvPr id="16" name="Picture 15" descr="mold0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914" y="4218980"/>
            <a:ext cx="2275959" cy="1435757"/>
          </a:xfrm>
          <a:prstGeom prst="rect">
            <a:avLst/>
          </a:prstGeom>
        </p:spPr>
      </p:pic>
      <p:pic>
        <p:nvPicPr>
          <p:cNvPr id="17" name="Picture 16" descr="mushroom lin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32208" y="4114721"/>
            <a:ext cx="2493390" cy="2280620"/>
          </a:xfrm>
          <a:prstGeom prst="rect">
            <a:avLst/>
          </a:prstGeom>
        </p:spPr>
      </p:pic>
      <p:pic>
        <p:nvPicPr>
          <p:cNvPr id="18" name="Picture 17" descr="shelf fungu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4218980"/>
            <a:ext cx="2364380" cy="1878387"/>
          </a:xfrm>
          <a:prstGeom prst="rect">
            <a:avLst/>
          </a:prstGeom>
        </p:spPr>
      </p:pic>
      <p:sp>
        <p:nvSpPr>
          <p:cNvPr id="5" name="Slide Number Placeholder 4">
            <a:extLst>
              <a:ext uri="{FF2B5EF4-FFF2-40B4-BE49-F238E27FC236}">
                <a16:creationId xmlns:a16="http://schemas.microsoft.com/office/drawing/2014/main" id="{C0C54154-AF11-4CC1-B412-7D4E8429F921}"/>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Map</a:t>
            </a:r>
          </a:p>
        </p:txBody>
      </p:sp>
      <p:sp>
        <p:nvSpPr>
          <p:cNvPr id="4" name="Slide Number Placeholder 3"/>
          <p:cNvSpPr>
            <a:spLocks noGrp="1"/>
          </p:cNvSpPr>
          <p:nvPr>
            <p:ph type="sldNum" sz="quarter" idx="4294967295"/>
          </p:nvPr>
        </p:nvSpPr>
        <p:spPr>
          <a:xfrm>
            <a:off x="6553200" y="6411913"/>
            <a:ext cx="2133600" cy="365125"/>
          </a:xfrm>
          <a:prstGeom prst="rect">
            <a:avLst/>
          </a:prstGeom>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pic>
        <p:nvPicPr>
          <p:cNvPr id="7" name="Content Placeholder 6">
            <a:extLst>
              <a:ext uri="{FF2B5EF4-FFF2-40B4-BE49-F238E27FC236}">
                <a16:creationId xmlns:a16="http://schemas.microsoft.com/office/drawing/2014/main" id="{BE15E194-D68B-A74F-BADC-84CB794FD525}"/>
              </a:ext>
            </a:extLst>
          </p:cNvPr>
          <p:cNvPicPr>
            <a:picLocks noGrp="1" noChangeAspect="1"/>
          </p:cNvPicPr>
          <p:nvPr>
            <p:ph idx="1"/>
          </p:nvPr>
        </p:nvPicPr>
        <p:blipFill>
          <a:blip r:embed="rId3"/>
          <a:stretch>
            <a:fillRect/>
          </a:stretch>
        </p:blipFill>
        <p:spPr>
          <a:xfrm>
            <a:off x="282103" y="1640089"/>
            <a:ext cx="8229600" cy="4594302"/>
          </a:xfrm>
        </p:spPr>
      </p:pic>
      <p:sp>
        <p:nvSpPr>
          <p:cNvPr id="8" name="Oval Callout 7"/>
          <p:cNvSpPr>
            <a:spLocks noChangeArrowheads="1"/>
          </p:cNvSpPr>
          <p:nvPr/>
        </p:nvSpPr>
        <p:spPr bwMode="auto">
          <a:xfrm rot="6880210">
            <a:off x="7947437" y="1782613"/>
            <a:ext cx="1057275" cy="1002972"/>
          </a:xfrm>
          <a:prstGeom prst="wedgeEllipseCallout">
            <a:avLst>
              <a:gd name="adj1" fmla="val 164834"/>
              <a:gd name="adj2" fmla="val -13295"/>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17004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Scenarios of Decomposer Growth, Movement, and Functioning</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
        <p:nvSpPr>
          <p:cNvPr id="3" name="TextBox 2"/>
          <p:cNvSpPr txBox="1"/>
          <p:nvPr/>
        </p:nvSpPr>
        <p:spPr>
          <a:xfrm>
            <a:off x="339436" y="1662132"/>
            <a:ext cx="8158080" cy="5262979"/>
          </a:xfrm>
          <a:prstGeom prst="rect">
            <a:avLst/>
          </a:prstGeom>
          <a:noFill/>
        </p:spPr>
        <p:txBody>
          <a:bodyPr wrap="square" rtlCol="0">
            <a:spAutoFit/>
          </a:bodyPr>
          <a:lstStyle/>
          <a:p>
            <a:pPr marL="342900" indent="-342900">
              <a:buAutoNum type="arabicPeriod"/>
            </a:pPr>
            <a:r>
              <a:rPr lang="en-US" sz="2800" dirty="0"/>
              <a:t>A pile of leaves sits for a few weeks. If you put your hand on the leaf pile, it feels warm. Where did the heat come from?</a:t>
            </a:r>
          </a:p>
          <a:p>
            <a:pPr marL="342900" indent="-342900">
              <a:buFontTx/>
              <a:buAutoNum type="arabicPeriod"/>
            </a:pPr>
            <a:r>
              <a:rPr lang="en-US" sz="2800" dirty="0"/>
              <a:t>An apple is left to sit on a back porch accidentally. After a week, the apple is much smaller. What happened to the matter that used to be part of the apple?</a:t>
            </a:r>
          </a:p>
          <a:p>
            <a:pPr marL="342900" indent="-342900">
              <a:buAutoNum type="arabicPeriod"/>
            </a:pPr>
            <a:r>
              <a:rPr lang="en-US" sz="2800" dirty="0"/>
              <a:t>A stand of mushrooms shoot up around the base of a large tree. Where did the mushrooms get the energy they needed to push themselves out of the leaf litter?</a:t>
            </a:r>
          </a:p>
          <a:p>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
        <p:nvSpPr>
          <p:cNvPr id="6" name="TextBox 5"/>
          <p:cNvSpPr txBox="1"/>
          <p:nvPr/>
        </p:nvSpPr>
        <p:spPr>
          <a:xfrm>
            <a:off x="457200" y="1642558"/>
            <a:ext cx="8229600" cy="4678204"/>
          </a:xfrm>
          <a:prstGeom prst="rect">
            <a:avLst/>
          </a:prstGeom>
          <a:noFill/>
        </p:spPr>
        <p:txBody>
          <a:bodyPr wrap="square" rtlCol="0">
            <a:spAutoFit/>
          </a:bodyPr>
          <a:lstStyle/>
          <a:p>
            <a:r>
              <a:rPr lang="en-US" sz="2800" dirty="0"/>
              <a:t>4. Millions of bacteria live on the tip of your finger. They multiply quickly. Where do they get the material to make new cells? </a:t>
            </a:r>
          </a:p>
          <a:p>
            <a:endParaRPr lang="en-US" sz="2800" dirty="0"/>
          </a:p>
          <a:p>
            <a:r>
              <a:rPr lang="en-US" sz="2800" dirty="0"/>
              <a:t>5. A container of leftover macaroni and cheese is left in a refrigerator for a long time. A layer of mold grows on top of the food. When you open the container, the inside of the lid is covered with water. Where did the water come from?</a:t>
            </a:r>
          </a:p>
          <a:p>
            <a:endParaRPr lang="en-US" sz="2800"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Decomposers, Plants, and Animals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
        <p:nvSpPr>
          <p:cNvPr id="6" name="TextBox 5"/>
          <p:cNvSpPr txBox="1"/>
          <p:nvPr/>
        </p:nvSpPr>
        <p:spPr>
          <a:xfrm>
            <a:off x="457200" y="2013806"/>
            <a:ext cx="3122908" cy="3477875"/>
          </a:xfrm>
          <a:prstGeom prst="rect">
            <a:avLst/>
          </a:prstGeom>
          <a:noFill/>
        </p:spPr>
        <p:txBody>
          <a:bodyPr wrap="square" rtlCol="0">
            <a:spAutoFit/>
          </a:bodyPr>
          <a:lstStyle/>
          <a:p>
            <a:r>
              <a:rPr lang="en-US" sz="2200" dirty="0"/>
              <a:t>Use what you learned in Decomposers, Plants, and Animals to trace carbon atoms in decomposers, plants, and animals.</a:t>
            </a:r>
          </a:p>
          <a:p>
            <a:pPr marL="342900" indent="-342900">
              <a:buFont typeface="Arial" charset="0"/>
              <a:buChar char="•"/>
            </a:pPr>
            <a:r>
              <a:rPr lang="en-US" sz="2200" dirty="0"/>
              <a:t>You may want to look back at your Process Tools from </a:t>
            </a:r>
            <a:r>
              <a:rPr lang="en-US" sz="2200" i="1" dirty="0"/>
              <a:t>Decomposers</a:t>
            </a:r>
            <a:r>
              <a:rPr lang="en-US" sz="2200" dirty="0"/>
              <a:t>, </a:t>
            </a:r>
            <a:r>
              <a:rPr lang="en-US" sz="2200" i="1" dirty="0"/>
              <a:t>Plants</a:t>
            </a:r>
            <a:r>
              <a:rPr lang="en-US" sz="2200" dirty="0"/>
              <a:t>, and </a:t>
            </a:r>
            <a:r>
              <a:rPr lang="en-US" sz="2200" i="1" dirty="0"/>
              <a:t>Animals</a:t>
            </a:r>
            <a:r>
              <a:rPr lang="en-US" sz="2200" dirty="0"/>
              <a:t>. </a:t>
            </a:r>
          </a:p>
        </p:txBody>
      </p:sp>
      <p:pic>
        <p:nvPicPr>
          <p:cNvPr id="5" name="Picture 4">
            <a:extLst>
              <a:ext uri="{FF2B5EF4-FFF2-40B4-BE49-F238E27FC236}">
                <a16:creationId xmlns:a16="http://schemas.microsoft.com/office/drawing/2014/main" id="{6EAF7A90-47C4-C941-8D02-CBF7A95F8D39}"/>
              </a:ext>
            </a:extLst>
          </p:cNvPr>
          <p:cNvPicPr>
            <a:picLocks noChangeAspect="1"/>
          </p:cNvPicPr>
          <p:nvPr/>
        </p:nvPicPr>
        <p:blipFill>
          <a:blip r:embed="rId3"/>
          <a:stretch>
            <a:fillRect/>
          </a:stretch>
        </p:blipFill>
        <p:spPr>
          <a:xfrm>
            <a:off x="3643818" y="2013806"/>
            <a:ext cx="5078650" cy="3113433"/>
          </a:xfrm>
          <a:prstGeom prst="rect">
            <a:avLst/>
          </a:prstGeom>
          <a:ln>
            <a:solidFill>
              <a:schemeClr val="tx1"/>
            </a:solidFill>
          </a:ln>
        </p:spPr>
      </p:pic>
    </p:spTree>
    <p:extLst>
      <p:ext uri="{BB962C8B-B14F-4D97-AF65-F5344CB8AC3E}">
        <p14:creationId xmlns:p14="http://schemas.microsoft.com/office/powerpoint/2010/main" val="1095568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200871" y="124077"/>
            <a:ext cx="8764964" cy="584775"/>
          </a:xfrm>
          <a:prstGeom prst="rect">
            <a:avLst/>
          </a:prstGeom>
          <a:noFill/>
        </p:spPr>
        <p:txBody>
          <a:bodyPr wrap="none" rtlCol="0">
            <a:spAutoFit/>
          </a:bodyPr>
          <a:lstStyle/>
          <a:p>
            <a:r>
              <a:rPr lang="en-US" sz="3200" dirty="0"/>
              <a:t>Good answers to questions about decomposer cells</a:t>
            </a:r>
          </a:p>
        </p:txBody>
      </p:sp>
      <p:sp>
        <p:nvSpPr>
          <p:cNvPr id="2" name="Slide Number Placeholder 1">
            <a:extLst>
              <a:ext uri="{FF2B5EF4-FFF2-40B4-BE49-F238E27FC236}">
                <a16:creationId xmlns:a16="http://schemas.microsoft.com/office/drawing/2014/main" id="{F96F0701-072F-4CFD-B084-B4424B1BAC2A}"/>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933211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a:xfrm>
            <a:off x="457200" y="1504826"/>
            <a:ext cx="8229600" cy="4617005"/>
          </a:xfrm>
        </p:spPr>
        <p:txBody>
          <a:bodyPr>
            <a:normAutofit/>
          </a:bodyPr>
          <a:lstStyle/>
          <a:p>
            <a:r>
              <a:rPr lang="en-US" dirty="0"/>
              <a:t>How do carbon atoms move into, through, and out of decomposers, plants, and animals?</a:t>
            </a:r>
          </a:p>
          <a:p>
            <a:r>
              <a:rPr lang="en-US" dirty="0"/>
              <a:t>How are the molecules carbon atoms are in changed in decomposers, plants, and animals?</a:t>
            </a:r>
          </a:p>
          <a:p>
            <a:r>
              <a:rPr lang="en-US" dirty="0"/>
              <a:t>How is energy transformed in decomposers, plants, and animals?</a:t>
            </a:r>
          </a:p>
          <a:p>
            <a:r>
              <a:rPr lang="en-US" dirty="0"/>
              <a:t>Are decomposers more like plants or animals?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326570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1013</TotalTime>
  <Words>1168</Words>
  <Application>Microsoft Macintosh PowerPoint</Application>
  <PresentationFormat>On-screen Show (4:3)</PresentationFormat>
  <Paragraphs>98</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Helvetica Neue</vt:lpstr>
      <vt:lpstr>Office Theme</vt:lpstr>
      <vt:lpstr>Decomposers Unit Activity 6.3 Comparing Decomposers, Plants, and Animals</vt:lpstr>
      <vt:lpstr>Unit Map</vt:lpstr>
      <vt:lpstr>Scenarios of Decomposer Growth, Movement, and Functioning</vt:lpstr>
      <vt:lpstr>More Scenarios</vt:lpstr>
      <vt:lpstr>Comparing Decomposers, Plants, and Animals</vt:lpstr>
      <vt:lpstr>PowerPoint Presentation</vt:lpstr>
      <vt:lpstr>Share Your Answers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86</cp:revision>
  <dcterms:created xsi:type="dcterms:W3CDTF">2013-03-15T22:46:26Z</dcterms:created>
  <dcterms:modified xsi:type="dcterms:W3CDTF">2019-11-11T19:55:34Z</dcterms:modified>
</cp:coreProperties>
</file>