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332" r:id="rId2"/>
    <p:sldId id="377" r:id="rId3"/>
    <p:sldId id="363" r:id="rId4"/>
    <p:sldId id="343" r:id="rId5"/>
    <p:sldId id="342" r:id="rId6"/>
    <p:sldId id="345" r:id="rId7"/>
    <p:sldId id="365" r:id="rId8"/>
    <p:sldId id="366" r:id="rId9"/>
    <p:sldId id="361" r:id="rId10"/>
    <p:sldId id="367" r:id="rId11"/>
    <p:sldId id="358" r:id="rId12"/>
    <p:sldId id="370" r:id="rId13"/>
    <p:sldId id="371" r:id="rId14"/>
    <p:sldId id="352" r:id="rId15"/>
    <p:sldId id="360" r:id="rId16"/>
    <p:sldId id="372" r:id="rId17"/>
    <p:sldId id="373" r:id="rId18"/>
    <p:sldId id="374" r:id="rId19"/>
    <p:sldId id="375" r:id="rId20"/>
    <p:sldId id="376" r:id="rId2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itchFamily="34" charset="0"/>
        <a:ea typeface="+mn-ea"/>
        <a:cs typeface="+mn-cs"/>
      </a:defRPr>
    </a:lvl1pPr>
    <a:lvl2pPr marL="457200" algn="l" defTabSz="457200" rtl="0" fontAlgn="base">
      <a:spcBef>
        <a:spcPct val="0"/>
      </a:spcBef>
      <a:spcAft>
        <a:spcPct val="0"/>
      </a:spcAft>
      <a:defRPr kern="1200">
        <a:solidFill>
          <a:schemeClr val="tx1"/>
        </a:solidFill>
        <a:latin typeface="Calibri" pitchFamily="34" charset="0"/>
        <a:ea typeface="+mn-ea"/>
        <a:cs typeface="+mn-cs"/>
      </a:defRPr>
    </a:lvl2pPr>
    <a:lvl3pPr marL="914400" algn="l" defTabSz="457200" rtl="0" fontAlgn="base">
      <a:spcBef>
        <a:spcPct val="0"/>
      </a:spcBef>
      <a:spcAft>
        <a:spcPct val="0"/>
      </a:spcAft>
      <a:defRPr kern="1200">
        <a:solidFill>
          <a:schemeClr val="tx1"/>
        </a:solidFill>
        <a:latin typeface="Calibri" pitchFamily="34" charset="0"/>
        <a:ea typeface="+mn-ea"/>
        <a:cs typeface="+mn-cs"/>
      </a:defRPr>
    </a:lvl3pPr>
    <a:lvl4pPr marL="1371600" algn="l" defTabSz="457200" rtl="0" fontAlgn="base">
      <a:spcBef>
        <a:spcPct val="0"/>
      </a:spcBef>
      <a:spcAft>
        <a:spcPct val="0"/>
      </a:spcAft>
      <a:defRPr kern="1200">
        <a:solidFill>
          <a:schemeClr val="tx1"/>
        </a:solidFill>
        <a:latin typeface="Calibri" pitchFamily="34" charset="0"/>
        <a:ea typeface="+mn-ea"/>
        <a:cs typeface="+mn-cs"/>
      </a:defRPr>
    </a:lvl4pPr>
    <a:lvl5pPr marL="1828800" algn="l" defTabSz="457200"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1882">
          <p15:clr>
            <a:srgbClr val="A4A3A4"/>
          </p15:clr>
        </p15:guide>
        <p15:guide id="2" pos="11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16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85" autoAdjust="0"/>
    <p:restoredTop sz="39911" autoAdjust="0"/>
  </p:normalViewPr>
  <p:slideViewPr>
    <p:cSldViewPr snapToGrid="0" snapToObjects="1" showGuides="1">
      <p:cViewPr varScale="1">
        <p:scale>
          <a:sx n="33" d="100"/>
          <a:sy n="33" d="100"/>
        </p:scale>
        <p:origin x="1616" y="200"/>
      </p:cViewPr>
      <p:guideLst>
        <p:guide orient="horz" pos="1882"/>
        <p:guide pos="1132"/>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C32EC7A-E24D-4A04-A209-13D8BFCD96E2}" type="datetimeFigureOut">
              <a:rPr lang="en-US"/>
              <a:pPr>
                <a:defRPr/>
              </a:pPr>
              <a:t>11/10/19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156989C-F072-4A43-8A02-18E37B182F54}" type="slidenum">
              <a:rPr lang="en-US"/>
              <a:pPr>
                <a:defRPr/>
              </a:pPr>
              <a:t>‹#›</a:t>
            </a:fld>
            <a:endParaRPr lang="en-US"/>
          </a:p>
        </p:txBody>
      </p:sp>
    </p:spTree>
    <p:extLst>
      <p:ext uri="{BB962C8B-B14F-4D97-AF65-F5344CB8AC3E}">
        <p14:creationId xmlns:p14="http://schemas.microsoft.com/office/powerpoint/2010/main" val="36928946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EE6164C-12D9-4BE1-874C-536CD0064B6B}" type="datetimeFigureOut">
              <a:rPr lang="en-US"/>
              <a:pPr>
                <a:defRPr/>
              </a:pPr>
              <a:t>11/10/19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743F2B95-6723-4664-AF5C-EF8D4405177E}" type="slidenum">
              <a:rPr lang="en-US"/>
              <a:pPr>
                <a:defRPr/>
              </a:pPr>
              <a:t>‹#›</a:t>
            </a:fld>
            <a:endParaRPr lang="en-US"/>
          </a:p>
        </p:txBody>
      </p:sp>
    </p:spTree>
    <p:extLst>
      <p:ext uri="{BB962C8B-B14F-4D97-AF65-F5344CB8AC3E}">
        <p14:creationId xmlns:p14="http://schemas.microsoft.com/office/powerpoint/2010/main" val="2428501310"/>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plantpath.cornell.edu/PhotoLab/TimeLapse2/Amanita1_credits4_FC.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trace step 3-4 on the decomposer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to continue to follow the directions on 5.1 Tracing the Process for Fungi Growing: Digestion and Biosynthesis Directions. Have them pause after step 4.</a:t>
            </a:r>
          </a:p>
          <a:p>
            <a:r>
              <a:rPr lang="en-US" sz="1200" kern="1200" dirty="0">
                <a:solidFill>
                  <a:schemeClr val="tx1"/>
                </a:solidFill>
                <a:effectLst/>
                <a:latin typeface="+mn-lt"/>
                <a:ea typeface="+mn-ea"/>
                <a:cs typeface="+mn-cs"/>
              </a:rPr>
              <a:t>Show students Slide 9 to show how small organic molecules move into and through the hyphae.</a:t>
            </a:r>
          </a:p>
          <a:p>
            <a:r>
              <a:rPr lang="en-US" sz="1200" kern="1200" dirty="0">
                <a:solidFill>
                  <a:schemeClr val="tx1"/>
                </a:solidFill>
                <a:effectLst/>
                <a:latin typeface="+mn-lt"/>
                <a:ea typeface="+mn-ea"/>
                <a:cs typeface="+mn-cs"/>
              </a:rPr>
              <a:t>Use Slide 10 and 11 to transition students to tracing biosynthesis. Have students finish following the directions to trace biosynthesis. (Step 5 reminds students of cellular respiration).</a:t>
            </a:r>
            <a:r>
              <a:rPr lang="en-US" dirty="0">
                <a:effectLst/>
              </a:rPr>
              <a:t> </a:t>
            </a:r>
            <a:endParaRPr lang="en-US" baseline="0"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10</a:t>
            </a:fld>
            <a:endParaRPr lang="en-US"/>
          </a:p>
        </p:txBody>
      </p:sp>
    </p:spTree>
    <p:extLst>
      <p:ext uri="{BB962C8B-B14F-4D97-AF65-F5344CB8AC3E}">
        <p14:creationId xmlns:p14="http://schemas.microsoft.com/office/powerpoint/2010/main" val="1594677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trace step 3-4 on the decomposer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to continue to follow the directions on 5.1 Tracing the Process for Fungi Growing: Digestion and Biosynthesis Directions. Have them pause after step 4.</a:t>
            </a:r>
          </a:p>
          <a:p>
            <a:r>
              <a:rPr lang="en-US" sz="1200" kern="1200" dirty="0">
                <a:solidFill>
                  <a:schemeClr val="tx1"/>
                </a:solidFill>
                <a:effectLst/>
                <a:latin typeface="+mn-lt"/>
                <a:ea typeface="+mn-ea"/>
                <a:cs typeface="+mn-cs"/>
              </a:rPr>
              <a:t>Show students Slide 9 to show how small organic molecules move into and through the hyphae.</a:t>
            </a:r>
          </a:p>
          <a:p>
            <a:r>
              <a:rPr lang="en-US" sz="1200" kern="1200" dirty="0">
                <a:solidFill>
                  <a:schemeClr val="tx1"/>
                </a:solidFill>
                <a:effectLst/>
                <a:latin typeface="+mn-lt"/>
                <a:ea typeface="+mn-ea"/>
                <a:cs typeface="+mn-cs"/>
              </a:rPr>
              <a:t>Use Slide 10 and 11 to transition students to tracing biosynthesis. Have students finish following the directions to trace biosynthesis. (Step 5 reminds students of cellular respiration).</a:t>
            </a:r>
            <a:r>
              <a:rPr lang="en-US" dirty="0">
                <a:effectLst/>
              </a:rPr>
              <a:t> </a:t>
            </a:r>
            <a:endParaRPr lang="en-US" dirty="0"/>
          </a:p>
          <a:p>
            <a:endParaRPr lang="en-US" dirty="0"/>
          </a:p>
          <a:p>
            <a:r>
              <a:rPr lang="en-US" dirty="0"/>
              <a:t>Credit:</a:t>
            </a:r>
            <a:r>
              <a:rPr lang="en-US" baseline="0" dirty="0"/>
              <a:t> Craig Douglas, Michigan State University</a:t>
            </a:r>
          </a:p>
          <a:p>
            <a:pPr lvl="0"/>
            <a:endParaRPr lang="en-US" sz="1200" b="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577579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Show an animation of the process of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12-13 to show an animation of what happens to the molecules and chemical energy during biosynthesis.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While watching the slides, ask students what is happening to energy. Listen to see if they notice that chemical potential energy is conserved in the C-C- and C-H bonds through biosynthesis.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the Digestion and Biosynthesis 11 x 17 Posters to help students visualize the process.</a:t>
            </a:r>
            <a:r>
              <a:rPr lang="en-US" dirty="0">
                <a:effectLst/>
              </a:rPr>
              <a:t> </a:t>
            </a:r>
            <a:endParaRPr lang="en-US" altLang="en-US" dirty="0"/>
          </a:p>
          <a:p>
            <a:pPr>
              <a:spcBef>
                <a:spcPct val="0"/>
              </a:spcBef>
            </a:pPr>
            <a:endParaRPr lang="en-US" altLang="en-US" dirty="0"/>
          </a:p>
          <a:p>
            <a:pPr>
              <a:spcBef>
                <a:spcPct val="0"/>
              </a:spcBef>
            </a:pPr>
            <a:r>
              <a:rPr lang="en-US" altLang="en-US" dirty="0"/>
              <a:t>Image Credit: Craig Douglas, Michigan State University</a:t>
            </a:r>
          </a:p>
          <a:p>
            <a:pPr>
              <a:spcBef>
                <a:spcPct val="0"/>
              </a:spcBef>
            </a:pPr>
            <a:endParaRPr lang="en-US" altLang="en-US" dirty="0"/>
          </a:p>
        </p:txBody>
      </p:sp>
      <p:sp>
        <p:nvSpPr>
          <p:cNvPr id="5018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5C339355-8D08-4F5E-8D14-80965BD68565}" type="slidenum">
              <a:rPr lang="en-US" altLang="en-US">
                <a:solidFill>
                  <a:prstClr val="black"/>
                </a:solidFill>
              </a:rPr>
              <a:pPr fontAlgn="base">
                <a:spcBef>
                  <a:spcPct val="0"/>
                </a:spcBef>
                <a:spcAft>
                  <a:spcPct val="0"/>
                </a:spcAft>
              </a:pPr>
              <a:t>12</a:t>
            </a:fld>
            <a:endParaRPr lang="en-US" altLang="en-US">
              <a:solidFill>
                <a:prstClr val="black"/>
              </a:solidFill>
            </a:endParaRPr>
          </a:p>
        </p:txBody>
      </p:sp>
    </p:spTree>
    <p:extLst>
      <p:ext uri="{BB962C8B-B14F-4D97-AF65-F5344CB8AC3E}">
        <p14:creationId xmlns:p14="http://schemas.microsoft.com/office/powerpoint/2010/main" val="1550853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Show an animation of the process of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12-13 to show an animation of what happens to the molecules and chemical energy during biosynthesis.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While watching the slides, ask students what is happening to energy. Listen to see if they notice that chemical potential energy is conserved in the C-C- and C-H bonds through biosynthesis.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the Digestion and Biosynthesis 11 x 17 Posters to help students visualize the process.</a:t>
            </a:r>
            <a:r>
              <a:rPr lang="en-US" dirty="0">
                <a:effectLst/>
              </a:rPr>
              <a:t> </a:t>
            </a:r>
            <a:endParaRPr lang="en-US" altLang="en-US" dirty="0"/>
          </a:p>
          <a:p>
            <a:pPr>
              <a:spcBef>
                <a:spcPct val="0"/>
              </a:spcBef>
            </a:pPr>
            <a:endParaRPr lang="en-US" altLang="en-US" dirty="0"/>
          </a:p>
          <a:p>
            <a:pPr>
              <a:spcBef>
                <a:spcPct val="0"/>
              </a:spcBef>
            </a:pPr>
            <a:r>
              <a:rPr lang="en-US" altLang="en-US" dirty="0"/>
              <a:t>Image Credit: Craig Douglas, Michigan State University</a:t>
            </a:r>
          </a:p>
          <a:p>
            <a:pPr>
              <a:spcBef>
                <a:spcPct val="0"/>
              </a:spcBef>
            </a:pPr>
            <a:endParaRPr lang="en-US" altLang="en-US" dirty="0"/>
          </a:p>
        </p:txBody>
      </p:sp>
      <p:sp>
        <p:nvSpPr>
          <p:cNvPr id="5120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CA6308C-7459-4710-93B6-01C3DE082F9A}" type="slidenum">
              <a:rPr lang="en-US" altLang="en-US">
                <a:solidFill>
                  <a:prstClr val="black"/>
                </a:solidFill>
              </a:rPr>
              <a:pPr fontAlgn="base">
                <a:spcBef>
                  <a:spcPct val="0"/>
                </a:spcBef>
                <a:spcAft>
                  <a:spcPct val="0"/>
                </a:spcAft>
              </a:pPr>
              <a:t>13</a:t>
            </a:fld>
            <a:endParaRPr lang="en-US" altLang="en-US">
              <a:solidFill>
                <a:prstClr val="black"/>
              </a:solidFill>
            </a:endParaRPr>
          </a:p>
        </p:txBody>
      </p:sp>
    </p:spTree>
    <p:extLst>
      <p:ext uri="{BB962C8B-B14F-4D97-AF65-F5344CB8AC3E}">
        <p14:creationId xmlns:p14="http://schemas.microsoft.com/office/powerpoint/2010/main" val="795535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Ask students to consider what happens to small organic molecules not used by the fungi.</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Use Slide 14 to ask students what happens to small organic molecules not used in biosynthesis.</a:t>
            </a:r>
          </a:p>
          <a:p>
            <a:r>
              <a:rPr lang="en-US" sz="1200" kern="1200" dirty="0">
                <a:solidFill>
                  <a:schemeClr val="tx1"/>
                </a:solidFill>
                <a:effectLst/>
                <a:latin typeface="+mn-lt"/>
                <a:ea typeface="+mn-ea"/>
                <a:cs typeface="+mn-cs"/>
              </a:rPr>
              <a:t>Show Slide 15 to discuss what happens to other small organic molecules. Point out that a percentage stays in the soil as humus.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a:p>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31123912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Ask students to consider what happens to small organic molecules not used by the fungi.</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Use Slide 14 to ask students what happens to small organic molecules not used in biosynthesis.</a:t>
            </a:r>
          </a:p>
          <a:p>
            <a:r>
              <a:rPr lang="en-US" sz="1200" kern="1200" dirty="0">
                <a:solidFill>
                  <a:schemeClr val="tx1"/>
                </a:solidFill>
                <a:effectLst/>
                <a:latin typeface="+mn-lt"/>
                <a:ea typeface="+mn-ea"/>
                <a:cs typeface="+mn-cs"/>
              </a:rPr>
              <a:t>Show Slide 15 to discuss what happens to other small organic molecules. Point out that a percentage stays in the soil as humus. </a:t>
            </a:r>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15</a:t>
            </a:fld>
            <a:endParaRPr lang="en-US"/>
          </a:p>
        </p:txBody>
      </p:sp>
    </p:spTree>
    <p:extLst>
      <p:ext uri="{BB962C8B-B14F-4D97-AF65-F5344CB8AC3E}">
        <p14:creationId xmlns:p14="http://schemas.microsoft.com/office/powerpoint/2010/main" val="2624753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Transition to have students consider the atoms that make up decomposers.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of the PPT. Pass out 5.1 Tracing the Atoms and Energy in Fungi Worksheet to each student.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they have considered how molecules move through and are used by fungi they will now consider the atoms that make up decomposers.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top portions of the worksheet with students.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work with a partner to complete the first chart on the worksheet about atoms.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7391D197-197A-4C08-9E78-F87BE4A98A56}" type="slidenum">
              <a:rPr lang="en-US" smtClean="0"/>
              <a:t>16</a:t>
            </a:fld>
            <a:endParaRPr lang="en-US"/>
          </a:p>
        </p:txBody>
      </p:sp>
    </p:spTree>
    <p:extLst>
      <p:ext uri="{BB962C8B-B14F-4D97-AF65-F5344CB8AC3E}">
        <p14:creationId xmlns:p14="http://schemas.microsoft.com/office/powerpoint/2010/main" val="1683058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where the atoms that make up decomposers come from.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17 of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students that in Lesson 2 they learned about the molecules that make up cells and the atoms that make up the molecules.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Discuss the answers to the first chart on the worksheet. The atoms in the large organic molecules of fungi primarily come from food. Water and air are used during cellular respiration.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1604665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where the energy in decomposers come from.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18 of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complete the second chart on 5.1 Tracing the Atoms and Energy in Fungi Worksheet on energy with a partner.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19. Remind students that chemical energy is in C-C and C-H bonds.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Discuss students’ answers together. Chemical energy is only found in the food that decomposers take in. There is no chemical energy in the water or air decomposers take in. </a:t>
            </a:r>
            <a:endParaRPr lang="en-US" dirty="0"/>
          </a:p>
        </p:txBody>
      </p:sp>
      <p:sp>
        <p:nvSpPr>
          <p:cNvPr id="4" name="Slide Number Placeholder 3"/>
          <p:cNvSpPr>
            <a:spLocks noGrp="1"/>
          </p:cNvSpPr>
          <p:nvPr>
            <p:ph type="sldNum" sz="quarter" idx="10"/>
          </p:nvPr>
        </p:nvSpPr>
        <p:spPr/>
        <p:txBody>
          <a:bodyPr/>
          <a:lstStyle/>
          <a:p>
            <a:fld id="{7391D197-197A-4C08-9E78-F87BE4A98A56}" type="slidenum">
              <a:rPr lang="en-US" smtClean="0"/>
              <a:t>18</a:t>
            </a:fld>
            <a:endParaRPr lang="en-US"/>
          </a:p>
        </p:txBody>
      </p:sp>
    </p:spTree>
    <p:extLst>
      <p:ext uri="{BB962C8B-B14F-4D97-AF65-F5344CB8AC3E}">
        <p14:creationId xmlns:p14="http://schemas.microsoft.com/office/powerpoint/2010/main" val="1735317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where the energy in decomposers come from.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18 of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complete the second chart on 5.1 Tracing the Atoms and Energy in Fungi Worksheet on energy with a partner.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19. Remind students that chemical energy is in C-C and C-H bonds.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Discuss students’ answers together. Chemical energy is only found in the food that decomposers take in. There is no chemical energy in the water or air decomposers take in. </a:t>
            </a:r>
            <a:endParaRPr lang="en-US" dirty="0"/>
          </a:p>
        </p:txBody>
      </p:sp>
      <p:sp>
        <p:nvSpPr>
          <p:cNvPr id="4" name="Slide Number Placeholder 3"/>
          <p:cNvSpPr>
            <a:spLocks noGrp="1"/>
          </p:cNvSpPr>
          <p:nvPr>
            <p:ph type="sldNum" sz="quarter" idx="10"/>
          </p:nvPr>
        </p:nvSpPr>
        <p:spPr/>
        <p:txBody>
          <a:bodyPr/>
          <a:lstStyle/>
          <a:p>
            <a:fld id="{7391D197-197A-4C08-9E78-F87BE4A98A56}" type="slidenum">
              <a:rPr lang="en-US" smtClean="0"/>
              <a:t>19</a:t>
            </a:fld>
            <a:endParaRPr lang="en-US"/>
          </a:p>
        </p:txBody>
      </p:sp>
    </p:spTree>
    <p:extLst>
      <p:ext uri="{BB962C8B-B14F-4D97-AF65-F5344CB8AC3E}">
        <p14:creationId xmlns:p14="http://schemas.microsoft.com/office/powerpoint/2010/main" val="1520772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5.1 Tracing the Processes of Fungi Growing: Digestion and Biosynthesis PPT.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in today’s activity they will think about about how fungi grow through digestion and biosynthesis.</a:t>
            </a:r>
            <a:r>
              <a:rPr lang="en-US" dirty="0">
                <a:effectLst/>
              </a:rPr>
              <a:t> </a:t>
            </a:r>
            <a:endParaRPr lang="en-US" dirty="0"/>
          </a:p>
        </p:txBody>
      </p:sp>
      <p:sp>
        <p:nvSpPr>
          <p:cNvPr id="4" name="Slide Number Placeholder 3"/>
          <p:cNvSpPr>
            <a:spLocks noGrp="1"/>
          </p:cNvSpPr>
          <p:nvPr>
            <p:ph type="sldNum" sz="quarter" idx="5"/>
          </p:nvPr>
        </p:nvSpPr>
        <p:spPr/>
        <p:txBody>
          <a:bodyPr/>
          <a:lstStyle/>
          <a:p>
            <a:pPr>
              <a:defRPr/>
            </a:pPr>
            <a:fld id="{743F2B95-6723-4664-AF5C-EF8D4405177E}" type="slidenum">
              <a:rPr lang="en-US" smtClean="0"/>
              <a:pPr>
                <a:defRPr/>
              </a:pPr>
              <a:t>2</a:t>
            </a:fld>
            <a:endParaRPr lang="en-US"/>
          </a:p>
        </p:txBody>
      </p:sp>
    </p:spTree>
    <p:extLst>
      <p:ext uri="{BB962C8B-B14F-4D97-AF65-F5344CB8AC3E}">
        <p14:creationId xmlns:p14="http://schemas.microsoft.com/office/powerpoint/2010/main" val="26262871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Show students that there are many additional metabolic pathways.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20 and the Metabolic Pathways 11 x 17 Poster to show students that there are many more metabolic pathways besides what they learned about in this lesson.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poster only shows pathways in which small organic molecules are changed into other small organic molecules. There are other pathways that change small organic molecules into large organic molecules.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Organisms are complex; this poster also offers students a glimpse of their complexity.</a:t>
            </a:r>
            <a:r>
              <a:rPr lang="en-US" dirty="0">
                <a:effectLst/>
              </a:rPr>
              <a:t> </a:t>
            </a:r>
            <a:endParaRPr lang="en-US"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20</a:t>
            </a:fld>
            <a:endParaRPr lang="en-US"/>
          </a:p>
        </p:txBody>
      </p:sp>
    </p:spTree>
    <p:extLst>
      <p:ext uri="{BB962C8B-B14F-4D97-AF65-F5344CB8AC3E}">
        <p14:creationId xmlns:p14="http://schemas.microsoft.com/office/powerpoint/2010/main" val="2362700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Connecting Questions about Processes at Different Scales for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in the PPT. Show students the short clip of fungi growing. Follow the link in the PPT, in the materials list, or here (</a:t>
            </a:r>
            <a:r>
              <a:rPr lang="en-US" sz="1200" u="sng" kern="1200" dirty="0">
                <a:solidFill>
                  <a:schemeClr val="tx1"/>
                </a:solidFill>
                <a:effectLst/>
                <a:latin typeface="+mn-lt"/>
                <a:ea typeface="+mn-ea"/>
                <a:cs typeface="+mn-cs"/>
                <a:hlinkClick r:id="rId3" tooltip="퓽䀜"/>
              </a:rPr>
              <a:t>http://www.plantpath.cornell.edu/PhotoLab/TimeLapse2/Amanita1_credits4_FC.html</a:t>
            </a:r>
            <a:r>
              <a:rPr lang="en-US"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Introduce students to the macroscopic driving question: </a:t>
            </a:r>
            <a:r>
              <a:rPr lang="en-US" sz="1200" i="1" kern="1200" dirty="0">
                <a:solidFill>
                  <a:schemeClr val="tx1"/>
                </a:solidFill>
                <a:effectLst/>
                <a:latin typeface="+mn-lt"/>
                <a:ea typeface="+mn-ea"/>
                <a:cs typeface="+mn-cs"/>
              </a:rPr>
              <a:t>How do fungi get food to all of their cells?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Connect this question at the macroscopic scale to an unanswered question at the microscopic scale: </a:t>
            </a:r>
            <a:r>
              <a:rPr lang="en-US" sz="1200" i="1" kern="1200" dirty="0">
                <a:solidFill>
                  <a:schemeClr val="tx1"/>
                </a:solidFill>
                <a:effectLst/>
                <a:latin typeface="+mn-lt"/>
                <a:ea typeface="+mn-ea"/>
                <a:cs typeface="+mn-cs"/>
              </a:rPr>
              <a:t>How do food molecules get into the fungi’s hyphae?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Connect this question at the microscopic scale to an unanswered question at the atomic-molecular sc</a:t>
            </a:r>
            <a:r>
              <a:rPr lang="en-US" sz="1200" i="1" kern="1200" dirty="0">
                <a:solidFill>
                  <a:schemeClr val="tx1"/>
                </a:solidFill>
                <a:effectLst/>
                <a:latin typeface="+mn-lt"/>
                <a:ea typeface="+mn-ea"/>
                <a:cs typeface="+mn-cs"/>
              </a:rPr>
              <a:t>ale: How are molecules in food changed chemically so that fungal cells can use them?</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Assure students that we will be able to answer several of their unanswered questions by the end of today’s activity.</a:t>
            </a:r>
            <a:r>
              <a:rPr lang="en-US" dirty="0">
                <a:effectLst/>
              </a:rPr>
              <a:t> </a:t>
            </a:r>
            <a:endParaRPr lang="en-US" baseline="0"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3</a:t>
            </a:fld>
            <a:endParaRPr lang="en-US"/>
          </a:p>
        </p:txBody>
      </p:sp>
    </p:spTree>
    <p:extLst>
      <p:ext uri="{BB962C8B-B14F-4D97-AF65-F5344CB8AC3E}">
        <p14:creationId xmlns:p14="http://schemas.microsoft.com/office/powerpoint/2010/main" val="1624636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consider how fungi can digest food without a digestive 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and ask students to consider the question on the slide. Tell students that like animals, fungi have to digest their food, but how can they do that if they don’t have mouths, stomachs, or intestines? Ask them to notice the structure of the fungi, and to think about where digestion might be happening.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5 of the PPT to point out where digestion occurs. Explain that a mushroom is the fruiting body of a fungus (sort of like the apple on an apple tree). It spreads spores from the fungus to other places where fungi can grow. The main body of the mushroom is called the mycelium; it is an underground network of thin fibers called hyphae.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6 to introduce the idea the digestion occurs outside of the fungus.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(mushroom</a:t>
            </a:r>
            <a:r>
              <a:rPr lang="en-US" sz="1200" kern="1200" baseline="0" dirty="0">
                <a:solidFill>
                  <a:schemeClr val="tx1"/>
                </a:solidFill>
                <a:effectLst/>
                <a:latin typeface="+mn-lt"/>
                <a:ea typeface="+mn-ea"/>
                <a:cs typeface="+mn-cs"/>
              </a:rPr>
              <a:t> graphic)</a:t>
            </a:r>
            <a:r>
              <a:rPr lang="en-US" sz="1200" kern="1200" dirty="0">
                <a:solidFill>
                  <a:schemeClr val="tx1"/>
                </a:solidFill>
                <a:effectLst/>
                <a:latin typeface="+mn-lt"/>
                <a:ea typeface="+mn-ea"/>
                <a:cs typeface="+mn-cs"/>
              </a:rPr>
              <a:t>: Craig Douglas, Michigan</a:t>
            </a:r>
            <a:r>
              <a:rPr lang="en-US" sz="1200" kern="1200" baseline="0" dirty="0">
                <a:solidFill>
                  <a:schemeClr val="tx1"/>
                </a:solidFill>
                <a:effectLst/>
                <a:latin typeface="+mn-lt"/>
                <a:ea typeface="+mn-ea"/>
                <a:cs typeface="+mn-cs"/>
              </a:rPr>
              <a:t> State University</a:t>
            </a:r>
          </a:p>
          <a:p>
            <a:r>
              <a:rPr lang="en-US" sz="1200" kern="1200" baseline="0" dirty="0">
                <a:solidFill>
                  <a:schemeClr val="tx1"/>
                </a:solidFill>
                <a:effectLst/>
                <a:latin typeface="+mn-lt"/>
                <a:ea typeface="+mn-ea"/>
                <a:cs typeface="+mn-cs"/>
              </a:rPr>
              <a:t>Image Credit (mushroom photographs): Hannah Miller, Michigan State University</a:t>
            </a:r>
          </a:p>
          <a:p>
            <a:endParaRPr lang="en-US" sz="1200" kern="1200" baseline="0" dirty="0">
              <a:solidFill>
                <a:schemeClr val="tx1"/>
              </a:solidFill>
              <a:effectLst/>
              <a:latin typeface="+mn-lt"/>
              <a:ea typeface="+mn-ea"/>
              <a:cs typeface="+mn-cs"/>
            </a:endParaRPr>
          </a:p>
        </p:txBody>
      </p:sp>
      <p:sp>
        <p:nvSpPr>
          <p:cNvPr id="2355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7676E14C-957F-ED4F-8909-9A2C18CF945F}" type="slidenum">
              <a:rPr lang="en-US" sz="1200"/>
              <a:pPr eaLnBrk="1" fontAlgn="base" hangingPunct="1">
                <a:spcBef>
                  <a:spcPct val="0"/>
                </a:spcBef>
                <a:spcAft>
                  <a:spcPct val="0"/>
                </a:spcAft>
              </a:pPr>
              <a:t>4</a:t>
            </a:fld>
            <a:endParaRPr lang="en-US" sz="1200"/>
          </a:p>
        </p:txBody>
      </p:sp>
    </p:spTree>
    <p:extLst>
      <p:ext uri="{BB962C8B-B14F-4D97-AF65-F5344CB8AC3E}">
        <p14:creationId xmlns:p14="http://schemas.microsoft.com/office/powerpoint/2010/main" val="2461854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consider how fungi can digest food without a digestive 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and ask students to consider the question on the slide. Tell students that like animals, fungi have to digest their food, but how can they do that if they don’t have mouths, stomachs, or intestines? Ask them to notice the structure of the fungi, and to think about where digestion might be happening.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5 of the PPT to point out where digestion occurs. Explain that a mushroom is the fruiting body of a fungus (sort of like the apple on an apple tree). It spreads spores from the fungus to other places where fungi can grow. The main body of the mushroom is called the mycelium; it is an underground network of thin fibers called hyphae.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6 to introduce the idea the digestion occurs outside of the fungus.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p>
        </p:txBody>
      </p:sp>
      <p:sp>
        <p:nvSpPr>
          <p:cNvPr id="2150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B26DE778-E23F-1945-AD80-5D52670BD8DA}" type="slidenum">
              <a:rPr lang="en-US" sz="1200"/>
              <a:pPr eaLnBrk="1" fontAlgn="base" hangingPunct="1">
                <a:spcBef>
                  <a:spcPct val="0"/>
                </a:spcBef>
                <a:spcAft>
                  <a:spcPct val="0"/>
                </a:spcAft>
              </a:pPr>
              <a:t>5</a:t>
            </a:fld>
            <a:endParaRPr lang="en-US" sz="1200"/>
          </a:p>
        </p:txBody>
      </p:sp>
    </p:spTree>
    <p:extLst>
      <p:ext uri="{BB962C8B-B14F-4D97-AF65-F5344CB8AC3E}">
        <p14:creationId xmlns:p14="http://schemas.microsoft.com/office/powerpoint/2010/main" val="2493061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consider how fungi can digest food without a digestive 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and ask students to consider the question on the slide. Tell students that like animals, fungi have to digest their food, but how can they do that if they don’t have mouths, stomachs, or intestines? Ask them to notice the structure of the fungi, and to think about where digestion might be happening.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5 of the PPT to point out where digestion occurs. Explain that a mushroom is the fruiting body of a fungus (sort of like the apple on an apple tree). It spreads spores from the fungus to other places where fungi can grow. The main body of the mushroom is called the mycelium; it is an underground network of thin fibers called hyphae.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6 to introduce the idea the digestion occurs outside of the fungus.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begin to trace the process of digestion in fungi.</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Decomposer 11 x 17 Poster, 2 nickels and 10 pennies, a copy of 5.1 Tracing the Process for Fungi Growing: Digestion and Biosynthesis Directions. </a:t>
            </a:r>
          </a:p>
          <a:p>
            <a:r>
              <a:rPr lang="en-US" sz="1200" kern="1200" dirty="0">
                <a:solidFill>
                  <a:schemeClr val="tx1"/>
                </a:solidFill>
                <a:effectLst/>
                <a:latin typeface="+mn-lt"/>
                <a:ea typeface="+mn-ea"/>
                <a:cs typeface="+mn-cs"/>
              </a:rPr>
              <a:t>Explain that students will follow the directions to trace the path of food in fungi. Tell the students to pause at the of the Stop and Think after steps 1 and 2.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3699875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Show an animation of the process of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7-8 to show an animation of what happens to the molecules and chemical energy during digestion.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watching the slides, ask students what is happening to energy. Listen to see if they notice that chemical potential energy is conserved in the C-C- and C-H bonds through digestion.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the Digestion and Biosynthesis 11 x 17 Posters to help students visualize the process.</a:t>
            </a:r>
            <a:r>
              <a:rPr lang="en-US" dirty="0">
                <a:effectLst/>
              </a:rPr>
              <a:t> </a:t>
            </a:r>
            <a:endParaRPr lang="en-US" altLang="en-US" dirty="0"/>
          </a:p>
          <a:p>
            <a:pPr>
              <a:spcBef>
                <a:spcPct val="0"/>
              </a:spcBef>
            </a:pPr>
            <a:endParaRPr lang="en-US" altLang="en-US" dirty="0"/>
          </a:p>
          <a:p>
            <a:pPr>
              <a:spcBef>
                <a:spcPct val="0"/>
              </a:spcBef>
            </a:pPr>
            <a:r>
              <a:rPr lang="en-US" altLang="en-US" dirty="0"/>
              <a:t>Image Credit: Craig Douglas, Michigan State University</a:t>
            </a:r>
          </a:p>
          <a:p>
            <a:endParaRPr lang="en-US" sz="1200" kern="1200" dirty="0">
              <a:solidFill>
                <a:schemeClr val="tx1"/>
              </a:solidFill>
              <a:effectLst/>
              <a:latin typeface="+mn-lt"/>
              <a:ea typeface="+mn-ea"/>
              <a:cs typeface="+mn-cs"/>
            </a:endParaRPr>
          </a:p>
        </p:txBody>
      </p:sp>
      <p:sp>
        <p:nvSpPr>
          <p:cNvPr id="4506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7C018D7-35A9-4308-81B3-A943FD903C12}" type="slidenum">
              <a:rPr lang="en-US" altLang="en-US">
                <a:solidFill>
                  <a:prstClr val="black"/>
                </a:solidFill>
              </a:rPr>
              <a:pPr fontAlgn="base">
                <a:spcBef>
                  <a:spcPct val="0"/>
                </a:spcBef>
                <a:spcAft>
                  <a:spcPct val="0"/>
                </a:spcAft>
              </a:pPr>
              <a:t>7</a:t>
            </a:fld>
            <a:endParaRPr lang="en-US" altLang="en-US">
              <a:solidFill>
                <a:prstClr val="black"/>
              </a:solidFill>
            </a:endParaRPr>
          </a:p>
        </p:txBody>
      </p:sp>
    </p:spTree>
    <p:extLst>
      <p:ext uri="{BB962C8B-B14F-4D97-AF65-F5344CB8AC3E}">
        <p14:creationId xmlns:p14="http://schemas.microsoft.com/office/powerpoint/2010/main" val="3038793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Show an animation of the process of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7-8 to show an animation of what happens to the molecules and chemical energy during digestion.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watching the slides, ask students what is happening to energy. Listen to see if they notice that chemical potential energy is conserved in the C-C- and C-H bonds through digestion.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the Digestion and Biosynthesis 11 x 17 Posters to help students visualize the process.</a:t>
            </a:r>
            <a:r>
              <a:rPr lang="en-US" dirty="0">
                <a:effectLst/>
              </a:rPr>
              <a:t> </a:t>
            </a:r>
            <a:endParaRPr lang="en-US" altLang="en-US" dirty="0"/>
          </a:p>
          <a:p>
            <a:pPr>
              <a:spcBef>
                <a:spcPct val="0"/>
              </a:spcBef>
            </a:pPr>
            <a:endParaRPr lang="en-US" altLang="en-US" dirty="0"/>
          </a:p>
          <a:p>
            <a:pPr>
              <a:spcBef>
                <a:spcPct val="0"/>
              </a:spcBef>
            </a:pPr>
            <a:r>
              <a:rPr lang="en-US" altLang="en-US" dirty="0"/>
              <a:t>Image Credit: Craig Douglas, Michigan State University</a:t>
            </a:r>
          </a:p>
          <a:p>
            <a:endParaRPr lang="en-US" sz="1200" kern="1200" dirty="0">
              <a:solidFill>
                <a:schemeClr val="tx1"/>
              </a:solidFill>
              <a:effectLst/>
              <a:latin typeface="+mn-lt"/>
              <a:ea typeface="+mn-ea"/>
              <a:cs typeface="+mn-cs"/>
            </a:endParaRPr>
          </a:p>
        </p:txBody>
      </p:sp>
      <p:sp>
        <p:nvSpPr>
          <p:cNvPr id="460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28F2860-3195-4E36-BFB6-9CC4CE0AB1D4}" type="slidenum">
              <a:rPr lang="en-US" altLang="en-US">
                <a:solidFill>
                  <a:prstClr val="black"/>
                </a:solidFill>
              </a:rPr>
              <a:pPr fontAlgn="base">
                <a:spcBef>
                  <a:spcPct val="0"/>
                </a:spcBef>
                <a:spcAft>
                  <a:spcPct val="0"/>
                </a:spcAft>
              </a:pPr>
              <a:t>8</a:t>
            </a:fld>
            <a:endParaRPr lang="en-US" altLang="en-US">
              <a:solidFill>
                <a:prstClr val="black"/>
              </a:solidFill>
            </a:endParaRPr>
          </a:p>
        </p:txBody>
      </p:sp>
    </p:spTree>
    <p:extLst>
      <p:ext uri="{BB962C8B-B14F-4D97-AF65-F5344CB8AC3E}">
        <p14:creationId xmlns:p14="http://schemas.microsoft.com/office/powerpoint/2010/main" val="3714976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trace step 3-4 on the decomposer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to continue to follow the directions on 5.1 Tracing the Process for Fungi Growing: Digestion and Biosynthesis Directions. Have them pause after step 4.</a:t>
            </a:r>
          </a:p>
          <a:p>
            <a:r>
              <a:rPr lang="en-US" sz="1200" kern="1200" dirty="0">
                <a:solidFill>
                  <a:schemeClr val="tx1"/>
                </a:solidFill>
                <a:effectLst/>
                <a:latin typeface="+mn-lt"/>
                <a:ea typeface="+mn-ea"/>
                <a:cs typeface="+mn-cs"/>
              </a:rPr>
              <a:t>Show students Slide 9 to show how small organic molecules move into and through the hyphae.</a:t>
            </a:r>
          </a:p>
          <a:p>
            <a:r>
              <a:rPr lang="en-US" sz="1200" kern="1200" dirty="0">
                <a:solidFill>
                  <a:schemeClr val="tx1"/>
                </a:solidFill>
                <a:effectLst/>
                <a:latin typeface="+mn-lt"/>
                <a:ea typeface="+mn-ea"/>
                <a:cs typeface="+mn-cs"/>
              </a:rPr>
              <a:t>Use Slide 10 and 11 to transition students to tracing biosynthesis. Have students finish following the directions to trace biosynthesis. (Step 5 reminds students of cellular respiration).</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4955291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pPr>
                <a:defRPr/>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699336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pPr>
                <a:defRPr/>
              </a:pPr>
              <a:t>‹#›</a:t>
            </a:fld>
            <a:endParaRPr lang="en-US"/>
          </a:p>
        </p:txBody>
      </p:sp>
    </p:spTree>
    <p:extLst>
      <p:ext uri="{BB962C8B-B14F-4D97-AF65-F5344CB8AC3E}">
        <p14:creationId xmlns:p14="http://schemas.microsoft.com/office/powerpoint/2010/main" val="3408336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pPr>
                <a:defRPr/>
              </a:pPr>
              <a:t>‹#›</a:t>
            </a:fld>
            <a:endParaRPr lang="en-US"/>
          </a:p>
        </p:txBody>
      </p:sp>
    </p:spTree>
    <p:extLst>
      <p:ext uri="{BB962C8B-B14F-4D97-AF65-F5344CB8AC3E}">
        <p14:creationId xmlns:p14="http://schemas.microsoft.com/office/powerpoint/2010/main" val="3829324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pPr>
                <a:defRPr/>
              </a:pPr>
              <a:t>‹#›</a:t>
            </a:fld>
            <a:endParaRPr lang="en-US"/>
          </a:p>
        </p:txBody>
      </p:sp>
    </p:spTree>
    <p:extLst>
      <p:ext uri="{BB962C8B-B14F-4D97-AF65-F5344CB8AC3E}">
        <p14:creationId xmlns:p14="http://schemas.microsoft.com/office/powerpoint/2010/main" val="6893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pPr>
                <a:defRPr/>
              </a:pPr>
              <a:t>‹#›</a:t>
            </a:fld>
            <a:endParaRPr lang="en-US"/>
          </a:p>
        </p:txBody>
      </p:sp>
    </p:spTree>
    <p:extLst>
      <p:ext uri="{BB962C8B-B14F-4D97-AF65-F5344CB8AC3E}">
        <p14:creationId xmlns:p14="http://schemas.microsoft.com/office/powerpoint/2010/main" val="793598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pPr>
                <a:defRPr/>
              </a:pPr>
              <a:t>‹#›</a:t>
            </a:fld>
            <a:endParaRPr lang="en-US"/>
          </a:p>
        </p:txBody>
      </p:sp>
    </p:spTree>
    <p:extLst>
      <p:ext uri="{BB962C8B-B14F-4D97-AF65-F5344CB8AC3E}">
        <p14:creationId xmlns:p14="http://schemas.microsoft.com/office/powerpoint/2010/main" val="4064606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pPr>
                <a:defRPr/>
              </a:pPr>
              <a:t>‹#›</a:t>
            </a:fld>
            <a:endParaRPr lang="en-US"/>
          </a:p>
        </p:txBody>
      </p:sp>
    </p:spTree>
    <p:extLst>
      <p:ext uri="{BB962C8B-B14F-4D97-AF65-F5344CB8AC3E}">
        <p14:creationId xmlns:p14="http://schemas.microsoft.com/office/powerpoint/2010/main" val="1574441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pPr>
                <a:defRPr/>
              </a:pPr>
              <a:t>‹#›</a:t>
            </a:fld>
            <a:endParaRPr lang="en-US"/>
          </a:p>
        </p:txBody>
      </p:sp>
    </p:spTree>
    <p:extLst>
      <p:ext uri="{BB962C8B-B14F-4D97-AF65-F5344CB8AC3E}">
        <p14:creationId xmlns:p14="http://schemas.microsoft.com/office/powerpoint/2010/main" val="3982030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pPr>
                <a:defRPr/>
              </a:pPr>
              <a:t>‹#›</a:t>
            </a:fld>
            <a:endParaRPr lang="en-US"/>
          </a:p>
        </p:txBody>
      </p:sp>
    </p:spTree>
    <p:extLst>
      <p:ext uri="{BB962C8B-B14F-4D97-AF65-F5344CB8AC3E}">
        <p14:creationId xmlns:p14="http://schemas.microsoft.com/office/powerpoint/2010/main" val="35379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pPr>
                <a:defRPr/>
              </a:pPr>
              <a:t>‹#›</a:t>
            </a:fld>
            <a:endParaRPr lang="en-US"/>
          </a:p>
        </p:txBody>
      </p:sp>
    </p:spTree>
    <p:extLst>
      <p:ext uri="{BB962C8B-B14F-4D97-AF65-F5344CB8AC3E}">
        <p14:creationId xmlns:p14="http://schemas.microsoft.com/office/powerpoint/2010/main" val="665605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pPr>
                <a:defRPr/>
              </a:pPr>
              <a:t>‹#›</a:t>
            </a:fld>
            <a:endParaRPr lang="en-US"/>
          </a:p>
        </p:txBody>
      </p:sp>
    </p:spTree>
    <p:extLst>
      <p:ext uri="{BB962C8B-B14F-4D97-AF65-F5344CB8AC3E}">
        <p14:creationId xmlns:p14="http://schemas.microsoft.com/office/powerpoint/2010/main" val="2775587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a:defRPr/>
            </a:pPr>
            <a:fld id="{9D6E3948-9AC7-4963-980D-81ABFA4FA34A}" type="slidenum">
              <a:rPr lang="en-US" smtClean="0"/>
              <a:pPr>
                <a:defRPr/>
              </a:pPr>
              <a:t>‹#›</a:t>
            </a:fld>
            <a:endParaRPr lang="en-US" dirty="0"/>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6.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7.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plantpath.cornell.edu/PhotoLab/TimeLapse2/Amanita1_credits4_FC.html"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4"/>
            <a:ext cx="8229600" cy="2835117"/>
          </a:xfrm>
        </p:spPr>
        <p:txBody>
          <a:bodyPr>
            <a:normAutofit/>
          </a:bodyPr>
          <a:lstStyle/>
          <a:p>
            <a:r>
              <a:rPr lang="en-US" i="1" dirty="0">
                <a:latin typeface="Arial"/>
                <a:cs typeface="Arial"/>
              </a:rPr>
              <a:t>Decomposers </a:t>
            </a:r>
            <a:r>
              <a:rPr lang="en-US" dirty="0">
                <a:latin typeface="Arial"/>
                <a:cs typeface="Arial"/>
              </a:rPr>
              <a:t>Unit</a:t>
            </a:r>
            <a:br>
              <a:rPr lang="en-US" dirty="0">
                <a:latin typeface="Arial"/>
                <a:cs typeface="Arial"/>
              </a:rPr>
            </a:br>
            <a:r>
              <a:rPr lang="en-US" dirty="0">
                <a:latin typeface="Arial"/>
                <a:cs typeface="Arial"/>
              </a:rPr>
              <a:t>Activity 5.1: Tracing the Processes of Fungi Growing: Digestion and Biosynthesis</a:t>
            </a:r>
          </a:p>
        </p:txBody>
      </p:sp>
      <p:pic>
        <p:nvPicPr>
          <p:cNvPr id="10" name="Picture 9"/>
          <p:cNvPicPr>
            <a:picLocks noChangeAspect="1"/>
          </p:cNvPicPr>
          <p:nvPr/>
        </p:nvPicPr>
        <p:blipFill>
          <a:blip r:embed="rId4"/>
          <a:stretch>
            <a:fillRect/>
          </a:stretch>
        </p:blipFill>
        <p:spPr>
          <a:xfrm>
            <a:off x="685800" y="4294456"/>
            <a:ext cx="7464728" cy="1418298"/>
          </a:xfrm>
          <a:prstGeom prst="rect">
            <a:avLst/>
          </a:prstGeom>
        </p:spPr>
      </p:pic>
      <p:sp>
        <p:nvSpPr>
          <p:cNvPr id="5" name="Slide Number Placeholder 4">
            <a:extLst>
              <a:ext uri="{FF2B5EF4-FFF2-40B4-BE49-F238E27FC236}">
                <a16:creationId xmlns:a16="http://schemas.microsoft.com/office/drawing/2014/main" id="{5C6B096B-098C-4C28-92A7-835AD284EE59}"/>
              </a:ext>
            </a:extLst>
          </p:cNvPr>
          <p:cNvSpPr>
            <a:spLocks noGrp="1"/>
          </p:cNvSpPr>
          <p:nvPr>
            <p:ph type="sldNum" sz="quarter" idx="12"/>
          </p:nvPr>
        </p:nvSpPr>
        <p:spPr/>
        <p:txBody>
          <a:bodyPr/>
          <a:lstStyle/>
          <a:p>
            <a:pPr>
              <a:defRPr/>
            </a:pPr>
            <a:fld id="{F359313E-C1DF-48B1-95AF-E4192BC71E0C}" type="slidenum">
              <a:rPr lang="en-US" smtClean="0"/>
              <a:pPr>
                <a:defRPr/>
              </a:pPr>
              <a:t>1</a:t>
            </a:fld>
            <a:endParaRPr lang="en-US"/>
          </a:p>
        </p:txBody>
      </p:sp>
    </p:spTree>
    <p:extLst>
      <p:ext uri="{BB962C8B-B14F-4D97-AF65-F5344CB8AC3E}">
        <p14:creationId xmlns:p14="http://schemas.microsoft.com/office/powerpoint/2010/main" val="2240415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Connecting Questions about Processes at Different Scales: Biosynthesis</a:t>
            </a:r>
          </a:p>
        </p:txBody>
      </p:sp>
      <p:sp>
        <p:nvSpPr>
          <p:cNvPr id="3" name="Slide Number Placeholder 2"/>
          <p:cNvSpPr>
            <a:spLocks noGrp="1"/>
          </p:cNvSpPr>
          <p:nvPr>
            <p:ph type="sldNum" sz="quarter" idx="12"/>
          </p:nvPr>
        </p:nvSpPr>
        <p:spPr/>
        <p:txBody>
          <a:bodyPr/>
          <a:lstStyle/>
          <a:p>
            <a:pPr>
              <a:defRPr/>
            </a:pPr>
            <a:fld id="{5D792AEC-9DB8-45F6-BF24-EC4A02790AA9}" type="slidenum">
              <a:rPr lang="en-US"/>
              <a:pPr>
                <a:defRPr/>
              </a:pPr>
              <a:t>10</a:t>
            </a:fld>
            <a:endParaRPr lang="en-US"/>
          </a:p>
        </p:txBody>
      </p:sp>
      <p:graphicFrame>
        <p:nvGraphicFramePr>
          <p:cNvPr id="9" name="Content Placeholder 4"/>
          <p:cNvGraphicFramePr>
            <a:graphicFrameLocks noGrp="1"/>
          </p:cNvGraphicFramePr>
          <p:nvPr>
            <p:ph sz="half" idx="2"/>
            <p:extLst>
              <p:ext uri="{D42A27DB-BD31-4B8C-83A1-F6EECF244321}">
                <p14:modId xmlns:p14="http://schemas.microsoft.com/office/powerpoint/2010/main" val="430461242"/>
              </p:ext>
            </p:extLst>
          </p:nvPr>
        </p:nvGraphicFramePr>
        <p:xfrm>
          <a:off x="457201" y="2063601"/>
          <a:ext cx="8229600" cy="2736999"/>
        </p:xfrm>
        <a:graphic>
          <a:graphicData uri="http://schemas.openxmlformats.org/drawingml/2006/table">
            <a:tbl>
              <a:tblPr firstRow="1" bandRow="1">
                <a:tableStyleId>{7E9639D4-E3E2-4D34-9284-5A2195B3D0D7}</a:tableStyleId>
              </a:tblPr>
              <a:tblGrid>
                <a:gridCol w="2761203">
                  <a:extLst>
                    <a:ext uri="{9D8B030D-6E8A-4147-A177-3AD203B41FA5}">
                      <a16:colId xmlns:a16="http://schemas.microsoft.com/office/drawing/2014/main" val="20000"/>
                    </a:ext>
                  </a:extLst>
                </a:gridCol>
                <a:gridCol w="5468397">
                  <a:extLst>
                    <a:ext uri="{9D8B030D-6E8A-4147-A177-3AD203B41FA5}">
                      <a16:colId xmlns:a16="http://schemas.microsoft.com/office/drawing/2014/main" val="20001"/>
                    </a:ext>
                  </a:extLst>
                </a:gridCol>
              </a:tblGrid>
              <a:tr h="395645">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682895">
                <a:tc>
                  <a:txBody>
                    <a:bodyPr/>
                    <a:lstStyle/>
                    <a:p>
                      <a:r>
                        <a:rPr lang="en-US" dirty="0"/>
                        <a:t>Macroscopic</a:t>
                      </a:r>
                      <a:r>
                        <a:rPr lang="en-US" baseline="0" dirty="0"/>
                        <a:t> Scale</a:t>
                      </a:r>
                      <a:endParaRPr lang="en-US" dirty="0"/>
                    </a:p>
                  </a:txBody>
                  <a:tcPr marL="44873" marR="44873" anchor="ctr"/>
                </a:tc>
                <a:tc>
                  <a:txBody>
                    <a:bodyPr/>
                    <a:lstStyle/>
                    <a:p>
                      <a:r>
                        <a:rPr lang="en-US" dirty="0"/>
                        <a:t>How do</a:t>
                      </a:r>
                      <a:r>
                        <a:rPr lang="en-US" baseline="0" dirty="0"/>
                        <a:t> fungi grow?</a:t>
                      </a:r>
                      <a:endParaRPr lang="en-US" dirty="0"/>
                    </a:p>
                  </a:txBody>
                  <a:tcPr marL="44873" marR="44873" anchor="ctr"/>
                </a:tc>
                <a:extLst>
                  <a:ext uri="{0D108BD9-81ED-4DB2-BD59-A6C34878D82A}">
                    <a16:rowId xmlns:a16="http://schemas.microsoft.com/office/drawing/2014/main" val="10001"/>
                  </a:ext>
                </a:extLst>
              </a:tr>
              <a:tr h="682895">
                <a:tc>
                  <a:txBody>
                    <a:bodyPr/>
                    <a:lstStyle/>
                    <a:p>
                      <a:r>
                        <a:rPr lang="en-US" dirty="0"/>
                        <a:t>Microscopic</a:t>
                      </a:r>
                      <a:r>
                        <a:rPr lang="en-US" baseline="0" dirty="0"/>
                        <a:t> Scale</a:t>
                      </a:r>
                      <a:endParaRPr lang="en-US" dirty="0"/>
                    </a:p>
                  </a:txBody>
                  <a:tcPr marL="44873" marR="44873" anchor="ctr"/>
                </a:tc>
                <a:tc>
                  <a:txBody>
                    <a:bodyPr/>
                    <a:lstStyle/>
                    <a:p>
                      <a:r>
                        <a:rPr lang="en-US" dirty="0"/>
                        <a:t>How do fungal cells use small organic molecules to grow?</a:t>
                      </a:r>
                    </a:p>
                  </a:txBody>
                  <a:tcPr marL="44873" marR="44873" anchor="ctr"/>
                </a:tc>
                <a:extLst>
                  <a:ext uri="{0D108BD9-81ED-4DB2-BD59-A6C34878D82A}">
                    <a16:rowId xmlns:a16="http://schemas.microsoft.com/office/drawing/2014/main" val="10002"/>
                  </a:ext>
                </a:extLst>
              </a:tr>
              <a:tr h="975564">
                <a:tc>
                  <a:txBody>
                    <a:bodyPr/>
                    <a:lstStyle/>
                    <a:p>
                      <a:r>
                        <a:rPr lang="en-US" dirty="0"/>
                        <a:t>Atomic-Molecular</a:t>
                      </a:r>
                      <a:r>
                        <a:rPr lang="en-US" baseline="0" dirty="0"/>
                        <a:t> Scale</a:t>
                      </a:r>
                      <a:endParaRPr lang="en-US" dirty="0"/>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How do cells</a:t>
                      </a:r>
                      <a:r>
                        <a:rPr lang="en-US" baseline="0" dirty="0"/>
                        <a:t> make large organic molecules</a:t>
                      </a:r>
                      <a:r>
                        <a:rPr lang="en-US" dirty="0"/>
                        <a:t>? </a:t>
                      </a:r>
                    </a:p>
                  </a:txBody>
                  <a:tcPr marL="44873" marR="44873"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51080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4" t="6507" r="4934" b="6507"/>
          <a:stretch/>
        </p:blipFill>
        <p:spPr bwMode="auto">
          <a:xfrm>
            <a:off x="360363" y="457200"/>
            <a:ext cx="8229600" cy="5954714"/>
          </a:xfrm>
          <a:prstGeom prst="rect">
            <a:avLst/>
          </a:prstGeom>
          <a:noFill/>
          <a:extLst>
            <a:ext uri="{909E8E84-426E-40dd-AFC4-6F175D3DCCD1}">
              <a14:hiddenFill xmlns=""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11</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9" name="Oval 8"/>
          <p:cNvSpPr/>
          <p:nvPr/>
        </p:nvSpPr>
        <p:spPr>
          <a:xfrm>
            <a:off x="6405412" y="1489763"/>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p:nvSpPr>
        <p:spPr>
          <a:xfrm>
            <a:off x="277843" y="417516"/>
            <a:ext cx="8508187" cy="646331"/>
          </a:xfrm>
          <a:prstGeom prst="rect">
            <a:avLst/>
          </a:prstGeom>
        </p:spPr>
        <p:txBody>
          <a:bodyPr wrap="square">
            <a:spAutoFit/>
          </a:bodyPr>
          <a:lstStyle/>
          <a:p>
            <a:pPr algn="ctr"/>
            <a:r>
              <a:rPr lang="en-US" sz="3600" dirty="0"/>
              <a:t>How do mushrooms’ cells use food to grow?</a:t>
            </a:r>
          </a:p>
        </p:txBody>
      </p:sp>
    </p:spTree>
    <p:extLst>
      <p:ext uri="{BB962C8B-B14F-4D97-AF65-F5344CB8AC3E}">
        <p14:creationId xmlns:p14="http://schemas.microsoft.com/office/powerpoint/2010/main" val="3466664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3" name="Rounded Rectangle 32"/>
          <p:cNvSpPr/>
          <p:nvPr/>
        </p:nvSpPr>
        <p:spPr bwMode="auto">
          <a:xfrm>
            <a:off x="5257800" y="455613"/>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5" name="AutoShape 2"/>
          <p:cNvSpPr>
            <a:spLocks noChangeArrowheads="1"/>
          </p:cNvSpPr>
          <p:nvPr/>
        </p:nvSpPr>
        <p:spPr bwMode="auto">
          <a:xfrm>
            <a:off x="3962400" y="2568575"/>
            <a:ext cx="1143000" cy="1690688"/>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36" name="TextBox 8"/>
          <p:cNvSpPr txBox="1">
            <a:spLocks noChangeArrowheads="1"/>
          </p:cNvSpPr>
          <p:nvPr/>
        </p:nvSpPr>
        <p:spPr bwMode="auto">
          <a:xfrm>
            <a:off x="4003675" y="3733800"/>
            <a:ext cx="831850" cy="185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defTabSz="457200" fontAlgn="base">
              <a:spcBef>
                <a:spcPct val="0"/>
              </a:spcBef>
              <a:spcAft>
                <a:spcPct val="0"/>
              </a:spcAft>
              <a:buFontTx/>
              <a:buNone/>
            </a:pPr>
            <a:r>
              <a:rPr lang="en-US" altLang="en-US" sz="800">
                <a:solidFill>
                  <a:prstClr val="black"/>
                </a:solidFill>
              </a:rPr>
              <a:t>Chemical change</a:t>
            </a:r>
          </a:p>
        </p:txBody>
      </p:sp>
      <p:sp>
        <p:nvSpPr>
          <p:cNvPr id="37" name="TextBox 5"/>
          <p:cNvSpPr txBox="1">
            <a:spLocks noChangeArrowheads="1"/>
          </p:cNvSpPr>
          <p:nvPr/>
        </p:nvSpPr>
        <p:spPr bwMode="auto">
          <a:xfrm>
            <a:off x="6545263" y="6126163"/>
            <a:ext cx="860425"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Products</a:t>
            </a:r>
          </a:p>
        </p:txBody>
      </p:sp>
      <p:sp>
        <p:nvSpPr>
          <p:cNvPr id="32781" name="TextBox 15"/>
          <p:cNvSpPr txBox="1">
            <a:spLocks noChangeArrowheads="1"/>
          </p:cNvSpPr>
          <p:nvPr/>
        </p:nvSpPr>
        <p:spPr bwMode="auto">
          <a:xfrm>
            <a:off x="5753100" y="5605463"/>
            <a:ext cx="244475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Large organic molecules</a:t>
            </a:r>
            <a:br>
              <a:rPr lang="en-US" altLang="en-US" sz="1800">
                <a:solidFill>
                  <a:prstClr val="black"/>
                </a:solidFill>
              </a:rPr>
            </a:br>
            <a:r>
              <a:rPr lang="en-US" altLang="en-US" sz="1800">
                <a:solidFill>
                  <a:prstClr val="black"/>
                </a:solidFill>
              </a:rPr>
              <a:t>(+ water)</a:t>
            </a:r>
          </a:p>
        </p:txBody>
      </p:sp>
      <p:sp>
        <p:nvSpPr>
          <p:cNvPr id="39" name="TextBox 6"/>
          <p:cNvSpPr txBox="1">
            <a:spLocks noChangeArrowheads="1"/>
          </p:cNvSpPr>
          <p:nvPr/>
        </p:nvSpPr>
        <p:spPr bwMode="auto">
          <a:xfrm>
            <a:off x="1698625" y="6126163"/>
            <a:ext cx="939800"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Reactants</a:t>
            </a:r>
          </a:p>
        </p:txBody>
      </p:sp>
      <p:pic>
        <p:nvPicPr>
          <p:cNvPr id="41" name="alan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2675" y="1095375"/>
            <a:ext cx="1490663" cy="1109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alan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9475" y="4310063"/>
            <a:ext cx="1490663" cy="1109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glyc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6738" y="2533650"/>
            <a:ext cx="1263650"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glyc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66950" y="2619375"/>
            <a:ext cx="1265238"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287196">
            <a:off x="2760663" y="2379663"/>
            <a:ext cx="3660775" cy="1703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1838" y="2185988"/>
            <a:ext cx="731837" cy="347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97275" y="4184650"/>
            <a:ext cx="730250" cy="347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95850" y="3836988"/>
            <a:ext cx="730250" cy="347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3" name="Slide Number Placeholder 6"/>
          <p:cNvSpPr>
            <a:spLocks noGrp="1"/>
          </p:cNvSpPr>
          <p:nvPr>
            <p:ph type="sldNum" sz="quarter" idx="4294967295"/>
          </p:nvPr>
        </p:nvSpPr>
        <p:spPr bwMode="auto">
          <a:xfrm>
            <a:off x="6553200" y="6411913"/>
            <a:ext cx="2133600" cy="365125"/>
          </a:xfrm>
          <a:prstGeom prst="rect">
            <a:avLst/>
          </a:prstGeom>
          <a:ln>
            <a:miter lim="800000"/>
            <a:headEnd/>
            <a:tailEnd/>
          </a:ln>
        </p:spPr>
        <p:txBody>
          <a:bodyPr/>
          <a:lstStyle/>
          <a:p>
            <a:pPr>
              <a:defRPr/>
            </a:pPr>
            <a:fld id="{D4DF47C0-6849-452B-8DF2-92FB958CCFAF}" type="slidenum">
              <a:rPr lang="en-US">
                <a:solidFill>
                  <a:prstClr val="black">
                    <a:tint val="75000"/>
                  </a:prstClr>
                </a:solidFill>
              </a:rPr>
              <a:pPr>
                <a:defRPr/>
              </a:pPr>
              <a:t>12</a:t>
            </a:fld>
            <a:endParaRPr lang="en-US" dirty="0">
              <a:solidFill>
                <a:prstClr val="black">
                  <a:tint val="75000"/>
                </a:prstClr>
              </a:solidFill>
            </a:endParaRPr>
          </a:p>
        </p:txBody>
      </p:sp>
      <p:sp>
        <p:nvSpPr>
          <p:cNvPr id="30" name="Title 1"/>
          <p:cNvSpPr txBox="1">
            <a:spLocks/>
          </p:cNvSpPr>
          <p:nvPr/>
        </p:nvSpPr>
        <p:spPr>
          <a:xfrm>
            <a:off x="3144838" y="595313"/>
            <a:ext cx="2879725" cy="109537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2000" b="1" dirty="0">
                <a:solidFill>
                  <a:prstClr val="black"/>
                </a:solidFill>
              </a:rPr>
              <a:t>What happens to carbon atoms and chemical energy in biosynthesis?</a:t>
            </a:r>
            <a:endParaRPr lang="en-US" sz="2000" b="1" dirty="0">
              <a:solidFill>
                <a:prstClr val="black"/>
              </a:solidFill>
              <a:latin typeface="Arial" charset="0"/>
              <a:cs typeface="Arial" charset="0"/>
            </a:endParaRPr>
          </a:p>
        </p:txBody>
      </p:sp>
      <p:sp>
        <p:nvSpPr>
          <p:cNvPr id="32793" name="TextBox 23"/>
          <p:cNvSpPr txBox="1">
            <a:spLocks noChangeArrowheads="1"/>
          </p:cNvSpPr>
          <p:nvPr/>
        </p:nvSpPr>
        <p:spPr bwMode="auto">
          <a:xfrm>
            <a:off x="1450975" y="5605463"/>
            <a:ext cx="14366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Small organic</a:t>
            </a:r>
            <a:br>
              <a:rPr lang="en-US" altLang="en-US" sz="1800">
                <a:solidFill>
                  <a:prstClr val="black"/>
                </a:solidFill>
              </a:rPr>
            </a:br>
            <a:r>
              <a:rPr lang="en-US" altLang="en-US" sz="1800">
                <a:solidFill>
                  <a:prstClr val="black"/>
                </a:solidFill>
              </a:rPr>
              <a:t>molecules</a:t>
            </a:r>
          </a:p>
        </p:txBody>
      </p:sp>
    </p:spTree>
    <p:extLst>
      <p:ext uri="{BB962C8B-B14F-4D97-AF65-F5344CB8AC3E}">
        <p14:creationId xmlns:p14="http://schemas.microsoft.com/office/powerpoint/2010/main" val="140345923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nodeType="afterGroup">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44"/>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childTnLst>
                          </p:cTn>
                        </p:par>
                        <p:par>
                          <p:cTn id="35" fill="hold" nodeType="afterGroup">
                            <p:stCondLst>
                              <p:cond delay="4000"/>
                            </p:stCondLst>
                            <p:childTnLst>
                              <p:par>
                                <p:cTn id="36"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par>
                          <p:cTn id="56" fill="hold" nodeType="afterGroup">
                            <p:stCondLst>
                              <p:cond delay="60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0" dur="2000" fill="hold"/>
                                        <p:tgtEl>
                                          <p:spTgt spid="47"/>
                                        </p:tgtEl>
                                        <p:attrNameLst>
                                          <p:attrName>ppt_x</p:attrName>
                                          <p:attrName>ppt_y</p:attrName>
                                        </p:attrNameLst>
                                      </p:cBhvr>
                                      <p:rCtr x="0" y="-116"/>
                                    </p:animMotion>
                                  </p:childTnLst>
                                </p:cTn>
                              </p:par>
                              <p:par>
                                <p:cTn id="71"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2" dur="2000" fill="hold"/>
                                        <p:tgtEl>
                                          <p:spTgt spid="49"/>
                                        </p:tgtEl>
                                        <p:attrNameLst>
                                          <p:attrName>ppt_x</p:attrName>
                                          <p:attrName>ppt_y</p:attrName>
                                        </p:attrNameLst>
                                      </p:cBhvr>
                                      <p:rCtr x="-17" y="-139"/>
                                    </p:animMotion>
                                  </p:childTnLst>
                                </p:cTn>
                              </p:par>
                              <p:par>
                                <p:cTn id="73"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4" dur="2000" fill="hold"/>
                                        <p:tgtEl>
                                          <p:spTgt spid="53"/>
                                        </p:tgtEl>
                                        <p:attrNameLst>
                                          <p:attrName>ppt_x</p:attrName>
                                          <p:attrName>ppt_y</p:attrName>
                                        </p:attrNameLst>
                                      </p:cBhvr>
                                      <p:rCtr x="-52" y="-69"/>
                                    </p:animMotion>
                                  </p:childTnLst>
                                </p:cTn>
                              </p:par>
                              <p:par>
                                <p:cTn id="75"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6" dur="2000" fill="hold"/>
                                        <p:tgtEl>
                                          <p:spTgt spid="50"/>
                                        </p:tgtEl>
                                        <p:attrNameLst>
                                          <p:attrName>ppt_x</p:attrName>
                                          <p:attrName>ppt_y</p:attrName>
                                        </p:attrNameLst>
                                      </p:cBhvr>
                                      <p:rCtr x="-87" y="-231"/>
                                    </p:animMotion>
                                  </p:childTnLst>
                                </p:cTn>
                              </p:par>
                            </p:childTnLst>
                          </p:cTn>
                        </p:par>
                        <p:par>
                          <p:cTn id="77" fill="hold" nodeType="afterGroup">
                            <p:stCondLst>
                              <p:cond delay="8000"/>
                            </p:stCondLst>
                            <p:childTnLst>
                              <p:par>
                                <p:cTn id="78" presetID="0" presetClass="path" presetSubtype="0" accel="50000" decel="50000" fill="hold" nodeType="afterEffect">
                                  <p:stCondLst>
                                    <p:cond delay="0"/>
                                  </p:stCondLst>
                                  <p:childTnLst>
                                    <p:animMotion origin="layout" path="M 3.88889E-6 4.81481E-6 L 0.26076 -0.02755 " pathEditMode="relative" rAng="0" ptsTypes="AA">
                                      <p:cBhvr>
                                        <p:cTn id="79" dur="2000" fill="hold"/>
                                        <p:tgtEl>
                                          <p:spTgt spid="47"/>
                                        </p:tgtEl>
                                        <p:attrNameLst>
                                          <p:attrName>ppt_x</p:attrName>
                                          <p:attrName>ppt_y</p:attrName>
                                        </p:attrNameLst>
                                      </p:cBhvr>
                                      <p:rCtr x="13038" y="-1389"/>
                                    </p:animMotion>
                                  </p:childTnLst>
                                </p:cTn>
                              </p:par>
                              <p:par>
                                <p:cTn id="80" presetID="0" presetClass="path" presetSubtype="0" accel="50000" decel="50000" fill="hold" nodeType="withEffect">
                                  <p:stCondLst>
                                    <p:cond delay="0"/>
                                  </p:stCondLst>
                                  <p:childTnLst>
                                    <p:animMotion origin="layout" path="M -3.05556E-6 -1.48148E-6 L 0.3349 -0.13009 " pathEditMode="relative" rAng="0" ptsTypes="AA">
                                      <p:cBhvr>
                                        <p:cTn id="81" dur="2000" fill="hold"/>
                                        <p:tgtEl>
                                          <p:spTgt spid="49"/>
                                        </p:tgtEl>
                                        <p:attrNameLst>
                                          <p:attrName>ppt_x</p:attrName>
                                          <p:attrName>ppt_y</p:attrName>
                                        </p:attrNameLst>
                                      </p:cBhvr>
                                      <p:rCtr x="16736" y="-6505"/>
                                    </p:animMotion>
                                  </p:childTnLst>
                                </p:cTn>
                              </p:par>
                              <p:par>
                                <p:cTn id="82" presetID="0" presetClass="path" presetSubtype="0" accel="50000" decel="50000" fill="hold" nodeType="withEffect">
                                  <p:stCondLst>
                                    <p:cond delay="0"/>
                                  </p:stCondLst>
                                  <p:childTnLst>
                                    <p:animMotion origin="layout" path="M -3.33333E-6 -9.808E-7 L 0.3165 0.03354 " pathEditMode="relative" rAng="0" ptsTypes="AA">
                                      <p:cBhvr>
                                        <p:cTn id="83" dur="2000" fill="hold"/>
                                        <p:tgtEl>
                                          <p:spTgt spid="53"/>
                                        </p:tgtEl>
                                        <p:attrNameLst>
                                          <p:attrName>ppt_x</p:attrName>
                                          <p:attrName>ppt_y</p:attrName>
                                        </p:attrNameLst>
                                      </p:cBhvr>
                                      <p:rCtr x="15816" y="1666"/>
                                    </p:animMotion>
                                  </p:childTnLst>
                                </p:cTn>
                              </p:par>
                              <p:par>
                                <p:cTn id="84" presetID="0" presetClass="path" presetSubtype="0" accel="50000" decel="50000" fill="hold" nodeType="withEffect">
                                  <p:stCondLst>
                                    <p:cond delay="0"/>
                                  </p:stCondLst>
                                  <p:childTnLst>
                                    <p:animMotion origin="layout" path="M 0 -2.96296E-6 L 0.27274 0.12894 " pathEditMode="relative" rAng="0" ptsTypes="AA">
                                      <p:cBhvr>
                                        <p:cTn id="85" dur="2000" fill="hold"/>
                                        <p:tgtEl>
                                          <p:spTgt spid="50"/>
                                        </p:tgtEl>
                                        <p:attrNameLst>
                                          <p:attrName>ppt_x</p:attrName>
                                          <p:attrName>ppt_y</p:attrName>
                                        </p:attrNameLst>
                                      </p:cBhvr>
                                      <p:rCtr x="13628" y="6435"/>
                                    </p:animMotion>
                                  </p:childTnLst>
                                </p:cTn>
                              </p:par>
                            </p:childTnLst>
                          </p:cTn>
                        </p:par>
                        <p:par>
                          <p:cTn id="86" fill="hold" nodeType="afterGroup">
                            <p:stCondLst>
                              <p:cond delay="10000"/>
                            </p:stCondLst>
                            <p:childTnLst>
                              <p:par>
                                <p:cTn id="87" presetID="10" presetClass="exit" presetSubtype="0" fill="hold"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3" name="Rounded Rectangle 32"/>
          <p:cNvSpPr/>
          <p:nvPr/>
        </p:nvSpPr>
        <p:spPr bwMode="auto">
          <a:xfrm>
            <a:off x="5257800" y="455613"/>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5" name="AutoShape 2"/>
          <p:cNvSpPr>
            <a:spLocks noChangeArrowheads="1"/>
          </p:cNvSpPr>
          <p:nvPr/>
        </p:nvSpPr>
        <p:spPr bwMode="auto">
          <a:xfrm>
            <a:off x="3962400" y="2568575"/>
            <a:ext cx="1143000" cy="1690688"/>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36" name="TextBox 8"/>
          <p:cNvSpPr txBox="1">
            <a:spLocks noChangeArrowheads="1"/>
          </p:cNvSpPr>
          <p:nvPr/>
        </p:nvSpPr>
        <p:spPr bwMode="auto">
          <a:xfrm>
            <a:off x="4003675" y="3733800"/>
            <a:ext cx="831850" cy="185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defTabSz="457200" fontAlgn="base">
              <a:spcBef>
                <a:spcPct val="0"/>
              </a:spcBef>
              <a:spcAft>
                <a:spcPct val="0"/>
              </a:spcAft>
              <a:buFontTx/>
              <a:buNone/>
            </a:pPr>
            <a:r>
              <a:rPr lang="en-US" altLang="en-US" sz="800">
                <a:solidFill>
                  <a:prstClr val="black"/>
                </a:solidFill>
              </a:rPr>
              <a:t>Chemical change</a:t>
            </a:r>
          </a:p>
        </p:txBody>
      </p:sp>
      <p:sp>
        <p:nvSpPr>
          <p:cNvPr id="37" name="TextBox 5"/>
          <p:cNvSpPr txBox="1">
            <a:spLocks noChangeArrowheads="1"/>
          </p:cNvSpPr>
          <p:nvPr/>
        </p:nvSpPr>
        <p:spPr bwMode="auto">
          <a:xfrm>
            <a:off x="6545263" y="6126163"/>
            <a:ext cx="860425"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Products</a:t>
            </a:r>
          </a:p>
        </p:txBody>
      </p:sp>
      <p:sp>
        <p:nvSpPr>
          <p:cNvPr id="33805" name="TextBox 15"/>
          <p:cNvSpPr txBox="1">
            <a:spLocks noChangeArrowheads="1"/>
          </p:cNvSpPr>
          <p:nvPr/>
        </p:nvSpPr>
        <p:spPr bwMode="auto">
          <a:xfrm>
            <a:off x="6126163" y="5605463"/>
            <a:ext cx="1698625"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Large molecules</a:t>
            </a:r>
            <a:br>
              <a:rPr lang="en-US" altLang="en-US" sz="1800">
                <a:solidFill>
                  <a:prstClr val="black"/>
                </a:solidFill>
              </a:rPr>
            </a:br>
            <a:r>
              <a:rPr lang="en-US" altLang="en-US" sz="1800">
                <a:solidFill>
                  <a:prstClr val="black"/>
                </a:solidFill>
              </a:rPr>
              <a:t>(+ water)</a:t>
            </a:r>
          </a:p>
        </p:txBody>
      </p:sp>
      <p:sp>
        <p:nvSpPr>
          <p:cNvPr id="39" name="TextBox 6"/>
          <p:cNvSpPr txBox="1">
            <a:spLocks noChangeArrowheads="1"/>
          </p:cNvSpPr>
          <p:nvPr/>
        </p:nvSpPr>
        <p:spPr bwMode="auto">
          <a:xfrm>
            <a:off x="1698625" y="6126163"/>
            <a:ext cx="939800"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Reactants</a:t>
            </a:r>
          </a:p>
        </p:txBody>
      </p:sp>
      <p:pic>
        <p:nvPicPr>
          <p:cNvPr id="41" name="alan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2675" y="1095375"/>
            <a:ext cx="1490663" cy="1109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alan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9475" y="4310063"/>
            <a:ext cx="1490663" cy="1109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glyc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6738" y="2533650"/>
            <a:ext cx="1263650"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glyc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66950" y="2619375"/>
            <a:ext cx="1265238"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287196">
            <a:off x="2760663" y="2379663"/>
            <a:ext cx="3660775" cy="1703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wate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1838" y="2189163"/>
            <a:ext cx="731837"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wate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97275" y="4187825"/>
            <a:ext cx="730250" cy="341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wate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95850" y="3840163"/>
            <a:ext cx="730250"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3" name="Slide Number Placeholder 6"/>
          <p:cNvSpPr>
            <a:spLocks noGrp="1"/>
          </p:cNvSpPr>
          <p:nvPr>
            <p:ph type="sldNum" sz="quarter" idx="4294967295"/>
          </p:nvPr>
        </p:nvSpPr>
        <p:spPr bwMode="auto">
          <a:xfrm>
            <a:off x="6553200" y="6411913"/>
            <a:ext cx="2133600" cy="365125"/>
          </a:xfrm>
          <a:prstGeom prst="rect">
            <a:avLst/>
          </a:prstGeom>
          <a:ln>
            <a:miter lim="800000"/>
            <a:headEnd/>
            <a:tailEnd/>
          </a:ln>
        </p:spPr>
        <p:txBody>
          <a:bodyPr/>
          <a:lstStyle/>
          <a:p>
            <a:pPr>
              <a:defRPr/>
            </a:pPr>
            <a:fld id="{BE26E4AE-12A5-47DD-B678-48418033EC53}" type="slidenum">
              <a:rPr lang="en-US">
                <a:solidFill>
                  <a:prstClr val="black">
                    <a:tint val="75000"/>
                  </a:prstClr>
                </a:solidFill>
              </a:rPr>
              <a:pPr>
                <a:defRPr/>
              </a:pPr>
              <a:t>13</a:t>
            </a:fld>
            <a:endParaRPr lang="en-US" dirty="0">
              <a:solidFill>
                <a:prstClr val="black">
                  <a:tint val="75000"/>
                </a:prstClr>
              </a:solidFill>
            </a:endParaRPr>
          </a:p>
        </p:txBody>
      </p:sp>
      <p:sp>
        <p:nvSpPr>
          <p:cNvPr id="30" name="Title 1"/>
          <p:cNvSpPr txBox="1">
            <a:spLocks/>
          </p:cNvSpPr>
          <p:nvPr/>
        </p:nvSpPr>
        <p:spPr>
          <a:xfrm>
            <a:off x="3144838" y="595313"/>
            <a:ext cx="2879725" cy="109537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2000" b="1" dirty="0">
                <a:solidFill>
                  <a:prstClr val="black"/>
                </a:solidFill>
              </a:rPr>
              <a:t>What happens to carbon atoms and chemical energy in biosynthesis?</a:t>
            </a:r>
            <a:endParaRPr lang="en-US" sz="2000" b="1" dirty="0">
              <a:solidFill>
                <a:prstClr val="black"/>
              </a:solidFill>
              <a:latin typeface="Arial" charset="0"/>
              <a:cs typeface="Arial" charset="0"/>
            </a:endParaRPr>
          </a:p>
        </p:txBody>
      </p:sp>
      <p:sp>
        <p:nvSpPr>
          <p:cNvPr id="33817" name="TextBox 23"/>
          <p:cNvSpPr txBox="1">
            <a:spLocks noChangeArrowheads="1"/>
          </p:cNvSpPr>
          <p:nvPr/>
        </p:nvSpPr>
        <p:spPr bwMode="auto">
          <a:xfrm>
            <a:off x="1450975" y="5605463"/>
            <a:ext cx="14366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Small organic</a:t>
            </a:r>
            <a:br>
              <a:rPr lang="en-US" altLang="en-US" sz="1800">
                <a:solidFill>
                  <a:prstClr val="black"/>
                </a:solidFill>
              </a:rPr>
            </a:br>
            <a:r>
              <a:rPr lang="en-US" altLang="en-US" sz="1800">
                <a:solidFill>
                  <a:prstClr val="black"/>
                </a:solidFill>
              </a:rPr>
              <a:t>molecules</a:t>
            </a:r>
          </a:p>
        </p:txBody>
      </p:sp>
      <p:sp>
        <p:nvSpPr>
          <p:cNvPr id="22" name="Title 1"/>
          <p:cNvSpPr txBox="1">
            <a:spLocks/>
          </p:cNvSpPr>
          <p:nvPr/>
        </p:nvSpPr>
        <p:spPr>
          <a:xfrm>
            <a:off x="3144838" y="5376863"/>
            <a:ext cx="288131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defRPr/>
            </a:pPr>
            <a:r>
              <a:rPr lang="en-US" sz="2000" dirty="0">
                <a:solidFill>
                  <a:prstClr val="black"/>
                </a:solidFill>
              </a:rPr>
              <a:t>Carbon atoms stay in organic molecules with high-energy bonds</a:t>
            </a:r>
            <a:endParaRPr lang="en-US" sz="2000" dirty="0">
              <a:solidFill>
                <a:prstClr val="black"/>
              </a:solidFill>
              <a:latin typeface="Arial" charset="0"/>
              <a:cs typeface="Arial" charset="0"/>
            </a:endParaRPr>
          </a:p>
        </p:txBody>
      </p:sp>
      <p:pic>
        <p:nvPicPr>
          <p:cNvPr id="23" name="Reactan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roduc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33645678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10" presetClass="exit" presetSubtype="0" fill="hold" nodeType="afterEffect">
                                  <p:stCondLst>
                                    <p:cond delay="0"/>
                                  </p:stCondLst>
                                  <p:childTnLst>
                                    <p:animEffect transition="out" filter="fade">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0" presetClass="path" presetSubtype="0" accel="50000" decel="50000" fill="hold" nodeType="withEffect">
                                  <p:stCondLst>
                                    <p:cond delay="0"/>
                                  </p:stCondLst>
                                  <p:childTnLst>
                                    <p:animMotion origin="layout" path="M -3.88889E-6 -3.10433E-6 L 0.27882 0.12839 " pathEditMode="relative" rAng="0" ptsTypes="AA">
                                      <p:cBhvr>
                                        <p:cTn id="31" dur="2000" fill="hold"/>
                                        <p:tgtEl>
                                          <p:spTgt spid="41"/>
                                        </p:tgtEl>
                                        <p:attrNameLst>
                                          <p:attrName>ppt_x</p:attrName>
                                          <p:attrName>ppt_y</p:attrName>
                                        </p:attrNameLst>
                                      </p:cBhvr>
                                      <p:rCtr x="13941" y="6408"/>
                                    </p:animMotion>
                                  </p:childTnLst>
                                </p:cTn>
                              </p:par>
                              <p:par>
                                <p:cTn id="32" presetID="0" presetClass="path" presetSubtype="0" accel="50000" decel="50000" fill="hold" nodeType="withEffect">
                                  <p:stCondLst>
                                    <p:cond delay="0"/>
                                  </p:stCondLst>
                                  <p:childTnLst>
                                    <p:animMotion origin="layout" path="M 1.66667E-6 0 L 0.24792 0.02106 " pathEditMode="relative" rAng="0" ptsTypes="AA">
                                      <p:cBhvr>
                                        <p:cTn id="33" dur="2000" fill="hold"/>
                                        <p:tgtEl>
                                          <p:spTgt spid="45"/>
                                        </p:tgtEl>
                                        <p:attrNameLst>
                                          <p:attrName>ppt_x</p:attrName>
                                          <p:attrName>ppt_y</p:attrName>
                                        </p:attrNameLst>
                                      </p:cBhvr>
                                      <p:rCtr x="12396" y="1042"/>
                                    </p:animMotion>
                                  </p:childTnLst>
                                </p:cTn>
                              </p:par>
                              <p:par>
                                <p:cTn id="34" presetID="0" presetClass="path" presetSubtype="0" accel="50000" decel="50000" fill="hold" nodeType="withEffect">
                                  <p:stCondLst>
                                    <p:cond delay="0"/>
                                  </p:stCondLst>
                                  <p:childTnLst>
                                    <p:animMotion origin="layout" path="M -1.66667E-6 -1.97317E-6 L 0.29896 -0.1145 " pathEditMode="relative" rAng="0" ptsTypes="AA">
                                      <p:cBhvr>
                                        <p:cTn id="35" dur="2000" fill="hold"/>
                                        <p:tgtEl>
                                          <p:spTgt spid="44"/>
                                        </p:tgtEl>
                                        <p:attrNameLst>
                                          <p:attrName>ppt_x</p:attrName>
                                          <p:attrName>ppt_y</p:attrName>
                                        </p:attrNameLst>
                                      </p:cBhvr>
                                      <p:rCtr x="14948" y="-5737"/>
                                    </p:animMotion>
                                  </p:childTnLst>
                                </p:cTn>
                              </p:par>
                              <p:par>
                                <p:cTn id="36" presetID="0" presetClass="path" presetSubtype="0" accel="50000" decel="50000" fill="hold" nodeType="withEffect">
                                  <p:stCondLst>
                                    <p:cond delay="0"/>
                                  </p:stCondLst>
                                  <p:childTnLst>
                                    <p:animMotion origin="layout" path="M -1.38889E-6 -1.30928E-6 L 0.26111 0.03007 " pathEditMode="relative" rAng="0" ptsTypes="AA">
                                      <p:cBhvr>
                                        <p:cTn id="37" dur="2000" fill="hold"/>
                                        <p:tgtEl>
                                          <p:spTgt spid="46"/>
                                        </p:tgtEl>
                                        <p:attrNameLst>
                                          <p:attrName>ppt_x</p:attrName>
                                          <p:attrName>ppt_y</p:attrName>
                                        </p:attrNameLst>
                                      </p:cBhvr>
                                      <p:rCtr x="13056" y="1504"/>
                                    </p:animMotion>
                                  </p:childTnLst>
                                </p:cTn>
                              </p:par>
                            </p:childTnLst>
                          </p:cTn>
                        </p:par>
                        <p:par>
                          <p:cTn id="38" fill="hold" nodeType="afterGroup">
                            <p:stCondLst>
                              <p:cond delay="4000"/>
                            </p:stCondLst>
                            <p:childTnLst>
                              <p:par>
                                <p:cTn id="39"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40" dur="2000" fill="hold"/>
                                        <p:tgtEl>
                                          <p:spTgt spid="44"/>
                                        </p:tgtEl>
                                        <p:attrNameLst>
                                          <p:attrName>ppt_x</p:attrName>
                                          <p:attrName>ppt_y</p:attrName>
                                        </p:attrNameLst>
                                      </p:cBhvr>
                                      <p:rCtr x="0" y="0"/>
                                    </p:animMotion>
                                  </p:childTnLst>
                                </p:cTn>
                              </p:par>
                              <p:par>
                                <p:cTn id="41"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42" dur="2000" fill="hold"/>
                                        <p:tgtEl>
                                          <p:spTgt spid="46"/>
                                        </p:tgtEl>
                                        <p:attrNameLst>
                                          <p:attrName>ppt_x</p:attrName>
                                          <p:attrName>ppt_y</p:attrName>
                                        </p:attrNameLst>
                                      </p:cBhvr>
                                      <p:rCtr x="-69" y="-23"/>
                                    </p:animMotion>
                                  </p:childTnLst>
                                </p:cTn>
                              </p:par>
                              <p:par>
                                <p:cTn id="43"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4" dur="2000" fill="hold"/>
                                        <p:tgtEl>
                                          <p:spTgt spid="41"/>
                                        </p:tgtEl>
                                        <p:attrNameLst>
                                          <p:attrName>ppt_x</p:attrName>
                                          <p:attrName>ppt_y</p:attrName>
                                        </p:attrNameLst>
                                      </p:cBhvr>
                                      <p:rCtr x="52" y="116"/>
                                    </p:animMotion>
                                  </p:childTnLst>
                                </p:cTn>
                              </p:par>
                              <p:par>
                                <p:cTn id="45"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6" dur="2000" fill="hold"/>
                                        <p:tgtEl>
                                          <p:spTgt spid="45"/>
                                        </p:tgtEl>
                                        <p:attrNameLst>
                                          <p:attrName>ppt_x</p:attrName>
                                          <p:attrName>ppt_y</p:attrName>
                                        </p:attrNameLst>
                                      </p:cBhvr>
                                      <p:rCtr x="0" y="-278"/>
                                    </p:animMotion>
                                  </p:childTnLst>
                                </p:cTn>
                              </p:par>
                              <p:par>
                                <p:cTn id="47" presetID="10" presetClass="exit" presetSubtype="0" fill="hold" nodeType="withEffect">
                                  <p:stCondLst>
                                    <p:cond delay="1500"/>
                                  </p:stCondLst>
                                  <p:childTnLst>
                                    <p:animEffect transition="out" filter="fade">
                                      <p:cBhvr>
                                        <p:cTn id="48" dur="500"/>
                                        <p:tgtEl>
                                          <p:spTgt spid="41"/>
                                        </p:tgtEl>
                                      </p:cBhvr>
                                    </p:animEffect>
                                    <p:set>
                                      <p:cBhvr>
                                        <p:cTn id="49" dur="1" fill="hold">
                                          <p:stCondLst>
                                            <p:cond delay="499"/>
                                          </p:stCondLst>
                                        </p:cTn>
                                        <p:tgtEl>
                                          <p:spTgt spid="41"/>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5"/>
                                        </p:tgtEl>
                                      </p:cBhvr>
                                    </p:animEffect>
                                    <p:set>
                                      <p:cBhvr>
                                        <p:cTn id="52" dur="1" fill="hold">
                                          <p:stCondLst>
                                            <p:cond delay="499"/>
                                          </p:stCondLst>
                                        </p:cTn>
                                        <p:tgtEl>
                                          <p:spTgt spid="45"/>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4"/>
                                        </p:tgtEl>
                                      </p:cBhvr>
                                    </p:animEffect>
                                    <p:set>
                                      <p:cBhvr>
                                        <p:cTn id="55" dur="1" fill="hold">
                                          <p:stCondLst>
                                            <p:cond delay="499"/>
                                          </p:stCondLst>
                                        </p:cTn>
                                        <p:tgtEl>
                                          <p:spTgt spid="44"/>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46"/>
                                        </p:tgtEl>
                                      </p:cBhvr>
                                    </p:animEffect>
                                    <p:set>
                                      <p:cBhvr>
                                        <p:cTn id="58" dur="1" fill="hold">
                                          <p:stCondLst>
                                            <p:cond delay="499"/>
                                          </p:stCondLst>
                                        </p:cTn>
                                        <p:tgtEl>
                                          <p:spTgt spid="46"/>
                                        </p:tgtEl>
                                        <p:attrNameLst>
                                          <p:attrName>style.visibility</p:attrName>
                                        </p:attrNameLst>
                                      </p:cBhvr>
                                      <p:to>
                                        <p:strVal val="hidden"/>
                                      </p:to>
                                    </p:set>
                                  </p:childTnLst>
                                </p:cTn>
                              </p:par>
                            </p:childTnLst>
                          </p:cTn>
                        </p:par>
                        <p:par>
                          <p:cTn id="59" fill="hold" nodeType="afterGroup">
                            <p:stCondLst>
                              <p:cond delay="6000"/>
                            </p:stCondLst>
                            <p:childTnLst>
                              <p:par>
                                <p:cTn id="60" presetID="10"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47"/>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5" dur="2000" fill="hold"/>
                                        <p:tgtEl>
                                          <p:spTgt spid="4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3"/>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0"/>
                                        </p:tgtEl>
                                        <p:attrNameLst>
                                          <p:attrName>ppt_x</p:attrName>
                                          <p:attrName>ppt_y</p:attrName>
                                        </p:attrNameLst>
                                      </p:cBhvr>
                                      <p:rCtr x="-87" y="-231"/>
                                    </p:animMotion>
                                  </p:childTnLst>
                                </p:cTn>
                              </p:par>
                            </p:childTnLst>
                          </p:cTn>
                        </p:par>
                        <p:par>
                          <p:cTn id="80" fill="hold" nodeType="afterGroup">
                            <p:stCondLst>
                              <p:cond delay="8000"/>
                            </p:stCondLst>
                            <p:childTnLst>
                              <p:par>
                                <p:cTn id="81" presetID="0" presetClass="path" presetSubtype="0" accel="50000" decel="50000" fill="hold" nodeType="afterEffect">
                                  <p:stCondLst>
                                    <p:cond delay="0"/>
                                  </p:stCondLst>
                                  <p:childTnLst>
                                    <p:animMotion origin="layout" path="M 3.88889E-6 4.81481E-6 L 0.26076 -0.02755 " pathEditMode="relative" rAng="0" ptsTypes="AA">
                                      <p:cBhvr>
                                        <p:cTn id="82" dur="2000" fill="hold"/>
                                        <p:tgtEl>
                                          <p:spTgt spid="47"/>
                                        </p:tgtEl>
                                        <p:attrNameLst>
                                          <p:attrName>ppt_x</p:attrName>
                                          <p:attrName>ppt_y</p:attrName>
                                        </p:attrNameLst>
                                      </p:cBhvr>
                                      <p:rCtr x="13038" y="-1389"/>
                                    </p:animMotion>
                                  </p:childTnLst>
                                </p:cTn>
                              </p:par>
                              <p:par>
                                <p:cTn id="83" presetID="0" presetClass="path" presetSubtype="0" accel="50000" decel="50000" fill="hold" nodeType="withEffect">
                                  <p:stCondLst>
                                    <p:cond delay="0"/>
                                  </p:stCondLst>
                                  <p:childTnLst>
                                    <p:animMotion origin="layout" path="M -3.05556E-6 -1.48148E-6 L 0.3349 -0.13009 " pathEditMode="relative" rAng="0" ptsTypes="AA">
                                      <p:cBhvr>
                                        <p:cTn id="84" dur="2000" fill="hold"/>
                                        <p:tgtEl>
                                          <p:spTgt spid="49"/>
                                        </p:tgtEl>
                                        <p:attrNameLst>
                                          <p:attrName>ppt_x</p:attrName>
                                          <p:attrName>ppt_y</p:attrName>
                                        </p:attrNameLst>
                                      </p:cBhvr>
                                      <p:rCtr x="16736" y="-6505"/>
                                    </p:animMotion>
                                  </p:childTnLst>
                                </p:cTn>
                              </p:par>
                              <p:par>
                                <p:cTn id="85" presetID="0" presetClass="path" presetSubtype="0" accel="50000" decel="50000" fill="hold" nodeType="withEffect">
                                  <p:stCondLst>
                                    <p:cond delay="0"/>
                                  </p:stCondLst>
                                  <p:childTnLst>
                                    <p:animMotion origin="layout" path="M -3.33333E-6 -9.808E-7 L 0.3165 0.03354 " pathEditMode="relative" rAng="0" ptsTypes="AA">
                                      <p:cBhvr>
                                        <p:cTn id="86" dur="2000" fill="hold"/>
                                        <p:tgtEl>
                                          <p:spTgt spid="53"/>
                                        </p:tgtEl>
                                        <p:attrNameLst>
                                          <p:attrName>ppt_x</p:attrName>
                                          <p:attrName>ppt_y</p:attrName>
                                        </p:attrNameLst>
                                      </p:cBhvr>
                                      <p:rCtr x="15816" y="1666"/>
                                    </p:animMotion>
                                  </p:childTnLst>
                                </p:cTn>
                              </p:par>
                              <p:par>
                                <p:cTn id="87" presetID="0" presetClass="path" presetSubtype="0" accel="50000" decel="50000" fill="hold" nodeType="withEffect">
                                  <p:stCondLst>
                                    <p:cond delay="0"/>
                                  </p:stCondLst>
                                  <p:childTnLst>
                                    <p:animMotion origin="layout" path="M 0 -2.96296E-6 L 0.27274 0.12894 " pathEditMode="relative" rAng="0" ptsTypes="AA">
                                      <p:cBhvr>
                                        <p:cTn id="88" dur="2000" fill="hold"/>
                                        <p:tgtEl>
                                          <p:spTgt spid="50"/>
                                        </p:tgtEl>
                                        <p:attrNameLst>
                                          <p:attrName>ppt_x</p:attrName>
                                          <p:attrName>ppt_y</p:attrName>
                                        </p:attrNameLst>
                                      </p:cBhvr>
                                      <p:rCtr x="13628" y="6435"/>
                                    </p:animMotion>
                                  </p:childTnLst>
                                </p:cTn>
                              </p:par>
                            </p:childTnLst>
                          </p:cTn>
                        </p:par>
                        <p:par>
                          <p:cTn id="89" fill="hold" nodeType="afterGroup">
                            <p:stCondLst>
                              <p:cond delay="10000"/>
                            </p:stCondLst>
                            <p:childTnLst>
                              <p:par>
                                <p:cTn id="90" presetID="10" presetClass="exit" presetSubtype="0" fill="hold"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fade">
                                      <p:cBhvr>
                                        <p:cTn id="113" dur="500"/>
                                        <p:tgtEl>
                                          <p:spTgt spid="22"/>
                                        </p:tgtEl>
                                      </p:cBhvr>
                                    </p:animEffect>
                                  </p:childTnLst>
                                </p:cTn>
                              </p:par>
                              <p:par>
                                <p:cTn id="114" presetID="10" presetClass="entr" presetSubtype="0" fill="hold"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build="allAtOnce"/>
      <p:bldP spid="36" grpId="1" build="allAtOnce"/>
      <p:bldP spid="36" grpId="2" build="allAtOnce"/>
      <p:bldP spid="36" grpId="3" build="allAtOnce"/>
      <p:bldP spid="36" grpId="4" build="allAtOnce"/>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689" y="417516"/>
            <a:ext cx="8593276" cy="992188"/>
          </a:xfrm>
          <a:solidFill>
            <a:srgbClr val="FFFFFF"/>
          </a:solidFill>
        </p:spPr>
        <p:txBody>
          <a:bodyPr>
            <a:noAutofit/>
          </a:bodyPr>
          <a:lstStyle/>
          <a:p>
            <a:r>
              <a:rPr lang="en-US" sz="3600" dirty="0"/>
              <a:t>What happens to food small organic molecule that are not used in biosynthesis?</a:t>
            </a: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14</a:t>
            </a:fld>
            <a:endParaRPr lang="en-US"/>
          </a:p>
        </p:txBody>
      </p:sp>
      <p:pic>
        <p:nvPicPr>
          <p:cNvPr id="5" name="Picture 1" descr="mushroom poster 03 - fields.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84045" y="1726449"/>
            <a:ext cx="6476964" cy="44531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6198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83607" y="190896"/>
            <a:ext cx="8843726" cy="1143000"/>
          </a:xfrm>
        </p:spPr>
        <p:txBody>
          <a:bodyPr>
            <a:normAutofit fontScale="90000"/>
          </a:bodyPr>
          <a:lstStyle/>
          <a:p>
            <a:r>
              <a:rPr lang="en-US" dirty="0"/>
              <a:t>Decomposers don't digest all the large organic molecules in dead organisms.</a:t>
            </a:r>
          </a:p>
        </p:txBody>
      </p:sp>
      <p:pic>
        <p:nvPicPr>
          <p:cNvPr id="9" name="Content Placeholder 8" descr="Screenshot 2015-05-04 16.22.52.png"/>
          <p:cNvPicPr>
            <a:picLocks noGrp="1" noChangeAspect="1"/>
          </p:cNvPicPr>
          <p:nvPr>
            <p:ph idx="1"/>
          </p:nvPr>
        </p:nvPicPr>
        <p:blipFill rotWithShape="1">
          <a:blip r:embed="rId3">
            <a:extLst>
              <a:ext uri="{28A0092B-C50C-407E-A947-70E740481C1C}">
                <a14:useLocalDpi xmlns:a14="http://schemas.microsoft.com/office/drawing/2010/main" val="0"/>
              </a:ext>
            </a:extLst>
          </a:blip>
          <a:srcRect l="-3575" t="3807" r="-2015"/>
          <a:stretch/>
        </p:blipFill>
        <p:spPr>
          <a:xfrm>
            <a:off x="1004221" y="1333896"/>
            <a:ext cx="7202498" cy="5312117"/>
          </a:xfrm>
        </p:spPr>
      </p:pic>
      <p:sp>
        <p:nvSpPr>
          <p:cNvPr id="2" name="Slide Number Placeholder 1">
            <a:extLst>
              <a:ext uri="{FF2B5EF4-FFF2-40B4-BE49-F238E27FC236}">
                <a16:creationId xmlns:a16="http://schemas.microsoft.com/office/drawing/2014/main" id="{1A010336-F236-4668-ADBA-1F58BF1E79FE}"/>
              </a:ext>
            </a:extLst>
          </p:cNvPr>
          <p:cNvSpPr>
            <a:spLocks noGrp="1"/>
          </p:cNvSpPr>
          <p:nvPr>
            <p:ph type="sldNum" sz="quarter" idx="10"/>
          </p:nvPr>
        </p:nvSpPr>
        <p:spPr/>
        <p:txBody>
          <a:bodyPr/>
          <a:lstStyle/>
          <a:p>
            <a:pPr>
              <a:defRPr/>
            </a:pPr>
            <a:fld id="{D07E269F-9726-44B7-92E4-7A50054E190B}" type="slidenum">
              <a:rPr lang="en-US" smtClean="0"/>
              <a:pPr>
                <a:defRPr/>
              </a:pPr>
              <a:t>15</a:t>
            </a:fld>
            <a:endParaRPr lang="en-US"/>
          </a:p>
        </p:txBody>
      </p:sp>
    </p:spTree>
    <p:extLst>
      <p:ext uri="{BB962C8B-B14F-4D97-AF65-F5344CB8AC3E}">
        <p14:creationId xmlns:p14="http://schemas.microsoft.com/office/powerpoint/2010/main" val="3759395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Where do the atoms in fungi come from?</a:t>
            </a:r>
          </a:p>
        </p:txBody>
      </p:sp>
      <p:sp>
        <p:nvSpPr>
          <p:cNvPr id="5" name="TextBox 4"/>
          <p:cNvSpPr txBox="1"/>
          <p:nvPr/>
        </p:nvSpPr>
        <p:spPr>
          <a:xfrm>
            <a:off x="344446" y="1894088"/>
            <a:ext cx="2551153" cy="2246769"/>
          </a:xfrm>
          <a:prstGeom prst="rect">
            <a:avLst/>
          </a:prstGeom>
          <a:noFill/>
        </p:spPr>
        <p:txBody>
          <a:bodyPr wrap="square" rtlCol="0">
            <a:spAutoFit/>
          </a:bodyPr>
          <a:lstStyle/>
          <a:p>
            <a:r>
              <a:rPr lang="en-US" sz="2800" dirty="0"/>
              <a:t>Work with a partner to complete the first chart about atoms.</a:t>
            </a:r>
          </a:p>
        </p:txBody>
      </p:sp>
      <p:pic>
        <p:nvPicPr>
          <p:cNvPr id="3" name="Picture 2"/>
          <p:cNvPicPr>
            <a:picLocks noChangeAspect="1"/>
          </p:cNvPicPr>
          <p:nvPr/>
        </p:nvPicPr>
        <p:blipFill>
          <a:blip r:embed="rId3"/>
          <a:stretch>
            <a:fillRect/>
          </a:stretch>
        </p:blipFill>
        <p:spPr>
          <a:xfrm>
            <a:off x="3036241" y="1894088"/>
            <a:ext cx="5852817" cy="3840042"/>
          </a:xfrm>
          <a:prstGeom prst="rect">
            <a:avLst/>
          </a:prstGeom>
          <a:ln>
            <a:solidFill>
              <a:schemeClr val="tx1"/>
            </a:solidFill>
          </a:ln>
        </p:spPr>
      </p:pic>
      <p:sp>
        <p:nvSpPr>
          <p:cNvPr id="4" name="Slide Number Placeholder 3">
            <a:extLst>
              <a:ext uri="{FF2B5EF4-FFF2-40B4-BE49-F238E27FC236}">
                <a16:creationId xmlns:a16="http://schemas.microsoft.com/office/drawing/2014/main" id="{8D4EDE17-344D-4507-BFB3-38C85F57E65D}"/>
              </a:ext>
            </a:extLst>
          </p:cNvPr>
          <p:cNvSpPr>
            <a:spLocks noGrp="1"/>
          </p:cNvSpPr>
          <p:nvPr>
            <p:ph type="sldNum" sz="quarter" idx="10"/>
          </p:nvPr>
        </p:nvSpPr>
        <p:spPr/>
        <p:txBody>
          <a:bodyPr/>
          <a:lstStyle/>
          <a:p>
            <a:pPr>
              <a:defRPr/>
            </a:pPr>
            <a:fld id="{D07E269F-9726-44B7-92E4-7A50054E190B}" type="slidenum">
              <a:rPr lang="en-US" smtClean="0"/>
              <a:pPr>
                <a:defRPr/>
              </a:pPr>
              <a:t>16</a:t>
            </a:fld>
            <a:endParaRPr lang="en-US"/>
          </a:p>
        </p:txBody>
      </p:sp>
    </p:spTree>
    <p:extLst>
      <p:ext uri="{BB962C8B-B14F-4D97-AF65-F5344CB8AC3E}">
        <p14:creationId xmlns:p14="http://schemas.microsoft.com/office/powerpoint/2010/main" val="3857957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91"/>
            <a:ext cx="8229600" cy="1143000"/>
          </a:xfrm>
        </p:spPr>
        <p:txBody>
          <a:bodyPr/>
          <a:lstStyle/>
          <a:p>
            <a:r>
              <a:rPr lang="en-US" dirty="0"/>
              <a:t>Remembering Nutrition Labels</a:t>
            </a:r>
          </a:p>
        </p:txBody>
      </p:sp>
      <p:sp>
        <p:nvSpPr>
          <p:cNvPr id="3" name="Content Placeholder 2"/>
          <p:cNvSpPr>
            <a:spLocks noGrp="1"/>
          </p:cNvSpPr>
          <p:nvPr>
            <p:ph idx="1"/>
          </p:nvPr>
        </p:nvSpPr>
        <p:spPr>
          <a:xfrm>
            <a:off x="457200" y="1143000"/>
            <a:ext cx="8229600" cy="5213350"/>
          </a:xfrm>
        </p:spPr>
        <p:txBody>
          <a:bodyPr>
            <a:normAutofit lnSpcReduction="10000"/>
          </a:bodyPr>
          <a:lstStyle/>
          <a:p>
            <a:pPr marL="0" indent="0">
              <a:buNone/>
            </a:pPr>
            <a:r>
              <a:rPr lang="en-US" dirty="0"/>
              <a:t>Decomposer cells are made of:</a:t>
            </a:r>
          </a:p>
          <a:p>
            <a:r>
              <a:rPr lang="en-US" dirty="0"/>
              <a:t>Water: around 60% (H</a:t>
            </a:r>
            <a:r>
              <a:rPr lang="en-US" baseline="-25000" dirty="0"/>
              <a:t>2</a:t>
            </a:r>
            <a:r>
              <a:rPr lang="en-US" dirty="0"/>
              <a:t>O)</a:t>
            </a:r>
          </a:p>
          <a:p>
            <a:r>
              <a:rPr lang="en-US" dirty="0"/>
              <a:t>Large organic molecules: less than 40%</a:t>
            </a:r>
          </a:p>
          <a:p>
            <a:pPr lvl="1"/>
            <a:r>
              <a:rPr lang="en-US" dirty="0"/>
              <a:t>Starch: Made of CHO atoms</a:t>
            </a:r>
          </a:p>
          <a:p>
            <a:pPr lvl="1"/>
            <a:r>
              <a:rPr lang="en-US" dirty="0"/>
              <a:t>Proteins: Made of CHON atoms </a:t>
            </a:r>
          </a:p>
          <a:p>
            <a:pPr lvl="1"/>
            <a:r>
              <a:rPr lang="en-US" dirty="0"/>
              <a:t>(Some other large organic molecules such as DNA, made from CHONP)</a:t>
            </a:r>
          </a:p>
          <a:p>
            <a:r>
              <a:rPr lang="en-US" dirty="0"/>
              <a:t>Minerals: around 1%</a:t>
            </a:r>
          </a:p>
          <a:p>
            <a:pPr lvl="1"/>
            <a:r>
              <a:rPr lang="en-US" dirty="0"/>
              <a:t>Many kinds of atoms: sodium, calcium, magnesium, etc.</a:t>
            </a:r>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D3A1C050-F6FE-0E43-A9D0-F8EEADE3D1E4}" type="slidenum">
              <a:rPr lang="en-US" smtClean="0"/>
              <a:pPr/>
              <a:t>17</a:t>
            </a:fld>
            <a:endParaRPr lang="en-US"/>
          </a:p>
        </p:txBody>
      </p:sp>
      <p:sp>
        <p:nvSpPr>
          <p:cNvPr id="14" name="TextBox 13"/>
          <p:cNvSpPr txBox="1"/>
          <p:nvPr/>
        </p:nvSpPr>
        <p:spPr>
          <a:xfrm>
            <a:off x="2561827" y="5423981"/>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096589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Where does the energy in fungi come from?</a:t>
            </a:r>
          </a:p>
        </p:txBody>
      </p:sp>
      <p:sp>
        <p:nvSpPr>
          <p:cNvPr id="7" name="TextBox 6"/>
          <p:cNvSpPr txBox="1"/>
          <p:nvPr/>
        </p:nvSpPr>
        <p:spPr>
          <a:xfrm>
            <a:off x="409031" y="2109326"/>
            <a:ext cx="2486569" cy="2400657"/>
          </a:xfrm>
          <a:prstGeom prst="rect">
            <a:avLst/>
          </a:prstGeom>
          <a:noFill/>
        </p:spPr>
        <p:txBody>
          <a:bodyPr wrap="square" rtlCol="0">
            <a:spAutoFit/>
          </a:bodyPr>
          <a:lstStyle/>
          <a:p>
            <a:r>
              <a:rPr lang="en-US" sz="3000" dirty="0"/>
              <a:t>Work with a partner to complete the second chart about energy.</a:t>
            </a:r>
          </a:p>
        </p:txBody>
      </p:sp>
      <p:pic>
        <p:nvPicPr>
          <p:cNvPr id="3" name="Picture 2"/>
          <p:cNvPicPr>
            <a:picLocks noChangeAspect="1"/>
          </p:cNvPicPr>
          <p:nvPr/>
        </p:nvPicPr>
        <p:blipFill>
          <a:blip r:embed="rId3"/>
          <a:stretch>
            <a:fillRect/>
          </a:stretch>
        </p:blipFill>
        <p:spPr>
          <a:xfrm>
            <a:off x="2895600" y="1724246"/>
            <a:ext cx="5962167" cy="3911786"/>
          </a:xfrm>
          <a:prstGeom prst="rect">
            <a:avLst/>
          </a:prstGeom>
          <a:ln>
            <a:solidFill>
              <a:schemeClr val="tx1"/>
            </a:solidFill>
          </a:ln>
        </p:spPr>
      </p:pic>
      <p:sp>
        <p:nvSpPr>
          <p:cNvPr id="4" name="Slide Number Placeholder 3">
            <a:extLst>
              <a:ext uri="{FF2B5EF4-FFF2-40B4-BE49-F238E27FC236}">
                <a16:creationId xmlns:a16="http://schemas.microsoft.com/office/drawing/2014/main" id="{9BDF850C-DB09-46E1-B1B9-F257DF5B7F18}"/>
              </a:ext>
            </a:extLst>
          </p:cNvPr>
          <p:cNvSpPr>
            <a:spLocks noGrp="1"/>
          </p:cNvSpPr>
          <p:nvPr>
            <p:ph type="sldNum" sz="quarter" idx="10"/>
          </p:nvPr>
        </p:nvSpPr>
        <p:spPr/>
        <p:txBody>
          <a:bodyPr/>
          <a:lstStyle/>
          <a:p>
            <a:pPr>
              <a:defRPr/>
            </a:pPr>
            <a:fld id="{D07E269F-9726-44B7-92E4-7A50054E190B}" type="slidenum">
              <a:rPr lang="en-US" smtClean="0"/>
              <a:pPr>
                <a:defRPr/>
              </a:pPr>
              <a:t>18</a:t>
            </a:fld>
            <a:endParaRPr lang="en-US"/>
          </a:p>
        </p:txBody>
      </p:sp>
    </p:spTree>
    <p:extLst>
      <p:ext uri="{BB962C8B-B14F-4D97-AF65-F5344CB8AC3E}">
        <p14:creationId xmlns:p14="http://schemas.microsoft.com/office/powerpoint/2010/main" val="2211620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 Energy</a:t>
            </a:r>
          </a:p>
        </p:txBody>
      </p:sp>
      <p:sp>
        <p:nvSpPr>
          <p:cNvPr id="3" name="Content Placeholder 2"/>
          <p:cNvSpPr>
            <a:spLocks noGrp="1"/>
          </p:cNvSpPr>
          <p:nvPr>
            <p:ph idx="1"/>
          </p:nvPr>
        </p:nvSpPr>
        <p:spPr/>
        <p:txBody>
          <a:bodyPr/>
          <a:lstStyle/>
          <a:p>
            <a:r>
              <a:rPr lang="en-US" dirty="0"/>
              <a:t>Chemical energy is stored in C-C and C-H bonds.</a:t>
            </a:r>
          </a:p>
          <a:p>
            <a:pPr marL="0" indent="0">
              <a:buNone/>
            </a:pPr>
            <a:endParaRPr lang="en-US" dirty="0"/>
          </a:p>
          <a:p>
            <a:r>
              <a:rPr lang="en-US" dirty="0"/>
              <a:t>Does water have chemical energy?</a:t>
            </a:r>
          </a:p>
          <a:p>
            <a:r>
              <a:rPr lang="en-US" dirty="0"/>
              <a:t>Does air have chemical energy?</a:t>
            </a:r>
          </a:p>
          <a:p>
            <a:r>
              <a:rPr lang="en-US" dirty="0"/>
              <a:t>Does food have chemical energy?</a:t>
            </a:r>
          </a:p>
        </p:txBody>
      </p:sp>
      <p:sp>
        <p:nvSpPr>
          <p:cNvPr id="4" name="Slide Number Placeholder 3">
            <a:extLst>
              <a:ext uri="{FF2B5EF4-FFF2-40B4-BE49-F238E27FC236}">
                <a16:creationId xmlns:a16="http://schemas.microsoft.com/office/drawing/2014/main" id="{22F3474A-E663-4C6E-8886-6BB277693032}"/>
              </a:ext>
            </a:extLst>
          </p:cNvPr>
          <p:cNvSpPr>
            <a:spLocks noGrp="1"/>
          </p:cNvSpPr>
          <p:nvPr>
            <p:ph type="sldNum" sz="quarter" idx="10"/>
          </p:nvPr>
        </p:nvSpPr>
        <p:spPr/>
        <p:txBody>
          <a:bodyPr/>
          <a:lstStyle/>
          <a:p>
            <a:pPr>
              <a:defRPr/>
            </a:pPr>
            <a:fld id="{D07E269F-9726-44B7-92E4-7A50054E190B}" type="slidenum">
              <a:rPr lang="en-US" smtClean="0"/>
              <a:pPr>
                <a:defRPr/>
              </a:pPr>
              <a:t>19</a:t>
            </a:fld>
            <a:endParaRPr lang="en-US"/>
          </a:p>
        </p:txBody>
      </p:sp>
    </p:spTree>
    <p:extLst>
      <p:ext uri="{BB962C8B-B14F-4D97-AF65-F5344CB8AC3E}">
        <p14:creationId xmlns:p14="http://schemas.microsoft.com/office/powerpoint/2010/main" val="1359622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A8620-B054-2747-874F-0DB46099247F}"/>
              </a:ext>
            </a:extLst>
          </p:cNvPr>
          <p:cNvSpPr>
            <a:spLocks noGrp="1"/>
          </p:cNvSpPr>
          <p:nvPr>
            <p:ph type="title"/>
          </p:nvPr>
        </p:nvSpPr>
        <p:spPr/>
        <p:txBody>
          <a:bodyPr/>
          <a:lstStyle/>
          <a:p>
            <a:r>
              <a:rPr lang="en-US" dirty="0"/>
              <a:t>Unit Map</a:t>
            </a:r>
          </a:p>
        </p:txBody>
      </p:sp>
      <p:sp>
        <p:nvSpPr>
          <p:cNvPr id="4" name="Slide Number Placeholder 3">
            <a:extLst>
              <a:ext uri="{FF2B5EF4-FFF2-40B4-BE49-F238E27FC236}">
                <a16:creationId xmlns:a16="http://schemas.microsoft.com/office/drawing/2014/main" id="{4B48EECE-696D-9745-9AFC-CE758DF76AB8}"/>
              </a:ext>
            </a:extLst>
          </p:cNvPr>
          <p:cNvSpPr>
            <a:spLocks noGrp="1"/>
          </p:cNvSpPr>
          <p:nvPr>
            <p:ph type="sldNum" sz="quarter" idx="10"/>
          </p:nvPr>
        </p:nvSpPr>
        <p:spPr/>
        <p:txBody>
          <a:bodyPr/>
          <a:lstStyle/>
          <a:p>
            <a:pPr>
              <a:defRPr/>
            </a:pPr>
            <a:fld id="{D07E269F-9726-44B7-92E4-7A50054E190B}" type="slidenum">
              <a:rPr lang="en-US" smtClean="0"/>
              <a:pPr>
                <a:defRPr/>
              </a:pPr>
              <a:t>2</a:t>
            </a:fld>
            <a:endParaRPr lang="en-US"/>
          </a:p>
        </p:txBody>
      </p:sp>
      <p:pic>
        <p:nvPicPr>
          <p:cNvPr id="8" name="Content Placeholder 7">
            <a:extLst>
              <a:ext uri="{FF2B5EF4-FFF2-40B4-BE49-F238E27FC236}">
                <a16:creationId xmlns:a16="http://schemas.microsoft.com/office/drawing/2014/main" id="{E760BF7A-C4B9-1444-A50D-E8A4402F564B}"/>
              </a:ext>
            </a:extLst>
          </p:cNvPr>
          <p:cNvPicPr>
            <a:picLocks noGrp="1" noChangeAspect="1"/>
          </p:cNvPicPr>
          <p:nvPr>
            <p:ph idx="1"/>
          </p:nvPr>
        </p:nvPicPr>
        <p:blipFill>
          <a:blip r:embed="rId3"/>
          <a:stretch>
            <a:fillRect/>
          </a:stretch>
        </p:blipFill>
        <p:spPr>
          <a:xfrm>
            <a:off x="457200" y="1661280"/>
            <a:ext cx="8229600" cy="4594302"/>
          </a:xfrm>
        </p:spPr>
      </p:pic>
      <p:sp>
        <p:nvSpPr>
          <p:cNvPr id="7" name="Oval Callout 6">
            <a:extLst>
              <a:ext uri="{FF2B5EF4-FFF2-40B4-BE49-F238E27FC236}">
                <a16:creationId xmlns:a16="http://schemas.microsoft.com/office/drawing/2014/main" id="{E5F6C45A-6F56-394F-B1B7-CBD2A6838B20}"/>
              </a:ext>
            </a:extLst>
          </p:cNvPr>
          <p:cNvSpPr>
            <a:spLocks noChangeArrowheads="1"/>
          </p:cNvSpPr>
          <p:nvPr/>
        </p:nvSpPr>
        <p:spPr bwMode="auto">
          <a:xfrm>
            <a:off x="7762240" y="1289160"/>
            <a:ext cx="924560" cy="924560"/>
          </a:xfrm>
          <a:prstGeom prst="wedgeEllipseCallout">
            <a:avLst>
              <a:gd name="adj1" fmla="val -66231"/>
              <a:gd name="adj2" fmla="val 10696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3645800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Metabolic Pathways</a:t>
            </a:r>
          </a:p>
        </p:txBody>
      </p:sp>
      <p:sp>
        <p:nvSpPr>
          <p:cNvPr id="3" name="Content Placeholder 2"/>
          <p:cNvSpPr>
            <a:spLocks noGrp="1"/>
          </p:cNvSpPr>
          <p:nvPr>
            <p:ph idx="1"/>
          </p:nvPr>
        </p:nvSpPr>
        <p:spPr>
          <a:xfrm>
            <a:off x="457200" y="1219200"/>
            <a:ext cx="8229600" cy="4906748"/>
          </a:xfrm>
        </p:spPr>
        <p:txBody>
          <a:bodyPr/>
          <a:lstStyle/>
          <a:p>
            <a:pPr marL="0" indent="0">
              <a:buNone/>
            </a:pPr>
            <a:r>
              <a:rPr lang="en-US" dirty="0"/>
              <a:t>There are many more small organic molecules and ways they can be changed other than the ones in this lesson. Look at the Metabolic Pathways poster to see some of them.</a:t>
            </a:r>
          </a:p>
        </p:txBody>
      </p:sp>
      <p:sp>
        <p:nvSpPr>
          <p:cNvPr id="4" name="Slide Number Placeholder 3"/>
          <p:cNvSpPr>
            <a:spLocks noGrp="1"/>
          </p:cNvSpPr>
          <p:nvPr>
            <p:ph type="sldNum" sz="quarter" idx="10"/>
          </p:nvPr>
        </p:nvSpPr>
        <p:spPr/>
        <p:txBody>
          <a:bodyPr/>
          <a:lstStyle/>
          <a:p>
            <a:pPr>
              <a:defRPr/>
            </a:pPr>
            <a:fld id="{D07E269F-9726-44B7-92E4-7A50054E190B}" type="slidenum">
              <a:rPr lang="en-US" smtClean="0"/>
              <a:pPr>
                <a:defRPr/>
              </a:pPr>
              <a:t>20</a:t>
            </a:fld>
            <a:endParaRPr lang="en-US"/>
          </a:p>
        </p:txBody>
      </p:sp>
      <p:pic>
        <p:nvPicPr>
          <p:cNvPr id="5" name="Picture 4"/>
          <p:cNvPicPr>
            <a:picLocks noChangeAspect="1"/>
          </p:cNvPicPr>
          <p:nvPr/>
        </p:nvPicPr>
        <p:blipFill>
          <a:blip r:embed="rId3"/>
          <a:stretch>
            <a:fillRect/>
          </a:stretch>
        </p:blipFill>
        <p:spPr>
          <a:xfrm>
            <a:off x="1524000" y="3276600"/>
            <a:ext cx="5902039" cy="3314373"/>
          </a:xfrm>
          <a:prstGeom prst="rect">
            <a:avLst/>
          </a:prstGeom>
        </p:spPr>
      </p:pic>
    </p:spTree>
    <p:extLst>
      <p:ext uri="{BB962C8B-B14F-4D97-AF65-F5344CB8AC3E}">
        <p14:creationId xmlns:p14="http://schemas.microsoft.com/office/powerpoint/2010/main" val="1687461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Connecting Questions about Processes at Different Scales: Digestion</a:t>
            </a:r>
          </a:p>
        </p:txBody>
      </p:sp>
      <p:sp>
        <p:nvSpPr>
          <p:cNvPr id="3" name="Slide Number Placeholder 2"/>
          <p:cNvSpPr>
            <a:spLocks noGrp="1"/>
          </p:cNvSpPr>
          <p:nvPr>
            <p:ph type="sldNum" sz="quarter" idx="12"/>
          </p:nvPr>
        </p:nvSpPr>
        <p:spPr/>
        <p:txBody>
          <a:bodyPr/>
          <a:lstStyle/>
          <a:p>
            <a:pPr>
              <a:defRPr/>
            </a:pPr>
            <a:fld id="{5D792AEC-9DB8-45F6-BF24-EC4A02790AA9}" type="slidenum">
              <a:rPr lang="en-US"/>
              <a:pPr>
                <a:defRPr/>
              </a:pPr>
              <a:t>3</a:t>
            </a:fld>
            <a:endParaRPr lang="en-US"/>
          </a:p>
        </p:txBody>
      </p:sp>
      <p:graphicFrame>
        <p:nvGraphicFramePr>
          <p:cNvPr id="9" name="Content Placeholder 4"/>
          <p:cNvGraphicFramePr>
            <a:graphicFrameLocks noGrp="1"/>
          </p:cNvGraphicFramePr>
          <p:nvPr>
            <p:ph sz="half" idx="2"/>
            <p:extLst>
              <p:ext uri="{D42A27DB-BD31-4B8C-83A1-F6EECF244321}">
                <p14:modId xmlns:p14="http://schemas.microsoft.com/office/powerpoint/2010/main" val="818114502"/>
              </p:ext>
            </p:extLst>
          </p:nvPr>
        </p:nvGraphicFramePr>
        <p:xfrm>
          <a:off x="4343400" y="2159000"/>
          <a:ext cx="4560849" cy="3135737"/>
        </p:xfrm>
        <a:graphic>
          <a:graphicData uri="http://schemas.openxmlformats.org/drawingml/2006/table">
            <a:tbl>
              <a:tblPr firstRow="1" bandRow="1">
                <a:tableStyleId>{7E9639D4-E3E2-4D34-9284-5A2195B3D0D7}</a:tableStyleId>
              </a:tblPr>
              <a:tblGrid>
                <a:gridCol w="1530260">
                  <a:extLst>
                    <a:ext uri="{9D8B030D-6E8A-4147-A177-3AD203B41FA5}">
                      <a16:colId xmlns:a16="http://schemas.microsoft.com/office/drawing/2014/main" val="20000"/>
                    </a:ext>
                  </a:extLst>
                </a:gridCol>
                <a:gridCol w="3030589">
                  <a:extLst>
                    <a:ext uri="{9D8B030D-6E8A-4147-A177-3AD203B41FA5}">
                      <a16:colId xmlns:a16="http://schemas.microsoft.com/office/drawing/2014/main" val="20001"/>
                    </a:ext>
                  </a:extLst>
                </a:gridCol>
              </a:tblGrid>
              <a:tr h="453285">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782382">
                <a:tc>
                  <a:txBody>
                    <a:bodyPr/>
                    <a:lstStyle/>
                    <a:p>
                      <a:r>
                        <a:rPr lang="en-US" dirty="0"/>
                        <a:t>Macroscopic</a:t>
                      </a:r>
                      <a:r>
                        <a:rPr lang="en-US" baseline="0" dirty="0"/>
                        <a:t> Scale</a:t>
                      </a:r>
                      <a:endParaRPr lang="en-US" dirty="0"/>
                    </a:p>
                  </a:txBody>
                  <a:tcPr marL="44873" marR="44873" anchor="ctr"/>
                </a:tc>
                <a:tc>
                  <a:txBody>
                    <a:bodyPr/>
                    <a:lstStyle/>
                    <a:p>
                      <a:r>
                        <a:rPr lang="en-US" dirty="0"/>
                        <a:t>How do</a:t>
                      </a:r>
                      <a:r>
                        <a:rPr lang="en-US" baseline="0" dirty="0"/>
                        <a:t> fungi </a:t>
                      </a:r>
                      <a:r>
                        <a:rPr lang="en-US" dirty="0"/>
                        <a:t>get food to all of their cells?</a:t>
                      </a:r>
                    </a:p>
                  </a:txBody>
                  <a:tcPr marL="44873" marR="44873" anchor="ctr"/>
                </a:tc>
                <a:extLst>
                  <a:ext uri="{0D108BD9-81ED-4DB2-BD59-A6C34878D82A}">
                    <a16:rowId xmlns:a16="http://schemas.microsoft.com/office/drawing/2014/main" val="10001"/>
                  </a:ext>
                </a:extLst>
              </a:tr>
              <a:tr h="782382">
                <a:tc>
                  <a:txBody>
                    <a:bodyPr/>
                    <a:lstStyle/>
                    <a:p>
                      <a:r>
                        <a:rPr lang="en-US" dirty="0"/>
                        <a:t>Microscopic</a:t>
                      </a:r>
                      <a:r>
                        <a:rPr lang="en-US" baseline="0" dirty="0"/>
                        <a:t> Scale</a:t>
                      </a:r>
                      <a:endParaRPr lang="en-US" dirty="0"/>
                    </a:p>
                  </a:txBody>
                  <a:tcPr marL="44873" marR="44873" anchor="ctr"/>
                </a:tc>
                <a:tc>
                  <a:txBody>
                    <a:bodyPr/>
                    <a:lstStyle/>
                    <a:p>
                      <a:r>
                        <a:rPr lang="en-US" dirty="0"/>
                        <a:t>How do</a:t>
                      </a:r>
                      <a:r>
                        <a:rPr lang="en-US" baseline="0" dirty="0"/>
                        <a:t> food molecules get into the fungi’s hyphae?</a:t>
                      </a:r>
                    </a:p>
                  </a:txBody>
                  <a:tcPr marL="44873" marR="44873" anchor="ctr"/>
                </a:tc>
                <a:extLst>
                  <a:ext uri="{0D108BD9-81ED-4DB2-BD59-A6C34878D82A}">
                    <a16:rowId xmlns:a16="http://schemas.microsoft.com/office/drawing/2014/main" val="10002"/>
                  </a:ext>
                </a:extLst>
              </a:tr>
              <a:tr h="1117688">
                <a:tc>
                  <a:txBody>
                    <a:bodyPr/>
                    <a:lstStyle/>
                    <a:p>
                      <a:r>
                        <a:rPr lang="en-US" dirty="0"/>
                        <a:t>Atomic-Molecular</a:t>
                      </a:r>
                      <a:r>
                        <a:rPr lang="en-US" baseline="0" dirty="0"/>
                        <a:t> Scale</a:t>
                      </a:r>
                      <a:endParaRPr lang="en-US" dirty="0"/>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How are molecules in food changed chemically so that fungal</a:t>
                      </a:r>
                      <a:r>
                        <a:rPr lang="en-US" baseline="0" dirty="0"/>
                        <a:t> </a:t>
                      </a:r>
                      <a:r>
                        <a:rPr lang="en-US" dirty="0"/>
                        <a:t>cells can</a:t>
                      </a:r>
                      <a:r>
                        <a:rPr lang="en-US" baseline="0" dirty="0"/>
                        <a:t> use them?</a:t>
                      </a:r>
                    </a:p>
                  </a:txBody>
                  <a:tcPr marL="44873" marR="44873" anchor="ctr"/>
                </a:tc>
                <a:extLst>
                  <a:ext uri="{0D108BD9-81ED-4DB2-BD59-A6C34878D82A}">
                    <a16:rowId xmlns:a16="http://schemas.microsoft.com/office/drawing/2014/main" val="10003"/>
                  </a:ext>
                </a:extLst>
              </a:tr>
            </a:tbl>
          </a:graphicData>
        </a:graphic>
      </p:graphicFrame>
      <p:pic>
        <p:nvPicPr>
          <p:cNvPr id="4" name="Picture 3">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159000"/>
            <a:ext cx="3531934" cy="2852967"/>
          </a:xfrm>
          <a:prstGeom prst="rect">
            <a:avLst/>
          </a:prstGeom>
        </p:spPr>
      </p:pic>
    </p:spTree>
    <p:extLst>
      <p:ext uri="{BB962C8B-B14F-4D97-AF65-F5344CB8AC3E}">
        <p14:creationId xmlns:p14="http://schemas.microsoft.com/office/powerpoint/2010/main" val="409566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85011" y="377630"/>
            <a:ext cx="8301789" cy="1200329"/>
          </a:xfrm>
          <a:prstGeom prst="rect">
            <a:avLst/>
          </a:prstGeom>
          <a:noFill/>
        </p:spPr>
        <p:txBody>
          <a:bodyPr wrap="square">
            <a:spAutoFit/>
          </a:bodyPr>
          <a:lstStyle/>
          <a:p>
            <a:pPr algn="ctr" fontAlgn="auto">
              <a:spcBef>
                <a:spcPts val="0"/>
              </a:spcBef>
              <a:spcAft>
                <a:spcPts val="0"/>
              </a:spcAft>
              <a:defRPr/>
            </a:pPr>
            <a:r>
              <a:rPr lang="en-US" sz="3600" dirty="0">
                <a:latin typeface="+mn-lt"/>
              </a:rPr>
              <a:t>How can fungi digest food without mouths or intestines (digestive systems)?  </a:t>
            </a:r>
          </a:p>
        </p:txBody>
      </p:sp>
      <p:pic>
        <p:nvPicPr>
          <p:cNvPr id="8" name="Picture 7"/>
          <p:cNvPicPr>
            <a:picLocks noChangeAspect="1"/>
          </p:cNvPicPr>
          <p:nvPr/>
        </p:nvPicPr>
        <p:blipFill>
          <a:blip r:embed="rId3"/>
          <a:stretch>
            <a:fillRect/>
          </a:stretch>
        </p:blipFill>
        <p:spPr>
          <a:xfrm>
            <a:off x="742598" y="2023813"/>
            <a:ext cx="2011965" cy="2969383"/>
          </a:xfrm>
          <a:prstGeom prst="rect">
            <a:avLst/>
          </a:prstGeom>
        </p:spPr>
      </p:pic>
      <p:pic>
        <p:nvPicPr>
          <p:cNvPr id="10" name="Picture 1" descr="mushroom poster 03 - fields.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2822268" y="2023813"/>
            <a:ext cx="2937191" cy="29648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2" descr="IMG_4868.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856187" y="2023813"/>
            <a:ext cx="2738633" cy="2969384"/>
          </a:xfrm>
          <a:prstGeom prst="rect">
            <a:avLst/>
          </a:prstGeom>
        </p:spPr>
      </p:pic>
      <p:sp>
        <p:nvSpPr>
          <p:cNvPr id="2" name="Slide Number Placeholder 1">
            <a:extLst>
              <a:ext uri="{FF2B5EF4-FFF2-40B4-BE49-F238E27FC236}">
                <a16:creationId xmlns:a16="http://schemas.microsoft.com/office/drawing/2014/main" id="{060460FA-9D85-40EC-9D3B-2961D41C976C}"/>
              </a:ext>
            </a:extLst>
          </p:cNvPr>
          <p:cNvSpPr>
            <a:spLocks noGrp="1"/>
          </p:cNvSpPr>
          <p:nvPr>
            <p:ph type="sldNum" sz="quarter" idx="10"/>
          </p:nvPr>
        </p:nvSpPr>
        <p:spPr/>
        <p:txBody>
          <a:bodyPr/>
          <a:lstStyle/>
          <a:p>
            <a:pPr>
              <a:defRPr/>
            </a:pPr>
            <a:fld id="{D07E269F-9726-44B7-92E4-7A50054E190B}" type="slidenum">
              <a:rPr lang="en-US" smtClean="0"/>
              <a:pPr>
                <a:defRPr/>
              </a:pPr>
              <a:t>4</a:t>
            </a:fld>
            <a:endParaRPr lang="en-US"/>
          </a:p>
        </p:txBody>
      </p:sp>
    </p:spTree>
    <p:extLst>
      <p:ext uri="{BB962C8B-B14F-4D97-AF65-F5344CB8AC3E}">
        <p14:creationId xmlns:p14="http://schemas.microsoft.com/office/powerpoint/2010/main" val="304963973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Box 6"/>
          <p:cNvSpPr txBox="1">
            <a:spLocks noChangeArrowheads="1"/>
          </p:cNvSpPr>
          <p:nvPr/>
        </p:nvSpPr>
        <p:spPr bwMode="auto">
          <a:xfrm>
            <a:off x="1573619" y="42530"/>
            <a:ext cx="6058786"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4000" dirty="0"/>
              <a:t>The Structure of Fungus</a:t>
            </a:r>
          </a:p>
        </p:txBody>
      </p:sp>
      <p:pic>
        <p:nvPicPr>
          <p:cNvPr id="15" name="Picture 14" descr="mushroom 04 parts-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0544" y="625642"/>
            <a:ext cx="8747711" cy="6013242"/>
          </a:xfrm>
          <a:prstGeom prst="rect">
            <a:avLst/>
          </a:prstGeom>
        </p:spPr>
      </p:pic>
      <p:sp>
        <p:nvSpPr>
          <p:cNvPr id="2" name="Slide Number Placeholder 1">
            <a:extLst>
              <a:ext uri="{FF2B5EF4-FFF2-40B4-BE49-F238E27FC236}">
                <a16:creationId xmlns:a16="http://schemas.microsoft.com/office/drawing/2014/main" id="{166098C1-C84E-4447-9564-D0B1A133CDEE}"/>
              </a:ext>
            </a:extLst>
          </p:cNvPr>
          <p:cNvSpPr>
            <a:spLocks noGrp="1"/>
          </p:cNvSpPr>
          <p:nvPr>
            <p:ph type="sldNum" sz="quarter" idx="10"/>
          </p:nvPr>
        </p:nvSpPr>
        <p:spPr/>
        <p:txBody>
          <a:bodyPr/>
          <a:lstStyle/>
          <a:p>
            <a:pPr>
              <a:defRPr/>
            </a:pPr>
            <a:fld id="{D07E269F-9726-44B7-92E4-7A50054E190B}" type="slidenum">
              <a:rPr lang="en-US" smtClean="0"/>
              <a:pPr>
                <a:defRPr/>
              </a:pPr>
              <a:t>5</a:t>
            </a:fld>
            <a:endParaRPr lang="en-US"/>
          </a:p>
        </p:txBody>
      </p:sp>
    </p:spTree>
    <p:extLst>
      <p:ext uri="{BB962C8B-B14F-4D97-AF65-F5344CB8AC3E}">
        <p14:creationId xmlns:p14="http://schemas.microsoft.com/office/powerpoint/2010/main" val="424024915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4" t="6507" r="4934" b="6507"/>
          <a:stretch/>
        </p:blipFill>
        <p:spPr bwMode="auto">
          <a:xfrm>
            <a:off x="457200" y="457200"/>
            <a:ext cx="8229600" cy="5954714"/>
          </a:xfrm>
          <a:prstGeom prst="rect">
            <a:avLst/>
          </a:prstGeom>
          <a:noFill/>
          <a:extLst>
            <a:ext uri="{909E8E84-426E-40dd-AFC4-6F175D3DCCD1}">
              <a14:hiddenFill xmlns=""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6</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9" name="Oval 8"/>
          <p:cNvSpPr/>
          <p:nvPr/>
        </p:nvSpPr>
        <p:spPr>
          <a:xfrm>
            <a:off x="3441939" y="2484408"/>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Title 1"/>
          <p:cNvSpPr>
            <a:spLocks noGrp="1"/>
          </p:cNvSpPr>
          <p:nvPr>
            <p:ph type="title"/>
          </p:nvPr>
        </p:nvSpPr>
        <p:spPr>
          <a:xfrm>
            <a:off x="457200" y="400301"/>
            <a:ext cx="8229600" cy="992188"/>
          </a:xfrm>
        </p:spPr>
        <p:txBody>
          <a:bodyPr/>
          <a:lstStyle/>
          <a:p>
            <a:r>
              <a:rPr lang="en-US" dirty="0"/>
              <a:t>How do fungi get food to all of their cells?</a:t>
            </a:r>
          </a:p>
        </p:txBody>
      </p:sp>
    </p:spTree>
    <p:extLst>
      <p:ext uri="{BB962C8B-B14F-4D97-AF65-F5344CB8AC3E}">
        <p14:creationId xmlns:p14="http://schemas.microsoft.com/office/powerpoint/2010/main" val="3512402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3" name="Rounded Rectangle 32"/>
          <p:cNvSpPr/>
          <p:nvPr/>
        </p:nvSpPr>
        <p:spPr bwMode="auto">
          <a:xfrm>
            <a:off x="5257800" y="455613"/>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5" name="AutoShape 2"/>
          <p:cNvSpPr>
            <a:spLocks noChangeArrowheads="1"/>
          </p:cNvSpPr>
          <p:nvPr/>
        </p:nvSpPr>
        <p:spPr bwMode="auto">
          <a:xfrm>
            <a:off x="3962400" y="2568575"/>
            <a:ext cx="1143000" cy="1690688"/>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36" name="TextBox 8"/>
          <p:cNvSpPr txBox="1">
            <a:spLocks noChangeArrowheads="1"/>
          </p:cNvSpPr>
          <p:nvPr/>
        </p:nvSpPr>
        <p:spPr bwMode="auto">
          <a:xfrm>
            <a:off x="4003675" y="3733800"/>
            <a:ext cx="831850" cy="185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defTabSz="457200" fontAlgn="base">
              <a:spcBef>
                <a:spcPct val="0"/>
              </a:spcBef>
              <a:spcAft>
                <a:spcPct val="0"/>
              </a:spcAft>
              <a:buFontTx/>
              <a:buNone/>
            </a:pPr>
            <a:r>
              <a:rPr lang="en-US" altLang="en-US" sz="800">
                <a:solidFill>
                  <a:prstClr val="black"/>
                </a:solidFill>
              </a:rPr>
              <a:t>Chemical change</a:t>
            </a:r>
          </a:p>
        </p:txBody>
      </p:sp>
      <p:sp>
        <p:nvSpPr>
          <p:cNvPr id="37" name="TextBox 5"/>
          <p:cNvSpPr txBox="1">
            <a:spLocks noChangeArrowheads="1"/>
          </p:cNvSpPr>
          <p:nvPr/>
        </p:nvSpPr>
        <p:spPr bwMode="auto">
          <a:xfrm>
            <a:off x="6545263" y="6126163"/>
            <a:ext cx="860425"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Products</a:t>
            </a:r>
          </a:p>
        </p:txBody>
      </p:sp>
      <p:sp>
        <p:nvSpPr>
          <p:cNvPr id="39" name="TextBox 6"/>
          <p:cNvSpPr txBox="1">
            <a:spLocks noChangeArrowheads="1"/>
          </p:cNvSpPr>
          <p:nvPr/>
        </p:nvSpPr>
        <p:spPr bwMode="auto">
          <a:xfrm>
            <a:off x="1698625" y="6126163"/>
            <a:ext cx="939800"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Reactants</a:t>
            </a:r>
          </a:p>
        </p:txBody>
      </p:sp>
      <p:pic>
        <p:nvPicPr>
          <p:cNvPr id="41" name="glyc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6050" y="2055813"/>
            <a:ext cx="1263650"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glyc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6050" y="3656013"/>
            <a:ext cx="1263650"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alan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97188" y="2759075"/>
            <a:ext cx="1492250" cy="1111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alan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56175" y="2811463"/>
            <a:ext cx="1490663" cy="1109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2644223">
            <a:off x="182563" y="2289175"/>
            <a:ext cx="3627437" cy="2419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4713" y="1619250"/>
            <a:ext cx="731837" cy="347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98625" y="5187950"/>
            <a:ext cx="731838" cy="347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3238" y="4421188"/>
            <a:ext cx="731837" cy="347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3" name="Slide Number Placeholder 6"/>
          <p:cNvSpPr>
            <a:spLocks noGrp="1"/>
          </p:cNvSpPr>
          <p:nvPr>
            <p:ph type="sldNum" sz="quarter" idx="4294967295"/>
          </p:nvPr>
        </p:nvSpPr>
        <p:spPr bwMode="auto">
          <a:xfrm>
            <a:off x="6553200" y="6411913"/>
            <a:ext cx="2133600" cy="365125"/>
          </a:xfrm>
          <a:prstGeom prst="rect">
            <a:avLst/>
          </a:prstGeom>
          <a:ln>
            <a:miter lim="800000"/>
            <a:headEnd/>
            <a:tailEnd/>
          </a:ln>
        </p:spPr>
        <p:txBody>
          <a:bodyPr/>
          <a:lstStyle/>
          <a:p>
            <a:pPr>
              <a:defRPr/>
            </a:pPr>
            <a:fld id="{91BFB32C-FF9B-489F-99EB-04034D893A1E}" type="slidenum">
              <a:rPr lang="en-US">
                <a:solidFill>
                  <a:prstClr val="black">
                    <a:tint val="75000"/>
                  </a:prstClr>
                </a:solidFill>
              </a:rPr>
              <a:pPr>
                <a:defRPr/>
              </a:pPr>
              <a:t>7</a:t>
            </a:fld>
            <a:endParaRPr lang="en-US" dirty="0">
              <a:solidFill>
                <a:prstClr val="black">
                  <a:tint val="75000"/>
                </a:prstClr>
              </a:solidFill>
            </a:endParaRPr>
          </a:p>
        </p:txBody>
      </p:sp>
      <p:sp>
        <p:nvSpPr>
          <p:cNvPr id="30" name="Title 1"/>
          <p:cNvSpPr txBox="1">
            <a:spLocks/>
          </p:cNvSpPr>
          <p:nvPr/>
        </p:nvSpPr>
        <p:spPr>
          <a:xfrm>
            <a:off x="3144838" y="595313"/>
            <a:ext cx="2879725" cy="109537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2000" b="1" dirty="0">
                <a:solidFill>
                  <a:prstClr val="black"/>
                </a:solidFill>
              </a:rPr>
              <a:t>What happens to carbon atoms and chemical energy in digestion?</a:t>
            </a:r>
            <a:endParaRPr lang="en-US" sz="2000" b="1" dirty="0">
              <a:solidFill>
                <a:prstClr val="black"/>
              </a:solidFill>
              <a:latin typeface="Arial" charset="0"/>
              <a:cs typeface="Arial" charset="0"/>
            </a:endParaRPr>
          </a:p>
        </p:txBody>
      </p:sp>
      <p:sp>
        <p:nvSpPr>
          <p:cNvPr id="22" name="TextBox 23"/>
          <p:cNvSpPr txBox="1">
            <a:spLocks noChangeArrowheads="1"/>
          </p:cNvSpPr>
          <p:nvPr/>
        </p:nvSpPr>
        <p:spPr bwMode="auto">
          <a:xfrm>
            <a:off x="1432902" y="5225133"/>
            <a:ext cx="1610335"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dirty="0">
                <a:solidFill>
                  <a:prstClr val="black"/>
                </a:solidFill>
              </a:rPr>
              <a:t>Large Organic </a:t>
            </a:r>
          </a:p>
          <a:p>
            <a:pPr algn="ctr" defTabSz="457200" fontAlgn="base">
              <a:spcBef>
                <a:spcPct val="0"/>
              </a:spcBef>
              <a:spcAft>
                <a:spcPct val="0"/>
              </a:spcAft>
              <a:buFontTx/>
              <a:buNone/>
            </a:pPr>
            <a:r>
              <a:rPr lang="en-US" altLang="en-US" sz="1800" dirty="0">
                <a:solidFill>
                  <a:prstClr val="black"/>
                </a:solidFill>
              </a:rPr>
              <a:t>Molecules</a:t>
            </a:r>
          </a:p>
          <a:p>
            <a:pPr algn="ctr" defTabSz="457200" fontAlgn="base">
              <a:spcBef>
                <a:spcPct val="0"/>
              </a:spcBef>
              <a:spcAft>
                <a:spcPct val="0"/>
              </a:spcAft>
              <a:buFontTx/>
              <a:buNone/>
            </a:pPr>
            <a:r>
              <a:rPr lang="en-US" altLang="en-US" sz="1800" dirty="0">
                <a:solidFill>
                  <a:prstClr val="black"/>
                </a:solidFill>
              </a:rPr>
              <a:t>(+ water)</a:t>
            </a:r>
          </a:p>
        </p:txBody>
      </p:sp>
      <p:sp>
        <p:nvSpPr>
          <p:cNvPr id="23" name="TextBox 15"/>
          <p:cNvSpPr txBox="1">
            <a:spLocks noChangeArrowheads="1"/>
          </p:cNvSpPr>
          <p:nvPr/>
        </p:nvSpPr>
        <p:spPr bwMode="auto">
          <a:xfrm>
            <a:off x="6241377" y="5585621"/>
            <a:ext cx="146822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dirty="0">
                <a:solidFill>
                  <a:prstClr val="black"/>
                </a:solidFill>
              </a:rPr>
              <a:t>Small Organic</a:t>
            </a:r>
          </a:p>
          <a:p>
            <a:pPr algn="ctr" defTabSz="457200" fontAlgn="base">
              <a:spcBef>
                <a:spcPct val="0"/>
              </a:spcBef>
              <a:spcAft>
                <a:spcPct val="0"/>
              </a:spcAft>
              <a:buFontTx/>
              <a:buNone/>
            </a:pPr>
            <a:r>
              <a:rPr lang="en-US" altLang="en-US" sz="1800" dirty="0">
                <a:solidFill>
                  <a:prstClr val="black"/>
                </a:solidFill>
              </a:rPr>
              <a:t>Molecules</a:t>
            </a:r>
          </a:p>
        </p:txBody>
      </p:sp>
    </p:spTree>
    <p:extLst>
      <p:ext uri="{BB962C8B-B14F-4D97-AF65-F5344CB8AC3E}">
        <p14:creationId xmlns:p14="http://schemas.microsoft.com/office/powerpoint/2010/main" val="371957691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nodeType="afterGroup">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childTnLst>
                          </p:cTn>
                        </p:par>
                        <p:par>
                          <p:cTn id="35" fill="hold" nodeType="afterGroup">
                            <p:stCondLst>
                              <p:cond delay="4000"/>
                            </p:stCondLst>
                            <p:childTnLst>
                              <p:par>
                                <p:cTn id="36"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37" dur="2000" fill="hold"/>
                                        <p:tgtEl>
                                          <p:spTgt spid="47"/>
                                        </p:tgtEl>
                                        <p:attrNameLst>
                                          <p:attrName>ppt_x</p:attrName>
                                          <p:attrName>ppt_y</p:attrName>
                                        </p:attrNameLst>
                                      </p:cBhvr>
                                      <p:rCtr x="0" y="-139"/>
                                    </p:animMotion>
                                  </p:childTnLst>
                                </p:cTn>
                              </p:par>
                              <p:par>
                                <p:cTn id="38"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39" dur="2000" fill="hold"/>
                                        <p:tgtEl>
                                          <p:spTgt spid="49"/>
                                        </p:tgtEl>
                                        <p:attrNameLst>
                                          <p:attrName>ppt_x</p:attrName>
                                          <p:attrName>ppt_y</p:attrName>
                                        </p:attrNameLst>
                                      </p:cBhvr>
                                      <p:rCtr x="-17" y="-139"/>
                                    </p:animMotion>
                                  </p:childTnLst>
                                </p:cTn>
                              </p:par>
                              <p:par>
                                <p:cTn id="40"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1" dur="2000" fill="hold"/>
                                        <p:tgtEl>
                                          <p:spTgt spid="53"/>
                                        </p:tgtEl>
                                        <p:attrNameLst>
                                          <p:attrName>ppt_x</p:attrName>
                                          <p:attrName>ppt_y</p:attrName>
                                        </p:attrNameLst>
                                      </p:cBhvr>
                                      <p:rCtr x="-52" y="-69"/>
                                    </p:animMotion>
                                  </p:childTnLst>
                                </p:cTn>
                              </p:par>
                              <p:par>
                                <p:cTn id="42"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3" dur="2000" fill="hold"/>
                                        <p:tgtEl>
                                          <p:spTgt spid="50"/>
                                        </p:tgtEl>
                                        <p:attrNameLst>
                                          <p:attrName>ppt_x</p:attrName>
                                          <p:attrName>ppt_y</p:attrName>
                                        </p:attrNameLst>
                                      </p:cBhvr>
                                      <p:rCtr x="-87" y="-208"/>
                                    </p:animMotion>
                                  </p:childTnLst>
                                </p:cTn>
                              </p:par>
                              <p:par>
                                <p:cTn id="44" presetID="10" presetClass="exit" presetSubtype="0" fill="hold" nodeType="withEffect">
                                  <p:stCondLst>
                                    <p:cond delay="1500"/>
                                  </p:stCondLst>
                                  <p:childTnLst>
                                    <p:animEffect transition="out" filter="fade">
                                      <p:cBhvr>
                                        <p:cTn id="45" dur="500"/>
                                        <p:tgtEl>
                                          <p:spTgt spid="47"/>
                                        </p:tgtEl>
                                      </p:cBhvr>
                                    </p:animEffect>
                                    <p:set>
                                      <p:cBhvr>
                                        <p:cTn id="46" dur="1" fill="hold">
                                          <p:stCondLst>
                                            <p:cond delay="499"/>
                                          </p:stCondLst>
                                        </p:cTn>
                                        <p:tgtEl>
                                          <p:spTgt spid="47"/>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9"/>
                                        </p:tgtEl>
                                      </p:cBhvr>
                                    </p:animEffect>
                                    <p:set>
                                      <p:cBhvr>
                                        <p:cTn id="49" dur="1" fill="hold">
                                          <p:stCondLst>
                                            <p:cond delay="499"/>
                                          </p:stCondLst>
                                        </p:cTn>
                                        <p:tgtEl>
                                          <p:spTgt spid="49"/>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53"/>
                                        </p:tgtEl>
                                      </p:cBhvr>
                                    </p:animEffect>
                                    <p:set>
                                      <p:cBhvr>
                                        <p:cTn id="52" dur="1" fill="hold">
                                          <p:stCondLst>
                                            <p:cond delay="499"/>
                                          </p:stCondLst>
                                        </p:cTn>
                                        <p:tgtEl>
                                          <p:spTgt spid="53"/>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0"/>
                                        </p:tgtEl>
                                      </p:cBhvr>
                                    </p:animEffect>
                                    <p:set>
                                      <p:cBhvr>
                                        <p:cTn id="55" dur="1" fill="hold">
                                          <p:stCondLst>
                                            <p:cond delay="499"/>
                                          </p:stCondLst>
                                        </p:cTn>
                                        <p:tgtEl>
                                          <p:spTgt spid="50"/>
                                        </p:tgtEl>
                                        <p:attrNameLst>
                                          <p:attrName>style.visibility</p:attrName>
                                        </p:attrNameLst>
                                      </p:cBhvr>
                                      <p:to>
                                        <p:strVal val="hidden"/>
                                      </p:to>
                                    </p:set>
                                  </p:childTnLst>
                                </p:cTn>
                              </p:par>
                            </p:childTnLst>
                          </p:cTn>
                        </p:par>
                        <p:par>
                          <p:cTn id="56" fill="hold" nodeType="afterGroup">
                            <p:stCondLst>
                              <p:cond delay="6000"/>
                            </p:stCondLst>
                            <p:childTnLst>
                              <p:par>
                                <p:cTn id="57" presetID="10"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0" dur="2000" fill="hold"/>
                                        <p:tgtEl>
                                          <p:spTgt spid="44"/>
                                        </p:tgtEl>
                                        <p:attrNameLst>
                                          <p:attrName>ppt_x</p:attrName>
                                          <p:attrName>ppt_y</p:attrName>
                                        </p:attrNameLst>
                                      </p:cBhvr>
                                    </p:animMotion>
                                  </p:childTnLst>
                                </p:cTn>
                              </p:par>
                              <p:par>
                                <p:cTn id="71"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2" dur="2000" fill="hold"/>
                                        <p:tgtEl>
                                          <p:spTgt spid="46"/>
                                        </p:tgtEl>
                                        <p:attrNameLst>
                                          <p:attrName>ppt_x</p:attrName>
                                          <p:attrName>ppt_y</p:attrName>
                                        </p:attrNameLst>
                                      </p:cBhvr>
                                    </p:animMotion>
                                  </p:childTnLst>
                                </p:cTn>
                              </p:par>
                              <p:par>
                                <p:cTn id="73"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4" dur="2000" fill="hold"/>
                                        <p:tgtEl>
                                          <p:spTgt spid="41"/>
                                        </p:tgtEl>
                                        <p:attrNameLst>
                                          <p:attrName>ppt_x</p:attrName>
                                          <p:attrName>ppt_y</p:attrName>
                                        </p:attrNameLst>
                                      </p:cBhvr>
                                    </p:animMotion>
                                  </p:childTnLst>
                                </p:cTn>
                              </p:par>
                              <p:par>
                                <p:cTn id="75"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6" dur="2000" fill="hold"/>
                                        <p:tgtEl>
                                          <p:spTgt spid="45"/>
                                        </p:tgtEl>
                                        <p:attrNameLst>
                                          <p:attrName>ppt_x</p:attrName>
                                          <p:attrName>ppt_y</p:attrName>
                                        </p:attrNameLst>
                                      </p:cBhvr>
                                    </p:animMotion>
                                  </p:childTnLst>
                                </p:cTn>
                              </p:par>
                            </p:childTnLst>
                          </p:cTn>
                        </p:par>
                        <p:par>
                          <p:cTn id="77" fill="hold" nodeType="afterGroup">
                            <p:stCondLst>
                              <p:cond delay="8000"/>
                            </p:stCondLst>
                            <p:childTnLst>
                              <p:par>
                                <p:cTn id="78" presetID="0" presetClass="path" presetSubtype="0" accel="50000" decel="50000" fill="hold" nodeType="afterEffect">
                                  <p:stCondLst>
                                    <p:cond delay="0"/>
                                  </p:stCondLst>
                                  <p:childTnLst>
                                    <p:animMotion origin="layout" path="M 1.66667E-6 2.10502E-6 L 0.27986 -0.20426 " pathEditMode="relative" rAng="0" ptsTypes="AA">
                                      <p:cBhvr>
                                        <p:cTn id="79" dur="2000" fill="hold"/>
                                        <p:tgtEl>
                                          <p:spTgt spid="41"/>
                                        </p:tgtEl>
                                        <p:attrNameLst>
                                          <p:attrName>ppt_x</p:attrName>
                                          <p:attrName>ppt_y</p:attrName>
                                        </p:attrNameLst>
                                      </p:cBhvr>
                                      <p:rCtr x="13993" y="-10224"/>
                                    </p:animMotion>
                                  </p:childTnLst>
                                </p:cTn>
                              </p:par>
                              <p:par>
                                <p:cTn id="80" presetID="0" presetClass="path" presetSubtype="0" accel="50000" decel="50000" fill="hold" nodeType="withEffect">
                                  <p:stCondLst>
                                    <p:cond delay="0"/>
                                  </p:stCondLst>
                                  <p:childTnLst>
                                    <p:animMotion origin="layout" path="M -2.22222E-6 -1.85185E-6 L 0.26736 -0.07153 " pathEditMode="relative" rAng="0" ptsTypes="AA">
                                      <p:cBhvr>
                                        <p:cTn id="81" dur="2000" fill="hold"/>
                                        <p:tgtEl>
                                          <p:spTgt spid="45"/>
                                        </p:tgtEl>
                                        <p:attrNameLst>
                                          <p:attrName>ppt_x</p:attrName>
                                          <p:attrName>ppt_y</p:attrName>
                                        </p:attrNameLst>
                                      </p:cBhvr>
                                      <p:rCtr x="13368" y="-3588"/>
                                    </p:animMotion>
                                  </p:childTnLst>
                                </p:cTn>
                              </p:par>
                              <p:par>
                                <p:cTn id="82" presetID="0" presetClass="path" presetSubtype="0" accel="50000" decel="50000" fill="hold" nodeType="withEffect">
                                  <p:stCondLst>
                                    <p:cond delay="0"/>
                                  </p:stCondLst>
                                  <p:childTnLst>
                                    <p:animMotion origin="layout" path="M -5.55556E-7 -2.96296E-6 L 0.24219 0.14306 " pathEditMode="relative" rAng="0" ptsTypes="AA">
                                      <p:cBhvr>
                                        <p:cTn id="83" dur="2000" fill="hold"/>
                                        <p:tgtEl>
                                          <p:spTgt spid="44"/>
                                        </p:tgtEl>
                                        <p:attrNameLst>
                                          <p:attrName>ppt_x</p:attrName>
                                          <p:attrName>ppt_y</p:attrName>
                                        </p:attrNameLst>
                                      </p:cBhvr>
                                      <p:rCtr x="12101" y="7153"/>
                                    </p:animMotion>
                                  </p:childTnLst>
                                </p:cTn>
                              </p:par>
                              <p:par>
                                <p:cTn id="84" presetID="0" presetClass="path" presetSubtype="0" accel="50000" decel="50000" fill="hold" nodeType="withEffect">
                                  <p:stCondLst>
                                    <p:cond delay="0"/>
                                  </p:stCondLst>
                                  <p:childTnLst>
                                    <p:animMotion origin="layout" path="M 5.55556E-7 -4.44444E-6 L 0.22621 0.08681 " pathEditMode="relative" rAng="0" ptsTypes="AA">
                                      <p:cBhvr>
                                        <p:cTn id="85" dur="2000" fill="hold"/>
                                        <p:tgtEl>
                                          <p:spTgt spid="46"/>
                                        </p:tgtEl>
                                        <p:attrNameLst>
                                          <p:attrName>ppt_x</p:attrName>
                                          <p:attrName>ppt_y</p:attrName>
                                        </p:attrNameLst>
                                      </p:cBhvr>
                                      <p:rCtr x="11302" y="4329"/>
                                    </p:animMotion>
                                  </p:childTnLst>
                                </p:cTn>
                              </p:par>
                            </p:childTnLst>
                          </p:cTn>
                        </p:par>
                        <p:par>
                          <p:cTn id="86" fill="hold" nodeType="afterGroup">
                            <p:stCondLst>
                              <p:cond delay="10000"/>
                            </p:stCondLst>
                            <p:childTnLst>
                              <p:par>
                                <p:cTn id="87" presetID="10" presetClass="exit" presetSubtype="0" fill="hold"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3" name="Rounded Rectangle 32"/>
          <p:cNvSpPr/>
          <p:nvPr/>
        </p:nvSpPr>
        <p:spPr bwMode="auto">
          <a:xfrm>
            <a:off x="5257800" y="455613"/>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5" name="AutoShape 2"/>
          <p:cNvSpPr>
            <a:spLocks noChangeArrowheads="1"/>
          </p:cNvSpPr>
          <p:nvPr/>
        </p:nvSpPr>
        <p:spPr bwMode="auto">
          <a:xfrm>
            <a:off x="3962400" y="2568575"/>
            <a:ext cx="1143000" cy="1690688"/>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36" name="TextBox 8"/>
          <p:cNvSpPr txBox="1">
            <a:spLocks noChangeArrowheads="1"/>
          </p:cNvSpPr>
          <p:nvPr/>
        </p:nvSpPr>
        <p:spPr bwMode="auto">
          <a:xfrm>
            <a:off x="4003675" y="3733800"/>
            <a:ext cx="831850" cy="185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defTabSz="457200" fontAlgn="base">
              <a:spcBef>
                <a:spcPct val="0"/>
              </a:spcBef>
              <a:spcAft>
                <a:spcPct val="0"/>
              </a:spcAft>
              <a:buFontTx/>
              <a:buNone/>
            </a:pPr>
            <a:r>
              <a:rPr lang="en-US" altLang="en-US" sz="800">
                <a:solidFill>
                  <a:prstClr val="black"/>
                </a:solidFill>
              </a:rPr>
              <a:t>Chemical change</a:t>
            </a:r>
          </a:p>
        </p:txBody>
      </p:sp>
      <p:sp>
        <p:nvSpPr>
          <p:cNvPr id="37" name="TextBox 5"/>
          <p:cNvSpPr txBox="1">
            <a:spLocks noChangeArrowheads="1"/>
          </p:cNvSpPr>
          <p:nvPr/>
        </p:nvSpPr>
        <p:spPr bwMode="auto">
          <a:xfrm>
            <a:off x="6545263" y="6205531"/>
            <a:ext cx="860425"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dirty="0">
                <a:solidFill>
                  <a:prstClr val="black"/>
                </a:solidFill>
              </a:rPr>
              <a:t>Products</a:t>
            </a:r>
          </a:p>
        </p:txBody>
      </p:sp>
      <p:sp>
        <p:nvSpPr>
          <p:cNvPr id="39" name="TextBox 6"/>
          <p:cNvSpPr txBox="1">
            <a:spLocks noChangeArrowheads="1"/>
          </p:cNvSpPr>
          <p:nvPr/>
        </p:nvSpPr>
        <p:spPr bwMode="auto">
          <a:xfrm>
            <a:off x="1738317" y="6192053"/>
            <a:ext cx="939800"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dirty="0">
                <a:solidFill>
                  <a:prstClr val="black"/>
                </a:solidFill>
              </a:rPr>
              <a:t>Reactants</a:t>
            </a:r>
          </a:p>
        </p:txBody>
      </p:sp>
      <p:sp>
        <p:nvSpPr>
          <p:cNvPr id="27662" name="TextBox 23"/>
          <p:cNvSpPr txBox="1">
            <a:spLocks noChangeArrowheads="1"/>
          </p:cNvSpPr>
          <p:nvPr/>
        </p:nvSpPr>
        <p:spPr bwMode="auto">
          <a:xfrm>
            <a:off x="1432902" y="5225133"/>
            <a:ext cx="1610335"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dirty="0">
                <a:solidFill>
                  <a:prstClr val="black"/>
                </a:solidFill>
              </a:rPr>
              <a:t>Large Organic </a:t>
            </a:r>
          </a:p>
          <a:p>
            <a:pPr algn="ctr" defTabSz="457200" fontAlgn="base">
              <a:spcBef>
                <a:spcPct val="0"/>
              </a:spcBef>
              <a:spcAft>
                <a:spcPct val="0"/>
              </a:spcAft>
              <a:buFontTx/>
              <a:buNone/>
            </a:pPr>
            <a:r>
              <a:rPr lang="en-US" altLang="en-US" sz="1800" dirty="0">
                <a:solidFill>
                  <a:prstClr val="black"/>
                </a:solidFill>
              </a:rPr>
              <a:t>Molecules</a:t>
            </a:r>
          </a:p>
          <a:p>
            <a:pPr algn="ctr" defTabSz="457200" fontAlgn="base">
              <a:spcBef>
                <a:spcPct val="0"/>
              </a:spcBef>
              <a:spcAft>
                <a:spcPct val="0"/>
              </a:spcAft>
              <a:buFontTx/>
              <a:buNone/>
            </a:pPr>
            <a:r>
              <a:rPr lang="en-US" altLang="en-US" sz="1800" dirty="0">
                <a:solidFill>
                  <a:prstClr val="black"/>
                </a:solidFill>
              </a:rPr>
              <a:t>(+ water)</a:t>
            </a:r>
          </a:p>
        </p:txBody>
      </p:sp>
      <p:pic>
        <p:nvPicPr>
          <p:cNvPr id="41" name="glyc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6050" y="2055813"/>
            <a:ext cx="1263650"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glyc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6050" y="3656013"/>
            <a:ext cx="1263650"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alan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97188" y="2759075"/>
            <a:ext cx="1492250" cy="1111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alan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56175" y="2811463"/>
            <a:ext cx="1490663" cy="1109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2644223">
            <a:off x="182563" y="2654300"/>
            <a:ext cx="3627437" cy="1689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4713" y="1622425"/>
            <a:ext cx="731837" cy="341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98625" y="5191125"/>
            <a:ext cx="731838" cy="341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3238" y="4424363"/>
            <a:ext cx="731837"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3" name="Slide Number Placeholder 6"/>
          <p:cNvSpPr>
            <a:spLocks noGrp="1"/>
          </p:cNvSpPr>
          <p:nvPr>
            <p:ph type="sldNum" sz="quarter" idx="4294967295"/>
          </p:nvPr>
        </p:nvSpPr>
        <p:spPr bwMode="auto">
          <a:xfrm>
            <a:off x="6553200" y="6411913"/>
            <a:ext cx="2133600" cy="365125"/>
          </a:xfrm>
          <a:prstGeom prst="rect">
            <a:avLst/>
          </a:prstGeom>
          <a:ln>
            <a:miter lim="800000"/>
            <a:headEnd/>
            <a:tailEnd/>
          </a:ln>
        </p:spPr>
        <p:txBody>
          <a:bodyPr/>
          <a:lstStyle/>
          <a:p>
            <a:pPr>
              <a:defRPr/>
            </a:pPr>
            <a:fld id="{4854F2FF-D95C-4CBE-880E-6D7E5846D632}" type="slidenum">
              <a:rPr lang="en-US">
                <a:solidFill>
                  <a:prstClr val="black">
                    <a:tint val="75000"/>
                  </a:prstClr>
                </a:solidFill>
              </a:rPr>
              <a:pPr>
                <a:defRPr/>
              </a:pPr>
              <a:t>8</a:t>
            </a:fld>
            <a:endParaRPr lang="en-US" dirty="0">
              <a:solidFill>
                <a:prstClr val="black">
                  <a:tint val="75000"/>
                </a:prstClr>
              </a:solidFill>
            </a:endParaRPr>
          </a:p>
        </p:txBody>
      </p:sp>
      <p:sp>
        <p:nvSpPr>
          <p:cNvPr id="30" name="Title 1"/>
          <p:cNvSpPr txBox="1">
            <a:spLocks/>
          </p:cNvSpPr>
          <p:nvPr/>
        </p:nvSpPr>
        <p:spPr>
          <a:xfrm>
            <a:off x="3144838" y="595313"/>
            <a:ext cx="2879725" cy="109537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2000" b="1" dirty="0">
                <a:solidFill>
                  <a:prstClr val="black"/>
                </a:solidFill>
              </a:rPr>
              <a:t>What happens to carbon atoms and chemical energy in digestion?</a:t>
            </a:r>
            <a:endParaRPr lang="en-US" sz="2000" b="1" dirty="0">
              <a:solidFill>
                <a:prstClr val="black"/>
              </a:solidFill>
              <a:latin typeface="Arial" charset="0"/>
              <a:cs typeface="Arial" charset="0"/>
            </a:endParaRPr>
          </a:p>
        </p:txBody>
      </p:sp>
      <p:sp>
        <p:nvSpPr>
          <p:cNvPr id="27673" name="TextBox 15"/>
          <p:cNvSpPr txBox="1">
            <a:spLocks noChangeArrowheads="1"/>
          </p:cNvSpPr>
          <p:nvPr/>
        </p:nvSpPr>
        <p:spPr bwMode="auto">
          <a:xfrm>
            <a:off x="6241377" y="5585621"/>
            <a:ext cx="146822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dirty="0">
                <a:solidFill>
                  <a:prstClr val="black"/>
                </a:solidFill>
              </a:rPr>
              <a:t>Small Organic</a:t>
            </a:r>
          </a:p>
          <a:p>
            <a:pPr algn="ctr" defTabSz="457200" fontAlgn="base">
              <a:spcBef>
                <a:spcPct val="0"/>
              </a:spcBef>
              <a:spcAft>
                <a:spcPct val="0"/>
              </a:spcAft>
              <a:buFontTx/>
              <a:buNone/>
            </a:pPr>
            <a:r>
              <a:rPr lang="en-US" altLang="en-US" sz="1800" dirty="0">
                <a:solidFill>
                  <a:prstClr val="black"/>
                </a:solidFill>
              </a:rPr>
              <a:t>Molecules</a:t>
            </a:r>
          </a:p>
        </p:txBody>
      </p:sp>
      <p:sp>
        <p:nvSpPr>
          <p:cNvPr id="23" name="Title 1"/>
          <p:cNvSpPr txBox="1">
            <a:spLocks/>
          </p:cNvSpPr>
          <p:nvPr/>
        </p:nvSpPr>
        <p:spPr>
          <a:xfrm>
            <a:off x="3144838" y="5376863"/>
            <a:ext cx="288131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defRPr/>
            </a:pPr>
            <a:r>
              <a:rPr lang="en-US" sz="2000" dirty="0">
                <a:solidFill>
                  <a:prstClr val="black"/>
                </a:solidFill>
              </a:rPr>
              <a:t>Carbon atoms stay in organic molecules with high-energy bonds</a:t>
            </a:r>
            <a:endParaRPr lang="en-US" sz="2000" dirty="0">
              <a:solidFill>
                <a:prstClr val="black"/>
              </a:solidFill>
              <a:latin typeface="Arial" charset="0"/>
              <a:cs typeface="Arial" charset="0"/>
            </a:endParaRPr>
          </a:p>
        </p:txBody>
      </p:sp>
      <p:pic>
        <p:nvPicPr>
          <p:cNvPr id="1026" name="Reactan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roduc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78779985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nodeType="afterGroup">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par>
                                <p:cTn id="35" presetID="10" presetClass="exit" presetSubtype="0" fill="hold" nodeType="withEffect">
                                  <p:stCondLst>
                                    <p:cond delay="0"/>
                                  </p:stCondLst>
                                  <p:childTnLst>
                                    <p:animEffect transition="out" filter="fade">
                                      <p:cBhvr>
                                        <p:cTn id="36" dur="500"/>
                                        <p:tgtEl>
                                          <p:spTgt spid="1026"/>
                                        </p:tgtEl>
                                      </p:cBhvr>
                                    </p:animEffect>
                                    <p:set>
                                      <p:cBhvr>
                                        <p:cTn id="37" dur="1" fill="hold">
                                          <p:stCondLst>
                                            <p:cond delay="499"/>
                                          </p:stCondLst>
                                        </p:cTn>
                                        <p:tgtEl>
                                          <p:spTgt spid="1026"/>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40" dur="2000" fill="hold"/>
                                        <p:tgtEl>
                                          <p:spTgt spid="47"/>
                                        </p:tgtEl>
                                        <p:attrNameLst>
                                          <p:attrName>ppt_x</p:attrName>
                                          <p:attrName>ppt_y</p:attrName>
                                        </p:attrNameLst>
                                      </p:cBhvr>
                                      <p:rCtr x="0" y="-139"/>
                                    </p:animMotion>
                                  </p:childTnLst>
                                </p:cTn>
                              </p:par>
                              <p:par>
                                <p:cTn id="41"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42" dur="2000" fill="hold"/>
                                        <p:tgtEl>
                                          <p:spTgt spid="49"/>
                                        </p:tgtEl>
                                        <p:attrNameLst>
                                          <p:attrName>ppt_x</p:attrName>
                                          <p:attrName>ppt_y</p:attrName>
                                        </p:attrNameLst>
                                      </p:cBhvr>
                                      <p:rCtr x="-17" y="-139"/>
                                    </p:animMotion>
                                  </p:childTnLst>
                                </p:cTn>
                              </p:par>
                              <p:par>
                                <p:cTn id="43"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4" dur="2000" fill="hold"/>
                                        <p:tgtEl>
                                          <p:spTgt spid="53"/>
                                        </p:tgtEl>
                                        <p:attrNameLst>
                                          <p:attrName>ppt_x</p:attrName>
                                          <p:attrName>ppt_y</p:attrName>
                                        </p:attrNameLst>
                                      </p:cBhvr>
                                      <p:rCtr x="-52" y="-69"/>
                                    </p:animMotion>
                                  </p:childTnLst>
                                </p:cTn>
                              </p:par>
                              <p:par>
                                <p:cTn id="45"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6" dur="2000" fill="hold"/>
                                        <p:tgtEl>
                                          <p:spTgt spid="50"/>
                                        </p:tgtEl>
                                        <p:attrNameLst>
                                          <p:attrName>ppt_x</p:attrName>
                                          <p:attrName>ppt_y</p:attrName>
                                        </p:attrNameLst>
                                      </p:cBhvr>
                                      <p:rCtr x="-87" y="-208"/>
                                    </p:animMotion>
                                  </p:childTnLst>
                                </p:cTn>
                              </p:par>
                              <p:par>
                                <p:cTn id="47" presetID="10" presetClass="exit" presetSubtype="0" fill="hold" nodeType="withEffect">
                                  <p:stCondLst>
                                    <p:cond delay="1500"/>
                                  </p:stCondLst>
                                  <p:childTnLst>
                                    <p:animEffect transition="out" filter="fade">
                                      <p:cBhvr>
                                        <p:cTn id="48" dur="500"/>
                                        <p:tgtEl>
                                          <p:spTgt spid="47"/>
                                        </p:tgtEl>
                                      </p:cBhvr>
                                    </p:animEffect>
                                    <p:set>
                                      <p:cBhvr>
                                        <p:cTn id="49" dur="1" fill="hold">
                                          <p:stCondLst>
                                            <p:cond delay="499"/>
                                          </p:stCondLst>
                                        </p:cTn>
                                        <p:tgtEl>
                                          <p:spTgt spid="47"/>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9"/>
                                        </p:tgtEl>
                                      </p:cBhvr>
                                    </p:animEffect>
                                    <p:set>
                                      <p:cBhvr>
                                        <p:cTn id="52" dur="1" fill="hold">
                                          <p:stCondLst>
                                            <p:cond delay="499"/>
                                          </p:stCondLst>
                                        </p:cTn>
                                        <p:tgtEl>
                                          <p:spTgt spid="49"/>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3"/>
                                        </p:tgtEl>
                                      </p:cBhvr>
                                    </p:animEffect>
                                    <p:set>
                                      <p:cBhvr>
                                        <p:cTn id="55" dur="1" fill="hold">
                                          <p:stCondLst>
                                            <p:cond delay="499"/>
                                          </p:stCondLst>
                                        </p:cTn>
                                        <p:tgtEl>
                                          <p:spTgt spid="53"/>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50"/>
                                        </p:tgtEl>
                                      </p:cBhvr>
                                    </p:animEffect>
                                    <p:set>
                                      <p:cBhvr>
                                        <p:cTn id="58" dur="1" fill="hold">
                                          <p:stCondLst>
                                            <p:cond delay="499"/>
                                          </p:stCondLst>
                                        </p:cTn>
                                        <p:tgtEl>
                                          <p:spTgt spid="50"/>
                                        </p:tgtEl>
                                        <p:attrNameLst>
                                          <p:attrName>style.visibility</p:attrName>
                                        </p:attrNameLst>
                                      </p:cBhvr>
                                      <p:to>
                                        <p:strVal val="hidden"/>
                                      </p:to>
                                    </p:set>
                                  </p:childTnLst>
                                </p:cTn>
                              </p:par>
                            </p:childTnLst>
                          </p:cTn>
                        </p:par>
                        <p:par>
                          <p:cTn id="59" fill="hold" nodeType="afterGroup">
                            <p:stCondLst>
                              <p:cond delay="6000"/>
                            </p:stCondLst>
                            <p:childTnLst>
                              <p:par>
                                <p:cTn id="60" presetID="10" presetClass="entr" presetSubtype="0"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childTnLst>
                                </p:cTn>
                              </p:par>
                              <p:par>
                                <p:cTn id="63" presetID="10"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500"/>
                                        <p:tgtEl>
                                          <p:spTgt spid="46"/>
                                        </p:tgtEl>
                                      </p:cBhvr>
                                    </p:animEffect>
                                  </p:childTnLst>
                                </p:cTn>
                              </p:par>
                              <p:par>
                                <p:cTn id="66" presetID="10" presetClass="entr" presetSubtype="0" fill="hold"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par>
                                <p:cTn id="69" presetID="10" presetClass="entr" presetSubtype="0"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par>
                                <p:cTn id="72"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3" dur="2000" fill="hold"/>
                                        <p:tgtEl>
                                          <p:spTgt spid="44"/>
                                        </p:tgtEl>
                                        <p:attrNameLst>
                                          <p:attrName>ppt_x</p:attrName>
                                          <p:attrName>ppt_y</p:attrName>
                                        </p:attrNameLst>
                                      </p:cBhvr>
                                    </p:animMotion>
                                  </p:childTnLst>
                                </p:cTn>
                              </p:par>
                              <p:par>
                                <p:cTn id="74"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5" dur="2000" fill="hold"/>
                                        <p:tgtEl>
                                          <p:spTgt spid="46"/>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7" dur="2000" fill="hold"/>
                                        <p:tgtEl>
                                          <p:spTgt spid="41"/>
                                        </p:tgtEl>
                                        <p:attrNameLst>
                                          <p:attrName>ppt_x</p:attrName>
                                          <p:attrName>ppt_y</p:attrName>
                                        </p:attrNameLst>
                                      </p:cBhvr>
                                    </p:animMotion>
                                  </p:childTnLst>
                                </p:cTn>
                              </p:par>
                              <p:par>
                                <p:cTn id="78"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9" dur="2000" fill="hold"/>
                                        <p:tgtEl>
                                          <p:spTgt spid="45"/>
                                        </p:tgtEl>
                                        <p:attrNameLst>
                                          <p:attrName>ppt_x</p:attrName>
                                          <p:attrName>ppt_y</p:attrName>
                                        </p:attrNameLst>
                                      </p:cBhvr>
                                    </p:animMotion>
                                  </p:childTnLst>
                                </p:cTn>
                              </p:par>
                            </p:childTnLst>
                          </p:cTn>
                        </p:par>
                        <p:par>
                          <p:cTn id="80" fill="hold" nodeType="afterGroup">
                            <p:stCondLst>
                              <p:cond delay="8000"/>
                            </p:stCondLst>
                            <p:childTnLst>
                              <p:par>
                                <p:cTn id="81" presetID="0" presetClass="path" presetSubtype="0" accel="50000" decel="50000" fill="hold" nodeType="afterEffect">
                                  <p:stCondLst>
                                    <p:cond delay="0"/>
                                  </p:stCondLst>
                                  <p:childTnLst>
                                    <p:animMotion origin="layout" path="M 1.66667E-6 2.10502E-6 L 0.27986 -0.20426 " pathEditMode="relative" rAng="0" ptsTypes="AA">
                                      <p:cBhvr>
                                        <p:cTn id="82" dur="2000" fill="hold"/>
                                        <p:tgtEl>
                                          <p:spTgt spid="41"/>
                                        </p:tgtEl>
                                        <p:attrNameLst>
                                          <p:attrName>ppt_x</p:attrName>
                                          <p:attrName>ppt_y</p:attrName>
                                        </p:attrNameLst>
                                      </p:cBhvr>
                                      <p:rCtr x="13993" y="-10224"/>
                                    </p:animMotion>
                                  </p:childTnLst>
                                </p:cTn>
                              </p:par>
                              <p:par>
                                <p:cTn id="83" presetID="0" presetClass="path" presetSubtype="0" accel="50000" decel="50000" fill="hold" nodeType="withEffect">
                                  <p:stCondLst>
                                    <p:cond delay="0"/>
                                  </p:stCondLst>
                                  <p:childTnLst>
                                    <p:animMotion origin="layout" path="M -2.22222E-6 -1.85185E-6 L 0.26736 -0.07153 " pathEditMode="relative" rAng="0" ptsTypes="AA">
                                      <p:cBhvr>
                                        <p:cTn id="84" dur="2000" fill="hold"/>
                                        <p:tgtEl>
                                          <p:spTgt spid="45"/>
                                        </p:tgtEl>
                                        <p:attrNameLst>
                                          <p:attrName>ppt_x</p:attrName>
                                          <p:attrName>ppt_y</p:attrName>
                                        </p:attrNameLst>
                                      </p:cBhvr>
                                      <p:rCtr x="13368" y="-3588"/>
                                    </p:animMotion>
                                  </p:childTnLst>
                                </p:cTn>
                              </p:par>
                              <p:par>
                                <p:cTn id="85" presetID="0" presetClass="path" presetSubtype="0" accel="50000" decel="50000" fill="hold" nodeType="withEffect">
                                  <p:stCondLst>
                                    <p:cond delay="0"/>
                                  </p:stCondLst>
                                  <p:childTnLst>
                                    <p:animMotion origin="layout" path="M -5.55556E-7 -2.96296E-6 L 0.24219 0.14306 " pathEditMode="relative" rAng="0" ptsTypes="AA">
                                      <p:cBhvr>
                                        <p:cTn id="86" dur="2000" fill="hold"/>
                                        <p:tgtEl>
                                          <p:spTgt spid="44"/>
                                        </p:tgtEl>
                                        <p:attrNameLst>
                                          <p:attrName>ppt_x</p:attrName>
                                          <p:attrName>ppt_y</p:attrName>
                                        </p:attrNameLst>
                                      </p:cBhvr>
                                      <p:rCtr x="12101" y="7153"/>
                                    </p:animMotion>
                                  </p:childTnLst>
                                </p:cTn>
                              </p:par>
                              <p:par>
                                <p:cTn id="87" presetID="0" presetClass="path" presetSubtype="0" accel="50000" decel="50000" fill="hold" nodeType="withEffect">
                                  <p:stCondLst>
                                    <p:cond delay="0"/>
                                  </p:stCondLst>
                                  <p:childTnLst>
                                    <p:animMotion origin="layout" path="M 5.55556E-7 -4.44444E-6 L 0.22621 0.08681 " pathEditMode="relative" rAng="0" ptsTypes="AA">
                                      <p:cBhvr>
                                        <p:cTn id="88" dur="2000" fill="hold"/>
                                        <p:tgtEl>
                                          <p:spTgt spid="46"/>
                                        </p:tgtEl>
                                        <p:attrNameLst>
                                          <p:attrName>ppt_x</p:attrName>
                                          <p:attrName>ppt_y</p:attrName>
                                        </p:attrNameLst>
                                      </p:cBhvr>
                                      <p:rCtr x="11302" y="4329"/>
                                    </p:animMotion>
                                  </p:childTnLst>
                                </p:cTn>
                              </p:par>
                            </p:childTnLst>
                          </p:cTn>
                        </p:par>
                        <p:par>
                          <p:cTn id="89" fill="hold" nodeType="afterGroup">
                            <p:stCondLst>
                              <p:cond delay="10000"/>
                            </p:stCondLst>
                            <p:childTnLst>
                              <p:par>
                                <p:cTn id="90" presetID="10" presetClass="exit" presetSubtype="0" fill="hold"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500"/>
                                        <p:tgtEl>
                                          <p:spTgt spid="23"/>
                                        </p:tgtEl>
                                      </p:cBhvr>
                                    </p:animEffect>
                                  </p:childTnLst>
                                </p:cTn>
                              </p:par>
                              <p:par>
                                <p:cTn id="114" presetID="10" presetClass="entr" presetSubtype="0" fill="hold"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build="allAtOnce"/>
      <p:bldP spid="36" grpId="1" build="allAtOnce"/>
      <p:bldP spid="36" grpId="2" build="allAtOnce"/>
      <p:bldP spid="36" grpId="3" build="allAtOnce"/>
      <p:bldP spid="36" grpId="4" build="allAtOnce"/>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97039"/>
            <a:ext cx="4419800" cy="5303760"/>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7200" y="1097039"/>
            <a:ext cx="4419799" cy="5303760"/>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Box 7"/>
          <p:cNvSpPr txBox="1"/>
          <p:nvPr/>
        </p:nvSpPr>
        <p:spPr>
          <a:xfrm>
            <a:off x="243115" y="221344"/>
            <a:ext cx="8610600" cy="1107996"/>
          </a:xfrm>
          <a:prstGeom prst="rect">
            <a:avLst/>
          </a:prstGeom>
          <a:noFill/>
        </p:spPr>
        <p:txBody>
          <a:bodyPr wrap="square" rtlCol="0">
            <a:spAutoFit/>
          </a:bodyPr>
          <a:lstStyle/>
          <a:p>
            <a:pPr algn="ctr"/>
            <a:r>
              <a:rPr lang="en-US" sz="3300" dirty="0">
                <a:solidFill>
                  <a:prstClr val="black"/>
                </a:solidFill>
              </a:rPr>
              <a:t>Digested small organic molecules enter the hyphae and move to all parts of a fungus’ body.</a:t>
            </a:r>
          </a:p>
        </p:txBody>
      </p:sp>
      <p:pic>
        <p:nvPicPr>
          <p:cNvPr id="3074" name="cell"/>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768428" y="2294858"/>
            <a:ext cx="2180687" cy="2180687"/>
          </a:xfrm>
          <a:prstGeom prst="rect">
            <a:avLst/>
          </a:prstGeom>
          <a:noFill/>
          <a:extLst>
            <a:ext uri="{909E8E84-426E-40dd-AFC4-6F175D3DCCD1}">
              <a14:hiddenFill xmlns="" xmlns:a14="http://schemas.microsoft.com/office/drawing/2010/main">
                <a:solidFill>
                  <a:srgbClr val="FFFFFF"/>
                </a:solidFill>
              </a14:hiddenFill>
            </a:ext>
          </a:extLst>
        </p:spPr>
      </p:pic>
      <p:sp>
        <p:nvSpPr>
          <p:cNvPr id="25" name="Oval 24"/>
          <p:cNvSpPr/>
          <p:nvPr/>
        </p:nvSpPr>
        <p:spPr>
          <a:xfrm>
            <a:off x="2783935" y="2293779"/>
            <a:ext cx="2167128" cy="2184259"/>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24" name="alanine"/>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481052" y="3854448"/>
            <a:ext cx="490666" cy="365221"/>
          </a:xfrm>
          <a:prstGeom prst="rect">
            <a:avLst/>
          </a:prstGeom>
          <a:noFill/>
          <a:extLst>
            <a:ext uri="{909E8E84-426E-40dd-AFC4-6F175D3DCCD1}">
              <a14:hiddenFill xmlns="" xmlns:a14="http://schemas.microsoft.com/office/drawing/2010/main">
                <a:solidFill>
                  <a:srgbClr val="FFFFFF"/>
                </a:solidFill>
              </a14:hiddenFill>
            </a:ext>
          </a:extLst>
        </p:spPr>
      </p:pic>
      <p:pic>
        <p:nvPicPr>
          <p:cNvPr id="37" name="glycine" descr="C:\Documents and Settings\Craig Douglas\My Documents\for JJ\Digestion and Biosynthesis\glycerol03 labele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5142" y="3569053"/>
            <a:ext cx="420609" cy="359732"/>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glycine" descr="C:\Documents and Settings\Craig Douglas\My Documents\for JJ\Digestion and Biosynthesis\glycerol03 labele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6979" y="3748919"/>
            <a:ext cx="420609" cy="359732"/>
          </a:xfrm>
          <a:prstGeom prst="rect">
            <a:avLst/>
          </a:prstGeom>
          <a:noFill/>
          <a:extLst>
            <a:ext uri="{909E8E84-426E-40dd-AFC4-6F175D3DCCD1}">
              <a14:hiddenFill xmlns="" xmlns:a14="http://schemas.microsoft.com/office/drawing/2010/main">
                <a:solidFill>
                  <a:srgbClr val="FFFFFF"/>
                </a:solidFill>
              </a14:hiddenFill>
            </a:ext>
          </a:extLst>
        </p:spPr>
      </p:pic>
      <p:pic>
        <p:nvPicPr>
          <p:cNvPr id="40" name="alanine"/>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012199" y="3766064"/>
            <a:ext cx="490666" cy="365221"/>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protein" descr="C:\Documents and Settings\Craig Douglas\My Documents\for JJ\Digestion and Biosynthesis\protein 03 label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2079" y="3656827"/>
            <a:ext cx="1209811" cy="56284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50F84895-981E-4803-9FEA-54D7152370F9}"/>
              </a:ext>
            </a:extLst>
          </p:cNvPr>
          <p:cNvSpPr>
            <a:spLocks noGrp="1"/>
          </p:cNvSpPr>
          <p:nvPr>
            <p:ph type="sldNum" sz="quarter" idx="10"/>
          </p:nvPr>
        </p:nvSpPr>
        <p:spPr/>
        <p:txBody>
          <a:bodyPr/>
          <a:lstStyle/>
          <a:p>
            <a:pPr>
              <a:defRPr/>
            </a:pPr>
            <a:fld id="{D07E269F-9726-44B7-92E4-7A50054E190B}" type="slidenum">
              <a:rPr lang="en-US" smtClean="0"/>
              <a:pPr>
                <a:defRPr/>
              </a:pPr>
              <a:t>9</a:t>
            </a:fld>
            <a:endParaRPr lang="en-US"/>
          </a:p>
        </p:txBody>
      </p:sp>
    </p:spTree>
    <p:extLst>
      <p:ext uri="{BB962C8B-B14F-4D97-AF65-F5344CB8AC3E}">
        <p14:creationId xmlns:p14="http://schemas.microsoft.com/office/powerpoint/2010/main" val="4046051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0" presetClass="path" presetSubtype="0" fill="hold" nodeType="afterEffect">
                                  <p:stCondLst>
                                    <p:cond delay="1000"/>
                                  </p:stCondLst>
                                  <p:childTnLst>
                                    <p:animMotion origin="layout" path="M 1.38889E-6 1.48148E-6 L -0.09774 0.15208 " pathEditMode="relative" rAng="0" ptsTypes="AA">
                                      <p:cBhvr>
                                        <p:cTn id="10" dur="2000" fill="hold"/>
                                        <p:tgtEl>
                                          <p:spTgt spid="3074"/>
                                        </p:tgtEl>
                                        <p:attrNameLst>
                                          <p:attrName>ppt_x</p:attrName>
                                          <p:attrName>ppt_y</p:attrName>
                                        </p:attrNameLst>
                                      </p:cBhvr>
                                      <p:rCtr x="-4896" y="7593"/>
                                    </p:animMotion>
                                  </p:childTnLst>
                                </p:cTn>
                              </p:par>
                              <p:par>
                                <p:cTn id="11" presetID="6" presetClass="emph" presetSubtype="0" fill="hold" nodeType="withEffect">
                                  <p:stCondLst>
                                    <p:cond delay="1000"/>
                                  </p:stCondLst>
                                  <p:childTnLst>
                                    <p:animScale>
                                      <p:cBhvr>
                                        <p:cTn id="12" dur="2000" fill="hold"/>
                                        <p:tgtEl>
                                          <p:spTgt spid="3074"/>
                                        </p:tgtEl>
                                      </p:cBhvr>
                                      <p:by x="2000" y="2000"/>
                                    </p:animScale>
                                  </p:childTnLst>
                                </p:cTn>
                              </p:par>
                              <p:par>
                                <p:cTn id="13" presetID="1" presetClass="entr" presetSubtype="0" fill="hold" grpId="3" nodeType="withEffect">
                                  <p:stCondLst>
                                    <p:cond delay="1000"/>
                                  </p:stCondLst>
                                  <p:childTnLst>
                                    <p:set>
                                      <p:cBhvr>
                                        <p:cTn id="14" dur="1" fill="hold">
                                          <p:stCondLst>
                                            <p:cond delay="0"/>
                                          </p:stCondLst>
                                        </p:cTn>
                                        <p:tgtEl>
                                          <p:spTgt spid="25"/>
                                        </p:tgtEl>
                                        <p:attrNameLst>
                                          <p:attrName>style.visibility</p:attrName>
                                        </p:attrNameLst>
                                      </p:cBhvr>
                                      <p:to>
                                        <p:strVal val="visible"/>
                                      </p:to>
                                    </p:set>
                                  </p:childTnLst>
                                </p:cTn>
                              </p:par>
                              <p:par>
                                <p:cTn id="15" presetID="0" presetClass="path" presetSubtype="0" fill="hold" grpId="0" nodeType="withEffect">
                                  <p:stCondLst>
                                    <p:cond delay="1000"/>
                                  </p:stCondLst>
                                  <p:childTnLst>
                                    <p:animMotion origin="layout" path="M 3.33333E-6 0 L -0.09861 0.15185 " pathEditMode="relative" rAng="0" ptsTypes="AA">
                                      <p:cBhvr>
                                        <p:cTn id="16" dur="2000" fill="hold"/>
                                        <p:tgtEl>
                                          <p:spTgt spid="25"/>
                                        </p:tgtEl>
                                        <p:attrNameLst>
                                          <p:attrName>ppt_x</p:attrName>
                                          <p:attrName>ppt_y</p:attrName>
                                        </p:attrNameLst>
                                      </p:cBhvr>
                                      <p:rCtr x="-4931" y="7593"/>
                                    </p:animMotion>
                                  </p:childTnLst>
                                </p:cTn>
                              </p:par>
                              <p:par>
                                <p:cTn id="17" presetID="6" presetClass="emph" presetSubtype="0" fill="hold" grpId="1" nodeType="withEffect">
                                  <p:stCondLst>
                                    <p:cond delay="1000"/>
                                  </p:stCondLst>
                                  <p:childTnLst>
                                    <p:animScale>
                                      <p:cBhvr>
                                        <p:cTn id="18" dur="2000" fill="hold"/>
                                        <p:tgtEl>
                                          <p:spTgt spid="25"/>
                                        </p:tgtEl>
                                      </p:cBhvr>
                                      <p:by x="2000" y="2000"/>
                                    </p:animScale>
                                  </p:childTnLst>
                                </p:cTn>
                              </p:par>
                              <p:par>
                                <p:cTn id="19" presetID="10" presetClass="entr" presetSubtype="0" fill="hold" grpId="2"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500"/>
                                        <p:tgtEl>
                                          <p:spTgt spid="25"/>
                                        </p:tgtEl>
                                      </p:cBhvr>
                                    </p:animEffect>
                                  </p:childTnLst>
                                </p:cTn>
                              </p:par>
                              <p:par>
                                <p:cTn id="22" presetID="10" presetClass="exit" presetSubtype="0" fill="hold" nodeType="withEffect">
                                  <p:stCondLst>
                                    <p:cond delay="2500"/>
                                  </p:stCondLst>
                                  <p:childTnLst>
                                    <p:animEffect transition="out" filter="fade">
                                      <p:cBhvr>
                                        <p:cTn id="23" dur="500"/>
                                        <p:tgtEl>
                                          <p:spTgt spid="3074"/>
                                        </p:tgtEl>
                                      </p:cBhvr>
                                    </p:animEffect>
                                    <p:set>
                                      <p:cBhvr>
                                        <p:cTn id="24" dur="1" fill="hold">
                                          <p:stCondLst>
                                            <p:cond delay="499"/>
                                          </p:stCondLst>
                                        </p:cTn>
                                        <p:tgtEl>
                                          <p:spTgt spid="3074"/>
                                        </p:tgtEl>
                                        <p:attrNameLst>
                                          <p:attrName>style.visibility</p:attrName>
                                        </p:attrNameLst>
                                      </p:cBhvr>
                                      <p:to>
                                        <p:strVal val="hidden"/>
                                      </p:to>
                                    </p:se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4000"/>
                            </p:stCondLst>
                            <p:childTnLst>
                              <p:par>
                                <p:cTn id="30" presetID="1" presetClass="entr" presetSubtype="0" fill="hold" nodeType="afterEffect">
                                  <p:stCondLst>
                                    <p:cond delay="0"/>
                                  </p:stCondLst>
                                  <p:childTnLst>
                                    <p:set>
                                      <p:cBhvr>
                                        <p:cTn id="31" dur="1" fill="hold">
                                          <p:stCondLst>
                                            <p:cond delay="0"/>
                                          </p:stCondLst>
                                        </p:cTn>
                                        <p:tgtEl>
                                          <p:spTgt spid="1026"/>
                                        </p:tgtEl>
                                        <p:attrNameLst>
                                          <p:attrName>style.visibility</p:attrName>
                                        </p:attrNameLst>
                                      </p:cBhvr>
                                      <p:to>
                                        <p:strVal val="visible"/>
                                      </p:to>
                                    </p:set>
                                  </p:childTnLst>
                                </p:cTn>
                              </p:par>
                            </p:childTnLst>
                          </p:cTn>
                        </p:par>
                        <p:par>
                          <p:cTn id="32" fill="hold">
                            <p:stCondLst>
                              <p:cond delay="4000"/>
                            </p:stCondLst>
                            <p:childTnLst>
                              <p:par>
                                <p:cTn id="33" presetID="35" presetClass="emph" presetSubtype="0" repeatCount="indefinite" fill="hold" nodeType="afterEffect">
                                  <p:stCondLst>
                                    <p:cond delay="0"/>
                                  </p:stCondLst>
                                  <p:childTnLst>
                                    <p:anim calcmode="discrete" valueType="str">
                                      <p:cBhvr>
                                        <p:cTn id="34" dur="4000" fill="hold"/>
                                        <p:tgtEl>
                                          <p:spTgt spid="1026"/>
                                        </p:tgtEl>
                                        <p:attrNameLst>
                                          <p:attrName>style.visibility</p:attrName>
                                        </p:attrNameLst>
                                      </p:cBhvr>
                                      <p:tavLst>
                                        <p:tav tm="0">
                                          <p:val>
                                            <p:strVal val="hidden"/>
                                          </p:val>
                                        </p:tav>
                                        <p:tav tm="50000">
                                          <p:val>
                                            <p:strVal val="visible"/>
                                          </p:val>
                                        </p:tav>
                                      </p:tavLst>
                                    </p:anim>
                                  </p:childTnLst>
                                </p:cTn>
                              </p:par>
                              <p:par>
                                <p:cTn id="35" presetID="1" presetClass="entr" presetSubtype="0" fill="hold" nodeType="withEffect">
                                  <p:stCondLst>
                                    <p:cond delay="4000"/>
                                  </p:stCondLst>
                                  <p:childTnLst>
                                    <p:set>
                                      <p:cBhvr>
                                        <p:cTn id="36" dur="1" fill="hold">
                                          <p:stCondLst>
                                            <p:cond delay="0"/>
                                          </p:stCondLst>
                                        </p:cTn>
                                        <p:tgtEl>
                                          <p:spTgt spid="24"/>
                                        </p:tgtEl>
                                        <p:attrNameLst>
                                          <p:attrName>style.visibility</p:attrName>
                                        </p:attrNameLst>
                                      </p:cBhvr>
                                      <p:to>
                                        <p:strVal val="visible"/>
                                      </p:to>
                                    </p:set>
                                  </p:childTnLst>
                                </p:cTn>
                              </p:par>
                              <p:par>
                                <p:cTn id="37" presetID="0" presetClass="path" presetSubtype="0" repeatCount="indefinite" decel="100000" fill="hold" nodeType="withEffect">
                                  <p:stCondLst>
                                    <p:cond delay="4000"/>
                                  </p:stCondLst>
                                  <p:childTnLst>
                                    <p:animMotion origin="layout" path="M 2.77778E-7 2.96296E-6 C 0.00226 0.01018 0.01354 0.04884 0.01372 0.06157 C 0.01389 0.0743 0.0066 0.07662 0.00122 0.07615 C -0.00417 0.07569 -0.00486 0.06088 -0.0191 0.0581 C -0.03333 0.05532 -0.07101 0.05879 -0.08472 0.05879 " pathEditMode="relative" rAng="0" ptsTypes="aaaaa">
                                      <p:cBhvr>
                                        <p:cTn id="38" dur="4000" fill="hold"/>
                                        <p:tgtEl>
                                          <p:spTgt spid="24"/>
                                        </p:tgtEl>
                                        <p:attrNameLst>
                                          <p:attrName>ppt_x</p:attrName>
                                          <p:attrName>ppt_y</p:attrName>
                                        </p:attrNameLst>
                                      </p:cBhvr>
                                      <p:rCtr x="-3542" y="3819"/>
                                    </p:animMotion>
                                  </p:childTnLst>
                                </p:cTn>
                              </p:par>
                              <p:par>
                                <p:cTn id="39" presetID="1" presetClass="entr" presetSubtype="0" fill="hold" nodeType="withEffect">
                                  <p:stCondLst>
                                    <p:cond delay="4000"/>
                                  </p:stCondLst>
                                  <p:childTnLst>
                                    <p:set>
                                      <p:cBhvr>
                                        <p:cTn id="40" dur="1" fill="hold">
                                          <p:stCondLst>
                                            <p:cond delay="0"/>
                                          </p:stCondLst>
                                        </p:cTn>
                                        <p:tgtEl>
                                          <p:spTgt spid="37"/>
                                        </p:tgtEl>
                                        <p:attrNameLst>
                                          <p:attrName>style.visibility</p:attrName>
                                        </p:attrNameLst>
                                      </p:cBhvr>
                                      <p:to>
                                        <p:strVal val="visible"/>
                                      </p:to>
                                    </p:set>
                                  </p:childTnLst>
                                </p:cTn>
                              </p:par>
                              <p:par>
                                <p:cTn id="41" presetID="0" presetClass="path" presetSubtype="0" repeatCount="indefinite" accel="25000" decel="75000" fill="hold" nodeType="withEffect">
                                  <p:stCondLst>
                                    <p:cond delay="4000"/>
                                  </p:stCondLst>
                                  <p:childTnLst>
                                    <p:animMotion origin="layout" path="M -5.27778E-6 -4.44444E-6 C -0.00591 0.02084 -0.01181 0.04167 -0.01251 0.05787 C -0.0132 0.07408 -0.00348 0.0875 -0.00452 0.09722 C -0.00556 0.10695 -0.01442 0.11528 -0.01911 0.11574 C -0.02379 0.11621 -0.01806 0.10301 -0.0323 0.10047 C -0.04654 0.09792 -0.07553 0.09908 -0.10452 0.10047 " pathEditMode="relative" ptsTypes="aaaaaA">
                                      <p:cBhvr>
                                        <p:cTn id="42" dur="4000" fill="hold"/>
                                        <p:tgtEl>
                                          <p:spTgt spid="37"/>
                                        </p:tgtEl>
                                        <p:attrNameLst>
                                          <p:attrName>ppt_x</p:attrName>
                                          <p:attrName>ppt_y</p:attrName>
                                        </p:attrNameLst>
                                      </p:cBhvr>
                                    </p:animMotion>
                                  </p:childTnLst>
                                </p:cTn>
                              </p:par>
                              <p:par>
                                <p:cTn id="43" presetID="1" presetClass="entr" presetSubtype="0" fill="hold" nodeType="withEffect">
                                  <p:stCondLst>
                                    <p:cond delay="4000"/>
                                  </p:stCondLst>
                                  <p:childTnLst>
                                    <p:set>
                                      <p:cBhvr>
                                        <p:cTn id="44" dur="1" fill="hold">
                                          <p:stCondLst>
                                            <p:cond delay="0"/>
                                          </p:stCondLst>
                                        </p:cTn>
                                        <p:tgtEl>
                                          <p:spTgt spid="1027"/>
                                        </p:tgtEl>
                                        <p:attrNameLst>
                                          <p:attrName>style.visibility</p:attrName>
                                        </p:attrNameLst>
                                      </p:cBhvr>
                                      <p:to>
                                        <p:strVal val="visible"/>
                                      </p:to>
                                    </p:set>
                                  </p:childTnLst>
                                </p:cTn>
                              </p:par>
                              <p:par>
                                <p:cTn id="45" presetID="0" presetClass="path" presetSubtype="0" repeatCount="indefinite" accel="50000" decel="50000" fill="hold" nodeType="withEffect">
                                  <p:stCondLst>
                                    <p:cond delay="4000"/>
                                  </p:stCondLst>
                                  <p:childTnLst>
                                    <p:animMotion origin="layout" path="M 1.11111E-6 -7.40741E-6 C 0.01788 0.00786 0.03594 0.01597 0.04479 0.02916 C 0.05365 0.04236 0.05486 0.06944 0.05347 0.07916 C 0.05208 0.08888 0.04236 0.08842 0.03646 0.08703 C 0.03056 0.08564 0.03212 0.07314 0.0184 0.07083 C 0.00469 0.06851 -0.02048 0.07106 -0.04548 0.07361 " pathEditMode="relative" ptsTypes="aaaaaA">
                                      <p:cBhvr>
                                        <p:cTn id="46" dur="4000" fill="hold"/>
                                        <p:tgtEl>
                                          <p:spTgt spid="1027"/>
                                        </p:tgtEl>
                                        <p:attrNameLst>
                                          <p:attrName>ppt_x</p:attrName>
                                          <p:attrName>ppt_y</p:attrName>
                                        </p:attrNameLst>
                                      </p:cBhvr>
                                    </p:animMotion>
                                  </p:childTnLst>
                                </p:cTn>
                              </p:par>
                              <p:par>
                                <p:cTn id="47" presetID="1" presetClass="entr" presetSubtype="0" fill="hold" nodeType="withEffect">
                                  <p:stCondLst>
                                    <p:cond delay="4000"/>
                                  </p:stCondLst>
                                  <p:childTnLst>
                                    <p:set>
                                      <p:cBhvr>
                                        <p:cTn id="48" dur="1" fill="hold">
                                          <p:stCondLst>
                                            <p:cond delay="0"/>
                                          </p:stCondLst>
                                        </p:cTn>
                                        <p:tgtEl>
                                          <p:spTgt spid="40"/>
                                        </p:tgtEl>
                                        <p:attrNameLst>
                                          <p:attrName>style.visibility</p:attrName>
                                        </p:attrNameLst>
                                      </p:cBhvr>
                                      <p:to>
                                        <p:strVal val="visible"/>
                                      </p:to>
                                    </p:set>
                                  </p:childTnLst>
                                </p:cTn>
                              </p:par>
                              <p:par>
                                <p:cTn id="49" presetID="0" presetClass="path" presetSubtype="0" repeatCount="indefinite" accel="75000" decel="25000" fill="hold" nodeType="withEffect">
                                  <p:stCondLst>
                                    <p:cond delay="4000"/>
                                  </p:stCondLst>
                                  <p:childTnLst>
                                    <p:animMotion origin="layout" path="M 0.00052 0.00024 C -0.02326 0.00348 -0.04705 0.00695 -0.05434 0.01922 C -0.06163 0.03149 -0.04167 0.06204 -0.04288 0.07338 C -0.0441 0.08473 -0.05625 0.0875 -0.06198 0.08681 C -0.06771 0.08612 -0.06406 0.0713 -0.07726 0.06875 C -0.09045 0.06621 -0.11597 0.06852 -0.14149 0.07107 " pathEditMode="relative" ptsTypes="aaaaaA">
                                      <p:cBhvr>
                                        <p:cTn id="50" dur="4000" fill="hold"/>
                                        <p:tgtEl>
                                          <p:spTgt spid="4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5" grpId="3"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13025</TotalTime>
  <Words>2606</Words>
  <Application>Microsoft Macintosh PowerPoint</Application>
  <PresentationFormat>On-screen Show (4:3)</PresentationFormat>
  <Paragraphs>235</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Office Theme</vt:lpstr>
      <vt:lpstr>Decomposers Unit Activity 5.1: Tracing the Processes of Fungi Growing: Digestion and Biosynthesis</vt:lpstr>
      <vt:lpstr>Unit Map</vt:lpstr>
      <vt:lpstr>Connecting Questions about Processes at Different Scales: Digestion</vt:lpstr>
      <vt:lpstr>PowerPoint Presentation</vt:lpstr>
      <vt:lpstr>PowerPoint Presentation</vt:lpstr>
      <vt:lpstr>How do fungi get food to all of their cells?</vt:lpstr>
      <vt:lpstr>PowerPoint Presentation</vt:lpstr>
      <vt:lpstr>PowerPoint Presentation</vt:lpstr>
      <vt:lpstr>PowerPoint Presentation</vt:lpstr>
      <vt:lpstr>Connecting Questions about Processes at Different Scales: Biosynthesis</vt:lpstr>
      <vt:lpstr>PowerPoint Presentation</vt:lpstr>
      <vt:lpstr>PowerPoint Presentation</vt:lpstr>
      <vt:lpstr>PowerPoint Presentation</vt:lpstr>
      <vt:lpstr>What happens to food small organic molecule that are not used in biosynthesis?</vt:lpstr>
      <vt:lpstr>Decomposers don't digest all the large organic molecules in dead organisms.</vt:lpstr>
      <vt:lpstr>Where do the atoms in fungi come from?</vt:lpstr>
      <vt:lpstr>Remembering Nutrition Labels</vt:lpstr>
      <vt:lpstr>Where does the energy in fungi come from?</vt:lpstr>
      <vt:lpstr>Chemical Energy</vt:lpstr>
      <vt:lpstr>Additional Metabolic Pathways</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213</cp:revision>
  <dcterms:created xsi:type="dcterms:W3CDTF">2013-08-16T17:32:05Z</dcterms:created>
  <dcterms:modified xsi:type="dcterms:W3CDTF">2019-11-10T17:19:44Z</dcterms:modified>
</cp:coreProperties>
</file>