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332" r:id="rId2"/>
    <p:sldId id="366" r:id="rId3"/>
    <p:sldId id="363" r:id="rId4"/>
    <p:sldId id="345" r:id="rId5"/>
    <p:sldId id="300" r:id="rId6"/>
    <p:sldId id="334" r:id="rId7"/>
    <p:sldId id="302" r:id="rId8"/>
    <p:sldId id="303" r:id="rId9"/>
    <p:sldId id="304" r:id="rId10"/>
    <p:sldId id="305" r:id="rId11"/>
    <p:sldId id="306" r:id="rId12"/>
    <p:sldId id="307" r:id="rId13"/>
    <p:sldId id="317" r:id="rId14"/>
    <p:sldId id="364" r:id="rId15"/>
    <p:sldId id="358" r:id="rId16"/>
    <p:sldId id="322" r:id="rId17"/>
    <p:sldId id="365" r:id="rId18"/>
    <p:sldId id="324" r:id="rId19"/>
    <p:sldId id="325" r:id="rId20"/>
    <p:sldId id="326" r:id="rId21"/>
    <p:sldId id="355" r:id="rId22"/>
    <p:sldId id="356" r:id="rId2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mn-ea"/>
        <a:cs typeface="+mn-cs"/>
      </a:defRPr>
    </a:lvl1pPr>
    <a:lvl2pPr marL="457200" algn="l" defTabSz="457200" rtl="0" fontAlgn="base">
      <a:spcBef>
        <a:spcPct val="0"/>
      </a:spcBef>
      <a:spcAft>
        <a:spcPct val="0"/>
      </a:spcAft>
      <a:defRPr kern="1200">
        <a:solidFill>
          <a:schemeClr val="tx1"/>
        </a:solidFill>
        <a:latin typeface="Calibri" pitchFamily="34" charset="0"/>
        <a:ea typeface="+mn-ea"/>
        <a:cs typeface="+mn-cs"/>
      </a:defRPr>
    </a:lvl2pPr>
    <a:lvl3pPr marL="914400" algn="l" defTabSz="457200" rtl="0" fontAlgn="base">
      <a:spcBef>
        <a:spcPct val="0"/>
      </a:spcBef>
      <a:spcAft>
        <a:spcPct val="0"/>
      </a:spcAft>
      <a:defRPr kern="1200">
        <a:solidFill>
          <a:schemeClr val="tx1"/>
        </a:solidFill>
        <a:latin typeface="Calibri" pitchFamily="34" charset="0"/>
        <a:ea typeface="+mn-ea"/>
        <a:cs typeface="+mn-cs"/>
      </a:defRPr>
    </a:lvl3pPr>
    <a:lvl4pPr marL="1371600" algn="l" defTabSz="457200" rtl="0" fontAlgn="base">
      <a:spcBef>
        <a:spcPct val="0"/>
      </a:spcBef>
      <a:spcAft>
        <a:spcPct val="0"/>
      </a:spcAft>
      <a:defRPr kern="1200">
        <a:solidFill>
          <a:schemeClr val="tx1"/>
        </a:solidFill>
        <a:latin typeface="Calibri" pitchFamily="34" charset="0"/>
        <a:ea typeface="+mn-ea"/>
        <a:cs typeface="+mn-cs"/>
      </a:defRPr>
    </a:lvl4pPr>
    <a:lvl5pPr marL="1828800" algn="l" defTabSz="457200"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1882">
          <p15:clr>
            <a:srgbClr val="A4A3A4"/>
          </p15:clr>
        </p15:guide>
        <p15:guide id="2" pos="11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16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90" autoAdjust="0"/>
    <p:restoredTop sz="36051" autoAdjust="0"/>
  </p:normalViewPr>
  <p:slideViewPr>
    <p:cSldViewPr snapToGrid="0" snapToObjects="1" showGuides="1">
      <p:cViewPr varScale="1">
        <p:scale>
          <a:sx n="29" d="100"/>
          <a:sy n="29" d="100"/>
        </p:scale>
        <p:origin x="1672" y="192"/>
      </p:cViewPr>
      <p:guideLst>
        <p:guide orient="horz" pos="1882"/>
        <p:guide pos="1132"/>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C32EC7A-E24D-4A04-A209-13D8BFCD96E2}" type="datetimeFigureOut">
              <a:rPr lang="en-US"/>
              <a:pPr>
                <a:defRPr/>
              </a:pPr>
              <a:t>11/10/19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156989C-F072-4A43-8A02-18E37B182F54}" type="slidenum">
              <a:rPr lang="en-US"/>
              <a:pPr>
                <a:defRPr/>
              </a:pPr>
              <a:t>‹#›</a:t>
            </a:fld>
            <a:endParaRPr lang="en-US"/>
          </a:p>
        </p:txBody>
      </p:sp>
    </p:spTree>
    <p:extLst>
      <p:ext uri="{BB962C8B-B14F-4D97-AF65-F5344CB8AC3E}">
        <p14:creationId xmlns:p14="http://schemas.microsoft.com/office/powerpoint/2010/main" val="36928946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EE6164C-12D9-4BE1-874C-536CD0064B6B}" type="datetimeFigureOut">
              <a:rPr lang="en-US"/>
              <a:pPr>
                <a:defRPr/>
              </a:pPr>
              <a:t>11/10/19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43F2B95-6723-4664-AF5C-EF8D4405177E}" type="slidenum">
              <a:rPr lang="en-US"/>
              <a:pPr>
                <a:defRPr/>
              </a:pPr>
              <a:t>‹#›</a:t>
            </a:fld>
            <a:endParaRPr lang="en-US"/>
          </a:p>
        </p:txBody>
      </p:sp>
    </p:spTree>
    <p:extLst>
      <p:ext uri="{BB962C8B-B14F-4D97-AF65-F5344CB8AC3E}">
        <p14:creationId xmlns:p14="http://schemas.microsoft.com/office/powerpoint/2010/main" val="2428501310"/>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start to think about how fungi grow.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today’s activity we will use molecular modeling to think more about how fungi grow through digestion and biosynthesis.</a:t>
            </a:r>
          </a:p>
          <a:p>
            <a:r>
              <a:rPr lang="en-US" sz="1200" kern="1200" dirty="0">
                <a:solidFill>
                  <a:schemeClr val="tx1"/>
                </a:solidFill>
                <a:effectLst/>
                <a:latin typeface="+mn-lt"/>
                <a:ea typeface="+mn-ea"/>
                <a:cs typeface="+mn-cs"/>
              </a:rPr>
              <a:t>Open 5.2 Molecular Models for Fungi Growing: Digestion and Biosynthesis PPT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endParaRPr lang="en-US" dirty="0"/>
          </a:p>
          <a:p>
            <a:endParaRPr lang="en-US" dirty="0"/>
          </a:p>
          <a:p>
            <a:r>
              <a:rPr lang="en-US" dirty="0"/>
              <a:t>Image Credit: Craig</a:t>
            </a:r>
            <a:r>
              <a:rPr lang="en-US" baseline="0" dirty="0"/>
              <a:t> Douglas, Michigan State University</a:t>
            </a:r>
          </a:p>
          <a:p>
            <a:endParaRPr lang="en-US" baseline="0"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554238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800" b="1" kern="1200" dirty="0">
                <a:solidFill>
                  <a:schemeClr val="tx1"/>
                </a:solidFill>
                <a:effectLst/>
                <a:latin typeface="+mn-lt"/>
                <a:ea typeface="+mn-ea"/>
                <a:cs typeface="+mn-cs"/>
              </a:rPr>
              <a:t>Have students set up their reactants and model digestion.</a:t>
            </a:r>
            <a:endParaRPr lang="en-US" sz="18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800" b="1" kern="1200" dirty="0">
                <a:solidFill>
                  <a:schemeClr val="tx1"/>
                </a:solidFill>
                <a:effectLst/>
                <a:latin typeface="+mn-lt"/>
                <a:ea typeface="+mn-ea"/>
                <a:cs typeface="+mn-cs"/>
              </a:rPr>
              <a:t>Carbohydrate</a:t>
            </a:r>
            <a:r>
              <a:rPr lang="en-US" sz="18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marL="171450" lvl="0" indent="-171450">
              <a:buFont typeface="Arial" panose="020B0604020202020204" pitchFamily="34" charset="0"/>
              <a:buChar char="•"/>
            </a:pPr>
            <a:r>
              <a:rPr lang="en-US" sz="18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pPr marL="171450" indent="-171450">
              <a:buFont typeface="Arial" panose="020B0604020202020204" pitchFamily="34" charset="0"/>
              <a:buChar char="•"/>
            </a:pPr>
            <a:r>
              <a:rPr lang="en-US" sz="1800" kern="1200" dirty="0">
                <a:solidFill>
                  <a:schemeClr val="tx1"/>
                </a:solidFill>
                <a:effectLst/>
                <a:latin typeface="+mn-lt"/>
                <a:ea typeface="+mn-ea"/>
                <a:cs typeface="+mn-cs"/>
              </a:rPr>
              <a:t>Show the students the Digestion and Biosynthesis 11 x 17 Posters as a visual of the process.</a:t>
            </a:r>
            <a:r>
              <a:rPr lang="en-US" sz="1800" dirty="0">
                <a:effectLst/>
              </a:rPr>
              <a:t>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800" kern="1200" dirty="0">
              <a:solidFill>
                <a:schemeClr val="tx1"/>
              </a:solidFill>
              <a:effectLst/>
              <a:latin typeface="+mn-lt"/>
              <a:ea typeface="+mn-ea"/>
              <a:cs typeface="+mn-c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800" kern="1200" dirty="0">
                <a:solidFill>
                  <a:schemeClr val="tx1"/>
                </a:solidFill>
                <a:effectLst/>
                <a:latin typeface="+mn-lt"/>
                <a:ea typeface="+mn-ea"/>
                <a:cs typeface="+mn-cs"/>
              </a:rPr>
              <a:t>Image Credit (molecule):</a:t>
            </a:r>
            <a:r>
              <a:rPr lang="en-US" sz="1800" kern="1200" baseline="0" dirty="0">
                <a:solidFill>
                  <a:schemeClr val="tx1"/>
                </a:solidFill>
                <a:effectLst/>
                <a:latin typeface="+mn-lt"/>
                <a:ea typeface="+mn-ea"/>
                <a:cs typeface="+mn-cs"/>
              </a:rPr>
              <a:t> </a:t>
            </a:r>
            <a:r>
              <a:rPr lang="en-US" sz="1800" kern="1200" dirty="0">
                <a:solidFill>
                  <a:schemeClr val="tx1"/>
                </a:solidFill>
                <a:effectLst/>
                <a:latin typeface="+mn-lt"/>
                <a:ea typeface="+mn-ea"/>
                <a:cs typeface="+mn-cs"/>
              </a:rPr>
              <a:t>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8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11</a:t>
            </a:fld>
            <a:endParaRPr lang="en-US"/>
          </a:p>
        </p:txBody>
      </p:sp>
    </p:spTree>
    <p:extLst>
      <p:ext uri="{BB962C8B-B14F-4D97-AF65-F5344CB8AC3E}">
        <p14:creationId xmlns:p14="http://schemas.microsoft.com/office/powerpoint/2010/main" val="1244360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800" b="1" kern="1200" dirty="0">
                <a:solidFill>
                  <a:schemeClr val="tx1"/>
                </a:solidFill>
                <a:effectLst/>
                <a:latin typeface="+mn-lt"/>
                <a:ea typeface="+mn-ea"/>
                <a:cs typeface="+mn-cs"/>
              </a:rPr>
              <a:t>Have students set up their reactants and model digestion.</a:t>
            </a:r>
            <a:endParaRPr lang="en-US" sz="18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800" b="1" kern="1200" dirty="0">
                <a:solidFill>
                  <a:schemeClr val="tx1"/>
                </a:solidFill>
                <a:effectLst/>
                <a:latin typeface="+mn-lt"/>
                <a:ea typeface="+mn-ea"/>
                <a:cs typeface="+mn-cs"/>
              </a:rPr>
              <a:t>Carbohydrate</a:t>
            </a:r>
            <a:r>
              <a:rPr lang="en-US" sz="18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marL="171450" lvl="0" indent="-171450">
              <a:buFont typeface="Arial" panose="020B0604020202020204" pitchFamily="34" charset="0"/>
              <a:buChar char="•"/>
            </a:pPr>
            <a:r>
              <a:rPr lang="en-US" sz="18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pPr marL="171450" indent="-171450">
              <a:buFont typeface="Arial" panose="020B0604020202020204" pitchFamily="34" charset="0"/>
              <a:buChar char="•"/>
            </a:pPr>
            <a:r>
              <a:rPr lang="en-US" sz="1800" kern="1200" dirty="0">
                <a:solidFill>
                  <a:schemeClr val="tx1"/>
                </a:solidFill>
                <a:effectLst/>
                <a:latin typeface="+mn-lt"/>
                <a:ea typeface="+mn-ea"/>
                <a:cs typeface="+mn-cs"/>
              </a:rPr>
              <a:t>Show the students the Digestion and Biosynthesis 11 x 17 Posters as a visual of the process.</a:t>
            </a:r>
            <a:r>
              <a:rPr lang="en-US" sz="1800" dirty="0">
                <a:effectLst/>
              </a:rPr>
              <a:t>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800" kern="1200" dirty="0">
              <a:solidFill>
                <a:schemeClr val="tx1"/>
              </a:solidFill>
              <a:effectLst/>
              <a:latin typeface="+mn-lt"/>
              <a:ea typeface="+mn-ea"/>
              <a:cs typeface="+mn-c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800" kern="1200" dirty="0">
                <a:solidFill>
                  <a:schemeClr val="tx1"/>
                </a:solidFill>
                <a:effectLst/>
                <a:latin typeface="+mn-lt"/>
                <a:ea typeface="+mn-ea"/>
                <a:cs typeface="+mn-cs"/>
              </a:rPr>
              <a:t>Image Credit (molecule):</a:t>
            </a:r>
            <a:r>
              <a:rPr lang="en-US" sz="1800" kern="1200" baseline="0" dirty="0">
                <a:solidFill>
                  <a:schemeClr val="tx1"/>
                </a:solidFill>
                <a:effectLst/>
                <a:latin typeface="+mn-lt"/>
                <a:ea typeface="+mn-ea"/>
                <a:cs typeface="+mn-cs"/>
              </a:rPr>
              <a:t> </a:t>
            </a:r>
            <a:r>
              <a:rPr lang="en-US" sz="1800" kern="1200" dirty="0">
                <a:solidFill>
                  <a:schemeClr val="tx1"/>
                </a:solidFill>
                <a:effectLst/>
                <a:latin typeface="+mn-lt"/>
                <a:ea typeface="+mn-ea"/>
                <a:cs typeface="+mn-cs"/>
              </a:rPr>
              <a:t>Craig Douglas, Michigan State University</a:t>
            </a: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12</a:t>
            </a:fld>
            <a:endParaRPr lang="en-US" sz="1200">
              <a:latin typeface="Calibri" pitchFamily="34" charset="0"/>
            </a:endParaRPr>
          </a:p>
        </p:txBody>
      </p:sp>
    </p:spTree>
    <p:extLst>
      <p:ext uri="{BB962C8B-B14F-4D97-AF65-F5344CB8AC3E}">
        <p14:creationId xmlns:p14="http://schemas.microsoft.com/office/powerpoint/2010/main" val="3186757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Remind students that digested monomers go to all parts of a fungus.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13 to remind students that monomers move to all parts of a fungus’ body.</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2624253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Transition students to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Slides 14 and 15 in the PPT to transition to biosynthesis.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what they remember about biosynthesis from Activity 5.1</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14</a:t>
            </a:fld>
            <a:endParaRPr lang="en-US"/>
          </a:p>
        </p:txBody>
      </p:sp>
    </p:spTree>
    <p:extLst>
      <p:ext uri="{BB962C8B-B14F-4D97-AF65-F5344CB8AC3E}">
        <p14:creationId xmlns:p14="http://schemas.microsoft.com/office/powerpoint/2010/main" val="685990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Transition students to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Slides 14 and 15 in the PPT to transition to biosynthesis.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what they remember about biosynthesis from Activity 5.1</a:t>
            </a:r>
            <a:r>
              <a:rPr lang="en-US" dirty="0">
                <a:effectLst/>
              </a:rPr>
              <a:t> </a:t>
            </a:r>
            <a:endParaRPr lang="en-US" dirty="0"/>
          </a:p>
          <a:p>
            <a:endParaRPr lang="en-US" dirty="0"/>
          </a:p>
          <a:p>
            <a:r>
              <a:rPr lang="en-US" dirty="0"/>
              <a:t>Credit:</a:t>
            </a:r>
            <a:r>
              <a:rPr lang="en-US" baseline="0" dirty="0"/>
              <a:t> Craig Douglas, Michigan State University</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577579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Remind students what is in fungi (mushrooms).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to remind students of the information they learned from mushroom nutritional labels: mushrooms are made primarily of protein (3g) and carbohydrates/starch (8g). This means that the cells in the fungi are going to make protein and starch molecules so the fungal cells can grow bigger and divide.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they will use the placemat and molecules to model the process of biosynthesis, which is what happens when decomposers build polymers from monomers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Point out that when they are modeling, they should remember that during biosynthesis, no "high energy" C-C or C-H bonds will be made or broken. The chemical energy is conserved!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sz="1200" kern="1200" dirty="0">
              <a:solidFill>
                <a:schemeClr val="tx1"/>
              </a:solidFill>
              <a:effectLst/>
              <a:latin typeface="+mn-lt"/>
              <a:ea typeface="+mn-ea"/>
              <a:cs typeface="+mn-cs"/>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3148815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17. Have students tape together four amino acid monomers to form one protein polymer and three water molecules. Then, watch the animation on Slides 18-19.</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20. Have students tape together three glucose monomers to form one starch polymer and two water molecules. Then, watch the animation on Slides 21-22</a:t>
            </a:r>
          </a:p>
          <a:p>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r>
              <a:rPr lang="en-US" sz="1200" kern="1200" dirty="0">
                <a:solidFill>
                  <a:schemeClr val="tx1"/>
                </a:solidFill>
                <a:effectLst/>
                <a:latin typeface="+mn-lt"/>
                <a:ea typeface="+mn-ea"/>
                <a:cs typeface="+mn-cs"/>
              </a:rPr>
              <a:t>Make the connection to cell division: cells have to both get bigger and also divide in order for decomposers to grow. This is why decomposers perform biosynthesis: to make cells get bigger (growth) so they can divide.</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3035861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17. Have students tape together four amino acid monomers to form one protein polymer and three water molecules. Then, watch the animation on Slides 18-19.</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20. Have students tape together three glucose monomers to form one starch polymer and two water molecules. Then, watch the animation on Slides 21-22</a:t>
            </a:r>
          </a:p>
          <a:p>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r>
              <a:rPr lang="en-US" sz="1200" kern="1200" dirty="0">
                <a:solidFill>
                  <a:schemeClr val="tx1"/>
                </a:solidFill>
                <a:effectLst/>
                <a:latin typeface="+mn-lt"/>
                <a:ea typeface="+mn-ea"/>
                <a:cs typeface="+mn-cs"/>
              </a:rPr>
              <a:t>Make the connection to cell division: cells have to both get bigger and also divide in order for decomposers to grow. This is why decomposers perform biosynthesis: to make cells get bigger (growth) so they can divide.</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18</a:t>
            </a:fld>
            <a:endParaRPr lang="en-US"/>
          </a:p>
        </p:txBody>
      </p:sp>
    </p:spTree>
    <p:extLst>
      <p:ext uri="{BB962C8B-B14F-4D97-AF65-F5344CB8AC3E}">
        <p14:creationId xmlns:p14="http://schemas.microsoft.com/office/powerpoint/2010/main" val="6492471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800" b="1" kern="1200" dirty="0">
                <a:solidFill>
                  <a:schemeClr val="tx1"/>
                </a:solidFill>
                <a:effectLst/>
                <a:latin typeface="+mn-lt"/>
                <a:ea typeface="+mn-ea"/>
                <a:cs typeface="+mn-cs"/>
              </a:rPr>
              <a:t>Have students set up their reactants and model biosynthesis.</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800" i="1" kern="1200" dirty="0">
                <a:solidFill>
                  <a:schemeClr val="tx1"/>
                </a:solidFill>
                <a:effectLst/>
                <a:latin typeface="+mn-lt"/>
                <a:ea typeface="+mn-ea"/>
                <a:cs typeface="+mn-cs"/>
              </a:rPr>
              <a:t>each time</a:t>
            </a:r>
            <a:r>
              <a:rPr lang="en-US" sz="1800" kern="1200" dirty="0">
                <a:solidFill>
                  <a:schemeClr val="tx1"/>
                </a:solidFill>
                <a:effectLst/>
                <a:latin typeface="+mn-lt"/>
                <a:ea typeface="+mn-ea"/>
                <a:cs typeface="+mn-cs"/>
              </a:rPr>
              <a:t> they tape two monomers together. This helps show that each time a bond is broken a chemical reaction takes place and new bonds form. </a:t>
            </a:r>
          </a:p>
          <a:p>
            <a:pPr marL="171450" lvl="0" indent="-171450">
              <a:buFont typeface="Arial" panose="020B0604020202020204" pitchFamily="34" charset="0"/>
              <a:buChar char="•"/>
            </a:pPr>
            <a:r>
              <a:rPr lang="en-US" sz="1800" b="1" kern="1200" dirty="0">
                <a:solidFill>
                  <a:schemeClr val="tx1"/>
                </a:solidFill>
                <a:effectLst/>
                <a:latin typeface="+mn-lt"/>
                <a:ea typeface="+mn-ea"/>
                <a:cs typeface="+mn-cs"/>
              </a:rPr>
              <a:t>Protein</a:t>
            </a:r>
            <a:r>
              <a:rPr lang="en-US" sz="1800" kern="1200" dirty="0">
                <a:solidFill>
                  <a:schemeClr val="tx1"/>
                </a:solidFill>
                <a:effectLst/>
                <a:latin typeface="+mn-lt"/>
                <a:ea typeface="+mn-ea"/>
                <a:cs typeface="+mn-cs"/>
              </a:rPr>
              <a:t>: Show Slide 17. Have students tape together four amino acid monomers to form one protein polymer and three water molecules. Then, watch the animation on Slides 18-19.</a:t>
            </a:r>
          </a:p>
          <a:p>
            <a:pPr marL="171450" lvl="0" indent="-171450">
              <a:buFont typeface="Arial" panose="020B0604020202020204" pitchFamily="34" charset="0"/>
              <a:buChar char="•"/>
            </a:pPr>
            <a:r>
              <a:rPr lang="en-US" sz="1800" b="1" kern="1200" dirty="0">
                <a:solidFill>
                  <a:schemeClr val="tx1"/>
                </a:solidFill>
                <a:effectLst/>
                <a:latin typeface="+mn-lt"/>
                <a:ea typeface="+mn-ea"/>
                <a:cs typeface="+mn-cs"/>
              </a:rPr>
              <a:t>Carbohydrate</a:t>
            </a:r>
            <a:r>
              <a:rPr lang="en-US" sz="1800" kern="1200" dirty="0">
                <a:solidFill>
                  <a:schemeClr val="tx1"/>
                </a:solidFill>
                <a:effectLst/>
                <a:latin typeface="+mn-lt"/>
                <a:ea typeface="+mn-ea"/>
                <a:cs typeface="+mn-cs"/>
              </a:rPr>
              <a:t>: Show Slide 20. Have students tape together three glucose monomers to form one starch polymer and two water molecules. Then, watch the animation on Slides 21-22</a:t>
            </a:r>
          </a:p>
          <a:p>
            <a:r>
              <a:rPr lang="en-US" sz="18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r>
              <a:rPr lang="en-US" sz="1800" kern="1200" dirty="0">
                <a:solidFill>
                  <a:schemeClr val="tx1"/>
                </a:solidFill>
                <a:effectLst/>
                <a:latin typeface="+mn-lt"/>
                <a:ea typeface="+mn-ea"/>
                <a:cs typeface="+mn-cs"/>
              </a:rPr>
              <a:t>Make the connection to cell division: cells have to both get bigger and also divide in order for decomposers to grow. This is why decomposers perform biosynthesis: to make cells get bigger (growth) so they can divide.</a:t>
            </a:r>
            <a:r>
              <a:rPr lang="en-US" sz="1800" dirty="0">
                <a:effectLst/>
              </a:rPr>
              <a:t> </a:t>
            </a:r>
            <a:endParaRPr lang="en-US" sz="18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8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800" kern="1200" dirty="0">
                <a:solidFill>
                  <a:schemeClr val="tx1"/>
                </a:solidFill>
                <a:effectLst/>
                <a:latin typeface="+mn-lt"/>
                <a:ea typeface="+mn-ea"/>
                <a:cs typeface="+mn-cs"/>
              </a:rPr>
              <a:t>Image Credit (molecule):</a:t>
            </a:r>
            <a:r>
              <a:rPr lang="en-US" sz="1800" kern="1200" baseline="0" dirty="0">
                <a:solidFill>
                  <a:schemeClr val="tx1"/>
                </a:solidFill>
                <a:effectLst/>
                <a:latin typeface="+mn-lt"/>
                <a:ea typeface="+mn-ea"/>
                <a:cs typeface="+mn-cs"/>
              </a:rPr>
              <a:t> </a:t>
            </a:r>
            <a:r>
              <a:rPr lang="en-US" sz="1800" kern="1200" dirty="0">
                <a:solidFill>
                  <a:schemeClr val="tx1"/>
                </a:solidFill>
                <a:effectLst/>
                <a:latin typeface="+mn-lt"/>
                <a:ea typeface="+mn-ea"/>
                <a:cs typeface="+mn-cs"/>
              </a:rPr>
              <a:t>Craig Douglas, Michigan State University</a:t>
            </a: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19</a:t>
            </a:fld>
            <a:endParaRPr lang="en-US"/>
          </a:p>
        </p:txBody>
      </p:sp>
    </p:spTree>
    <p:extLst>
      <p:ext uri="{BB962C8B-B14F-4D97-AF65-F5344CB8AC3E}">
        <p14:creationId xmlns:p14="http://schemas.microsoft.com/office/powerpoint/2010/main" val="1273439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5.2 Molecular Models for Fungi Growing: Digestion and Biosynthesis PPT.</a:t>
            </a:r>
            <a:r>
              <a:rPr lang="en-US" dirty="0">
                <a:effectLst/>
              </a:rPr>
              <a:t> </a:t>
            </a:r>
            <a:endParaRPr lang="en-US" dirty="0"/>
          </a:p>
        </p:txBody>
      </p:sp>
      <p:sp>
        <p:nvSpPr>
          <p:cNvPr id="4" name="Slide Number Placeholder 3"/>
          <p:cNvSpPr>
            <a:spLocks noGrp="1"/>
          </p:cNvSpPr>
          <p:nvPr>
            <p:ph type="sldNum" sz="quarter" idx="5"/>
          </p:nvPr>
        </p:nvSpPr>
        <p:spPr/>
        <p:txBody>
          <a:bodyPr/>
          <a:lstStyle/>
          <a:p>
            <a:pPr>
              <a:defRPr/>
            </a:pPr>
            <a:fld id="{743F2B95-6723-4664-AF5C-EF8D4405177E}" type="slidenum">
              <a:rPr lang="en-US" smtClean="0"/>
              <a:pPr>
                <a:defRPr/>
              </a:pPr>
              <a:t>2</a:t>
            </a:fld>
            <a:endParaRPr lang="en-US"/>
          </a:p>
        </p:txBody>
      </p:sp>
    </p:spTree>
    <p:extLst>
      <p:ext uri="{BB962C8B-B14F-4D97-AF65-F5344CB8AC3E}">
        <p14:creationId xmlns:p14="http://schemas.microsoft.com/office/powerpoint/2010/main" val="37103215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800" b="1" kern="1200" dirty="0">
                <a:solidFill>
                  <a:schemeClr val="tx1"/>
                </a:solidFill>
                <a:effectLst/>
                <a:latin typeface="+mn-lt"/>
                <a:ea typeface="+mn-ea"/>
                <a:cs typeface="+mn-cs"/>
              </a:rPr>
              <a:t>Have students set up their reactants and model biosynthesis.</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800" i="1" kern="1200" dirty="0">
                <a:solidFill>
                  <a:schemeClr val="tx1"/>
                </a:solidFill>
                <a:effectLst/>
                <a:latin typeface="+mn-lt"/>
                <a:ea typeface="+mn-ea"/>
                <a:cs typeface="+mn-cs"/>
              </a:rPr>
              <a:t>each time</a:t>
            </a:r>
            <a:r>
              <a:rPr lang="en-US" sz="1800" kern="1200" dirty="0">
                <a:solidFill>
                  <a:schemeClr val="tx1"/>
                </a:solidFill>
                <a:effectLst/>
                <a:latin typeface="+mn-lt"/>
                <a:ea typeface="+mn-ea"/>
                <a:cs typeface="+mn-cs"/>
              </a:rPr>
              <a:t> they tape two monomers together. This helps show that each time a bond is broken a chemical reaction takes place and new bonds form. </a:t>
            </a:r>
          </a:p>
          <a:p>
            <a:pPr marL="171450" lvl="0" indent="-171450">
              <a:buFont typeface="Arial" panose="020B0604020202020204" pitchFamily="34" charset="0"/>
              <a:buChar char="•"/>
            </a:pPr>
            <a:r>
              <a:rPr lang="en-US" sz="1800" b="1" kern="1200" dirty="0">
                <a:solidFill>
                  <a:schemeClr val="tx1"/>
                </a:solidFill>
                <a:effectLst/>
                <a:latin typeface="+mn-lt"/>
                <a:ea typeface="+mn-ea"/>
                <a:cs typeface="+mn-cs"/>
              </a:rPr>
              <a:t>Protein</a:t>
            </a:r>
            <a:r>
              <a:rPr lang="en-US" sz="1800" kern="1200" dirty="0">
                <a:solidFill>
                  <a:schemeClr val="tx1"/>
                </a:solidFill>
                <a:effectLst/>
                <a:latin typeface="+mn-lt"/>
                <a:ea typeface="+mn-ea"/>
                <a:cs typeface="+mn-cs"/>
              </a:rPr>
              <a:t>: Show Slide 17. Have students tape together four amino acid monomers to form one protein polymer and three water molecules. Then, watch the animation on Slides 18-19.</a:t>
            </a:r>
          </a:p>
          <a:p>
            <a:pPr marL="171450" lvl="0" indent="-171450">
              <a:buFont typeface="Arial" panose="020B0604020202020204" pitchFamily="34" charset="0"/>
              <a:buChar char="•"/>
            </a:pPr>
            <a:r>
              <a:rPr lang="en-US" sz="1800" b="1" kern="1200" dirty="0">
                <a:solidFill>
                  <a:schemeClr val="tx1"/>
                </a:solidFill>
                <a:effectLst/>
                <a:latin typeface="+mn-lt"/>
                <a:ea typeface="+mn-ea"/>
                <a:cs typeface="+mn-cs"/>
              </a:rPr>
              <a:t>Carbohydrate</a:t>
            </a:r>
            <a:r>
              <a:rPr lang="en-US" sz="1800" kern="1200" dirty="0">
                <a:solidFill>
                  <a:schemeClr val="tx1"/>
                </a:solidFill>
                <a:effectLst/>
                <a:latin typeface="+mn-lt"/>
                <a:ea typeface="+mn-ea"/>
                <a:cs typeface="+mn-cs"/>
              </a:rPr>
              <a:t>: Show Slide 20. Have students tape together three glucose monomers to form one starch polymer and two water molecules. Then, watch the animation on Slides 21-22</a:t>
            </a:r>
          </a:p>
          <a:p>
            <a:r>
              <a:rPr lang="en-US" sz="18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r>
              <a:rPr lang="en-US" sz="1800" kern="1200" dirty="0">
                <a:solidFill>
                  <a:schemeClr val="tx1"/>
                </a:solidFill>
                <a:effectLst/>
                <a:latin typeface="+mn-lt"/>
                <a:ea typeface="+mn-ea"/>
                <a:cs typeface="+mn-cs"/>
              </a:rPr>
              <a:t>Make the connection to cell division: cells have to both get bigger and also divide in order for decomposers to grow. This is why decomposers perform biosynthesis: to make cells get bigger (growth) so they can divide.</a:t>
            </a:r>
            <a:r>
              <a:rPr lang="en-US" sz="1800" dirty="0">
                <a:effectLst/>
              </a:rPr>
              <a:t> </a:t>
            </a:r>
            <a:endParaRPr lang="en-US" sz="18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8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800" kern="1200" dirty="0">
                <a:solidFill>
                  <a:schemeClr val="tx1"/>
                </a:solidFill>
                <a:effectLst/>
                <a:latin typeface="+mn-lt"/>
                <a:ea typeface="+mn-ea"/>
                <a:cs typeface="+mn-cs"/>
              </a:rPr>
              <a:t>Image Credit (molecule):</a:t>
            </a:r>
            <a:r>
              <a:rPr lang="en-US" sz="1800" kern="1200" baseline="0" dirty="0">
                <a:solidFill>
                  <a:schemeClr val="tx1"/>
                </a:solidFill>
                <a:effectLst/>
                <a:latin typeface="+mn-lt"/>
                <a:ea typeface="+mn-ea"/>
                <a:cs typeface="+mn-cs"/>
              </a:rPr>
              <a:t> </a:t>
            </a:r>
            <a:r>
              <a:rPr lang="en-US" sz="18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1640310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17. Have students tape together four amino acid monomers to form one protein polymer and three water molecules. Then, watch the animation on Slides 18-19.</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20. Have students tape together three glucose monomers to form one starch polymer and two water molecules. Then, watch the animation on Slides 21-22</a:t>
            </a:r>
          </a:p>
          <a:p>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r>
              <a:rPr lang="en-US" sz="1200" kern="1200" dirty="0">
                <a:solidFill>
                  <a:schemeClr val="tx1"/>
                </a:solidFill>
                <a:effectLst/>
                <a:latin typeface="+mn-lt"/>
                <a:ea typeface="+mn-ea"/>
                <a:cs typeface="+mn-cs"/>
              </a:rPr>
              <a:t>Make the connection to cell division: cells have to both get bigger and also divide in order for decomposers to grow. This is why decomposers perform biosynthesis: to make cells get bigger (growth) so they can divide.</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21</a:t>
            </a:fld>
            <a:endParaRPr lang="en-US"/>
          </a:p>
        </p:txBody>
      </p:sp>
    </p:spTree>
    <p:extLst>
      <p:ext uri="{BB962C8B-B14F-4D97-AF65-F5344CB8AC3E}">
        <p14:creationId xmlns:p14="http://schemas.microsoft.com/office/powerpoint/2010/main" val="3921032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17. Have students tape together four amino acid monomers to form one protein polymer and three water molecules. Then, watch the animation on Slides 18-19.</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20. Have students tape together three glucose monomers to form one starch polymer and two water molecules. Then, watch the animation on Slides 21-22</a:t>
            </a:r>
          </a:p>
          <a:p>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r>
              <a:rPr lang="en-US" sz="1200" kern="1200" dirty="0">
                <a:solidFill>
                  <a:schemeClr val="tx1"/>
                </a:solidFill>
                <a:effectLst/>
                <a:latin typeface="+mn-lt"/>
                <a:ea typeface="+mn-ea"/>
                <a:cs typeface="+mn-cs"/>
              </a:rPr>
              <a:t>Make the connection to cell division: cells have to both get bigger and also divide in order for decomposers to grow. This is why decomposers perform biosynthesis: to make cells get bigger (growth) so they can divide.</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a:solidFill>
                  <a:schemeClr val="tx1"/>
                </a:solidFill>
                <a:effectLst/>
                <a:latin typeface="+mn-lt"/>
                <a:ea typeface="+mn-ea"/>
                <a:cs typeface="+mn-cs"/>
              </a:rPr>
              <a:t>Image Credit (molecule):</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Craig Douglas, Michigan State University</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22</a:t>
            </a:fld>
            <a:endParaRPr lang="en-US"/>
          </a:p>
        </p:txBody>
      </p:sp>
    </p:spTree>
    <p:extLst>
      <p:ext uri="{BB962C8B-B14F-4D97-AF65-F5344CB8AC3E}">
        <p14:creationId xmlns:p14="http://schemas.microsoft.com/office/powerpoint/2010/main" val="1724507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processes at different scales for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in the PPT.</a:t>
            </a:r>
          </a:p>
          <a:p>
            <a:r>
              <a:rPr lang="en-US" sz="1200" kern="1200" dirty="0">
                <a:solidFill>
                  <a:schemeClr val="tx1"/>
                </a:solidFill>
                <a:effectLst/>
                <a:latin typeface="+mn-lt"/>
                <a:ea typeface="+mn-ea"/>
                <a:cs typeface="+mn-cs"/>
              </a:rPr>
              <a:t>Revisit the driving questions first seen in Activity 5.1. Tell students that today’s activity is focused at the atomic-molecular scale.</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3</a:t>
            </a:fld>
            <a:endParaRPr lang="en-US"/>
          </a:p>
        </p:txBody>
      </p:sp>
    </p:spTree>
    <p:extLst>
      <p:ext uri="{BB962C8B-B14F-4D97-AF65-F5344CB8AC3E}">
        <p14:creationId xmlns:p14="http://schemas.microsoft.com/office/powerpoint/2010/main" val="740981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fungi obtain and use food molecules.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to review that fungi use digested food in two ways. </a:t>
            </a:r>
            <a:endParaRPr lang="en-US" dirty="0"/>
          </a:p>
          <a:p>
            <a:endParaRPr lang="en-US" dirty="0"/>
          </a:p>
          <a:p>
            <a:r>
              <a:rPr lang="en-US" dirty="0"/>
              <a:t>Credit:</a:t>
            </a:r>
            <a:r>
              <a:rPr lang="en-US" baseline="0" dirty="0"/>
              <a:t> Craig Douglas, Michigan State University</a:t>
            </a:r>
          </a:p>
          <a:p>
            <a:endParaRPr lang="en-US" baseline="0"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3699875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Tell students that large organic molecules from dead organism are broken down into small organic molecules during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to show students large organic molecules are broken down into small organic molecules during digestion. Tell students large organic molecules are called polymers and small organic molecules are called monomers. It may help students to remember these words by explaining the meaning of the words’ prefixes (poly means many and mono means one).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they’ll be using molecular models to model the process of digestion, which will help them answer several of their unanswered questions.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Remind students that for fungi, digestion occurs outside of the organism.</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136611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“rules” of molecular bonding in digestion.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6 to remind students how atoms bond to make molecules.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Oxygen atoms bond to carbon or hydrogen (not other oxygen atoms) whenever possible. This will help students decide which monomer will bond to an –OH and which will bond to an –H.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Nitrogen forms three bonds.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Point out that digestion will not make or break "high energy" C-C or C-H bonds. Students can use this information to determine where to attach the –H vs. –OH in the activity.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4112091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and five water molecules (from the 5.2 Polymers for Cutting Handout).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place a “chemical energy card” on the reactants side of their placemat, along with their water, protein, and carbohydrate molecules.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834810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and five water molecules (from the 5.2 Polymers for Cutting Handout).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place a “chemical energy card” on the reactants side of their placemat, along with their water, protein, and carbohydrate molecules.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8</a:t>
            </a:fld>
            <a:endParaRPr lang="en-US"/>
          </a:p>
        </p:txBody>
      </p:sp>
    </p:spTree>
    <p:extLst>
      <p:ext uri="{BB962C8B-B14F-4D97-AF65-F5344CB8AC3E}">
        <p14:creationId xmlns:p14="http://schemas.microsoft.com/office/powerpoint/2010/main" val="1564340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9</a:t>
            </a:fld>
            <a:endParaRPr lang="en-US"/>
          </a:p>
        </p:txBody>
      </p:sp>
    </p:spTree>
    <p:extLst>
      <p:ext uri="{BB962C8B-B14F-4D97-AF65-F5344CB8AC3E}">
        <p14:creationId xmlns:p14="http://schemas.microsoft.com/office/powerpoint/2010/main" val="19685632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pPr>
                <a:defRPr/>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699336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pPr>
                <a:defRPr/>
              </a:pPr>
              <a:t>‹#›</a:t>
            </a:fld>
            <a:endParaRPr lang="en-US"/>
          </a:p>
        </p:txBody>
      </p:sp>
    </p:spTree>
    <p:extLst>
      <p:ext uri="{BB962C8B-B14F-4D97-AF65-F5344CB8AC3E}">
        <p14:creationId xmlns:p14="http://schemas.microsoft.com/office/powerpoint/2010/main" val="3408336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pPr>
                <a:defRPr/>
              </a:pPr>
              <a:t>‹#›</a:t>
            </a:fld>
            <a:endParaRPr lang="en-US"/>
          </a:p>
        </p:txBody>
      </p:sp>
    </p:spTree>
    <p:extLst>
      <p:ext uri="{BB962C8B-B14F-4D97-AF65-F5344CB8AC3E}">
        <p14:creationId xmlns:p14="http://schemas.microsoft.com/office/powerpoint/2010/main" val="3829324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pPr>
                <a:defRPr/>
              </a:pPr>
              <a:t>‹#›</a:t>
            </a:fld>
            <a:endParaRPr lang="en-US"/>
          </a:p>
        </p:txBody>
      </p:sp>
    </p:spTree>
    <p:extLst>
      <p:ext uri="{BB962C8B-B14F-4D97-AF65-F5344CB8AC3E}">
        <p14:creationId xmlns:p14="http://schemas.microsoft.com/office/powerpoint/2010/main" val="6893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pPr>
                <a:defRPr/>
              </a:pPr>
              <a:t>‹#›</a:t>
            </a:fld>
            <a:endParaRPr lang="en-US"/>
          </a:p>
        </p:txBody>
      </p:sp>
    </p:spTree>
    <p:extLst>
      <p:ext uri="{BB962C8B-B14F-4D97-AF65-F5344CB8AC3E}">
        <p14:creationId xmlns:p14="http://schemas.microsoft.com/office/powerpoint/2010/main" val="793598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pPr>
                <a:defRPr/>
              </a:pPr>
              <a:t>‹#›</a:t>
            </a:fld>
            <a:endParaRPr lang="en-US"/>
          </a:p>
        </p:txBody>
      </p:sp>
    </p:spTree>
    <p:extLst>
      <p:ext uri="{BB962C8B-B14F-4D97-AF65-F5344CB8AC3E}">
        <p14:creationId xmlns:p14="http://schemas.microsoft.com/office/powerpoint/2010/main" val="4064606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pPr>
                <a:defRPr/>
              </a:pPr>
              <a:t>‹#›</a:t>
            </a:fld>
            <a:endParaRPr lang="en-US"/>
          </a:p>
        </p:txBody>
      </p:sp>
    </p:spTree>
    <p:extLst>
      <p:ext uri="{BB962C8B-B14F-4D97-AF65-F5344CB8AC3E}">
        <p14:creationId xmlns:p14="http://schemas.microsoft.com/office/powerpoint/2010/main" val="1574441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pPr>
                <a:defRPr/>
              </a:pPr>
              <a:t>‹#›</a:t>
            </a:fld>
            <a:endParaRPr lang="en-US"/>
          </a:p>
        </p:txBody>
      </p:sp>
    </p:spTree>
    <p:extLst>
      <p:ext uri="{BB962C8B-B14F-4D97-AF65-F5344CB8AC3E}">
        <p14:creationId xmlns:p14="http://schemas.microsoft.com/office/powerpoint/2010/main" val="398203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pPr>
                <a:defRPr/>
              </a:pPr>
              <a:t>‹#›</a:t>
            </a:fld>
            <a:endParaRPr lang="en-US"/>
          </a:p>
        </p:txBody>
      </p:sp>
    </p:spTree>
    <p:extLst>
      <p:ext uri="{BB962C8B-B14F-4D97-AF65-F5344CB8AC3E}">
        <p14:creationId xmlns:p14="http://schemas.microsoft.com/office/powerpoint/2010/main" val="35379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pPr>
                <a:defRPr/>
              </a:pPr>
              <a:t>‹#›</a:t>
            </a:fld>
            <a:endParaRPr lang="en-US"/>
          </a:p>
        </p:txBody>
      </p:sp>
    </p:spTree>
    <p:extLst>
      <p:ext uri="{BB962C8B-B14F-4D97-AF65-F5344CB8AC3E}">
        <p14:creationId xmlns:p14="http://schemas.microsoft.com/office/powerpoint/2010/main" val="665605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pPr>
                <a:defRPr/>
              </a:pPr>
              <a:t>‹#›</a:t>
            </a:fld>
            <a:endParaRPr lang="en-US"/>
          </a:p>
        </p:txBody>
      </p:sp>
    </p:spTree>
    <p:extLst>
      <p:ext uri="{BB962C8B-B14F-4D97-AF65-F5344CB8AC3E}">
        <p14:creationId xmlns:p14="http://schemas.microsoft.com/office/powerpoint/2010/main" val="2775587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a:defRPr/>
            </a:pPr>
            <a:fld id="{9D6E3948-9AC7-4963-980D-81ABFA4FA34A}" type="slidenum">
              <a:rPr lang="en-US" smtClean="0"/>
              <a:pPr>
                <a:defRPr/>
              </a:pPr>
              <a:t>‹#›</a:t>
            </a:fld>
            <a:endParaRPr lang="en-US" dirty="0"/>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0.tiff"/><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41.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42.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50.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250066"/>
            <a:ext cx="8229600" cy="3059533"/>
          </a:xfrm>
        </p:spPr>
        <p:txBody>
          <a:bodyPr>
            <a:normAutofit/>
          </a:bodyPr>
          <a:lstStyle/>
          <a:p>
            <a:r>
              <a:rPr lang="en-US" i="1" dirty="0">
                <a:latin typeface="Arial"/>
                <a:cs typeface="Arial"/>
              </a:rPr>
              <a:t>Decomposers Unit</a:t>
            </a:r>
            <a:br>
              <a:rPr lang="en-US" dirty="0">
                <a:latin typeface="Arial"/>
                <a:cs typeface="Arial"/>
              </a:rPr>
            </a:br>
            <a:r>
              <a:rPr lang="en-US" dirty="0">
                <a:latin typeface="Arial"/>
                <a:cs typeface="Arial"/>
              </a:rPr>
              <a:t>Activity 5.2: Molecular Models for Fungi Growing: Digestion and Biosynthesis</a:t>
            </a:r>
          </a:p>
        </p:txBody>
      </p:sp>
      <p:pic>
        <p:nvPicPr>
          <p:cNvPr id="10" name="Picture 9"/>
          <p:cNvPicPr>
            <a:picLocks noChangeAspect="1"/>
          </p:cNvPicPr>
          <p:nvPr/>
        </p:nvPicPr>
        <p:blipFill>
          <a:blip r:embed="rId4"/>
          <a:stretch>
            <a:fillRect/>
          </a:stretch>
        </p:blipFill>
        <p:spPr>
          <a:xfrm>
            <a:off x="993472" y="4309599"/>
            <a:ext cx="7464728" cy="1418298"/>
          </a:xfrm>
          <a:prstGeom prst="rect">
            <a:avLst/>
          </a:prstGeom>
        </p:spPr>
      </p:pic>
      <p:sp>
        <p:nvSpPr>
          <p:cNvPr id="5" name="Slide Number Placeholder 4">
            <a:extLst>
              <a:ext uri="{FF2B5EF4-FFF2-40B4-BE49-F238E27FC236}">
                <a16:creationId xmlns:a16="http://schemas.microsoft.com/office/drawing/2014/main" id="{7A241A76-DBFB-4912-9CCB-BA83FAC1ECD7}"/>
              </a:ext>
            </a:extLst>
          </p:cNvPr>
          <p:cNvSpPr>
            <a:spLocks noGrp="1"/>
          </p:cNvSpPr>
          <p:nvPr>
            <p:ph type="sldNum" sz="quarter" idx="12"/>
          </p:nvPr>
        </p:nvSpPr>
        <p:spPr/>
        <p:txBody>
          <a:bodyPr/>
          <a:lstStyle/>
          <a:p>
            <a:pPr>
              <a:defRPr/>
            </a:pPr>
            <a:fld id="{F359313E-C1DF-48B1-95AF-E4192BC71E0C}" type="slidenum">
              <a:rPr lang="en-US" smtClean="0"/>
              <a:pPr>
                <a:defRPr/>
              </a:pPr>
              <a:t>1</a:t>
            </a:fld>
            <a:endParaRPr lang="en-US"/>
          </a:p>
        </p:txBody>
      </p:sp>
    </p:spTree>
    <p:extLst>
      <p:ext uri="{BB962C8B-B14F-4D97-AF65-F5344CB8AC3E}">
        <p14:creationId xmlns:p14="http://schemas.microsoft.com/office/powerpoint/2010/main" val="2240415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65" y="301706"/>
            <a:ext cx="8382000" cy="992402"/>
          </a:xfrm>
        </p:spPr>
        <p:txBody>
          <a:bodyPr>
            <a:normAutofit fontScale="90000"/>
          </a:bodyPr>
          <a:lstStyle/>
          <a:p>
            <a:r>
              <a:rPr lang="en-US" dirty="0"/>
              <a:t>Breakdown of Starch Molecules (Digestion)</a:t>
            </a:r>
          </a:p>
        </p:txBody>
      </p:sp>
      <p:sp>
        <p:nvSpPr>
          <p:cNvPr id="3" name="Content Placeholder 2"/>
          <p:cNvSpPr>
            <a:spLocks noGrp="1"/>
          </p:cNvSpPr>
          <p:nvPr>
            <p:ph idx="1"/>
          </p:nvPr>
        </p:nvSpPr>
        <p:spPr>
          <a:xfrm>
            <a:off x="457200" y="1600200"/>
            <a:ext cx="8229600" cy="4876800"/>
          </a:xfrm>
        </p:spPr>
        <p:txBody>
          <a:bodyPr>
            <a:normAutofit/>
          </a:bodyPr>
          <a:lstStyle/>
          <a:p>
            <a:pPr marL="0" indent="0">
              <a:buNone/>
            </a:pPr>
            <a:r>
              <a:rPr lang="en-US" dirty="0"/>
              <a:t>Digest STARCH molecules by cutting the starch into individual </a:t>
            </a:r>
            <a:r>
              <a:rPr lang="en-US" dirty="0">
                <a:solidFill>
                  <a:srgbClr val="0000FF"/>
                </a:solidFill>
              </a:rPr>
              <a:t>glucose</a:t>
            </a:r>
            <a:r>
              <a:rPr lang="en-US" dirty="0"/>
              <a:t> monomers.</a:t>
            </a:r>
          </a:p>
          <a:p>
            <a:pPr marL="0" indent="0">
              <a:buNone/>
            </a:pPr>
            <a:r>
              <a:rPr lang="en-US" sz="2000" dirty="0"/>
              <a:t>Notice that after you cut the starch apart there are bonds without atoms.  Cut up water molecules to tape an –H and –OH to every glucose.</a:t>
            </a:r>
          </a:p>
          <a:p>
            <a:pPr marL="0" indent="0">
              <a:buNone/>
            </a:pPr>
            <a:endParaRPr lang="en-US" dirty="0"/>
          </a:p>
          <a:p>
            <a:pPr marL="0" indent="0">
              <a:buNone/>
            </a:pPr>
            <a:endParaRPr lang="en-US" dirty="0"/>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10</a:t>
            </a:fld>
            <a:endParaRPr lang="en-US"/>
          </a:p>
        </p:txBody>
      </p:sp>
      <p:grpSp>
        <p:nvGrpSpPr>
          <p:cNvPr id="7" name="Group 6"/>
          <p:cNvGrpSpPr/>
          <p:nvPr/>
        </p:nvGrpSpPr>
        <p:grpSpPr>
          <a:xfrm>
            <a:off x="4117609" y="4000242"/>
            <a:ext cx="1478095" cy="1924795"/>
            <a:chOff x="4952235" y="5345019"/>
            <a:chExt cx="1478095" cy="1924795"/>
          </a:xfrm>
        </p:grpSpPr>
        <p:sp>
          <p:nvSpPr>
            <p:cNvPr id="26" name="Right Arrow 25"/>
            <p:cNvSpPr/>
            <p:nvPr/>
          </p:nvSpPr>
          <p:spPr>
            <a:xfrm>
              <a:off x="4952235" y="5345019"/>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4952235" y="5903363"/>
              <a:ext cx="1253068" cy="646331"/>
            </a:xfrm>
            <a:prstGeom prst="rect">
              <a:avLst/>
            </a:prstGeom>
            <a:noFill/>
          </p:spPr>
          <p:txBody>
            <a:bodyPr wrap="square" rtlCol="0">
              <a:spAutoFit/>
            </a:bodyPr>
            <a:lstStyle/>
            <a:p>
              <a:pPr algn="ctr"/>
              <a:r>
                <a:rPr lang="en-US" dirty="0"/>
                <a:t>Chemical change</a:t>
              </a:r>
            </a:p>
          </p:txBody>
        </p:sp>
      </p:grpSp>
      <p:pic>
        <p:nvPicPr>
          <p:cNvPr id="5" name="Picture 4"/>
          <p:cNvPicPr>
            <a:picLocks noChangeAspect="1"/>
          </p:cNvPicPr>
          <p:nvPr/>
        </p:nvPicPr>
        <p:blipFill>
          <a:blip r:embed="rId3"/>
          <a:stretch>
            <a:fillRect/>
          </a:stretch>
        </p:blipFill>
        <p:spPr>
          <a:xfrm>
            <a:off x="55778" y="3706924"/>
            <a:ext cx="3993180" cy="1703323"/>
          </a:xfrm>
          <a:prstGeom prst="rect">
            <a:avLst/>
          </a:prstGeom>
        </p:spPr>
      </p:pic>
      <p:pic>
        <p:nvPicPr>
          <p:cNvPr id="6" name="Picture 5"/>
          <p:cNvPicPr>
            <a:picLocks noChangeAspect="1"/>
          </p:cNvPicPr>
          <p:nvPr/>
        </p:nvPicPr>
        <p:blipFill>
          <a:blip r:embed="rId4"/>
          <a:stretch>
            <a:fillRect/>
          </a:stretch>
        </p:blipFill>
        <p:spPr>
          <a:xfrm rot="5400000">
            <a:off x="1942394" y="5190386"/>
            <a:ext cx="408796" cy="1552247"/>
          </a:xfrm>
          <a:prstGeom prst="rect">
            <a:avLst/>
          </a:prstGeom>
        </p:spPr>
      </p:pic>
      <p:pic>
        <p:nvPicPr>
          <p:cNvPr id="9" name="Picture 8"/>
          <p:cNvPicPr>
            <a:picLocks noChangeAspect="1"/>
          </p:cNvPicPr>
          <p:nvPr/>
        </p:nvPicPr>
        <p:blipFill>
          <a:blip r:embed="rId5"/>
          <a:stretch>
            <a:fillRect/>
          </a:stretch>
        </p:blipFill>
        <p:spPr>
          <a:xfrm>
            <a:off x="7433796" y="3487812"/>
            <a:ext cx="1673699" cy="1620378"/>
          </a:xfrm>
          <a:prstGeom prst="rect">
            <a:avLst/>
          </a:prstGeom>
        </p:spPr>
      </p:pic>
      <p:pic>
        <p:nvPicPr>
          <p:cNvPr id="42" name="Picture 41"/>
          <p:cNvPicPr>
            <a:picLocks noChangeAspect="1"/>
          </p:cNvPicPr>
          <p:nvPr/>
        </p:nvPicPr>
        <p:blipFill>
          <a:blip r:embed="rId5"/>
          <a:stretch>
            <a:fillRect/>
          </a:stretch>
        </p:blipFill>
        <p:spPr>
          <a:xfrm>
            <a:off x="6608189" y="5108190"/>
            <a:ext cx="1673699" cy="1620378"/>
          </a:xfrm>
          <a:prstGeom prst="rect">
            <a:avLst/>
          </a:prstGeom>
        </p:spPr>
      </p:pic>
      <p:pic>
        <p:nvPicPr>
          <p:cNvPr id="43" name="Picture 42"/>
          <p:cNvPicPr>
            <a:picLocks noChangeAspect="1"/>
          </p:cNvPicPr>
          <p:nvPr/>
        </p:nvPicPr>
        <p:blipFill>
          <a:blip r:embed="rId5"/>
          <a:stretch>
            <a:fillRect/>
          </a:stretch>
        </p:blipFill>
        <p:spPr>
          <a:xfrm>
            <a:off x="5663359" y="3640212"/>
            <a:ext cx="1673699" cy="1620378"/>
          </a:xfrm>
          <a:prstGeom prst="rect">
            <a:avLst/>
          </a:prstGeom>
        </p:spPr>
      </p:pic>
    </p:spTree>
    <p:extLst>
      <p:ext uri="{BB962C8B-B14F-4D97-AF65-F5344CB8AC3E}">
        <p14:creationId xmlns:p14="http://schemas.microsoft.com/office/powerpoint/2010/main" val="2090441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5977120" y="5773762"/>
            <a:ext cx="199657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 monomers</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40" name="TextBox 23"/>
          <p:cNvSpPr txBox="1">
            <a:spLocks noChangeArrowheads="1"/>
          </p:cNvSpPr>
          <p:nvPr/>
        </p:nvSpPr>
        <p:spPr bwMode="auto">
          <a:xfrm>
            <a:off x="1366640" y="5607992"/>
            <a:ext cx="160511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Starch polymer</a:t>
            </a:r>
            <a:br>
              <a:rPr lang="en-US" dirty="0">
                <a:latin typeface="Calibri" pitchFamily="34" charset="0"/>
              </a:rPr>
            </a:br>
            <a:r>
              <a:rPr lang="en-US" dirty="0">
                <a:latin typeface="Calibri" pitchFamily="34" charset="0"/>
              </a:rPr>
              <a:t>(+ water)</a:t>
            </a:r>
          </a:p>
        </p:txBody>
      </p:sp>
      <p:pic>
        <p:nvPicPr>
          <p:cNvPr id="41" name="Picture 2" descr="C:\Documents and Settings\Craig Douglas\My Documents\for JJ\Digestion and Biosynthesis\glucose06.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77282" y="2055436"/>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Picture 2" descr="C:\Documents and Settings\Craig Douglas\My Documents\for JJ\Digestion and Biosynthesis\glucose06.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77282" y="3656413"/>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Picture 3" descr="C:\Documents and Settings\Craig Douglas\My Documents\for JJ\Digestion and Biosynthesis\glucose left fad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17053" y="3052790"/>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Picture 4" descr="C:\Documents and Settings\Craig Douglas\My Documents\for JJ\Digestion and Biosynthesis\glucose right fade.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35638" y="2659059"/>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rot="18955777">
            <a:off x="-226234" y="2526341"/>
            <a:ext cx="4830588" cy="1775751"/>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descr="C:\Documents and Settings\Craig Douglas\My Documents\for JJ\Systems &amp; Scale\molecules\water0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67857" y="1517538"/>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descr="C:\Documents and Settings\Craig Douglas\My Documents\for JJ\Systems &amp; Scale\molecules\water0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713568" y="5351272"/>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descr="C:\Documents and Settings\Craig Douglas\My Documents\for JJ\Systems &amp; Scale\molecules\water0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57834" y="4583577"/>
            <a:ext cx="731524" cy="347552"/>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11</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Tree>
    <p:extLst>
      <p:ext uri="{BB962C8B-B14F-4D97-AF65-F5344CB8AC3E}">
        <p14:creationId xmlns:p14="http://schemas.microsoft.com/office/powerpoint/2010/main" val="35358308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37" dur="2000" fill="hold"/>
                                        <p:tgtEl>
                                          <p:spTgt spid="47"/>
                                        </p:tgtEl>
                                        <p:attrNameLst>
                                          <p:attrName>ppt_x</p:attrName>
                                          <p:attrName>ppt_y</p:attrName>
                                        </p:attrNameLst>
                                      </p:cBhvr>
                                      <p:rCtr x="0" y="-139"/>
                                    </p:animMotion>
                                  </p:childTnLst>
                                </p:cTn>
                              </p:par>
                              <p:par>
                                <p:cTn id="38"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39" dur="2000" fill="hold"/>
                                        <p:tgtEl>
                                          <p:spTgt spid="49"/>
                                        </p:tgtEl>
                                        <p:attrNameLst>
                                          <p:attrName>ppt_x</p:attrName>
                                          <p:attrName>ppt_y</p:attrName>
                                        </p:attrNameLst>
                                      </p:cBhvr>
                                      <p:rCtr x="-17" y="-139"/>
                                    </p:animMotion>
                                  </p:childTnLst>
                                </p:cTn>
                              </p:par>
                              <p:par>
                                <p:cTn id="40"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1" dur="2000" fill="hold"/>
                                        <p:tgtEl>
                                          <p:spTgt spid="53"/>
                                        </p:tgtEl>
                                        <p:attrNameLst>
                                          <p:attrName>ppt_x</p:attrName>
                                          <p:attrName>ppt_y</p:attrName>
                                        </p:attrNameLst>
                                      </p:cBhvr>
                                      <p:rCtr x="-52" y="-69"/>
                                    </p:animMotion>
                                  </p:childTnLst>
                                </p:cTn>
                              </p:par>
                              <p:par>
                                <p:cTn id="42"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3" dur="2000" fill="hold"/>
                                        <p:tgtEl>
                                          <p:spTgt spid="50"/>
                                        </p:tgtEl>
                                        <p:attrNameLst>
                                          <p:attrName>ppt_x</p:attrName>
                                          <p:attrName>ppt_y</p:attrName>
                                        </p:attrNameLst>
                                      </p:cBhvr>
                                      <p:rCtr x="-87" y="-208"/>
                                    </p:animMotion>
                                  </p:childTnLst>
                                </p:cTn>
                              </p:par>
                              <p:par>
                                <p:cTn id="44" presetID="10" presetClass="exit" presetSubtype="0" fill="hold" nodeType="withEffect">
                                  <p:stCondLst>
                                    <p:cond delay="1500"/>
                                  </p:stCondLst>
                                  <p:childTnLst>
                                    <p:animEffect transition="out" filter="fade">
                                      <p:cBhvr>
                                        <p:cTn id="45" dur="500"/>
                                        <p:tgtEl>
                                          <p:spTgt spid="47"/>
                                        </p:tgtEl>
                                      </p:cBhvr>
                                    </p:animEffect>
                                    <p:set>
                                      <p:cBhvr>
                                        <p:cTn id="46" dur="1" fill="hold">
                                          <p:stCondLst>
                                            <p:cond delay="499"/>
                                          </p:stCondLst>
                                        </p:cTn>
                                        <p:tgtEl>
                                          <p:spTgt spid="47"/>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9"/>
                                        </p:tgtEl>
                                      </p:cBhvr>
                                    </p:animEffect>
                                    <p:set>
                                      <p:cBhvr>
                                        <p:cTn id="49" dur="1" fill="hold">
                                          <p:stCondLst>
                                            <p:cond delay="499"/>
                                          </p:stCondLst>
                                        </p:cTn>
                                        <p:tgtEl>
                                          <p:spTgt spid="49"/>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53"/>
                                        </p:tgtEl>
                                      </p:cBhvr>
                                    </p:animEffect>
                                    <p:set>
                                      <p:cBhvr>
                                        <p:cTn id="52" dur="1" fill="hold">
                                          <p:stCondLst>
                                            <p:cond delay="499"/>
                                          </p:stCondLst>
                                        </p:cTn>
                                        <p:tgtEl>
                                          <p:spTgt spid="5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0"/>
                                        </p:tgtEl>
                                      </p:cBhvr>
                                    </p:animEffect>
                                    <p:set>
                                      <p:cBhvr>
                                        <p:cTn id="55" dur="1" fill="hold">
                                          <p:stCondLst>
                                            <p:cond delay="499"/>
                                          </p:stCondLst>
                                        </p:cTn>
                                        <p:tgtEl>
                                          <p:spTgt spid="50"/>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0" dur="2000" fill="hold"/>
                                        <p:tgtEl>
                                          <p:spTgt spid="44"/>
                                        </p:tgtEl>
                                        <p:attrNameLst>
                                          <p:attrName>ppt_x</p:attrName>
                                          <p:attrName>ppt_y</p:attrName>
                                        </p:attrNameLst>
                                      </p:cBhvr>
                                    </p:animMotion>
                                  </p:childTnLst>
                                </p:cTn>
                              </p:par>
                              <p:par>
                                <p:cTn id="71"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2" dur="2000" fill="hold"/>
                                        <p:tgtEl>
                                          <p:spTgt spid="46"/>
                                        </p:tgtEl>
                                        <p:attrNameLst>
                                          <p:attrName>ppt_x</p:attrName>
                                          <p:attrName>ppt_y</p:attrName>
                                        </p:attrNameLst>
                                      </p:cBhvr>
                                    </p:animMotion>
                                  </p:childTnLst>
                                </p:cTn>
                              </p:par>
                              <p:par>
                                <p:cTn id="73"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4" dur="2000" fill="hold"/>
                                        <p:tgtEl>
                                          <p:spTgt spid="41"/>
                                        </p:tgtEl>
                                        <p:attrNameLst>
                                          <p:attrName>ppt_x</p:attrName>
                                          <p:attrName>ppt_y</p:attrName>
                                        </p:attrNameLst>
                                      </p:cBhvr>
                                    </p:animMotion>
                                  </p:childTnLst>
                                </p:cTn>
                              </p:par>
                              <p:par>
                                <p:cTn id="75"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6" dur="2000" fill="hold"/>
                                        <p:tgtEl>
                                          <p:spTgt spid="45"/>
                                        </p:tgtEl>
                                        <p:attrNameLst>
                                          <p:attrName>ppt_x</p:attrName>
                                          <p:attrName>ppt_y</p:attrName>
                                        </p:attrNameLst>
                                      </p:cBhvr>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66667E-6 2.10502E-6 L 0.27986 -0.20426 " pathEditMode="relative" rAng="0" ptsTypes="AA">
                                      <p:cBhvr>
                                        <p:cTn id="79" dur="2000" fill="hold"/>
                                        <p:tgtEl>
                                          <p:spTgt spid="41"/>
                                        </p:tgtEl>
                                        <p:attrNameLst>
                                          <p:attrName>ppt_x</p:attrName>
                                          <p:attrName>ppt_y</p:attrName>
                                        </p:attrNameLst>
                                      </p:cBhvr>
                                      <p:rCtr x="13993" y="-10224"/>
                                    </p:animMotion>
                                  </p:childTnLst>
                                </p:cTn>
                              </p:par>
                              <p:par>
                                <p:cTn id="80" presetID="0" presetClass="path" presetSubtype="0" accel="50000" decel="50000" fill="hold" nodeType="withEffect">
                                  <p:stCondLst>
                                    <p:cond delay="0"/>
                                  </p:stCondLst>
                                  <p:childTnLst>
                                    <p:animMotion origin="layout" path="M -2.22222E-6 -1.85185E-6 L 0.26736 -0.07153 " pathEditMode="relative" rAng="0" ptsTypes="AA">
                                      <p:cBhvr>
                                        <p:cTn id="81" dur="2000" fill="hold"/>
                                        <p:tgtEl>
                                          <p:spTgt spid="45"/>
                                        </p:tgtEl>
                                        <p:attrNameLst>
                                          <p:attrName>ppt_x</p:attrName>
                                          <p:attrName>ppt_y</p:attrName>
                                        </p:attrNameLst>
                                      </p:cBhvr>
                                      <p:rCtr x="13368" y="-3588"/>
                                    </p:animMotion>
                                  </p:childTnLst>
                                </p:cTn>
                              </p:par>
                              <p:par>
                                <p:cTn id="82" presetID="0" presetClass="path" presetSubtype="0" accel="50000" decel="50000" fill="hold" nodeType="withEffect">
                                  <p:stCondLst>
                                    <p:cond delay="0"/>
                                  </p:stCondLst>
                                  <p:childTnLst>
                                    <p:animMotion origin="layout" path="M -5.55556E-7 -2.96296E-6 L 0.24219 0.14306 " pathEditMode="relative" rAng="0" ptsTypes="AA">
                                      <p:cBhvr>
                                        <p:cTn id="83" dur="2000" fill="hold"/>
                                        <p:tgtEl>
                                          <p:spTgt spid="44"/>
                                        </p:tgtEl>
                                        <p:attrNameLst>
                                          <p:attrName>ppt_x</p:attrName>
                                          <p:attrName>ppt_y</p:attrName>
                                        </p:attrNameLst>
                                      </p:cBhvr>
                                      <p:rCtr x="12101" y="7153"/>
                                    </p:animMotion>
                                  </p:childTnLst>
                                </p:cTn>
                              </p:par>
                              <p:par>
                                <p:cTn id="84" presetID="0" presetClass="path" presetSubtype="0" accel="50000" decel="50000" fill="hold" nodeType="withEffect">
                                  <p:stCondLst>
                                    <p:cond delay="0"/>
                                  </p:stCondLst>
                                  <p:childTnLst>
                                    <p:animMotion origin="layout" path="M 5.55556E-7 -4.44444E-6 L 0.22621 0.08681 " pathEditMode="relative" rAng="0" ptsTypes="AA">
                                      <p:cBhvr>
                                        <p:cTn id="85" dur="2000" fill="hold"/>
                                        <p:tgtEl>
                                          <p:spTgt spid="46"/>
                                        </p:tgtEl>
                                        <p:attrNameLst>
                                          <p:attrName>ppt_x</p:attrName>
                                          <p:attrName>ppt_y</p:attrName>
                                        </p:attrNameLst>
                                      </p:cBhvr>
                                      <p:rCtr x="11302" y="4329"/>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ounded Rectangle 66"/>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Rounded Rectangle 67"/>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Rounded Rectangle 68"/>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Rounded Rectangle 69"/>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72"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73"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74" name="TextBox 15"/>
          <p:cNvSpPr txBox="1">
            <a:spLocks noChangeArrowheads="1"/>
          </p:cNvSpPr>
          <p:nvPr/>
        </p:nvSpPr>
        <p:spPr bwMode="auto">
          <a:xfrm>
            <a:off x="5977120" y="5809368"/>
            <a:ext cx="199657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 monomers</a:t>
            </a:r>
          </a:p>
        </p:txBody>
      </p:sp>
      <p:sp>
        <p:nvSpPr>
          <p:cNvPr id="75"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76" name="TextBox 23"/>
          <p:cNvSpPr txBox="1">
            <a:spLocks noChangeArrowheads="1"/>
          </p:cNvSpPr>
          <p:nvPr/>
        </p:nvSpPr>
        <p:spPr bwMode="auto">
          <a:xfrm>
            <a:off x="1366640" y="5607992"/>
            <a:ext cx="160511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Starch polymer</a:t>
            </a:r>
            <a:br>
              <a:rPr lang="en-US" dirty="0">
                <a:latin typeface="Calibri" pitchFamily="34" charset="0"/>
              </a:rPr>
            </a:br>
            <a:r>
              <a:rPr lang="en-US" dirty="0">
                <a:latin typeface="Calibri" pitchFamily="34" charset="0"/>
              </a:rPr>
              <a:t>(+ water)</a:t>
            </a:r>
          </a:p>
        </p:txBody>
      </p:sp>
      <p:pic>
        <p:nvPicPr>
          <p:cNvPr id="77"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777282" y="2059844"/>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78"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777282" y="3660821"/>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79"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717053" y="3057198"/>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80" name="Picture 4"/>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835638" y="2663467"/>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82"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rot="18955777">
            <a:off x="-226234" y="2527590"/>
            <a:ext cx="4830587" cy="1773253"/>
          </a:xfrm>
          <a:prstGeom prst="rect">
            <a:avLst/>
          </a:prstGeom>
          <a:noFill/>
          <a:extLst>
            <a:ext uri="{909E8E84-426E-40dd-AFC4-6F175D3DCCD1}">
              <a14:hiddenFill xmlns="" xmlns:a14="http://schemas.microsoft.com/office/drawing/2010/main">
                <a:solidFill>
                  <a:srgbClr val="FFFFFF"/>
                </a:solidFill>
              </a14:hiddenFill>
            </a:ext>
          </a:extLst>
        </p:spPr>
      </p:pic>
      <p:pic>
        <p:nvPicPr>
          <p:cNvPr id="83"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967857" y="1520555"/>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84"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713568" y="5354289"/>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3057834" y="4586594"/>
            <a:ext cx="731524" cy="341518"/>
          </a:xfrm>
          <a:prstGeom prst="rect">
            <a:avLst/>
          </a:prstGeom>
          <a:noFill/>
          <a:extLst>
            <a:ext uri="{909E8E84-426E-40dd-AFC4-6F175D3DCCD1}">
              <a14:hiddenFill xmlns="" xmlns:a14="http://schemas.microsoft.com/office/drawing/2010/main">
                <a:solidFill>
                  <a:srgbClr val="FFFFFF"/>
                </a:solidFill>
              </a14:hiddenFill>
            </a:ext>
          </a:extLst>
        </p:spPr>
      </p:pic>
      <p:sp>
        <p:nvSpPr>
          <p:cNvPr id="86"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
        <p:nvSpPr>
          <p:cNvPr id="81"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12</a:t>
            </a:fld>
            <a:endParaRPr lang="en-US" dirty="0"/>
          </a:p>
        </p:txBody>
      </p:sp>
      <p:sp>
        <p:nvSpPr>
          <p:cNvPr id="26"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3" name="Reactant energy type"/>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roduct energy type"/>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9765644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2000"/>
                                        <p:tgtEl>
                                          <p:spTgt spid="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fade">
                                      <p:cBhvr>
                                        <p:cTn id="10" dur="2000"/>
                                        <p:tgtEl>
                                          <p:spTgt spid="70"/>
                                        </p:tgtEl>
                                      </p:cBhvr>
                                    </p:animEffect>
                                  </p:childTnLst>
                                </p:cTn>
                              </p:par>
                              <p:par>
                                <p:cTn id="11" presetID="6" presetClass="emph" presetSubtype="0" fill="hold" grpId="0" nodeType="withEffect">
                                  <p:stCondLst>
                                    <p:cond delay="0"/>
                                  </p:stCondLst>
                                  <p:childTnLst>
                                    <p:animScale>
                                      <p:cBhvr>
                                        <p:cTn id="12" dur="2000" fill="hold"/>
                                        <p:tgtEl>
                                          <p:spTgt spid="71"/>
                                        </p:tgtEl>
                                      </p:cBhvr>
                                      <p:by x="240000" y="240000"/>
                                    </p:animScale>
                                  </p:childTnLst>
                                </p:cTn>
                              </p:par>
                              <p:par>
                                <p:cTn id="13" presetID="7" presetClass="emph" presetSubtype="2" fill="hold" nodeType="withEffect">
                                  <p:stCondLst>
                                    <p:cond delay="0"/>
                                  </p:stCondLst>
                                  <p:childTnLst>
                                    <p:animClr clrSpc="rgb" dir="cw">
                                      <p:cBhvr>
                                        <p:cTn id="14" dur="2000" fill="hold"/>
                                        <p:tgtEl>
                                          <p:spTgt spid="71"/>
                                        </p:tgtEl>
                                        <p:attrNameLst>
                                          <p:attrName>stroke.color</p:attrName>
                                        </p:attrNameLst>
                                      </p:cBhvr>
                                      <p:to>
                                        <a:srgbClr val="00FF00"/>
                                      </p:to>
                                    </p:animClr>
                                    <p:set>
                                      <p:cBhvr>
                                        <p:cTn id="15" dur="2000" fill="hold"/>
                                        <p:tgtEl>
                                          <p:spTgt spid="71"/>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72">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72">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72">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75">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73">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82"/>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83"/>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85"/>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84"/>
                                        </p:tgtEl>
                                        <p:attrNameLst>
                                          <p:attrName>ppt_x</p:attrName>
                                          <p:attrName>ppt_y</p:attrName>
                                        </p:attrNameLst>
                                      </p:cBhvr>
                                      <p:rCtr x="16406" y="-7731"/>
                                    </p:animMotion>
                                  </p:childTnLst>
                                </p:cTn>
                              </p:par>
                              <p:par>
                                <p:cTn id="35" presetID="10" presetClass="exit" presetSubtype="0" fill="hold" nodeType="withEffect">
                                  <p:stCondLst>
                                    <p:cond delay="0"/>
                                  </p:stCondLst>
                                  <p:childTnLst>
                                    <p:animEffect transition="out" filter="fade">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40" dur="2000" fill="hold"/>
                                        <p:tgtEl>
                                          <p:spTgt spid="82"/>
                                        </p:tgtEl>
                                        <p:attrNameLst>
                                          <p:attrName>ppt_x</p:attrName>
                                          <p:attrName>ppt_y</p:attrName>
                                        </p:attrNameLst>
                                      </p:cBhvr>
                                      <p:rCtr x="0" y="-139"/>
                                    </p:animMotion>
                                  </p:childTnLst>
                                </p:cTn>
                              </p:par>
                              <p:par>
                                <p:cTn id="41"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42" dur="2000" fill="hold"/>
                                        <p:tgtEl>
                                          <p:spTgt spid="83"/>
                                        </p:tgtEl>
                                        <p:attrNameLst>
                                          <p:attrName>ppt_x</p:attrName>
                                          <p:attrName>ppt_y</p:attrName>
                                        </p:attrNameLst>
                                      </p:cBhvr>
                                      <p:rCtr x="-17" y="-139"/>
                                    </p:animMotion>
                                  </p:childTnLst>
                                </p:cTn>
                              </p:par>
                              <p:par>
                                <p:cTn id="43"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4" dur="2000" fill="hold"/>
                                        <p:tgtEl>
                                          <p:spTgt spid="85"/>
                                        </p:tgtEl>
                                        <p:attrNameLst>
                                          <p:attrName>ppt_x</p:attrName>
                                          <p:attrName>ppt_y</p:attrName>
                                        </p:attrNameLst>
                                      </p:cBhvr>
                                      <p:rCtr x="-52" y="-69"/>
                                    </p:animMotion>
                                  </p:childTnLst>
                                </p:cTn>
                              </p:par>
                              <p:par>
                                <p:cTn id="45"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6" dur="2000" fill="hold"/>
                                        <p:tgtEl>
                                          <p:spTgt spid="84"/>
                                        </p:tgtEl>
                                        <p:attrNameLst>
                                          <p:attrName>ppt_x</p:attrName>
                                          <p:attrName>ppt_y</p:attrName>
                                        </p:attrNameLst>
                                      </p:cBhvr>
                                      <p:rCtr x="-87" y="-208"/>
                                    </p:animMotion>
                                  </p:childTnLst>
                                </p:cTn>
                              </p:par>
                              <p:par>
                                <p:cTn id="47" presetID="10" presetClass="exit" presetSubtype="0" fill="hold" nodeType="withEffect">
                                  <p:stCondLst>
                                    <p:cond delay="1500"/>
                                  </p:stCondLst>
                                  <p:childTnLst>
                                    <p:animEffect transition="out" filter="fade">
                                      <p:cBhvr>
                                        <p:cTn id="48" dur="500"/>
                                        <p:tgtEl>
                                          <p:spTgt spid="82"/>
                                        </p:tgtEl>
                                      </p:cBhvr>
                                    </p:animEffect>
                                    <p:set>
                                      <p:cBhvr>
                                        <p:cTn id="49" dur="1" fill="hold">
                                          <p:stCondLst>
                                            <p:cond delay="499"/>
                                          </p:stCondLst>
                                        </p:cTn>
                                        <p:tgtEl>
                                          <p:spTgt spid="82"/>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83"/>
                                        </p:tgtEl>
                                      </p:cBhvr>
                                    </p:animEffect>
                                    <p:set>
                                      <p:cBhvr>
                                        <p:cTn id="52" dur="1" fill="hold">
                                          <p:stCondLst>
                                            <p:cond delay="499"/>
                                          </p:stCondLst>
                                        </p:cTn>
                                        <p:tgtEl>
                                          <p:spTgt spid="8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85"/>
                                        </p:tgtEl>
                                      </p:cBhvr>
                                    </p:animEffect>
                                    <p:set>
                                      <p:cBhvr>
                                        <p:cTn id="55" dur="1" fill="hold">
                                          <p:stCondLst>
                                            <p:cond delay="499"/>
                                          </p:stCondLst>
                                        </p:cTn>
                                        <p:tgtEl>
                                          <p:spTgt spid="85"/>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84"/>
                                        </p:tgtEl>
                                      </p:cBhvr>
                                    </p:animEffect>
                                    <p:set>
                                      <p:cBhvr>
                                        <p:cTn id="58" dur="1" fill="hold">
                                          <p:stCondLst>
                                            <p:cond delay="499"/>
                                          </p:stCondLst>
                                        </p:cTn>
                                        <p:tgtEl>
                                          <p:spTgt spid="84"/>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par>
                                <p:cTn id="63" presetID="10" presetClass="entr" presetSubtype="0" fill="hold" nodeType="with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par>
                                <p:cTn id="66" presetID="10" presetClass="entr" presetSubtype="0"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fade">
                                      <p:cBhvr>
                                        <p:cTn id="68" dur="500"/>
                                        <p:tgtEl>
                                          <p:spTgt spid="77"/>
                                        </p:tgtEl>
                                      </p:cBhvr>
                                    </p:animEffect>
                                  </p:childTnLst>
                                </p:cTn>
                              </p:par>
                              <p:par>
                                <p:cTn id="69" presetID="10" presetClass="entr" presetSubtype="0" fill="hold"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childTnLst>
                                </p:cTn>
                              </p:par>
                              <p:par>
                                <p:cTn id="72"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3" dur="2000" fill="hold"/>
                                        <p:tgtEl>
                                          <p:spTgt spid="78"/>
                                        </p:tgtEl>
                                        <p:attrNameLst>
                                          <p:attrName>ppt_x</p:attrName>
                                          <p:attrName>ppt_y</p:attrName>
                                        </p:attrNameLst>
                                      </p:cBhvr>
                                    </p:animMotion>
                                  </p:childTnLst>
                                </p:cTn>
                              </p:par>
                              <p:par>
                                <p:cTn id="74"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5" dur="2000" fill="hold"/>
                                        <p:tgtEl>
                                          <p:spTgt spid="80"/>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7" dur="2000" fill="hold"/>
                                        <p:tgtEl>
                                          <p:spTgt spid="77"/>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9" dur="2000" fill="hold"/>
                                        <p:tgtEl>
                                          <p:spTgt spid="79"/>
                                        </p:tgtEl>
                                        <p:attrNameLst>
                                          <p:attrName>ppt_x</p:attrName>
                                          <p:attrName>ppt_y</p:attrName>
                                        </p:attrNameLst>
                                      </p:cBhvr>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66667E-6 2.10502E-6 L 0.27986 -0.20426 " pathEditMode="relative" rAng="0" ptsTypes="AA">
                                      <p:cBhvr>
                                        <p:cTn id="82" dur="2000" fill="hold"/>
                                        <p:tgtEl>
                                          <p:spTgt spid="77"/>
                                        </p:tgtEl>
                                        <p:attrNameLst>
                                          <p:attrName>ppt_x</p:attrName>
                                          <p:attrName>ppt_y</p:attrName>
                                        </p:attrNameLst>
                                      </p:cBhvr>
                                      <p:rCtr x="13993" y="-10224"/>
                                    </p:animMotion>
                                  </p:childTnLst>
                                </p:cTn>
                              </p:par>
                              <p:par>
                                <p:cTn id="83" presetID="0" presetClass="path" presetSubtype="0" accel="50000" decel="50000" fill="hold" nodeType="withEffect">
                                  <p:stCondLst>
                                    <p:cond delay="0"/>
                                  </p:stCondLst>
                                  <p:childTnLst>
                                    <p:animMotion origin="layout" path="M -2.22222E-6 -1.85185E-6 L 0.26736 -0.07153 " pathEditMode="relative" rAng="0" ptsTypes="AA">
                                      <p:cBhvr>
                                        <p:cTn id="84" dur="2000" fill="hold"/>
                                        <p:tgtEl>
                                          <p:spTgt spid="79"/>
                                        </p:tgtEl>
                                        <p:attrNameLst>
                                          <p:attrName>ppt_x</p:attrName>
                                          <p:attrName>ppt_y</p:attrName>
                                        </p:attrNameLst>
                                      </p:cBhvr>
                                      <p:rCtr x="13368" y="-3588"/>
                                    </p:animMotion>
                                  </p:childTnLst>
                                </p:cTn>
                              </p:par>
                              <p:par>
                                <p:cTn id="85" presetID="0" presetClass="path" presetSubtype="0" accel="50000" decel="50000" fill="hold" nodeType="withEffect">
                                  <p:stCondLst>
                                    <p:cond delay="0"/>
                                  </p:stCondLst>
                                  <p:childTnLst>
                                    <p:animMotion origin="layout" path="M -5.55556E-7 -2.96296E-6 L 0.24219 0.14306 " pathEditMode="relative" rAng="0" ptsTypes="AA">
                                      <p:cBhvr>
                                        <p:cTn id="86" dur="2000" fill="hold"/>
                                        <p:tgtEl>
                                          <p:spTgt spid="78"/>
                                        </p:tgtEl>
                                        <p:attrNameLst>
                                          <p:attrName>ppt_x</p:attrName>
                                          <p:attrName>ppt_y</p:attrName>
                                        </p:attrNameLst>
                                      </p:cBhvr>
                                      <p:rCtr x="12101" y="7153"/>
                                    </p:animMotion>
                                  </p:childTnLst>
                                </p:cTn>
                              </p:par>
                              <p:par>
                                <p:cTn id="87" presetID="0" presetClass="path" presetSubtype="0" accel="50000" decel="50000" fill="hold" nodeType="withEffect">
                                  <p:stCondLst>
                                    <p:cond delay="0"/>
                                  </p:stCondLst>
                                  <p:childTnLst>
                                    <p:animMotion origin="layout" path="M 5.55556E-7 -4.44444E-6 L 0.22621 0.08681 " pathEditMode="relative" rAng="0" ptsTypes="AA">
                                      <p:cBhvr>
                                        <p:cTn id="88" dur="2000" fill="hold"/>
                                        <p:tgtEl>
                                          <p:spTgt spid="80"/>
                                        </p:tgtEl>
                                        <p:attrNameLst>
                                          <p:attrName>ppt_x</p:attrName>
                                          <p:attrName>ppt_y</p:attrName>
                                        </p:attrNameLst>
                                      </p:cBhvr>
                                      <p:rCtr x="11302" y="4329"/>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68"/>
                                        </p:tgtEl>
                                      </p:cBhvr>
                                    </p:animEffect>
                                    <p:set>
                                      <p:cBhvr>
                                        <p:cTn id="92" dur="1" fill="hold">
                                          <p:stCondLst>
                                            <p:cond delay="1999"/>
                                          </p:stCondLst>
                                        </p:cTn>
                                        <p:tgtEl>
                                          <p:spTgt spid="68"/>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70"/>
                                        </p:tgtEl>
                                      </p:cBhvr>
                                    </p:animEffect>
                                    <p:set>
                                      <p:cBhvr>
                                        <p:cTn id="95" dur="1" fill="hold">
                                          <p:stCondLst>
                                            <p:cond delay="1999"/>
                                          </p:stCondLst>
                                        </p:cTn>
                                        <p:tgtEl>
                                          <p:spTgt spid="70"/>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71"/>
                                        </p:tgtEl>
                                      </p:cBhvr>
                                      <p:by x="41600" y="41600"/>
                                    </p:animScale>
                                  </p:childTnLst>
                                </p:cTn>
                              </p:par>
                              <p:par>
                                <p:cTn id="98" presetID="7" presetClass="emph" presetSubtype="2" fill="hold" nodeType="withEffect">
                                  <p:stCondLst>
                                    <p:cond delay="0"/>
                                  </p:stCondLst>
                                  <p:childTnLst>
                                    <p:animClr clrSpc="rgb" dir="cw">
                                      <p:cBhvr>
                                        <p:cTn id="99" dur="2000" fill="hold"/>
                                        <p:tgtEl>
                                          <p:spTgt spid="71"/>
                                        </p:tgtEl>
                                        <p:attrNameLst>
                                          <p:attrName>stroke.color</p:attrName>
                                        </p:attrNameLst>
                                      </p:cBhvr>
                                      <p:to>
                                        <a:schemeClr val="tx1"/>
                                      </p:to>
                                    </p:animClr>
                                    <p:set>
                                      <p:cBhvr>
                                        <p:cTn id="100" dur="2000" fill="hold"/>
                                        <p:tgtEl>
                                          <p:spTgt spid="71"/>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72">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72">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72">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75">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73">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500"/>
                                        <p:tgtEl>
                                          <p:spTgt spid="26"/>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70" grpId="0" animBg="1"/>
      <p:bldP spid="70" grpId="1" animBg="1"/>
      <p:bldP spid="71" grpId="0" animBg="1"/>
      <p:bldP spid="71" grpId="1" animBg="1"/>
      <p:bldP spid="72" grpId="0" build="allAtOnce"/>
      <p:bldP spid="72" grpId="1" build="allAtOnce"/>
      <p:bldP spid="72" grpId="2" build="allAtOnce"/>
      <p:bldP spid="72" grpId="3" build="allAtOnce"/>
      <p:bldP spid="72" grpId="4" build="allAtOnce"/>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9048"/>
            <a:ext cx="8229600" cy="1066800"/>
          </a:xfrm>
        </p:spPr>
        <p:txBody>
          <a:bodyPr>
            <a:normAutofit/>
          </a:bodyPr>
          <a:lstStyle/>
          <a:p>
            <a:r>
              <a:rPr lang="en-US" dirty="0"/>
              <a:t>Where do digested monomers go?</a:t>
            </a:r>
          </a:p>
        </p:txBody>
      </p:sp>
      <p:pic>
        <p:nvPicPr>
          <p:cNvPr id="3" name="Picture 2" descr="glucose labeled06.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8500" y="1501664"/>
            <a:ext cx="2667000" cy="1778000"/>
          </a:xfrm>
          <a:prstGeom prst="rect">
            <a:avLst/>
          </a:prstGeom>
        </p:spPr>
      </p:pic>
      <p:sp>
        <p:nvSpPr>
          <p:cNvPr id="4" name="TextBox 3"/>
          <p:cNvSpPr txBox="1"/>
          <p:nvPr/>
        </p:nvSpPr>
        <p:spPr>
          <a:xfrm>
            <a:off x="3321050" y="3328930"/>
            <a:ext cx="3048000" cy="584776"/>
          </a:xfrm>
          <a:prstGeom prst="rect">
            <a:avLst/>
          </a:prstGeom>
          <a:noFill/>
        </p:spPr>
        <p:txBody>
          <a:bodyPr wrap="square" rtlCol="0">
            <a:spAutoFit/>
          </a:bodyPr>
          <a:lstStyle/>
          <a:p>
            <a:r>
              <a:rPr lang="en-US" sz="3200" dirty="0"/>
              <a:t>glucose</a:t>
            </a:r>
          </a:p>
        </p:txBody>
      </p:sp>
      <p:sp>
        <p:nvSpPr>
          <p:cNvPr id="9" name="TextBox 8"/>
          <p:cNvSpPr txBox="1"/>
          <p:nvPr/>
        </p:nvSpPr>
        <p:spPr>
          <a:xfrm>
            <a:off x="1219200" y="5867400"/>
            <a:ext cx="3048000" cy="584776"/>
          </a:xfrm>
          <a:prstGeom prst="rect">
            <a:avLst/>
          </a:prstGeom>
          <a:noFill/>
        </p:spPr>
        <p:txBody>
          <a:bodyPr wrap="square" rtlCol="0">
            <a:spAutoFit/>
          </a:bodyPr>
          <a:lstStyle/>
          <a:p>
            <a:r>
              <a:rPr lang="en-US" sz="3200" dirty="0"/>
              <a:t>glycerol</a:t>
            </a:r>
          </a:p>
        </p:txBody>
      </p:sp>
      <p:sp>
        <p:nvSpPr>
          <p:cNvPr id="10" name="TextBox 9"/>
          <p:cNvSpPr txBox="1"/>
          <p:nvPr/>
        </p:nvSpPr>
        <p:spPr>
          <a:xfrm>
            <a:off x="5492140" y="5855904"/>
            <a:ext cx="3048000" cy="584776"/>
          </a:xfrm>
          <a:prstGeom prst="rect">
            <a:avLst/>
          </a:prstGeom>
          <a:noFill/>
        </p:spPr>
        <p:txBody>
          <a:bodyPr wrap="square" rtlCol="0">
            <a:spAutoFit/>
          </a:bodyPr>
          <a:lstStyle/>
          <a:p>
            <a:r>
              <a:rPr lang="en-US" sz="3200" dirty="0"/>
              <a:t>amino acid</a:t>
            </a:r>
          </a:p>
        </p:txBody>
      </p:sp>
      <p:pic>
        <p:nvPicPr>
          <p:cNvPr id="5" name="Picture 4" descr="glycerol labeled06.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5591" y="4438073"/>
            <a:ext cx="2372591" cy="1581727"/>
          </a:xfrm>
          <a:prstGeom prst="rect">
            <a:avLst/>
          </a:prstGeom>
        </p:spPr>
      </p:pic>
      <p:pic>
        <p:nvPicPr>
          <p:cNvPr id="7" name="Picture 6" descr="amino acid A labeled06.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724400" y="3886776"/>
            <a:ext cx="3733800" cy="2133024"/>
          </a:xfrm>
          <a:prstGeom prst="rect">
            <a:avLst/>
          </a:prstGeom>
        </p:spPr>
      </p:pic>
      <p:sp>
        <p:nvSpPr>
          <p:cNvPr id="8" name="Slide Number Placeholder 7"/>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4870928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Connecting Questions about Processes at Different Scales: Biosynthesis</a:t>
            </a:r>
          </a:p>
        </p:txBody>
      </p:sp>
      <p:sp>
        <p:nvSpPr>
          <p:cNvPr id="3" name="Slide Number Placeholder 2"/>
          <p:cNvSpPr>
            <a:spLocks noGrp="1"/>
          </p:cNvSpPr>
          <p:nvPr>
            <p:ph type="sldNum" sz="quarter" idx="12"/>
          </p:nvPr>
        </p:nvSpPr>
        <p:spPr/>
        <p:txBody>
          <a:bodyPr/>
          <a:lstStyle/>
          <a:p>
            <a:pPr>
              <a:defRPr/>
            </a:pPr>
            <a:fld id="{5D792AEC-9DB8-45F6-BF24-EC4A02790AA9}" type="slidenum">
              <a:rPr lang="en-US"/>
              <a:pPr>
                <a:defRPr/>
              </a:pPr>
              <a:t>14</a:t>
            </a:fld>
            <a:endParaRPr lang="en-US"/>
          </a:p>
        </p:txBody>
      </p:sp>
      <p:graphicFrame>
        <p:nvGraphicFramePr>
          <p:cNvPr id="9" name="Content Placeholder 4"/>
          <p:cNvGraphicFramePr>
            <a:graphicFrameLocks noGrp="1"/>
          </p:cNvGraphicFramePr>
          <p:nvPr>
            <p:ph sz="half" idx="2"/>
            <p:extLst>
              <p:ext uri="{D42A27DB-BD31-4B8C-83A1-F6EECF244321}">
                <p14:modId xmlns:p14="http://schemas.microsoft.com/office/powerpoint/2010/main" val="1784177519"/>
              </p:ext>
            </p:extLst>
          </p:nvPr>
        </p:nvGraphicFramePr>
        <p:xfrm>
          <a:off x="770023" y="2159000"/>
          <a:ext cx="7507703" cy="3068066"/>
        </p:xfrm>
        <a:graphic>
          <a:graphicData uri="http://schemas.openxmlformats.org/drawingml/2006/table">
            <a:tbl>
              <a:tblPr firstRow="1" bandRow="1">
                <a:tableStyleId>{7E9639D4-E3E2-4D34-9284-5A2195B3D0D7}</a:tableStyleId>
              </a:tblPr>
              <a:tblGrid>
                <a:gridCol w="3814702">
                  <a:extLst>
                    <a:ext uri="{9D8B030D-6E8A-4147-A177-3AD203B41FA5}">
                      <a16:colId xmlns:a16="http://schemas.microsoft.com/office/drawing/2014/main" val="20000"/>
                    </a:ext>
                  </a:extLst>
                </a:gridCol>
                <a:gridCol w="3693001">
                  <a:extLst>
                    <a:ext uri="{9D8B030D-6E8A-4147-A177-3AD203B41FA5}">
                      <a16:colId xmlns:a16="http://schemas.microsoft.com/office/drawing/2014/main" val="20001"/>
                    </a:ext>
                  </a:extLst>
                </a:gridCol>
              </a:tblGrid>
              <a:tr h="370840">
                <a:tc>
                  <a:txBody>
                    <a:bodyPr/>
                    <a:lstStyle/>
                    <a:p>
                      <a:pPr algn="ctr"/>
                      <a:r>
                        <a:rPr lang="en-US" sz="2400" dirty="0"/>
                        <a:t>Scale</a:t>
                      </a:r>
                    </a:p>
                  </a:txBody>
                  <a:tcPr marL="44873" marR="44873"/>
                </a:tc>
                <a:tc>
                  <a:txBody>
                    <a:bodyPr/>
                    <a:lstStyle/>
                    <a:p>
                      <a:pPr algn="ctr"/>
                      <a:r>
                        <a:rPr lang="en-US" sz="2400" dirty="0"/>
                        <a:t>Questions</a:t>
                      </a:r>
                    </a:p>
                  </a:txBody>
                  <a:tcPr marL="44873" marR="44873"/>
                </a:tc>
                <a:extLst>
                  <a:ext uri="{0D108BD9-81ED-4DB2-BD59-A6C34878D82A}">
                    <a16:rowId xmlns:a16="http://schemas.microsoft.com/office/drawing/2014/main" val="10000"/>
                  </a:ext>
                </a:extLst>
              </a:tr>
              <a:tr h="599186">
                <a:tc>
                  <a:txBody>
                    <a:bodyPr/>
                    <a:lstStyle/>
                    <a:p>
                      <a:r>
                        <a:rPr lang="en-US" sz="2400" dirty="0"/>
                        <a:t>Macroscopic</a:t>
                      </a:r>
                      <a:r>
                        <a:rPr lang="en-US" sz="2400" baseline="0" dirty="0"/>
                        <a:t> Scale</a:t>
                      </a:r>
                      <a:endParaRPr lang="en-US" sz="2400" dirty="0"/>
                    </a:p>
                  </a:txBody>
                  <a:tcPr marL="44873" marR="44873" anchor="ctr"/>
                </a:tc>
                <a:tc>
                  <a:txBody>
                    <a:bodyPr/>
                    <a:lstStyle/>
                    <a:p>
                      <a:r>
                        <a:rPr lang="en-US" sz="2400" dirty="0"/>
                        <a:t>How do</a:t>
                      </a:r>
                      <a:r>
                        <a:rPr lang="en-US" sz="2400" baseline="0" dirty="0"/>
                        <a:t> fungi grow?</a:t>
                      </a:r>
                      <a:endParaRPr lang="en-US" sz="2400" dirty="0"/>
                    </a:p>
                  </a:txBody>
                  <a:tcPr marL="44873" marR="44873" anchor="ctr"/>
                </a:tc>
                <a:extLst>
                  <a:ext uri="{0D108BD9-81ED-4DB2-BD59-A6C34878D82A}">
                    <a16:rowId xmlns:a16="http://schemas.microsoft.com/office/drawing/2014/main" val="10001"/>
                  </a:ext>
                </a:extLst>
              </a:tr>
              <a:tr h="553974">
                <a:tc>
                  <a:txBody>
                    <a:bodyPr/>
                    <a:lstStyle/>
                    <a:p>
                      <a:r>
                        <a:rPr lang="en-US" sz="2400" dirty="0"/>
                        <a:t>Microscopic</a:t>
                      </a:r>
                      <a:r>
                        <a:rPr lang="en-US" sz="2400" baseline="0" dirty="0"/>
                        <a:t> Scale</a:t>
                      </a:r>
                      <a:endParaRPr lang="en-US" sz="2400" dirty="0"/>
                    </a:p>
                  </a:txBody>
                  <a:tcPr marL="44873" marR="44873" anchor="ctr"/>
                </a:tc>
                <a:tc>
                  <a:txBody>
                    <a:bodyPr/>
                    <a:lstStyle/>
                    <a:p>
                      <a:r>
                        <a:rPr lang="en-US" sz="2400" dirty="0"/>
                        <a:t>How do fungal cells use small organic molecules to grow?</a:t>
                      </a:r>
                    </a:p>
                  </a:txBody>
                  <a:tcPr marL="44873" marR="44873" anchor="ctr"/>
                </a:tc>
                <a:extLst>
                  <a:ext uri="{0D108BD9-81ED-4DB2-BD59-A6C34878D82A}">
                    <a16:rowId xmlns:a16="http://schemas.microsoft.com/office/drawing/2014/main" val="10002"/>
                  </a:ext>
                </a:extLst>
              </a:tr>
              <a:tr h="553974">
                <a:tc>
                  <a:txBody>
                    <a:bodyPr/>
                    <a:lstStyle/>
                    <a:p>
                      <a:r>
                        <a:rPr lang="en-US" sz="2400" dirty="0"/>
                        <a:t>Atomic-Molecular</a:t>
                      </a:r>
                      <a:r>
                        <a:rPr lang="en-US" sz="2400" baseline="0" dirty="0"/>
                        <a:t> Scale</a:t>
                      </a:r>
                      <a:endParaRPr lang="en-US" sz="2400"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a:t>How do cells</a:t>
                      </a:r>
                      <a:r>
                        <a:rPr lang="en-US" sz="2400" baseline="0" dirty="0"/>
                        <a:t> make large organic molecules</a:t>
                      </a:r>
                      <a:r>
                        <a:rPr lang="en-US" sz="2400" dirty="0"/>
                        <a:t>? </a:t>
                      </a:r>
                    </a:p>
                  </a:txBody>
                  <a:tcPr marL="44873" marR="44873"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12725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360363" y="457200"/>
            <a:ext cx="8229600" cy="5954714"/>
          </a:xfrm>
          <a:prstGeom prst="rect">
            <a:avLst/>
          </a:prstGeom>
          <a:noFill/>
          <a:extLst>
            <a:ext uri="{909E8E84-426E-40dd-AFC4-6F175D3DCCD1}">
              <a14:hiddenFill xmlns="" xmlns:a14="http://schemas.microsoft.com/office/drawing/2010/main">
                <a:solidFill>
                  <a:srgbClr val="FFFFFF"/>
                </a:solidFill>
              </a14:hiddenFill>
            </a:ext>
          </a:extLst>
        </p:spPr>
      </p:pic>
      <p:sp>
        <p:nvSpPr>
          <p:cNvPr id="15363" name="Title 1"/>
          <p:cNvSpPr>
            <a:spLocks noGrp="1"/>
          </p:cNvSpPr>
          <p:nvPr>
            <p:ph type="title"/>
          </p:nvPr>
        </p:nvSpPr>
        <p:spPr>
          <a:xfrm>
            <a:off x="457200" y="278619"/>
            <a:ext cx="8229600" cy="992188"/>
          </a:xfrm>
        </p:spPr>
        <p:txBody>
          <a:bodyPr/>
          <a:lstStyle/>
          <a:p>
            <a:r>
              <a:rPr lang="en-US" dirty="0"/>
              <a:t>How do fungal cells use food to grow?</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15</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9" name="Oval 8"/>
          <p:cNvSpPr/>
          <p:nvPr/>
        </p:nvSpPr>
        <p:spPr>
          <a:xfrm>
            <a:off x="6405412" y="1489763"/>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3466664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0041"/>
            <a:ext cx="8229600" cy="844004"/>
          </a:xfrm>
        </p:spPr>
        <p:txBody>
          <a:bodyPr>
            <a:normAutofit fontScale="90000"/>
          </a:bodyPr>
          <a:lstStyle/>
          <a:p>
            <a:r>
              <a:rPr lang="en-US" dirty="0"/>
              <a:t>Remember what’s in fungi (mushroom)?</a:t>
            </a:r>
          </a:p>
        </p:txBody>
      </p:sp>
      <p:sp>
        <p:nvSpPr>
          <p:cNvPr id="3" name="Content Placeholder 2"/>
          <p:cNvSpPr>
            <a:spLocks noGrp="1"/>
          </p:cNvSpPr>
          <p:nvPr>
            <p:ph idx="1"/>
          </p:nvPr>
        </p:nvSpPr>
        <p:spPr>
          <a:xfrm>
            <a:off x="457201" y="1105751"/>
            <a:ext cx="5486399" cy="5029200"/>
          </a:xfrm>
        </p:spPr>
        <p:txBody>
          <a:bodyPr>
            <a:normAutofit/>
          </a:bodyPr>
          <a:lstStyle/>
          <a:p>
            <a:pPr marL="0" indent="0">
              <a:buNone/>
            </a:pPr>
            <a:r>
              <a:rPr lang="en-US" dirty="0"/>
              <a:t>PROTEIN</a:t>
            </a:r>
            <a:endParaRPr lang="en-US" sz="8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STARCH</a:t>
            </a:r>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16</a:t>
            </a:fld>
            <a:endParaRPr lang="en-US"/>
          </a:p>
        </p:txBody>
      </p:sp>
      <p:pic>
        <p:nvPicPr>
          <p:cNvPr id="14" name="Picture 13"/>
          <p:cNvPicPr>
            <a:picLocks noChangeAspect="1"/>
          </p:cNvPicPr>
          <p:nvPr/>
        </p:nvPicPr>
        <p:blipFill>
          <a:blip r:embed="rId3"/>
          <a:stretch>
            <a:fillRect/>
          </a:stretch>
        </p:blipFill>
        <p:spPr>
          <a:xfrm rot="5400000">
            <a:off x="1669070" y="447799"/>
            <a:ext cx="2020934" cy="4324171"/>
          </a:xfrm>
          <a:prstGeom prst="rect">
            <a:avLst/>
          </a:prstGeom>
        </p:spPr>
      </p:pic>
      <p:pic>
        <p:nvPicPr>
          <p:cNvPr id="18" name="Picture 17"/>
          <p:cNvPicPr>
            <a:picLocks noChangeAspect="1"/>
          </p:cNvPicPr>
          <p:nvPr/>
        </p:nvPicPr>
        <p:blipFill>
          <a:blip r:embed="rId4"/>
          <a:stretch>
            <a:fillRect/>
          </a:stretch>
        </p:blipFill>
        <p:spPr>
          <a:xfrm>
            <a:off x="848443" y="4708250"/>
            <a:ext cx="3993180" cy="1703323"/>
          </a:xfrm>
          <a:prstGeom prst="rect">
            <a:avLst/>
          </a:prstGeom>
        </p:spPr>
      </p:pic>
      <p:pic>
        <p:nvPicPr>
          <p:cNvPr id="4" name="Picture 3"/>
          <p:cNvPicPr>
            <a:picLocks noChangeAspect="1"/>
          </p:cNvPicPr>
          <p:nvPr/>
        </p:nvPicPr>
        <p:blipFill>
          <a:blip r:embed="rId5"/>
          <a:stretch>
            <a:fillRect/>
          </a:stretch>
        </p:blipFill>
        <p:spPr>
          <a:xfrm>
            <a:off x="5683303" y="1579188"/>
            <a:ext cx="2780214" cy="4728281"/>
          </a:xfrm>
          <a:prstGeom prst="rect">
            <a:avLst/>
          </a:prstGeom>
        </p:spPr>
      </p:pic>
      <p:sp>
        <p:nvSpPr>
          <p:cNvPr id="5" name="TextBox 4"/>
          <p:cNvSpPr txBox="1"/>
          <p:nvPr/>
        </p:nvSpPr>
        <p:spPr>
          <a:xfrm>
            <a:off x="5683303" y="1209856"/>
            <a:ext cx="2780214" cy="369332"/>
          </a:xfrm>
          <a:prstGeom prst="rect">
            <a:avLst/>
          </a:prstGeom>
          <a:noFill/>
        </p:spPr>
        <p:txBody>
          <a:bodyPr wrap="square" rtlCol="0">
            <a:spAutoFit/>
          </a:bodyPr>
          <a:lstStyle/>
          <a:p>
            <a:pPr algn="ctr"/>
            <a:r>
              <a:rPr lang="en-US" dirty="0"/>
              <a:t>Mushroom</a:t>
            </a:r>
          </a:p>
        </p:txBody>
      </p:sp>
    </p:spTree>
    <p:extLst>
      <p:ext uri="{BB962C8B-B14F-4D97-AF65-F5344CB8AC3E}">
        <p14:creationId xmlns:p14="http://schemas.microsoft.com/office/powerpoint/2010/main" val="2489547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7662"/>
            <a:ext cx="8229600" cy="1143000"/>
          </a:xfrm>
        </p:spPr>
        <p:txBody>
          <a:bodyPr/>
          <a:lstStyle/>
          <a:p>
            <a:r>
              <a:rPr lang="en-US" dirty="0"/>
              <a:t>Build a Mushroom (Biosynthesis)</a:t>
            </a:r>
          </a:p>
        </p:txBody>
      </p:sp>
      <p:sp>
        <p:nvSpPr>
          <p:cNvPr id="3" name="Content Placeholder 2"/>
          <p:cNvSpPr>
            <a:spLocks noGrp="1"/>
          </p:cNvSpPr>
          <p:nvPr>
            <p:ph idx="1"/>
          </p:nvPr>
        </p:nvSpPr>
        <p:spPr>
          <a:xfrm>
            <a:off x="457200" y="1380071"/>
            <a:ext cx="8229599" cy="2192862"/>
          </a:xfrm>
        </p:spPr>
        <p:txBody>
          <a:bodyPr>
            <a:normAutofit/>
          </a:bodyPr>
          <a:lstStyle/>
          <a:p>
            <a:pPr marL="0" indent="0">
              <a:buNone/>
            </a:pPr>
            <a:r>
              <a:rPr lang="en-US" dirty="0"/>
              <a:t>Build PROTEIN molecules by taping 4 </a:t>
            </a:r>
            <a:r>
              <a:rPr lang="en-US" dirty="0">
                <a:solidFill>
                  <a:srgbClr val="FF0000"/>
                </a:solidFill>
              </a:rPr>
              <a:t>amino acid </a:t>
            </a:r>
            <a:r>
              <a:rPr lang="en-US" dirty="0"/>
              <a:t>monomers together. </a:t>
            </a:r>
          </a:p>
          <a:p>
            <a:pPr marL="0" indent="0">
              <a:buNone/>
            </a:pPr>
            <a:r>
              <a:rPr lang="en-US" sz="2000" dirty="0"/>
              <a:t>Notice you will need to remove an –H and –OH from each amino acid.  Tape these back together to make water.</a:t>
            </a:r>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17</a:t>
            </a:fld>
            <a:endParaRPr lang="en-US"/>
          </a:p>
        </p:txBody>
      </p:sp>
      <p:pic>
        <p:nvPicPr>
          <p:cNvPr id="23" name="Picture 22"/>
          <p:cNvPicPr>
            <a:picLocks noChangeAspect="1"/>
          </p:cNvPicPr>
          <p:nvPr/>
        </p:nvPicPr>
        <p:blipFill>
          <a:blip r:embed="rId3"/>
          <a:stretch>
            <a:fillRect/>
          </a:stretch>
        </p:blipFill>
        <p:spPr>
          <a:xfrm rot="5400000">
            <a:off x="6024418" y="2549561"/>
            <a:ext cx="1962702" cy="4199573"/>
          </a:xfrm>
          <a:prstGeom prst="rect">
            <a:avLst/>
          </a:prstGeom>
        </p:spPr>
      </p:pic>
      <p:pic>
        <p:nvPicPr>
          <p:cNvPr id="24" name="Picture 23"/>
          <p:cNvPicPr>
            <a:picLocks noChangeAspect="1"/>
          </p:cNvPicPr>
          <p:nvPr/>
        </p:nvPicPr>
        <p:blipFill>
          <a:blip r:embed="rId4"/>
          <a:stretch>
            <a:fillRect/>
          </a:stretch>
        </p:blipFill>
        <p:spPr>
          <a:xfrm>
            <a:off x="5621078" y="5630699"/>
            <a:ext cx="2263629" cy="685812"/>
          </a:xfrm>
          <a:prstGeom prst="rect">
            <a:avLst/>
          </a:prstGeom>
        </p:spPr>
      </p:pic>
      <p:pic>
        <p:nvPicPr>
          <p:cNvPr id="27" name="Picture 26"/>
          <p:cNvPicPr>
            <a:picLocks noChangeAspect="1"/>
          </p:cNvPicPr>
          <p:nvPr/>
        </p:nvPicPr>
        <p:blipFill>
          <a:blip r:embed="rId5"/>
          <a:stretch>
            <a:fillRect/>
          </a:stretch>
        </p:blipFill>
        <p:spPr>
          <a:xfrm>
            <a:off x="237794" y="3725144"/>
            <a:ext cx="1700034" cy="1750656"/>
          </a:xfrm>
          <a:prstGeom prst="rect">
            <a:avLst/>
          </a:prstGeom>
        </p:spPr>
      </p:pic>
      <p:pic>
        <p:nvPicPr>
          <p:cNvPr id="28" name="Picture 27"/>
          <p:cNvPicPr>
            <a:picLocks noChangeAspect="1"/>
          </p:cNvPicPr>
          <p:nvPr/>
        </p:nvPicPr>
        <p:blipFill>
          <a:blip r:embed="rId6"/>
          <a:stretch>
            <a:fillRect/>
          </a:stretch>
        </p:blipFill>
        <p:spPr>
          <a:xfrm>
            <a:off x="112782" y="5263203"/>
            <a:ext cx="1687380" cy="1535518"/>
          </a:xfrm>
          <a:prstGeom prst="rect">
            <a:avLst/>
          </a:prstGeom>
        </p:spPr>
      </p:pic>
      <p:pic>
        <p:nvPicPr>
          <p:cNvPr id="29" name="Picture 28"/>
          <p:cNvPicPr>
            <a:picLocks noChangeAspect="1"/>
          </p:cNvPicPr>
          <p:nvPr/>
        </p:nvPicPr>
        <p:blipFill>
          <a:blip r:embed="rId7"/>
          <a:stretch>
            <a:fillRect/>
          </a:stretch>
        </p:blipFill>
        <p:spPr>
          <a:xfrm>
            <a:off x="1891629" y="3802812"/>
            <a:ext cx="1653633" cy="1856120"/>
          </a:xfrm>
          <a:prstGeom prst="rect">
            <a:avLst/>
          </a:prstGeom>
        </p:spPr>
      </p:pic>
      <p:sp>
        <p:nvSpPr>
          <p:cNvPr id="25" name="Right Arrow 24"/>
          <p:cNvSpPr/>
          <p:nvPr/>
        </p:nvSpPr>
        <p:spPr>
          <a:xfrm>
            <a:off x="3427888" y="3226613"/>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3427888" y="3784957"/>
            <a:ext cx="1253068" cy="646331"/>
          </a:xfrm>
          <a:prstGeom prst="rect">
            <a:avLst/>
          </a:prstGeom>
          <a:noFill/>
        </p:spPr>
        <p:txBody>
          <a:bodyPr wrap="square" rtlCol="0">
            <a:spAutoFit/>
          </a:bodyPr>
          <a:lstStyle/>
          <a:p>
            <a:pPr algn="ctr"/>
            <a:r>
              <a:rPr lang="en-US" dirty="0"/>
              <a:t>Chemical change</a:t>
            </a:r>
          </a:p>
        </p:txBody>
      </p:sp>
      <p:pic>
        <p:nvPicPr>
          <p:cNvPr id="13" name="Picture 12"/>
          <p:cNvPicPr>
            <a:picLocks noChangeAspect="1"/>
          </p:cNvPicPr>
          <p:nvPr/>
        </p:nvPicPr>
        <p:blipFill>
          <a:blip r:embed="rId8"/>
          <a:stretch>
            <a:fillRect/>
          </a:stretch>
        </p:blipFill>
        <p:spPr>
          <a:xfrm rot="5400000">
            <a:off x="2357320" y="5269900"/>
            <a:ext cx="1120413" cy="1676243"/>
          </a:xfrm>
          <a:prstGeom prst="rect">
            <a:avLst/>
          </a:prstGeom>
        </p:spPr>
      </p:pic>
    </p:spTree>
    <p:extLst>
      <p:ext uri="{BB962C8B-B14F-4D97-AF65-F5344CB8AC3E}">
        <p14:creationId xmlns:p14="http://schemas.microsoft.com/office/powerpoint/2010/main" val="55659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125558" y="5605272"/>
            <a:ext cx="1699697"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alan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082461" y="1094611"/>
            <a:ext cx="1491048"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alan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9261" y="4309886"/>
            <a:ext cx="1491048"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glyc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66480" y="2533041"/>
            <a:ext cx="1264000"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glyc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267547" y="2619176"/>
            <a:ext cx="1264000"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20312804">
            <a:off x="2760680" y="2380409"/>
            <a:ext cx="3660064" cy="1702476"/>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1893" y="2185489"/>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96737" y="4184466"/>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95144" y="3836914"/>
            <a:ext cx="731524" cy="347552"/>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18</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25435" y="5605272"/>
            <a:ext cx="128753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spTree>
    <p:extLst>
      <p:ext uri="{BB962C8B-B14F-4D97-AF65-F5344CB8AC3E}">
        <p14:creationId xmlns:p14="http://schemas.microsoft.com/office/powerpoint/2010/main" val="104873766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44"/>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3.88889E-6 4.81481E-6 L 0.26076 -0.02755 " pathEditMode="relative" rAng="0" ptsTypes="AA">
                                      <p:cBhvr>
                                        <p:cTn id="79" dur="2000" fill="hold"/>
                                        <p:tgtEl>
                                          <p:spTgt spid="47"/>
                                        </p:tgtEl>
                                        <p:attrNameLst>
                                          <p:attrName>ppt_x</p:attrName>
                                          <p:attrName>ppt_y</p:attrName>
                                        </p:attrNameLst>
                                      </p:cBhvr>
                                      <p:rCtr x="13038" y="-1389"/>
                                    </p:animMotion>
                                  </p:childTnLst>
                                </p:cTn>
                              </p:par>
                              <p:par>
                                <p:cTn id="80" presetID="0" presetClass="path" presetSubtype="0" accel="50000" decel="50000" fill="hold" nodeType="withEffect">
                                  <p:stCondLst>
                                    <p:cond delay="0"/>
                                  </p:stCondLst>
                                  <p:childTnLst>
                                    <p:animMotion origin="layout" path="M -3.05556E-6 -1.48148E-6 L 0.3349 -0.13009 " pathEditMode="relative" rAng="0" ptsTypes="AA">
                                      <p:cBhvr>
                                        <p:cTn id="81" dur="2000" fill="hold"/>
                                        <p:tgtEl>
                                          <p:spTgt spid="49"/>
                                        </p:tgtEl>
                                        <p:attrNameLst>
                                          <p:attrName>ppt_x</p:attrName>
                                          <p:attrName>ppt_y</p:attrName>
                                        </p:attrNameLst>
                                      </p:cBhvr>
                                      <p:rCtr x="16736" y="-6505"/>
                                    </p:animMotion>
                                  </p:childTnLst>
                                </p:cTn>
                              </p:par>
                              <p:par>
                                <p:cTn id="82" presetID="0" presetClass="path" presetSubtype="0" accel="50000" decel="50000" fill="hold" nodeType="withEffect">
                                  <p:stCondLst>
                                    <p:cond delay="0"/>
                                  </p:stCondLst>
                                  <p:childTnLst>
                                    <p:animMotion origin="layout" path="M -3.33333E-6 -9.808E-7 L 0.3165 0.03354 " pathEditMode="relative" rAng="0" ptsTypes="AA">
                                      <p:cBhvr>
                                        <p:cTn id="83" dur="2000" fill="hold"/>
                                        <p:tgtEl>
                                          <p:spTgt spid="53"/>
                                        </p:tgtEl>
                                        <p:attrNameLst>
                                          <p:attrName>ppt_x</p:attrName>
                                          <p:attrName>ppt_y</p:attrName>
                                        </p:attrNameLst>
                                      </p:cBhvr>
                                      <p:rCtr x="15816" y="1666"/>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125558" y="5565588"/>
            <a:ext cx="1699697"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alan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082461" y="1094611"/>
            <a:ext cx="1491047"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alan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9261" y="4309886"/>
            <a:ext cx="1491047"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glyc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66480" y="2533041"/>
            <a:ext cx="1263999"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glyc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267547" y="2619176"/>
            <a:ext cx="1263999"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20312804">
            <a:off x="2760680" y="2380409"/>
            <a:ext cx="3660063" cy="1702476"/>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271893" y="2188506"/>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596737" y="4187483"/>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895144" y="3839931"/>
            <a:ext cx="731524" cy="341518"/>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19</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25435" y="5565588"/>
            <a:ext cx="128753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sp>
        <p:nvSpPr>
          <p:cNvPr id="22"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4" name="Reactan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roduc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97658687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44"/>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par>
                                <p:cTn id="35" presetID="10" presetClass="exit" presetSubtype="0" fill="hold" nodeType="withEffect">
                                  <p:stCondLst>
                                    <p:cond delay="0"/>
                                  </p:stCondLst>
                                  <p:childTnLst>
                                    <p:animEffect transition="out" filter="fade">
                                      <p:cBhvr>
                                        <p:cTn id="36" dur="500"/>
                                        <p:tgtEl>
                                          <p:spTgt spid="24"/>
                                        </p:tgtEl>
                                      </p:cBhvr>
                                    </p:animEffect>
                                    <p:set>
                                      <p:cBhvr>
                                        <p:cTn id="37" dur="1" fill="hold">
                                          <p:stCondLst>
                                            <p:cond delay="499"/>
                                          </p:stCondLst>
                                        </p:cTn>
                                        <p:tgtEl>
                                          <p:spTgt spid="24"/>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40" dur="2000" fill="hold"/>
                                        <p:tgtEl>
                                          <p:spTgt spid="44"/>
                                        </p:tgtEl>
                                        <p:attrNameLst>
                                          <p:attrName>ppt_x</p:attrName>
                                          <p:attrName>ppt_y</p:attrName>
                                        </p:attrNameLst>
                                      </p:cBhvr>
                                      <p:rCtr x="0" y="0"/>
                                    </p:animMotion>
                                  </p:childTnLst>
                                </p:cTn>
                              </p:par>
                              <p:par>
                                <p:cTn id="41"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42" dur="2000" fill="hold"/>
                                        <p:tgtEl>
                                          <p:spTgt spid="46"/>
                                        </p:tgtEl>
                                        <p:attrNameLst>
                                          <p:attrName>ppt_x</p:attrName>
                                          <p:attrName>ppt_y</p:attrName>
                                        </p:attrNameLst>
                                      </p:cBhvr>
                                      <p:rCtr x="-69" y="-23"/>
                                    </p:animMotion>
                                  </p:childTnLst>
                                </p:cTn>
                              </p:par>
                              <p:par>
                                <p:cTn id="43"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4" dur="2000" fill="hold"/>
                                        <p:tgtEl>
                                          <p:spTgt spid="41"/>
                                        </p:tgtEl>
                                        <p:attrNameLst>
                                          <p:attrName>ppt_x</p:attrName>
                                          <p:attrName>ppt_y</p:attrName>
                                        </p:attrNameLst>
                                      </p:cBhvr>
                                      <p:rCtr x="52" y="116"/>
                                    </p:animMotion>
                                  </p:childTnLst>
                                </p:cTn>
                              </p:par>
                              <p:par>
                                <p:cTn id="45"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6" dur="2000" fill="hold"/>
                                        <p:tgtEl>
                                          <p:spTgt spid="45"/>
                                        </p:tgtEl>
                                        <p:attrNameLst>
                                          <p:attrName>ppt_x</p:attrName>
                                          <p:attrName>ppt_y</p:attrName>
                                        </p:attrNameLst>
                                      </p:cBhvr>
                                      <p:rCtr x="0" y="-278"/>
                                    </p:animMotion>
                                  </p:childTnLst>
                                </p:cTn>
                              </p:par>
                              <p:par>
                                <p:cTn id="47" presetID="10" presetClass="exit" presetSubtype="0" fill="hold" nodeType="withEffect">
                                  <p:stCondLst>
                                    <p:cond delay="1500"/>
                                  </p:stCondLst>
                                  <p:childTnLst>
                                    <p:animEffect transition="out" filter="fade">
                                      <p:cBhvr>
                                        <p:cTn id="48" dur="500"/>
                                        <p:tgtEl>
                                          <p:spTgt spid="41"/>
                                        </p:tgtEl>
                                      </p:cBhvr>
                                    </p:animEffect>
                                    <p:set>
                                      <p:cBhvr>
                                        <p:cTn id="49" dur="1" fill="hold">
                                          <p:stCondLst>
                                            <p:cond delay="499"/>
                                          </p:stCondLst>
                                        </p:cTn>
                                        <p:tgtEl>
                                          <p:spTgt spid="41"/>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5"/>
                                        </p:tgtEl>
                                      </p:cBhvr>
                                    </p:animEffect>
                                    <p:set>
                                      <p:cBhvr>
                                        <p:cTn id="52" dur="1" fill="hold">
                                          <p:stCondLst>
                                            <p:cond delay="499"/>
                                          </p:stCondLst>
                                        </p:cTn>
                                        <p:tgtEl>
                                          <p:spTgt spid="45"/>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4"/>
                                        </p:tgtEl>
                                      </p:cBhvr>
                                    </p:animEffect>
                                    <p:set>
                                      <p:cBhvr>
                                        <p:cTn id="55" dur="1" fill="hold">
                                          <p:stCondLst>
                                            <p:cond delay="499"/>
                                          </p:stCondLst>
                                        </p:cTn>
                                        <p:tgtEl>
                                          <p:spTgt spid="44"/>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46"/>
                                        </p:tgtEl>
                                      </p:cBhvr>
                                    </p:animEffect>
                                    <p:set>
                                      <p:cBhvr>
                                        <p:cTn id="58" dur="1" fill="hold">
                                          <p:stCondLst>
                                            <p:cond delay="499"/>
                                          </p:stCondLst>
                                        </p:cTn>
                                        <p:tgtEl>
                                          <p:spTgt spid="46"/>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3.88889E-6 4.81481E-6 L 0.26076 -0.02755 " pathEditMode="relative" rAng="0" ptsTypes="AA">
                                      <p:cBhvr>
                                        <p:cTn id="82" dur="2000" fill="hold"/>
                                        <p:tgtEl>
                                          <p:spTgt spid="47"/>
                                        </p:tgtEl>
                                        <p:attrNameLst>
                                          <p:attrName>ppt_x</p:attrName>
                                          <p:attrName>ppt_y</p:attrName>
                                        </p:attrNameLst>
                                      </p:cBhvr>
                                      <p:rCtr x="13038" y="-1389"/>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49"/>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53"/>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50"/>
                                        </p:tgtEl>
                                        <p:attrNameLst>
                                          <p:attrName>ppt_x</p:attrName>
                                          <p:attrName>ppt_y</p:attrName>
                                        </p:attrNameLst>
                                      </p:cBhvr>
                                      <p:rCtr x="13628" y="643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500"/>
                                        <p:tgtEl>
                                          <p:spTgt spid="22"/>
                                        </p:tgtEl>
                                      </p:cBhvr>
                                    </p:animEffect>
                                  </p:childTnLst>
                                </p:cTn>
                              </p:par>
                              <p:par>
                                <p:cTn id="114" presetID="10" presetClass="entr" presetSubtype="0" fill="hold"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A8620-B054-2747-874F-0DB46099247F}"/>
              </a:ext>
            </a:extLst>
          </p:cNvPr>
          <p:cNvSpPr>
            <a:spLocks noGrp="1"/>
          </p:cNvSpPr>
          <p:nvPr>
            <p:ph type="title"/>
          </p:nvPr>
        </p:nvSpPr>
        <p:spPr>
          <a:xfrm>
            <a:off x="457200" y="457200"/>
            <a:ext cx="8229600" cy="992188"/>
          </a:xfrm>
        </p:spPr>
        <p:txBody>
          <a:bodyPr/>
          <a:lstStyle/>
          <a:p>
            <a:r>
              <a:rPr lang="en-US"/>
              <a:t>Unit Map</a:t>
            </a:r>
            <a:endParaRPr lang="en-US" dirty="0"/>
          </a:p>
        </p:txBody>
      </p:sp>
      <p:sp>
        <p:nvSpPr>
          <p:cNvPr id="4" name="Slide Number Placeholder 3">
            <a:extLst>
              <a:ext uri="{FF2B5EF4-FFF2-40B4-BE49-F238E27FC236}">
                <a16:creationId xmlns:a16="http://schemas.microsoft.com/office/drawing/2014/main" id="{4B48EECE-696D-9745-9AFC-CE758DF76AB8}"/>
              </a:ext>
            </a:extLst>
          </p:cNvPr>
          <p:cNvSpPr>
            <a:spLocks noGrp="1"/>
          </p:cNvSpPr>
          <p:nvPr>
            <p:ph type="sldNum" sz="quarter" idx="10"/>
          </p:nvPr>
        </p:nvSpPr>
        <p:spPr>
          <a:xfrm>
            <a:off x="6553200" y="6411913"/>
            <a:ext cx="2133600" cy="365125"/>
          </a:xfrm>
        </p:spPr>
        <p:txBody>
          <a:bodyPr/>
          <a:lstStyle/>
          <a:p>
            <a:pPr>
              <a:defRPr/>
            </a:pPr>
            <a:fld id="{D07E269F-9726-44B7-92E4-7A50054E190B}" type="slidenum">
              <a:rPr lang="en-US" smtClean="0"/>
              <a:pPr>
                <a:defRPr/>
              </a:pPr>
              <a:t>2</a:t>
            </a:fld>
            <a:endParaRPr lang="en-US"/>
          </a:p>
        </p:txBody>
      </p:sp>
      <p:pic>
        <p:nvPicPr>
          <p:cNvPr id="8" name="Content Placeholder 7">
            <a:extLst>
              <a:ext uri="{FF2B5EF4-FFF2-40B4-BE49-F238E27FC236}">
                <a16:creationId xmlns:a16="http://schemas.microsoft.com/office/drawing/2014/main" id="{42AE3849-DD8F-CC48-B51B-EF94AD5BC122}"/>
              </a:ext>
            </a:extLst>
          </p:cNvPr>
          <p:cNvPicPr>
            <a:picLocks noGrp="1" noChangeAspect="1"/>
          </p:cNvPicPr>
          <p:nvPr>
            <p:ph idx="1"/>
          </p:nvPr>
        </p:nvPicPr>
        <p:blipFill>
          <a:blip r:embed="rId3"/>
          <a:stretch>
            <a:fillRect/>
          </a:stretch>
        </p:blipFill>
        <p:spPr>
          <a:xfrm>
            <a:off x="457200" y="1661280"/>
            <a:ext cx="8229600" cy="4594302"/>
          </a:xfrm>
        </p:spPr>
      </p:pic>
      <p:sp>
        <p:nvSpPr>
          <p:cNvPr id="7" name="Oval Callout 6">
            <a:extLst>
              <a:ext uri="{FF2B5EF4-FFF2-40B4-BE49-F238E27FC236}">
                <a16:creationId xmlns:a16="http://schemas.microsoft.com/office/drawing/2014/main" id="{E5F6C45A-6F56-394F-B1B7-CBD2A6838B20}"/>
              </a:ext>
            </a:extLst>
          </p:cNvPr>
          <p:cNvSpPr>
            <a:spLocks noChangeArrowheads="1"/>
          </p:cNvSpPr>
          <p:nvPr/>
        </p:nvSpPr>
        <p:spPr bwMode="auto">
          <a:xfrm>
            <a:off x="7892869" y="1286556"/>
            <a:ext cx="924560" cy="924560"/>
          </a:xfrm>
          <a:prstGeom prst="wedgeEllipseCallout">
            <a:avLst>
              <a:gd name="adj1" fmla="val -70084"/>
              <a:gd name="adj2" fmla="val 99260"/>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10" name="TextBox 9">
            <a:extLst>
              <a:ext uri="{FF2B5EF4-FFF2-40B4-BE49-F238E27FC236}">
                <a16:creationId xmlns:a16="http://schemas.microsoft.com/office/drawing/2014/main" id="{75A9C3BD-98E4-5247-B1C4-B4E5216494BC}"/>
              </a:ext>
            </a:extLst>
          </p:cNvPr>
          <p:cNvSpPr txBox="1"/>
          <p:nvPr/>
        </p:nvSpPr>
        <p:spPr>
          <a:xfrm>
            <a:off x="9095014" y="3282043"/>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8802916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Build a Mushroom (Biosynthesis)</a:t>
            </a:r>
          </a:p>
        </p:txBody>
      </p:sp>
      <p:sp>
        <p:nvSpPr>
          <p:cNvPr id="3" name="Content Placeholder 2"/>
          <p:cNvSpPr>
            <a:spLocks noGrp="1"/>
          </p:cNvSpPr>
          <p:nvPr>
            <p:ph idx="1"/>
          </p:nvPr>
        </p:nvSpPr>
        <p:spPr>
          <a:xfrm>
            <a:off x="457200" y="1380071"/>
            <a:ext cx="8229599" cy="2192862"/>
          </a:xfrm>
        </p:spPr>
        <p:txBody>
          <a:bodyPr>
            <a:normAutofit/>
          </a:bodyPr>
          <a:lstStyle/>
          <a:p>
            <a:pPr marL="0" indent="0">
              <a:buNone/>
            </a:pPr>
            <a:r>
              <a:rPr lang="en-US" dirty="0"/>
              <a:t>Build STARCH molecule by taping 3 </a:t>
            </a:r>
            <a:r>
              <a:rPr lang="en-US" dirty="0">
                <a:solidFill>
                  <a:srgbClr val="0000FF"/>
                </a:solidFill>
              </a:rPr>
              <a:t>glucose</a:t>
            </a:r>
            <a:r>
              <a:rPr lang="en-US" dirty="0">
                <a:solidFill>
                  <a:srgbClr val="008000"/>
                </a:solidFill>
              </a:rPr>
              <a:t> </a:t>
            </a:r>
            <a:r>
              <a:rPr lang="en-US" dirty="0"/>
              <a:t>monomers together. </a:t>
            </a:r>
          </a:p>
          <a:p>
            <a:pPr marL="0" indent="0">
              <a:buNone/>
            </a:pPr>
            <a:r>
              <a:rPr lang="en-US" sz="2000" dirty="0"/>
              <a:t>Notice you will need to remove an –H and –OH from glucose.  Tape these back together to make water.</a:t>
            </a:r>
          </a:p>
          <a:p>
            <a:pPr marL="0" indent="0">
              <a:buNone/>
            </a:pPr>
            <a:endParaRPr lang="en-US" dirty="0"/>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20</a:t>
            </a:fld>
            <a:endParaRPr lang="en-US"/>
          </a:p>
        </p:txBody>
      </p:sp>
      <p:sp>
        <p:nvSpPr>
          <p:cNvPr id="9" name="Right Arrow 8"/>
          <p:cNvSpPr/>
          <p:nvPr/>
        </p:nvSpPr>
        <p:spPr>
          <a:xfrm>
            <a:off x="3490183" y="3275602"/>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3462381" y="3903219"/>
            <a:ext cx="1253068" cy="646331"/>
          </a:xfrm>
          <a:prstGeom prst="rect">
            <a:avLst/>
          </a:prstGeom>
          <a:noFill/>
        </p:spPr>
        <p:txBody>
          <a:bodyPr wrap="square" rtlCol="0">
            <a:spAutoFit/>
          </a:bodyPr>
          <a:lstStyle/>
          <a:p>
            <a:pPr algn="ctr"/>
            <a:r>
              <a:rPr lang="en-US" dirty="0"/>
              <a:t>Chemical change</a:t>
            </a:r>
          </a:p>
        </p:txBody>
      </p:sp>
      <p:pic>
        <p:nvPicPr>
          <p:cNvPr id="11" name="Picture 10"/>
          <p:cNvPicPr>
            <a:picLocks noChangeAspect="1"/>
          </p:cNvPicPr>
          <p:nvPr/>
        </p:nvPicPr>
        <p:blipFill>
          <a:blip r:embed="rId3"/>
          <a:stretch>
            <a:fillRect/>
          </a:stretch>
        </p:blipFill>
        <p:spPr>
          <a:xfrm>
            <a:off x="5150820" y="3298127"/>
            <a:ext cx="3993180" cy="1703323"/>
          </a:xfrm>
          <a:prstGeom prst="rect">
            <a:avLst/>
          </a:prstGeom>
        </p:spPr>
      </p:pic>
      <p:pic>
        <p:nvPicPr>
          <p:cNvPr id="12" name="Picture 11"/>
          <p:cNvPicPr>
            <a:picLocks noChangeAspect="1"/>
          </p:cNvPicPr>
          <p:nvPr/>
        </p:nvPicPr>
        <p:blipFill>
          <a:blip r:embed="rId4"/>
          <a:stretch>
            <a:fillRect/>
          </a:stretch>
        </p:blipFill>
        <p:spPr>
          <a:xfrm rot="5400000">
            <a:off x="7037436" y="4781589"/>
            <a:ext cx="408796" cy="1552247"/>
          </a:xfrm>
          <a:prstGeom prst="rect">
            <a:avLst/>
          </a:prstGeom>
        </p:spPr>
      </p:pic>
      <p:pic>
        <p:nvPicPr>
          <p:cNvPr id="15" name="Picture 14"/>
          <p:cNvPicPr>
            <a:picLocks noChangeAspect="1"/>
          </p:cNvPicPr>
          <p:nvPr/>
        </p:nvPicPr>
        <p:blipFill>
          <a:blip r:embed="rId5"/>
          <a:stretch>
            <a:fillRect/>
          </a:stretch>
        </p:blipFill>
        <p:spPr>
          <a:xfrm>
            <a:off x="1788682" y="3383543"/>
            <a:ext cx="1673699" cy="1620378"/>
          </a:xfrm>
          <a:prstGeom prst="rect">
            <a:avLst/>
          </a:prstGeom>
        </p:spPr>
      </p:pic>
      <p:pic>
        <p:nvPicPr>
          <p:cNvPr id="16" name="Picture 15"/>
          <p:cNvPicPr>
            <a:picLocks noChangeAspect="1"/>
          </p:cNvPicPr>
          <p:nvPr/>
        </p:nvPicPr>
        <p:blipFill>
          <a:blip r:embed="rId5"/>
          <a:stretch>
            <a:fillRect/>
          </a:stretch>
        </p:blipFill>
        <p:spPr>
          <a:xfrm>
            <a:off x="1515525" y="5052052"/>
            <a:ext cx="1673699" cy="1620378"/>
          </a:xfrm>
          <a:prstGeom prst="rect">
            <a:avLst/>
          </a:prstGeom>
        </p:spPr>
      </p:pic>
      <p:pic>
        <p:nvPicPr>
          <p:cNvPr id="21" name="Picture 20"/>
          <p:cNvPicPr>
            <a:picLocks noChangeAspect="1"/>
          </p:cNvPicPr>
          <p:nvPr/>
        </p:nvPicPr>
        <p:blipFill>
          <a:blip r:embed="rId5"/>
          <a:stretch>
            <a:fillRect/>
          </a:stretch>
        </p:blipFill>
        <p:spPr>
          <a:xfrm>
            <a:off x="18245" y="3535943"/>
            <a:ext cx="1673699" cy="1620378"/>
          </a:xfrm>
          <a:prstGeom prst="rect">
            <a:avLst/>
          </a:prstGeom>
        </p:spPr>
      </p:pic>
    </p:spTree>
    <p:extLst>
      <p:ext uri="{BB962C8B-B14F-4D97-AF65-F5344CB8AC3E}">
        <p14:creationId xmlns:p14="http://schemas.microsoft.com/office/powerpoint/2010/main" val="3741509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172849" y="5605272"/>
            <a:ext cx="160511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Starch polymer</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82461" y="1146554"/>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4714" y="3991331"/>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0417" y="2895600"/>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184738" y="2669941"/>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8955777">
            <a:off x="1876013" y="2323901"/>
            <a:ext cx="4875429" cy="1789714"/>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descr="C:\Documents and Settings\Craig Douglas\My Documents\for JJ\Systems &amp; Scale\molecules\water0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1893" y="2185489"/>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descr="C:\Documents and Settings\Craig Douglas\My Documents\for JJ\Systems &amp; Scale\molecules\water0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4951" y="4345676"/>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descr="C:\Documents and Settings\Craig Douglas\My Documents\for JJ\Systems &amp; Scale\molecules\water0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95144" y="3836914"/>
            <a:ext cx="731524" cy="347552"/>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21</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69101" y="5605272"/>
            <a:ext cx="12002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br>
              <a:rPr lang="en-US" dirty="0">
                <a:latin typeface="Calibri" pitchFamily="34" charset="0"/>
              </a:rPr>
            </a:br>
            <a:r>
              <a:rPr lang="en-US" dirty="0">
                <a:latin typeface="Calibri" pitchFamily="34" charset="0"/>
              </a:rPr>
              <a:t>monomers</a:t>
            </a:r>
          </a:p>
        </p:txBody>
      </p:sp>
    </p:spTree>
    <p:extLst>
      <p:ext uri="{BB962C8B-B14F-4D97-AF65-F5344CB8AC3E}">
        <p14:creationId xmlns:p14="http://schemas.microsoft.com/office/powerpoint/2010/main" val="393626154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2.22222E-6 6.91649E-7 L 0.3125 -0.01989 " pathEditMode="relative" rAng="0" ptsTypes="AA">
                                      <p:cBhvr>
                                        <p:cTn id="32" dur="2000" fill="hold"/>
                                        <p:tgtEl>
                                          <p:spTgt spid="44"/>
                                        </p:tgtEl>
                                        <p:attrNameLst>
                                          <p:attrName>ppt_x</p:attrName>
                                          <p:attrName>ppt_y</p:attrName>
                                        </p:attrNameLst>
                                      </p:cBhvr>
                                      <p:rCtr x="15625" y="-995"/>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3125 -0.01968 C 0.3118 -0.01667 0.31215 -0.01574 0.31111 -0.01829 C 0.31059 -0.01945 0.31059 -0.02153 0.30972 -0.02153 C 0.30903 -0.02153 0.31041 -0.01968 0.31111 -0.01922 C 0.31267 -0.01806 0.31423 -0.01783 0.31597 -0.01736 C 0.31528 -0.01806 0.3092 -0.02338 0.31215 -0.02199 C 0.31285 -0.02222 0.31354 -0.02246 0.31423 -0.02246 C 0.31458 -0.02246 0.31337 -0.02246 0.31319 -0.02199 C 0.3125 -0.02084 0.31163 -0.01875 0.31215 -0.01736 C 0.31232 -0.01667 0.31319 -0.01852 0.31319 -0.01922 C 0.31319 -0.01968 0.3125 -0.01806 0.31215 -0.01829 C 0.3118 -0.01852 0.31232 -0.01922 0.3125 -0.01968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38889E-6 0.00024 L 0.28837 -0.02847 " pathEditMode="relative" rAng="0" ptsTypes="AA">
                                      <p:cBhvr>
                                        <p:cTn id="79" dur="2000" fill="hold"/>
                                        <p:tgtEl>
                                          <p:spTgt spid="47"/>
                                        </p:tgtEl>
                                        <p:attrNameLst>
                                          <p:attrName>ppt_x</p:attrName>
                                          <p:attrName>ppt_y</p:attrName>
                                        </p:attrNameLst>
                                      </p:cBhvr>
                                      <p:rCtr x="14410" y="-1435"/>
                                    </p:animMotion>
                                  </p:childTnLst>
                                </p:cTn>
                              </p:par>
                              <p:par>
                                <p:cTn id="80" presetID="0" presetClass="path" presetSubtype="0" accel="50000" decel="50000" fill="hold" nodeType="withEffect">
                                  <p:stCondLst>
                                    <p:cond delay="0"/>
                                  </p:stCondLst>
                                  <p:childTnLst>
                                    <p:animMotion origin="layout" path="M -3.05556E-6 -1.48148E-6 L 0.3349 -0.13009 " pathEditMode="relative" rAng="0" ptsTypes="AA">
                                      <p:cBhvr>
                                        <p:cTn id="81" dur="2000" fill="hold"/>
                                        <p:tgtEl>
                                          <p:spTgt spid="49"/>
                                        </p:tgtEl>
                                        <p:attrNameLst>
                                          <p:attrName>ppt_x</p:attrName>
                                          <p:attrName>ppt_y</p:attrName>
                                        </p:attrNameLst>
                                      </p:cBhvr>
                                      <p:rCtr x="16736" y="-6505"/>
                                    </p:animMotion>
                                  </p:childTnLst>
                                </p:cTn>
                              </p:par>
                              <p:par>
                                <p:cTn id="82" presetID="0" presetClass="path" presetSubtype="0" accel="50000" decel="50000" fill="hold" nodeType="withEffect">
                                  <p:stCondLst>
                                    <p:cond delay="0"/>
                                  </p:stCondLst>
                                  <p:childTnLst>
                                    <p:animMotion origin="layout" path="M -3.33333E-6 -9.808E-7 L 0.3165 0.03354 " pathEditMode="relative" rAng="0" ptsTypes="AA">
                                      <p:cBhvr>
                                        <p:cTn id="83" dur="2000" fill="hold"/>
                                        <p:tgtEl>
                                          <p:spTgt spid="53"/>
                                        </p:tgtEl>
                                        <p:attrNameLst>
                                          <p:attrName>ppt_x</p:attrName>
                                          <p:attrName>ppt_y</p:attrName>
                                        </p:attrNameLst>
                                      </p:cBhvr>
                                      <p:rCtr x="15816" y="1666"/>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172849" y="5605272"/>
            <a:ext cx="160511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Starch polymer</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82461" y="1150962"/>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4714" y="3995739"/>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0417" y="2900008"/>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184738" y="2674349"/>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8955777">
            <a:off x="1876014" y="2323901"/>
            <a:ext cx="4875427" cy="1789714"/>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271893" y="2188506"/>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224951" y="4348693"/>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895144" y="3839931"/>
            <a:ext cx="731524" cy="341518"/>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22</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69101" y="5605272"/>
            <a:ext cx="12002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br>
              <a:rPr lang="en-US" dirty="0">
                <a:latin typeface="Calibri" pitchFamily="34" charset="0"/>
              </a:rPr>
            </a:br>
            <a:r>
              <a:rPr lang="en-US" dirty="0">
                <a:latin typeface="Calibri" pitchFamily="34" charset="0"/>
              </a:rPr>
              <a:t>monomers</a:t>
            </a:r>
          </a:p>
        </p:txBody>
      </p:sp>
      <p:pic>
        <p:nvPicPr>
          <p:cNvPr id="22" name="Reactant energy type"/>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95421"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roduct energy type"/>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69116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25"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spTree>
    <p:extLst>
      <p:ext uri="{BB962C8B-B14F-4D97-AF65-F5344CB8AC3E}">
        <p14:creationId xmlns:p14="http://schemas.microsoft.com/office/powerpoint/2010/main" val="349666938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2.22222E-6 6.91649E-7 L 0.3125 -0.01989 " pathEditMode="relative" rAng="0" ptsTypes="AA">
                                      <p:cBhvr>
                                        <p:cTn id="32" dur="2000" fill="hold"/>
                                        <p:tgtEl>
                                          <p:spTgt spid="44"/>
                                        </p:tgtEl>
                                        <p:attrNameLst>
                                          <p:attrName>ppt_x</p:attrName>
                                          <p:attrName>ppt_y</p:attrName>
                                        </p:attrNameLst>
                                      </p:cBhvr>
                                      <p:rCtr x="15625" y="-995"/>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3125 -0.01968 C 0.3118 -0.01667 0.31215 -0.01574 0.31111 -0.01829 C 0.31059 -0.01945 0.31059 -0.02153 0.30972 -0.02153 C 0.30903 -0.02153 0.31041 -0.01968 0.31111 -0.01922 C 0.31267 -0.01806 0.31423 -0.01783 0.31597 -0.01736 C 0.31528 -0.01806 0.3092 -0.02338 0.31215 -0.02199 C 0.31285 -0.02222 0.31354 -0.02246 0.31423 -0.02246 C 0.31458 -0.02246 0.31337 -0.02246 0.31319 -0.02199 C 0.3125 -0.02084 0.31163 -0.01875 0.31215 -0.01736 C 0.31232 -0.01667 0.31319 -0.01852 0.31319 -0.01922 C 0.31319 -0.01968 0.3125 -0.01806 0.31215 -0.01829 C 0.3118 -0.01852 0.31232 -0.01922 0.3125 -0.01968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22"/>
                                        </p:tgtEl>
                                      </p:cBhvr>
                                    </p:animEffect>
                                    <p:set>
                                      <p:cBhvr>
                                        <p:cTn id="58" dur="1" fill="hold">
                                          <p:stCondLst>
                                            <p:cond delay="499"/>
                                          </p:stCondLst>
                                        </p:cTn>
                                        <p:tgtEl>
                                          <p:spTgt spid="22"/>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38889E-6 0.00024 L 0.28837 -0.02847 " pathEditMode="relative" rAng="0" ptsTypes="AA">
                                      <p:cBhvr>
                                        <p:cTn id="82" dur="2000" fill="hold"/>
                                        <p:tgtEl>
                                          <p:spTgt spid="47"/>
                                        </p:tgtEl>
                                        <p:attrNameLst>
                                          <p:attrName>ppt_x</p:attrName>
                                          <p:attrName>ppt_y</p:attrName>
                                        </p:attrNameLst>
                                      </p:cBhvr>
                                      <p:rCtr x="14410" y="-1435"/>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49"/>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53"/>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50"/>
                                        </p:tgtEl>
                                        <p:attrNameLst>
                                          <p:attrName>ppt_x</p:attrName>
                                          <p:attrName>ppt_y</p:attrName>
                                        </p:attrNameLst>
                                      </p:cBhvr>
                                      <p:rCtr x="13628" y="643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500"/>
                                        <p:tgtEl>
                                          <p:spTgt spid="2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Connecting Questions about Processes at Different Scales: Digestion</a:t>
            </a:r>
          </a:p>
        </p:txBody>
      </p:sp>
      <p:sp>
        <p:nvSpPr>
          <p:cNvPr id="3" name="Slide Number Placeholder 2"/>
          <p:cNvSpPr>
            <a:spLocks noGrp="1"/>
          </p:cNvSpPr>
          <p:nvPr>
            <p:ph type="sldNum" sz="quarter" idx="12"/>
          </p:nvPr>
        </p:nvSpPr>
        <p:spPr/>
        <p:txBody>
          <a:bodyPr/>
          <a:lstStyle/>
          <a:p>
            <a:pPr>
              <a:defRPr/>
            </a:pPr>
            <a:fld id="{5D792AEC-9DB8-45F6-BF24-EC4A02790AA9}" type="slidenum">
              <a:rPr lang="en-US"/>
              <a:pPr>
                <a:defRPr/>
              </a:pPr>
              <a:t>3</a:t>
            </a:fld>
            <a:endParaRPr lang="en-US"/>
          </a:p>
        </p:txBody>
      </p:sp>
      <p:graphicFrame>
        <p:nvGraphicFramePr>
          <p:cNvPr id="6" name="Content Placeholder 4"/>
          <p:cNvGraphicFramePr>
            <a:graphicFrameLocks noGrp="1"/>
          </p:cNvGraphicFramePr>
          <p:nvPr>
            <p:ph sz="half" idx="2"/>
            <p:extLst>
              <p:ext uri="{D42A27DB-BD31-4B8C-83A1-F6EECF244321}">
                <p14:modId xmlns:p14="http://schemas.microsoft.com/office/powerpoint/2010/main" val="120193711"/>
              </p:ext>
            </p:extLst>
          </p:nvPr>
        </p:nvGraphicFramePr>
        <p:xfrm>
          <a:off x="457200" y="1911929"/>
          <a:ext cx="8229600" cy="4073235"/>
        </p:xfrm>
        <a:graphic>
          <a:graphicData uri="http://schemas.openxmlformats.org/drawingml/2006/table">
            <a:tbl>
              <a:tblPr firstRow="1" bandRow="1">
                <a:tableStyleId>{7E9639D4-E3E2-4D34-9284-5A2195B3D0D7}</a:tableStyleId>
              </a:tblPr>
              <a:tblGrid>
                <a:gridCol w="2761202">
                  <a:extLst>
                    <a:ext uri="{9D8B030D-6E8A-4147-A177-3AD203B41FA5}">
                      <a16:colId xmlns:a16="http://schemas.microsoft.com/office/drawing/2014/main" val="20000"/>
                    </a:ext>
                  </a:extLst>
                </a:gridCol>
                <a:gridCol w="5468398">
                  <a:extLst>
                    <a:ext uri="{9D8B030D-6E8A-4147-A177-3AD203B41FA5}">
                      <a16:colId xmlns:a16="http://schemas.microsoft.com/office/drawing/2014/main" val="20001"/>
                    </a:ext>
                  </a:extLst>
                </a:gridCol>
              </a:tblGrid>
              <a:tr h="588805">
                <a:tc>
                  <a:txBody>
                    <a:bodyPr/>
                    <a:lstStyle/>
                    <a:p>
                      <a:pPr algn="ctr"/>
                      <a:r>
                        <a:rPr lang="en-US" sz="2400" dirty="0"/>
                        <a:t>Scale</a:t>
                      </a:r>
                    </a:p>
                  </a:txBody>
                  <a:tcPr marL="44873" marR="44873"/>
                </a:tc>
                <a:tc>
                  <a:txBody>
                    <a:bodyPr/>
                    <a:lstStyle/>
                    <a:p>
                      <a:pPr algn="ctr"/>
                      <a:r>
                        <a:rPr lang="en-US" sz="2400" dirty="0"/>
                        <a:t>Unanswered Questions</a:t>
                      </a:r>
                    </a:p>
                  </a:txBody>
                  <a:tcPr marL="44873" marR="44873"/>
                </a:tc>
                <a:extLst>
                  <a:ext uri="{0D108BD9-81ED-4DB2-BD59-A6C34878D82A}">
                    <a16:rowId xmlns:a16="http://schemas.microsoft.com/office/drawing/2014/main" val="10000"/>
                  </a:ext>
                </a:extLst>
              </a:tr>
              <a:tr h="1016292">
                <a:tc>
                  <a:txBody>
                    <a:bodyPr/>
                    <a:lstStyle/>
                    <a:p>
                      <a:r>
                        <a:rPr lang="en-US" sz="2000" dirty="0"/>
                        <a:t>Macroscopic</a:t>
                      </a:r>
                      <a:r>
                        <a:rPr lang="en-US" sz="2000" baseline="0" dirty="0"/>
                        <a:t> Scale</a:t>
                      </a:r>
                      <a:endParaRPr lang="en-US" sz="2000" dirty="0"/>
                    </a:p>
                  </a:txBody>
                  <a:tcPr marL="44873" marR="44873" anchor="ctr"/>
                </a:tc>
                <a:tc>
                  <a:txBody>
                    <a:bodyPr/>
                    <a:lstStyle/>
                    <a:p>
                      <a:r>
                        <a:rPr lang="en-US" sz="2000" dirty="0"/>
                        <a:t>How do</a:t>
                      </a:r>
                      <a:r>
                        <a:rPr lang="en-US" sz="2000" baseline="0" dirty="0"/>
                        <a:t> fungi </a:t>
                      </a:r>
                      <a:r>
                        <a:rPr lang="en-US" sz="2000" dirty="0"/>
                        <a:t>get food to all of their cells?</a:t>
                      </a:r>
                    </a:p>
                  </a:txBody>
                  <a:tcPr marL="44873" marR="44873" anchor="ctr"/>
                </a:tc>
                <a:extLst>
                  <a:ext uri="{0D108BD9-81ED-4DB2-BD59-A6C34878D82A}">
                    <a16:rowId xmlns:a16="http://schemas.microsoft.com/office/drawing/2014/main" val="10001"/>
                  </a:ext>
                </a:extLst>
              </a:tr>
              <a:tr h="1016292">
                <a:tc>
                  <a:txBody>
                    <a:bodyPr/>
                    <a:lstStyle/>
                    <a:p>
                      <a:r>
                        <a:rPr lang="en-US" sz="2000" dirty="0"/>
                        <a:t>Microscopic</a:t>
                      </a:r>
                      <a:r>
                        <a:rPr lang="en-US" sz="2000" baseline="0" dirty="0"/>
                        <a:t> Scale</a:t>
                      </a:r>
                      <a:endParaRPr lang="en-US" sz="2000" dirty="0"/>
                    </a:p>
                  </a:txBody>
                  <a:tcPr marL="44873" marR="44873" anchor="ctr"/>
                </a:tc>
                <a:tc>
                  <a:txBody>
                    <a:bodyPr/>
                    <a:lstStyle/>
                    <a:p>
                      <a:r>
                        <a:rPr lang="en-US" sz="2000" dirty="0"/>
                        <a:t>How do</a:t>
                      </a:r>
                      <a:r>
                        <a:rPr lang="en-US" sz="2000" baseline="0" dirty="0"/>
                        <a:t> food molecules get into the fungi’s hyphae?</a:t>
                      </a:r>
                    </a:p>
                  </a:txBody>
                  <a:tcPr marL="44873" marR="44873" anchor="ctr"/>
                </a:tc>
                <a:extLst>
                  <a:ext uri="{0D108BD9-81ED-4DB2-BD59-A6C34878D82A}">
                    <a16:rowId xmlns:a16="http://schemas.microsoft.com/office/drawing/2014/main" val="10002"/>
                  </a:ext>
                </a:extLst>
              </a:tr>
              <a:tr h="1451846">
                <a:tc>
                  <a:txBody>
                    <a:bodyPr/>
                    <a:lstStyle/>
                    <a:p>
                      <a:r>
                        <a:rPr lang="en-US" sz="2000" dirty="0"/>
                        <a:t>Atomic-Molecular</a:t>
                      </a:r>
                      <a:r>
                        <a:rPr lang="en-US" sz="2000" baseline="0" dirty="0"/>
                        <a:t> Scale</a:t>
                      </a:r>
                      <a:endParaRPr lang="en-US" sz="2000"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How are molecules in food changed chemically so that fungal</a:t>
                      </a:r>
                      <a:r>
                        <a:rPr lang="en-US" sz="2000" baseline="0" dirty="0"/>
                        <a:t> </a:t>
                      </a:r>
                      <a:r>
                        <a:rPr lang="en-US" sz="2000" dirty="0"/>
                        <a:t>cells can</a:t>
                      </a:r>
                      <a:r>
                        <a:rPr lang="en-US" sz="2000" baseline="0" dirty="0"/>
                        <a:t> use them?</a:t>
                      </a:r>
                    </a:p>
                  </a:txBody>
                  <a:tcPr marL="44873" marR="44873"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36296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457200" y="457200"/>
            <a:ext cx="8229600" cy="595471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4</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9" name="Oval 8"/>
          <p:cNvSpPr/>
          <p:nvPr/>
        </p:nvSpPr>
        <p:spPr>
          <a:xfrm>
            <a:off x="3441939" y="2484408"/>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Title 1"/>
          <p:cNvSpPr>
            <a:spLocks noGrp="1"/>
          </p:cNvSpPr>
          <p:nvPr>
            <p:ph type="title"/>
          </p:nvPr>
        </p:nvSpPr>
        <p:spPr>
          <a:xfrm>
            <a:off x="457200" y="400301"/>
            <a:ext cx="8229600" cy="992188"/>
          </a:xfrm>
        </p:spPr>
        <p:txBody>
          <a:bodyPr/>
          <a:lstStyle/>
          <a:p>
            <a:r>
              <a:rPr lang="en-US" dirty="0"/>
              <a:t>How do fungi get food to all of their cells?</a:t>
            </a:r>
          </a:p>
        </p:txBody>
      </p:sp>
    </p:spTree>
    <p:extLst>
      <p:ext uri="{BB962C8B-B14F-4D97-AF65-F5344CB8AC3E}">
        <p14:creationId xmlns:p14="http://schemas.microsoft.com/office/powerpoint/2010/main" val="3512402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During digestion, large organic molecules are broken down into small organic molecules</a:t>
            </a:r>
          </a:p>
        </p:txBody>
      </p:sp>
      <p:sp>
        <p:nvSpPr>
          <p:cNvPr id="3" name="Content Placeholder 2"/>
          <p:cNvSpPr>
            <a:spLocks noGrp="1"/>
          </p:cNvSpPr>
          <p:nvPr>
            <p:ph idx="1"/>
          </p:nvPr>
        </p:nvSpPr>
        <p:spPr>
          <a:xfrm>
            <a:off x="457200" y="1504826"/>
            <a:ext cx="4148667" cy="4906748"/>
          </a:xfrm>
        </p:spPr>
        <p:txBody>
          <a:bodyPr/>
          <a:lstStyle/>
          <a:p>
            <a:pPr marL="0" indent="0" algn="ctr">
              <a:buNone/>
            </a:pPr>
            <a:r>
              <a:rPr lang="en-US" dirty="0"/>
              <a:t>LARGE = Polymer</a:t>
            </a: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5</a:t>
            </a:fld>
            <a:endParaRPr lang="en-US"/>
          </a:p>
        </p:txBody>
      </p:sp>
      <p:sp>
        <p:nvSpPr>
          <p:cNvPr id="5" name="Content Placeholder 2"/>
          <p:cNvSpPr txBox="1">
            <a:spLocks/>
          </p:cNvSpPr>
          <p:nvPr/>
        </p:nvSpPr>
        <p:spPr>
          <a:xfrm>
            <a:off x="4538133" y="1481228"/>
            <a:ext cx="4148667" cy="49067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dirty="0"/>
              <a:t>SMALL = Monomers</a:t>
            </a:r>
          </a:p>
        </p:txBody>
      </p:sp>
      <p:sp>
        <p:nvSpPr>
          <p:cNvPr id="12" name="TextBox 11"/>
          <p:cNvSpPr txBox="1"/>
          <p:nvPr/>
        </p:nvSpPr>
        <p:spPr>
          <a:xfrm>
            <a:off x="1824351" y="4335284"/>
            <a:ext cx="1828800" cy="461665"/>
          </a:xfrm>
          <a:prstGeom prst="rect">
            <a:avLst/>
          </a:prstGeom>
          <a:noFill/>
        </p:spPr>
        <p:txBody>
          <a:bodyPr wrap="square" rtlCol="0">
            <a:spAutoFit/>
          </a:bodyPr>
          <a:lstStyle/>
          <a:p>
            <a:r>
              <a:rPr lang="en-US" sz="2400" b="1" dirty="0"/>
              <a:t>STARCH</a:t>
            </a:r>
          </a:p>
        </p:txBody>
      </p:sp>
      <p:sp>
        <p:nvSpPr>
          <p:cNvPr id="13" name="TextBox 12"/>
          <p:cNvSpPr txBox="1"/>
          <p:nvPr/>
        </p:nvSpPr>
        <p:spPr>
          <a:xfrm>
            <a:off x="5475396" y="5427834"/>
            <a:ext cx="1828800" cy="830997"/>
          </a:xfrm>
          <a:prstGeom prst="rect">
            <a:avLst/>
          </a:prstGeom>
          <a:noFill/>
        </p:spPr>
        <p:txBody>
          <a:bodyPr wrap="square" rtlCol="0">
            <a:spAutoFit/>
          </a:bodyPr>
          <a:lstStyle/>
          <a:p>
            <a:r>
              <a:rPr lang="en-US" sz="2400" b="1" dirty="0"/>
              <a:t>GLUCOSE (SUGAR)</a:t>
            </a:r>
          </a:p>
        </p:txBody>
      </p:sp>
      <p:pic>
        <p:nvPicPr>
          <p:cNvPr id="1026" name="Picture 2" descr="C:\Documents and Settings\Craig Douglas\My Documents\for JJ\Systems &amp; Scale\molecules\starch 06 labeled.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4150" y="3065739"/>
            <a:ext cx="4789056" cy="1500377"/>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38047" y="2328385"/>
            <a:ext cx="1600092" cy="1067500"/>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61313" y="4474653"/>
            <a:ext cx="1600092" cy="1067500"/>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61359" y="3400852"/>
            <a:ext cx="1600092" cy="1067500"/>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86708" y="2361501"/>
            <a:ext cx="1600092" cy="1067500"/>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77898" y="4566116"/>
            <a:ext cx="1600092" cy="1067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58392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2180"/>
            <a:ext cx="8229600" cy="992188"/>
          </a:xfrm>
        </p:spPr>
        <p:txBody>
          <a:bodyPr>
            <a:normAutofit/>
          </a:bodyPr>
          <a:lstStyle/>
          <a:p>
            <a:r>
              <a:rPr lang="en-US" sz="3600" b="1" dirty="0"/>
              <a:t>How Atoms Bond Together in Molecules</a:t>
            </a:r>
          </a:p>
        </p:txBody>
      </p:sp>
      <p:sp>
        <p:nvSpPr>
          <p:cNvPr id="3" name="Content Placeholder 2"/>
          <p:cNvSpPr>
            <a:spLocks noGrp="1"/>
          </p:cNvSpPr>
          <p:nvPr>
            <p:ph idx="1"/>
          </p:nvPr>
        </p:nvSpPr>
        <p:spPr>
          <a:xfrm>
            <a:off x="457200" y="1254378"/>
            <a:ext cx="8229600" cy="4906748"/>
          </a:xfrm>
        </p:spPr>
        <p:txBody>
          <a:bodyPr>
            <a:normAutofit fontScale="92500" lnSpcReduction="20000"/>
          </a:bodyPr>
          <a:lstStyle/>
          <a:p>
            <a:r>
              <a:rPr lang="en-US" dirty="0"/>
              <a:t>Atoms in stable molecules always have a certain number of bonds to other atoms:</a:t>
            </a:r>
          </a:p>
          <a:p>
            <a:pPr lvl="1"/>
            <a:r>
              <a:rPr lang="en-US" dirty="0"/>
              <a:t>Carbon: 4 bonds</a:t>
            </a:r>
          </a:p>
          <a:p>
            <a:pPr lvl="1"/>
            <a:r>
              <a:rPr lang="en-US" dirty="0"/>
              <a:t>Oxygen: 2 bonds</a:t>
            </a:r>
          </a:p>
          <a:p>
            <a:pPr lvl="1"/>
            <a:r>
              <a:rPr lang="en-US" dirty="0"/>
              <a:t>Hydrogen: 1 bond</a:t>
            </a:r>
          </a:p>
          <a:p>
            <a:r>
              <a:rPr lang="en-US" dirty="0"/>
              <a:t>Oxygen atoms do NOT bond to other oxygen atoms if they can bond to carbon or hydrogen instead.</a:t>
            </a:r>
          </a:p>
          <a:p>
            <a:r>
              <a:rPr lang="en-US" b="1" dirty="0"/>
              <a:t>Chemical energy </a:t>
            </a:r>
            <a:r>
              <a:rPr lang="en-US" dirty="0"/>
              <a:t>is stored in bonds between atoms</a:t>
            </a:r>
          </a:p>
          <a:p>
            <a:pPr lvl="1"/>
            <a:r>
              <a:rPr lang="en-US" dirty="0"/>
              <a:t>Some bonds (C-C and C-H) have </a:t>
            </a:r>
            <a:r>
              <a:rPr lang="en-US" b="1" dirty="0"/>
              <a:t>high </a:t>
            </a:r>
            <a:r>
              <a:rPr lang="en-US" dirty="0"/>
              <a:t>chemical energy</a:t>
            </a:r>
          </a:p>
          <a:p>
            <a:pPr lvl="1"/>
            <a:r>
              <a:rPr lang="en-US" dirty="0"/>
              <a:t>Other bonds (C-O and O-H) have </a:t>
            </a:r>
            <a:r>
              <a:rPr lang="en-US" b="1" dirty="0"/>
              <a:t>low</a:t>
            </a:r>
            <a:r>
              <a:rPr lang="en-US" dirty="0"/>
              <a:t> chemical energy</a:t>
            </a:r>
          </a:p>
        </p:txBody>
      </p:sp>
      <p:sp>
        <p:nvSpPr>
          <p:cNvPr id="7" name="AutoShape 2" descr="Displaying glucose for cutting08.png"/>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2709" y="1609725"/>
            <a:ext cx="1804210" cy="1762604"/>
          </a:xfrm>
          <a:prstGeom prst="rect">
            <a:avLst/>
          </a:prstGeom>
        </p:spPr>
      </p:pic>
      <p:sp>
        <p:nvSpPr>
          <p:cNvPr id="4" name="Slide Number Placeholder 3">
            <a:extLst>
              <a:ext uri="{FF2B5EF4-FFF2-40B4-BE49-F238E27FC236}">
                <a16:creationId xmlns:a16="http://schemas.microsoft.com/office/drawing/2014/main" id="{77BFF753-5B37-4104-8BDA-B64938C91C41}"/>
              </a:ext>
            </a:extLst>
          </p:cNvPr>
          <p:cNvSpPr>
            <a:spLocks noGrp="1"/>
          </p:cNvSpPr>
          <p:nvPr>
            <p:ph type="sldNum" sz="quarter" idx="10"/>
          </p:nvPr>
        </p:nvSpPr>
        <p:spPr/>
        <p:txBody>
          <a:bodyPr/>
          <a:lstStyle/>
          <a:p>
            <a:pPr>
              <a:defRPr/>
            </a:pPr>
            <a:fld id="{D07E269F-9726-44B7-92E4-7A50054E190B}" type="slidenum">
              <a:rPr lang="en-US" smtClean="0"/>
              <a:pPr>
                <a:defRPr/>
              </a:pPr>
              <a:t>6</a:t>
            </a:fld>
            <a:endParaRPr lang="en-US"/>
          </a:p>
        </p:txBody>
      </p:sp>
    </p:spTree>
    <p:extLst>
      <p:ext uri="{BB962C8B-B14F-4D97-AF65-F5344CB8AC3E}">
        <p14:creationId xmlns:p14="http://schemas.microsoft.com/office/powerpoint/2010/main" val="559197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65" y="123616"/>
            <a:ext cx="8382000" cy="992402"/>
          </a:xfrm>
        </p:spPr>
        <p:txBody>
          <a:bodyPr>
            <a:normAutofit fontScale="90000"/>
          </a:bodyPr>
          <a:lstStyle/>
          <a:p>
            <a:r>
              <a:rPr lang="en-US" dirty="0"/>
              <a:t>Breakdown Protein Molecules (Digestion)</a:t>
            </a:r>
          </a:p>
        </p:txBody>
      </p:sp>
      <p:sp>
        <p:nvSpPr>
          <p:cNvPr id="3" name="Content Placeholder 2"/>
          <p:cNvSpPr>
            <a:spLocks noGrp="1"/>
          </p:cNvSpPr>
          <p:nvPr>
            <p:ph idx="1"/>
          </p:nvPr>
        </p:nvSpPr>
        <p:spPr>
          <a:xfrm>
            <a:off x="457200" y="1219130"/>
            <a:ext cx="8229600" cy="4876800"/>
          </a:xfrm>
        </p:spPr>
        <p:txBody>
          <a:bodyPr>
            <a:normAutofit/>
          </a:bodyPr>
          <a:lstStyle/>
          <a:p>
            <a:pPr marL="0" indent="0">
              <a:buNone/>
            </a:pPr>
            <a:r>
              <a:rPr lang="en-US" sz="2800" dirty="0"/>
              <a:t>Let’s focus on what happens to PROTEIN in food.</a:t>
            </a:r>
          </a:p>
          <a:p>
            <a:pPr marL="0" indent="0">
              <a:buNone/>
            </a:pPr>
            <a:r>
              <a:rPr lang="en-US" sz="2000" dirty="0"/>
              <a:t>(Put the other food molecules to the side for now.)</a:t>
            </a:r>
            <a:endParaRPr lang="en-US" sz="1400" dirty="0"/>
          </a:p>
          <a:p>
            <a:pPr marL="0" indent="0">
              <a:buNone/>
            </a:pPr>
            <a:r>
              <a:rPr lang="en-US" sz="2800" dirty="0"/>
              <a:t>Digest PROTEIN molecules by cutting the protein into individual </a:t>
            </a:r>
            <a:r>
              <a:rPr lang="en-US" sz="2800" dirty="0">
                <a:solidFill>
                  <a:srgbClr val="FF0000"/>
                </a:solidFill>
              </a:rPr>
              <a:t>amino acids</a:t>
            </a:r>
            <a:r>
              <a:rPr lang="en-US" sz="2800" dirty="0"/>
              <a:t>.  </a:t>
            </a:r>
          </a:p>
          <a:p>
            <a:pPr marL="0" indent="0">
              <a:spcBef>
                <a:spcPts val="0"/>
              </a:spcBef>
              <a:buNone/>
            </a:pPr>
            <a:r>
              <a:rPr lang="en-US" sz="2000" dirty="0"/>
              <a:t>Notice that after you cut the protein apart there are bonds without atoms.  Cut up water molecules to tape an –H and –OH to every amino acid.</a:t>
            </a: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7</a:t>
            </a:fld>
            <a:endParaRPr lang="en-US"/>
          </a:p>
        </p:txBody>
      </p:sp>
      <p:sp>
        <p:nvSpPr>
          <p:cNvPr id="27" name="TextBox 26"/>
          <p:cNvSpPr txBox="1"/>
          <p:nvPr/>
        </p:nvSpPr>
        <p:spPr>
          <a:xfrm>
            <a:off x="4173777" y="4809469"/>
            <a:ext cx="1253068" cy="646331"/>
          </a:xfrm>
          <a:prstGeom prst="rect">
            <a:avLst/>
          </a:prstGeom>
          <a:noFill/>
        </p:spPr>
        <p:txBody>
          <a:bodyPr wrap="square" rtlCol="0">
            <a:spAutoFit/>
          </a:bodyPr>
          <a:lstStyle/>
          <a:p>
            <a:pPr algn="ctr"/>
            <a:r>
              <a:rPr lang="en-US" dirty="0"/>
              <a:t>Chemical change</a:t>
            </a:r>
          </a:p>
        </p:txBody>
      </p:sp>
      <p:pic>
        <p:nvPicPr>
          <p:cNvPr id="7" name="Picture 6"/>
          <p:cNvPicPr>
            <a:picLocks noChangeAspect="1"/>
          </p:cNvPicPr>
          <p:nvPr/>
        </p:nvPicPr>
        <p:blipFill>
          <a:blip r:embed="rId3"/>
          <a:stretch>
            <a:fillRect/>
          </a:stretch>
        </p:blipFill>
        <p:spPr>
          <a:xfrm rot="5400000">
            <a:off x="1116591" y="3032848"/>
            <a:ext cx="1962702" cy="4199573"/>
          </a:xfrm>
          <a:prstGeom prst="rect">
            <a:avLst/>
          </a:prstGeom>
        </p:spPr>
      </p:pic>
      <p:pic>
        <p:nvPicPr>
          <p:cNvPr id="8" name="Picture 7"/>
          <p:cNvPicPr>
            <a:picLocks noChangeAspect="1"/>
          </p:cNvPicPr>
          <p:nvPr/>
        </p:nvPicPr>
        <p:blipFill>
          <a:blip r:embed="rId4"/>
          <a:stretch>
            <a:fillRect/>
          </a:stretch>
        </p:blipFill>
        <p:spPr>
          <a:xfrm>
            <a:off x="713251" y="6113986"/>
            <a:ext cx="2263629" cy="685812"/>
          </a:xfrm>
          <a:prstGeom prst="rect">
            <a:avLst/>
          </a:prstGeom>
        </p:spPr>
      </p:pic>
      <p:pic>
        <p:nvPicPr>
          <p:cNvPr id="28" name="Picture 27"/>
          <p:cNvPicPr>
            <a:picLocks noChangeAspect="1"/>
          </p:cNvPicPr>
          <p:nvPr/>
        </p:nvPicPr>
        <p:blipFill>
          <a:blip r:embed="rId5"/>
          <a:stretch>
            <a:fillRect/>
          </a:stretch>
        </p:blipFill>
        <p:spPr>
          <a:xfrm>
            <a:off x="5835954" y="3657530"/>
            <a:ext cx="1700034" cy="1750656"/>
          </a:xfrm>
          <a:prstGeom prst="rect">
            <a:avLst/>
          </a:prstGeom>
        </p:spPr>
      </p:pic>
      <p:pic>
        <p:nvPicPr>
          <p:cNvPr id="29" name="Picture 28"/>
          <p:cNvPicPr>
            <a:picLocks noChangeAspect="1"/>
          </p:cNvPicPr>
          <p:nvPr/>
        </p:nvPicPr>
        <p:blipFill>
          <a:blip r:embed="rId6"/>
          <a:stretch>
            <a:fillRect/>
          </a:stretch>
        </p:blipFill>
        <p:spPr>
          <a:xfrm>
            <a:off x="5465122" y="5322482"/>
            <a:ext cx="1687380" cy="1535518"/>
          </a:xfrm>
          <a:prstGeom prst="rect">
            <a:avLst/>
          </a:prstGeom>
        </p:spPr>
      </p:pic>
      <p:pic>
        <p:nvPicPr>
          <p:cNvPr id="30" name="Picture 29"/>
          <p:cNvPicPr>
            <a:picLocks noChangeAspect="1"/>
          </p:cNvPicPr>
          <p:nvPr/>
        </p:nvPicPr>
        <p:blipFill>
          <a:blip r:embed="rId7"/>
          <a:stretch>
            <a:fillRect/>
          </a:stretch>
        </p:blipFill>
        <p:spPr>
          <a:xfrm>
            <a:off x="7470468" y="3400881"/>
            <a:ext cx="1653633" cy="1856120"/>
          </a:xfrm>
          <a:prstGeom prst="rect">
            <a:avLst/>
          </a:prstGeom>
        </p:spPr>
      </p:pic>
      <p:sp>
        <p:nvSpPr>
          <p:cNvPr id="26" name="Right Arrow 25"/>
          <p:cNvSpPr/>
          <p:nvPr/>
        </p:nvSpPr>
        <p:spPr>
          <a:xfrm>
            <a:off x="4173777" y="4251125"/>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8"/>
          <a:stretch>
            <a:fillRect/>
          </a:stretch>
        </p:blipFill>
        <p:spPr>
          <a:xfrm rot="5400000">
            <a:off x="7507122" y="4979086"/>
            <a:ext cx="1120413" cy="1676243"/>
          </a:xfrm>
          <a:prstGeom prst="rect">
            <a:avLst/>
          </a:prstGeom>
        </p:spPr>
      </p:pic>
    </p:spTree>
    <p:extLst>
      <p:ext uri="{BB962C8B-B14F-4D97-AF65-F5344CB8AC3E}">
        <p14:creationId xmlns:p14="http://schemas.microsoft.com/office/powerpoint/2010/main" val="543661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40" name="TextBox 23"/>
          <p:cNvSpPr txBox="1">
            <a:spLocks noChangeArrowheads="1"/>
          </p:cNvSpPr>
          <p:nvPr/>
        </p:nvSpPr>
        <p:spPr bwMode="auto">
          <a:xfrm>
            <a:off x="1319351" y="5607992"/>
            <a:ext cx="1699697"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pic>
        <p:nvPicPr>
          <p:cNvPr id="41" name="glyc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55904" y="2055437"/>
            <a:ext cx="1264000"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glyc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55904" y="3656414"/>
            <a:ext cx="1264000"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alan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897675" y="2759779"/>
            <a:ext cx="1491048"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alan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955552" y="2811345"/>
            <a:ext cx="1491048"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18955777">
            <a:off x="181819" y="2289161"/>
            <a:ext cx="3628769" cy="2419180"/>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5493" y="1619138"/>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99381" y="5188435"/>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3647" y="4420740"/>
            <a:ext cx="731524" cy="347552"/>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8</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
        <p:nvSpPr>
          <p:cNvPr id="22" name="TextBox 15"/>
          <p:cNvSpPr txBox="1">
            <a:spLocks noChangeArrowheads="1"/>
          </p:cNvSpPr>
          <p:nvPr/>
        </p:nvSpPr>
        <p:spPr bwMode="auto">
          <a:xfrm>
            <a:off x="6331641" y="5605272"/>
            <a:ext cx="128753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spTree>
    <p:extLst>
      <p:ext uri="{BB962C8B-B14F-4D97-AF65-F5344CB8AC3E}">
        <p14:creationId xmlns:p14="http://schemas.microsoft.com/office/powerpoint/2010/main" val="429264336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37" dur="2000" fill="hold"/>
                                        <p:tgtEl>
                                          <p:spTgt spid="47"/>
                                        </p:tgtEl>
                                        <p:attrNameLst>
                                          <p:attrName>ppt_x</p:attrName>
                                          <p:attrName>ppt_y</p:attrName>
                                        </p:attrNameLst>
                                      </p:cBhvr>
                                      <p:rCtr x="0" y="-139"/>
                                    </p:animMotion>
                                  </p:childTnLst>
                                </p:cTn>
                              </p:par>
                              <p:par>
                                <p:cTn id="38"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39" dur="2000" fill="hold"/>
                                        <p:tgtEl>
                                          <p:spTgt spid="49"/>
                                        </p:tgtEl>
                                        <p:attrNameLst>
                                          <p:attrName>ppt_x</p:attrName>
                                          <p:attrName>ppt_y</p:attrName>
                                        </p:attrNameLst>
                                      </p:cBhvr>
                                      <p:rCtr x="-17" y="-139"/>
                                    </p:animMotion>
                                  </p:childTnLst>
                                </p:cTn>
                              </p:par>
                              <p:par>
                                <p:cTn id="40"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1" dur="2000" fill="hold"/>
                                        <p:tgtEl>
                                          <p:spTgt spid="53"/>
                                        </p:tgtEl>
                                        <p:attrNameLst>
                                          <p:attrName>ppt_x</p:attrName>
                                          <p:attrName>ppt_y</p:attrName>
                                        </p:attrNameLst>
                                      </p:cBhvr>
                                      <p:rCtr x="-52" y="-69"/>
                                    </p:animMotion>
                                  </p:childTnLst>
                                </p:cTn>
                              </p:par>
                              <p:par>
                                <p:cTn id="42"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3" dur="2000" fill="hold"/>
                                        <p:tgtEl>
                                          <p:spTgt spid="50"/>
                                        </p:tgtEl>
                                        <p:attrNameLst>
                                          <p:attrName>ppt_x</p:attrName>
                                          <p:attrName>ppt_y</p:attrName>
                                        </p:attrNameLst>
                                      </p:cBhvr>
                                      <p:rCtr x="-87" y="-208"/>
                                    </p:animMotion>
                                  </p:childTnLst>
                                </p:cTn>
                              </p:par>
                              <p:par>
                                <p:cTn id="44" presetID="10" presetClass="exit" presetSubtype="0" fill="hold" nodeType="withEffect">
                                  <p:stCondLst>
                                    <p:cond delay="1500"/>
                                  </p:stCondLst>
                                  <p:childTnLst>
                                    <p:animEffect transition="out" filter="fade">
                                      <p:cBhvr>
                                        <p:cTn id="45" dur="500"/>
                                        <p:tgtEl>
                                          <p:spTgt spid="47"/>
                                        </p:tgtEl>
                                      </p:cBhvr>
                                    </p:animEffect>
                                    <p:set>
                                      <p:cBhvr>
                                        <p:cTn id="46" dur="1" fill="hold">
                                          <p:stCondLst>
                                            <p:cond delay="499"/>
                                          </p:stCondLst>
                                        </p:cTn>
                                        <p:tgtEl>
                                          <p:spTgt spid="47"/>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9"/>
                                        </p:tgtEl>
                                      </p:cBhvr>
                                    </p:animEffect>
                                    <p:set>
                                      <p:cBhvr>
                                        <p:cTn id="49" dur="1" fill="hold">
                                          <p:stCondLst>
                                            <p:cond delay="499"/>
                                          </p:stCondLst>
                                        </p:cTn>
                                        <p:tgtEl>
                                          <p:spTgt spid="49"/>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53"/>
                                        </p:tgtEl>
                                      </p:cBhvr>
                                    </p:animEffect>
                                    <p:set>
                                      <p:cBhvr>
                                        <p:cTn id="52" dur="1" fill="hold">
                                          <p:stCondLst>
                                            <p:cond delay="499"/>
                                          </p:stCondLst>
                                        </p:cTn>
                                        <p:tgtEl>
                                          <p:spTgt spid="5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0"/>
                                        </p:tgtEl>
                                      </p:cBhvr>
                                    </p:animEffect>
                                    <p:set>
                                      <p:cBhvr>
                                        <p:cTn id="55" dur="1" fill="hold">
                                          <p:stCondLst>
                                            <p:cond delay="499"/>
                                          </p:stCondLst>
                                        </p:cTn>
                                        <p:tgtEl>
                                          <p:spTgt spid="50"/>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0" dur="2000" fill="hold"/>
                                        <p:tgtEl>
                                          <p:spTgt spid="44"/>
                                        </p:tgtEl>
                                        <p:attrNameLst>
                                          <p:attrName>ppt_x</p:attrName>
                                          <p:attrName>ppt_y</p:attrName>
                                        </p:attrNameLst>
                                      </p:cBhvr>
                                    </p:animMotion>
                                  </p:childTnLst>
                                </p:cTn>
                              </p:par>
                              <p:par>
                                <p:cTn id="71"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2" dur="2000" fill="hold"/>
                                        <p:tgtEl>
                                          <p:spTgt spid="46"/>
                                        </p:tgtEl>
                                        <p:attrNameLst>
                                          <p:attrName>ppt_x</p:attrName>
                                          <p:attrName>ppt_y</p:attrName>
                                        </p:attrNameLst>
                                      </p:cBhvr>
                                    </p:animMotion>
                                  </p:childTnLst>
                                </p:cTn>
                              </p:par>
                              <p:par>
                                <p:cTn id="73"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4" dur="2000" fill="hold"/>
                                        <p:tgtEl>
                                          <p:spTgt spid="41"/>
                                        </p:tgtEl>
                                        <p:attrNameLst>
                                          <p:attrName>ppt_x</p:attrName>
                                          <p:attrName>ppt_y</p:attrName>
                                        </p:attrNameLst>
                                      </p:cBhvr>
                                    </p:animMotion>
                                  </p:childTnLst>
                                </p:cTn>
                              </p:par>
                              <p:par>
                                <p:cTn id="75"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6" dur="2000" fill="hold"/>
                                        <p:tgtEl>
                                          <p:spTgt spid="45"/>
                                        </p:tgtEl>
                                        <p:attrNameLst>
                                          <p:attrName>ppt_x</p:attrName>
                                          <p:attrName>ppt_y</p:attrName>
                                        </p:attrNameLst>
                                      </p:cBhvr>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66667E-6 2.10502E-6 L 0.27986 -0.20426 " pathEditMode="relative" rAng="0" ptsTypes="AA">
                                      <p:cBhvr>
                                        <p:cTn id="79" dur="2000" fill="hold"/>
                                        <p:tgtEl>
                                          <p:spTgt spid="41"/>
                                        </p:tgtEl>
                                        <p:attrNameLst>
                                          <p:attrName>ppt_x</p:attrName>
                                          <p:attrName>ppt_y</p:attrName>
                                        </p:attrNameLst>
                                      </p:cBhvr>
                                      <p:rCtr x="13993" y="-10224"/>
                                    </p:animMotion>
                                  </p:childTnLst>
                                </p:cTn>
                              </p:par>
                              <p:par>
                                <p:cTn id="80" presetID="0" presetClass="path" presetSubtype="0" accel="50000" decel="50000" fill="hold" nodeType="withEffect">
                                  <p:stCondLst>
                                    <p:cond delay="0"/>
                                  </p:stCondLst>
                                  <p:childTnLst>
                                    <p:animMotion origin="layout" path="M -2.22222E-6 -1.85185E-6 L 0.26736 -0.07153 " pathEditMode="relative" rAng="0" ptsTypes="AA">
                                      <p:cBhvr>
                                        <p:cTn id="81" dur="2000" fill="hold"/>
                                        <p:tgtEl>
                                          <p:spTgt spid="45"/>
                                        </p:tgtEl>
                                        <p:attrNameLst>
                                          <p:attrName>ppt_x</p:attrName>
                                          <p:attrName>ppt_y</p:attrName>
                                        </p:attrNameLst>
                                      </p:cBhvr>
                                      <p:rCtr x="13368" y="-3588"/>
                                    </p:animMotion>
                                  </p:childTnLst>
                                </p:cTn>
                              </p:par>
                              <p:par>
                                <p:cTn id="82" presetID="0" presetClass="path" presetSubtype="0" accel="50000" decel="50000" fill="hold" nodeType="withEffect">
                                  <p:stCondLst>
                                    <p:cond delay="0"/>
                                  </p:stCondLst>
                                  <p:childTnLst>
                                    <p:animMotion origin="layout" path="M -5.55556E-7 -2.96296E-6 L 0.24219 0.14306 " pathEditMode="relative" rAng="0" ptsTypes="AA">
                                      <p:cBhvr>
                                        <p:cTn id="83" dur="2000" fill="hold"/>
                                        <p:tgtEl>
                                          <p:spTgt spid="44"/>
                                        </p:tgtEl>
                                        <p:attrNameLst>
                                          <p:attrName>ppt_x</p:attrName>
                                          <p:attrName>ppt_y</p:attrName>
                                        </p:attrNameLst>
                                      </p:cBhvr>
                                      <p:rCtr x="12101" y="7153"/>
                                    </p:animMotion>
                                  </p:childTnLst>
                                </p:cTn>
                              </p:par>
                              <p:par>
                                <p:cTn id="84" presetID="0" presetClass="path" presetSubtype="0" accel="50000" decel="50000" fill="hold" nodeType="withEffect">
                                  <p:stCondLst>
                                    <p:cond delay="0"/>
                                  </p:stCondLst>
                                  <p:childTnLst>
                                    <p:animMotion origin="layout" path="M 5.55556E-7 -4.44444E-6 L 0.22621 0.08681 " pathEditMode="relative" rAng="0" ptsTypes="AA">
                                      <p:cBhvr>
                                        <p:cTn id="85" dur="2000" fill="hold"/>
                                        <p:tgtEl>
                                          <p:spTgt spid="46"/>
                                        </p:tgtEl>
                                        <p:attrNameLst>
                                          <p:attrName>ppt_x</p:attrName>
                                          <p:attrName>ppt_y</p:attrName>
                                        </p:attrNameLst>
                                      </p:cBhvr>
                                      <p:rCtr x="11302" y="4329"/>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40" name="TextBox 23"/>
          <p:cNvSpPr txBox="1">
            <a:spLocks noChangeArrowheads="1"/>
          </p:cNvSpPr>
          <p:nvPr/>
        </p:nvSpPr>
        <p:spPr bwMode="auto">
          <a:xfrm>
            <a:off x="1319351" y="5607992"/>
            <a:ext cx="1699697"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pic>
        <p:nvPicPr>
          <p:cNvPr id="41" name="glyc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55904" y="2055437"/>
            <a:ext cx="1263999"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glyc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55904" y="3656414"/>
            <a:ext cx="1263999"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alan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897675" y="2759779"/>
            <a:ext cx="1491047"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alan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955552" y="2811345"/>
            <a:ext cx="1491047"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18955777">
            <a:off x="181819" y="2654791"/>
            <a:ext cx="3628769" cy="1687919"/>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875493" y="1622155"/>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1699381" y="5191452"/>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043647" y="4423757"/>
            <a:ext cx="731524" cy="341518"/>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9</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
        <p:nvSpPr>
          <p:cNvPr id="22" name="TextBox 15"/>
          <p:cNvSpPr txBox="1">
            <a:spLocks noChangeArrowheads="1"/>
          </p:cNvSpPr>
          <p:nvPr/>
        </p:nvSpPr>
        <p:spPr bwMode="auto">
          <a:xfrm>
            <a:off x="6331641" y="5605272"/>
            <a:ext cx="128753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sp>
        <p:nvSpPr>
          <p:cNvPr id="23"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38" name="Reactan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roduc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6730770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par>
                                <p:cTn id="35" presetID="10" presetClass="exit" presetSubtype="0" fill="hold" nodeType="withEffect">
                                  <p:stCondLst>
                                    <p:cond delay="0"/>
                                  </p:stCondLst>
                                  <p:childTnLst>
                                    <p:animEffect transition="out" filter="fade">
                                      <p:cBhvr>
                                        <p:cTn id="36" dur="500"/>
                                        <p:tgtEl>
                                          <p:spTgt spid="38"/>
                                        </p:tgtEl>
                                      </p:cBhvr>
                                    </p:animEffect>
                                    <p:set>
                                      <p:cBhvr>
                                        <p:cTn id="37" dur="1" fill="hold">
                                          <p:stCondLst>
                                            <p:cond delay="499"/>
                                          </p:stCondLst>
                                        </p:cTn>
                                        <p:tgtEl>
                                          <p:spTgt spid="38"/>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40" dur="2000" fill="hold"/>
                                        <p:tgtEl>
                                          <p:spTgt spid="47"/>
                                        </p:tgtEl>
                                        <p:attrNameLst>
                                          <p:attrName>ppt_x</p:attrName>
                                          <p:attrName>ppt_y</p:attrName>
                                        </p:attrNameLst>
                                      </p:cBhvr>
                                      <p:rCtr x="0" y="-139"/>
                                    </p:animMotion>
                                  </p:childTnLst>
                                </p:cTn>
                              </p:par>
                              <p:par>
                                <p:cTn id="41"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42" dur="2000" fill="hold"/>
                                        <p:tgtEl>
                                          <p:spTgt spid="49"/>
                                        </p:tgtEl>
                                        <p:attrNameLst>
                                          <p:attrName>ppt_x</p:attrName>
                                          <p:attrName>ppt_y</p:attrName>
                                        </p:attrNameLst>
                                      </p:cBhvr>
                                      <p:rCtr x="-17" y="-139"/>
                                    </p:animMotion>
                                  </p:childTnLst>
                                </p:cTn>
                              </p:par>
                              <p:par>
                                <p:cTn id="43"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4" dur="2000" fill="hold"/>
                                        <p:tgtEl>
                                          <p:spTgt spid="53"/>
                                        </p:tgtEl>
                                        <p:attrNameLst>
                                          <p:attrName>ppt_x</p:attrName>
                                          <p:attrName>ppt_y</p:attrName>
                                        </p:attrNameLst>
                                      </p:cBhvr>
                                      <p:rCtr x="-52" y="-69"/>
                                    </p:animMotion>
                                  </p:childTnLst>
                                </p:cTn>
                              </p:par>
                              <p:par>
                                <p:cTn id="45"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6" dur="2000" fill="hold"/>
                                        <p:tgtEl>
                                          <p:spTgt spid="50"/>
                                        </p:tgtEl>
                                        <p:attrNameLst>
                                          <p:attrName>ppt_x</p:attrName>
                                          <p:attrName>ppt_y</p:attrName>
                                        </p:attrNameLst>
                                      </p:cBhvr>
                                      <p:rCtr x="-87" y="-208"/>
                                    </p:animMotion>
                                  </p:childTnLst>
                                </p:cTn>
                              </p:par>
                              <p:par>
                                <p:cTn id="47" presetID="10" presetClass="exit" presetSubtype="0" fill="hold" nodeType="withEffect">
                                  <p:stCondLst>
                                    <p:cond delay="1500"/>
                                  </p:stCondLst>
                                  <p:childTnLst>
                                    <p:animEffect transition="out" filter="fade">
                                      <p:cBhvr>
                                        <p:cTn id="48" dur="500"/>
                                        <p:tgtEl>
                                          <p:spTgt spid="47"/>
                                        </p:tgtEl>
                                      </p:cBhvr>
                                    </p:animEffect>
                                    <p:set>
                                      <p:cBhvr>
                                        <p:cTn id="49" dur="1" fill="hold">
                                          <p:stCondLst>
                                            <p:cond delay="499"/>
                                          </p:stCondLst>
                                        </p:cTn>
                                        <p:tgtEl>
                                          <p:spTgt spid="47"/>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9"/>
                                        </p:tgtEl>
                                      </p:cBhvr>
                                    </p:animEffect>
                                    <p:set>
                                      <p:cBhvr>
                                        <p:cTn id="52" dur="1" fill="hold">
                                          <p:stCondLst>
                                            <p:cond delay="499"/>
                                          </p:stCondLst>
                                        </p:cTn>
                                        <p:tgtEl>
                                          <p:spTgt spid="49"/>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3"/>
                                        </p:tgtEl>
                                      </p:cBhvr>
                                    </p:animEffect>
                                    <p:set>
                                      <p:cBhvr>
                                        <p:cTn id="55" dur="1" fill="hold">
                                          <p:stCondLst>
                                            <p:cond delay="499"/>
                                          </p:stCondLst>
                                        </p:cTn>
                                        <p:tgtEl>
                                          <p:spTgt spid="53"/>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50"/>
                                        </p:tgtEl>
                                      </p:cBhvr>
                                    </p:animEffect>
                                    <p:set>
                                      <p:cBhvr>
                                        <p:cTn id="58" dur="1" fill="hold">
                                          <p:stCondLst>
                                            <p:cond delay="499"/>
                                          </p:stCondLst>
                                        </p:cTn>
                                        <p:tgtEl>
                                          <p:spTgt spid="50"/>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childTnLst>
                                </p:cTn>
                              </p:par>
                              <p:par>
                                <p:cTn id="66" presetID="10" presetClass="entr" presetSubtype="0" fill="hold"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par>
                                <p:cTn id="72"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3" dur="2000" fill="hold"/>
                                        <p:tgtEl>
                                          <p:spTgt spid="44"/>
                                        </p:tgtEl>
                                        <p:attrNameLst>
                                          <p:attrName>ppt_x</p:attrName>
                                          <p:attrName>ppt_y</p:attrName>
                                        </p:attrNameLst>
                                      </p:cBhvr>
                                    </p:animMotion>
                                  </p:childTnLst>
                                </p:cTn>
                              </p:par>
                              <p:par>
                                <p:cTn id="74"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5" dur="2000" fill="hold"/>
                                        <p:tgtEl>
                                          <p:spTgt spid="46"/>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7" dur="2000" fill="hold"/>
                                        <p:tgtEl>
                                          <p:spTgt spid="41"/>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9" dur="2000" fill="hold"/>
                                        <p:tgtEl>
                                          <p:spTgt spid="45"/>
                                        </p:tgtEl>
                                        <p:attrNameLst>
                                          <p:attrName>ppt_x</p:attrName>
                                          <p:attrName>ppt_y</p:attrName>
                                        </p:attrNameLst>
                                      </p:cBhvr>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66667E-6 2.10502E-6 L 0.27986 -0.20426 " pathEditMode="relative" rAng="0" ptsTypes="AA">
                                      <p:cBhvr>
                                        <p:cTn id="82" dur="2000" fill="hold"/>
                                        <p:tgtEl>
                                          <p:spTgt spid="41"/>
                                        </p:tgtEl>
                                        <p:attrNameLst>
                                          <p:attrName>ppt_x</p:attrName>
                                          <p:attrName>ppt_y</p:attrName>
                                        </p:attrNameLst>
                                      </p:cBhvr>
                                      <p:rCtr x="13993" y="-10224"/>
                                    </p:animMotion>
                                  </p:childTnLst>
                                </p:cTn>
                              </p:par>
                              <p:par>
                                <p:cTn id="83" presetID="0" presetClass="path" presetSubtype="0" accel="50000" decel="50000" fill="hold" nodeType="withEffect">
                                  <p:stCondLst>
                                    <p:cond delay="0"/>
                                  </p:stCondLst>
                                  <p:childTnLst>
                                    <p:animMotion origin="layout" path="M -2.22222E-6 -1.85185E-6 L 0.26736 -0.07153 " pathEditMode="relative" rAng="0" ptsTypes="AA">
                                      <p:cBhvr>
                                        <p:cTn id="84" dur="2000" fill="hold"/>
                                        <p:tgtEl>
                                          <p:spTgt spid="45"/>
                                        </p:tgtEl>
                                        <p:attrNameLst>
                                          <p:attrName>ppt_x</p:attrName>
                                          <p:attrName>ppt_y</p:attrName>
                                        </p:attrNameLst>
                                      </p:cBhvr>
                                      <p:rCtr x="13368" y="-3588"/>
                                    </p:animMotion>
                                  </p:childTnLst>
                                </p:cTn>
                              </p:par>
                              <p:par>
                                <p:cTn id="85" presetID="0" presetClass="path" presetSubtype="0" accel="50000" decel="50000" fill="hold" nodeType="withEffect">
                                  <p:stCondLst>
                                    <p:cond delay="0"/>
                                  </p:stCondLst>
                                  <p:childTnLst>
                                    <p:animMotion origin="layout" path="M -5.55556E-7 -2.96296E-6 L 0.24219 0.14306 " pathEditMode="relative" rAng="0" ptsTypes="AA">
                                      <p:cBhvr>
                                        <p:cTn id="86" dur="2000" fill="hold"/>
                                        <p:tgtEl>
                                          <p:spTgt spid="44"/>
                                        </p:tgtEl>
                                        <p:attrNameLst>
                                          <p:attrName>ppt_x</p:attrName>
                                          <p:attrName>ppt_y</p:attrName>
                                        </p:attrNameLst>
                                      </p:cBhvr>
                                      <p:rCtr x="12101" y="7153"/>
                                    </p:animMotion>
                                  </p:childTnLst>
                                </p:cTn>
                              </p:par>
                              <p:par>
                                <p:cTn id="87" presetID="0" presetClass="path" presetSubtype="0" accel="50000" decel="50000" fill="hold" nodeType="withEffect">
                                  <p:stCondLst>
                                    <p:cond delay="0"/>
                                  </p:stCondLst>
                                  <p:childTnLst>
                                    <p:animMotion origin="layout" path="M 5.55556E-7 -4.44444E-6 L 0.22621 0.08681 " pathEditMode="relative" rAng="0" ptsTypes="AA">
                                      <p:cBhvr>
                                        <p:cTn id="88" dur="2000" fill="hold"/>
                                        <p:tgtEl>
                                          <p:spTgt spid="46"/>
                                        </p:tgtEl>
                                        <p:attrNameLst>
                                          <p:attrName>ppt_x</p:attrName>
                                          <p:attrName>ppt_y</p:attrName>
                                        </p:attrNameLst>
                                      </p:cBhvr>
                                      <p:rCtr x="11302" y="4329"/>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500"/>
                                        <p:tgtEl>
                                          <p:spTgt spid="23"/>
                                        </p:tgtEl>
                                      </p:cBhvr>
                                    </p:animEffect>
                                  </p:childTnLst>
                                </p:cTn>
                              </p:par>
                              <p:par>
                                <p:cTn id="114" presetID="10" presetClass="entr" presetSubtype="0" fill="hold" nodeType="with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fade">
                                      <p:cBhvr>
                                        <p:cTn id="11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9877</TotalTime>
  <Words>4119</Words>
  <Application>Microsoft Macintosh PowerPoint</Application>
  <PresentationFormat>On-screen Show (4:3)</PresentationFormat>
  <Paragraphs>313</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Decomposers Unit Activity 5.2: Molecular Models for Fungi Growing: Digestion and Biosynthesis</vt:lpstr>
      <vt:lpstr>Unit Map</vt:lpstr>
      <vt:lpstr>Connecting Questions about Processes at Different Scales: Digestion</vt:lpstr>
      <vt:lpstr>How do fungi get food to all of their cells?</vt:lpstr>
      <vt:lpstr>During digestion, large organic molecules are broken down into small organic molecules</vt:lpstr>
      <vt:lpstr>How Atoms Bond Together in Molecules</vt:lpstr>
      <vt:lpstr>Breakdown Protein Molecules (Digestion)</vt:lpstr>
      <vt:lpstr>PowerPoint Presentation</vt:lpstr>
      <vt:lpstr>PowerPoint Presentation</vt:lpstr>
      <vt:lpstr>Breakdown of Starch Molecules (Digestion)</vt:lpstr>
      <vt:lpstr>PowerPoint Presentation</vt:lpstr>
      <vt:lpstr>PowerPoint Presentation</vt:lpstr>
      <vt:lpstr>Where do digested monomers go?</vt:lpstr>
      <vt:lpstr>Connecting Questions about Processes at Different Scales: Biosynthesis</vt:lpstr>
      <vt:lpstr>How do fungal cells use food to grow?</vt:lpstr>
      <vt:lpstr>Remember what’s in fungi (mushroom)?</vt:lpstr>
      <vt:lpstr>Build a Mushroom (Biosynthesis)</vt:lpstr>
      <vt:lpstr>PowerPoint Presentation</vt:lpstr>
      <vt:lpstr>PowerPoint Presentation</vt:lpstr>
      <vt:lpstr>Build a Mushroom (Biosynthesis)</vt:lpstr>
      <vt:lpstr>PowerPoint Presentation</vt:lpstr>
      <vt:lpstr>PowerPoint Presentation</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191</cp:revision>
  <dcterms:created xsi:type="dcterms:W3CDTF">2013-08-16T17:32:05Z</dcterms:created>
  <dcterms:modified xsi:type="dcterms:W3CDTF">2019-11-10T17:27:34Z</dcterms:modified>
</cp:coreProperties>
</file>