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4"/>
  </p:notesMasterIdLst>
  <p:sldIdLst>
    <p:sldId id="274" r:id="rId2"/>
    <p:sldId id="324" r:id="rId3"/>
    <p:sldId id="280" r:id="rId4"/>
    <p:sldId id="258" r:id="rId5"/>
    <p:sldId id="311" r:id="rId6"/>
    <p:sldId id="281" r:id="rId7"/>
    <p:sldId id="282" r:id="rId8"/>
    <p:sldId id="312" r:id="rId9"/>
    <p:sldId id="313" r:id="rId10"/>
    <p:sldId id="314" r:id="rId11"/>
    <p:sldId id="307" r:id="rId12"/>
    <p:sldId id="321" r:id="rId13"/>
    <p:sldId id="322" r:id="rId14"/>
    <p:sldId id="323" r:id="rId15"/>
    <p:sldId id="319" r:id="rId16"/>
    <p:sldId id="283" r:id="rId17"/>
    <p:sldId id="284" r:id="rId18"/>
    <p:sldId id="320" r:id="rId19"/>
    <p:sldId id="285" r:id="rId20"/>
    <p:sldId id="286" r:id="rId21"/>
    <p:sldId id="318" r:id="rId22"/>
    <p:sldId id="325"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8363" autoAdjust="0"/>
    <p:restoredTop sz="32065" autoAdjust="0"/>
  </p:normalViewPr>
  <p:slideViewPr>
    <p:cSldViewPr snapToGrid="0">
      <p:cViewPr varScale="1">
        <p:scale>
          <a:sx n="25" d="100"/>
          <a:sy n="25" d="100"/>
        </p:scale>
        <p:origin x="1232" y="168"/>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44219B8-544B-4094-8AFB-05B99A4B0ACA}" type="datetimeFigureOut">
              <a:rPr lang="en-US" smtClean="0"/>
              <a:t>11/10/19</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27D8EDB-ED7B-4043-97B7-5646C7D0F842}" type="slidenum">
              <a:rPr lang="en-US" smtClean="0"/>
              <a:t>‹#›</a:t>
            </a:fld>
            <a:endParaRPr lang="en-US"/>
          </a:p>
        </p:txBody>
      </p:sp>
    </p:spTree>
    <p:extLst>
      <p:ext uri="{BB962C8B-B14F-4D97-AF65-F5344CB8AC3E}">
        <p14:creationId xmlns:p14="http://schemas.microsoft.com/office/powerpoint/2010/main" val="33019220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27D8EDB-ED7B-4043-97B7-5646C7D0F842}" type="slidenum">
              <a:rPr lang="en-US" smtClean="0"/>
              <a:t>1</a:t>
            </a:fld>
            <a:endParaRPr lang="en-US"/>
          </a:p>
        </p:txBody>
      </p:sp>
    </p:spTree>
    <p:extLst>
      <p:ext uri="{BB962C8B-B14F-4D97-AF65-F5344CB8AC3E}">
        <p14:creationId xmlns:p14="http://schemas.microsoft.com/office/powerpoint/2010/main" val="11037307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think about how digestion answers the Matter Movement question.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Slides 8-14 in the PPT to have the students discuss what is happening to matter during digestion and to have them check their answers to the Matter Movement Question on their 5.3 Explanations Tool for Fungi Digestion.</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Show students Slides 8-10 to have them think about where atoms are moving from and moving to during digestion.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Display Slides 11-14 to have students compare their answers to the Matter Movement Question with the answers on the slides. Have students use a different colored writing utensil to make any needed changes to their answers. Allow students to ask questions if they do not understand why their ideas are incorrect.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r>
              <a:rPr lang="en-US" dirty="0">
                <a:effectLst/>
              </a:rPr>
              <a:t> </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Image</a:t>
            </a:r>
            <a:r>
              <a:rPr lang="en-US" sz="1200" kern="1200" baseline="0" dirty="0">
                <a:solidFill>
                  <a:schemeClr val="tx1"/>
                </a:solidFill>
                <a:effectLst/>
                <a:latin typeface="+mn-lt"/>
                <a:ea typeface="+mn-ea"/>
                <a:cs typeface="+mn-cs"/>
              </a:rPr>
              <a:t> Credit: Craig Douglas, Michigan State University</a:t>
            </a:r>
          </a:p>
        </p:txBody>
      </p:sp>
      <p:sp>
        <p:nvSpPr>
          <p:cNvPr id="4" name="Slide Number Placeholder 3"/>
          <p:cNvSpPr>
            <a:spLocks noGrp="1"/>
          </p:cNvSpPr>
          <p:nvPr>
            <p:ph type="sldNum" sz="quarter" idx="10"/>
          </p:nvPr>
        </p:nvSpPr>
        <p:spPr/>
        <p:txBody>
          <a:bodyPr/>
          <a:lstStyle/>
          <a:p>
            <a:fld id="{D3F3F3A2-4CB2-4280-92F2-A775C7AFE2B3}" type="slidenum">
              <a:rPr 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39902700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think about how digestion answers the Matter Movement question.</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Display Slides 11-14 to have students compare their answers to the Matter Movement Question with the answers on the slides. Have students use a different colored writing utensil to make any needed changes to their answers. Allow students to ask questions if they do not understand why their ideas are incorrect.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r>
              <a:rPr lang="en-US" dirty="0">
                <a:effectLst/>
              </a:rPr>
              <a:t> </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Image</a:t>
            </a:r>
            <a:r>
              <a:rPr lang="en-US" sz="1200" kern="1200" baseline="0" dirty="0">
                <a:solidFill>
                  <a:schemeClr val="tx1"/>
                </a:solidFill>
                <a:effectLst/>
                <a:latin typeface="+mn-lt"/>
                <a:ea typeface="+mn-ea"/>
                <a:cs typeface="+mn-cs"/>
              </a:rPr>
              <a:t> Credit: Craig Douglas, Michigan State University</a:t>
            </a:r>
          </a:p>
        </p:txBody>
      </p:sp>
      <p:sp>
        <p:nvSpPr>
          <p:cNvPr id="4" name="Slide Number Placeholder 3"/>
          <p:cNvSpPr>
            <a:spLocks noGrp="1"/>
          </p:cNvSpPr>
          <p:nvPr>
            <p:ph type="sldNum" sz="quarter" idx="10"/>
          </p:nvPr>
        </p:nvSpPr>
        <p:spPr/>
        <p:txBody>
          <a:bodyPr/>
          <a:lstStyle/>
          <a:p>
            <a:fld id="{127D8EDB-ED7B-4043-97B7-5646C7D0F842}" type="slidenum">
              <a:rPr lang="en-US" smtClean="0"/>
              <a:t>11</a:t>
            </a:fld>
            <a:endParaRPr lang="en-US"/>
          </a:p>
        </p:txBody>
      </p:sp>
    </p:spTree>
    <p:extLst>
      <p:ext uri="{BB962C8B-B14F-4D97-AF65-F5344CB8AC3E}">
        <p14:creationId xmlns:p14="http://schemas.microsoft.com/office/powerpoint/2010/main" val="41425187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think about how digestion answers the Matter Movement question.</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Display Slides 11-14 to have students compare their answers to the Matter Movement Question with the answers on the slides. Have students use a different colored writing utensil to make any needed changes to their answers. Allow students to ask questions if they do not understand why their ideas are incorrect.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r>
              <a:rPr lang="en-US" dirty="0">
                <a:effectLst/>
              </a:rPr>
              <a:t> </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Image</a:t>
            </a:r>
            <a:r>
              <a:rPr lang="en-US" sz="1200" kern="1200" baseline="0" dirty="0">
                <a:solidFill>
                  <a:schemeClr val="tx1"/>
                </a:solidFill>
                <a:effectLst/>
                <a:latin typeface="+mn-lt"/>
                <a:ea typeface="+mn-ea"/>
                <a:cs typeface="+mn-cs"/>
              </a:rPr>
              <a:t> Credit: Craig Douglas, Michigan State University</a:t>
            </a:r>
          </a:p>
        </p:txBody>
      </p:sp>
      <p:sp>
        <p:nvSpPr>
          <p:cNvPr id="4" name="Slide Number Placeholder 3"/>
          <p:cNvSpPr>
            <a:spLocks noGrp="1"/>
          </p:cNvSpPr>
          <p:nvPr>
            <p:ph type="sldNum" sz="quarter" idx="10"/>
          </p:nvPr>
        </p:nvSpPr>
        <p:spPr/>
        <p:txBody>
          <a:bodyPr/>
          <a:lstStyle/>
          <a:p>
            <a:fld id="{127D8EDB-ED7B-4043-97B7-5646C7D0F842}" type="slidenum">
              <a:rPr lang="en-US" smtClean="0"/>
              <a:t>12</a:t>
            </a:fld>
            <a:endParaRPr lang="en-US"/>
          </a:p>
        </p:txBody>
      </p:sp>
    </p:spTree>
    <p:extLst>
      <p:ext uri="{BB962C8B-B14F-4D97-AF65-F5344CB8AC3E}">
        <p14:creationId xmlns:p14="http://schemas.microsoft.com/office/powerpoint/2010/main" val="5321790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think about how digestion answers the Matter Movement question.</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Display Slides 11-14 to have students compare their answers to the Matter Movement Question with the answers on the slides. Have students use a different colored writing utensil to make any needed changes to their answers. Allow students to ask questions if they do not understand why their ideas are incorrect.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r>
              <a:rPr lang="en-US" dirty="0">
                <a:effectLst/>
              </a:rPr>
              <a:t> </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Image</a:t>
            </a:r>
            <a:r>
              <a:rPr lang="en-US" sz="1200" kern="1200" baseline="0" dirty="0">
                <a:solidFill>
                  <a:schemeClr val="tx1"/>
                </a:solidFill>
                <a:effectLst/>
                <a:latin typeface="+mn-lt"/>
                <a:ea typeface="+mn-ea"/>
                <a:cs typeface="+mn-cs"/>
              </a:rPr>
              <a:t> Credit: Craig Douglas, Michigan State University</a:t>
            </a:r>
          </a:p>
        </p:txBody>
      </p:sp>
      <p:sp>
        <p:nvSpPr>
          <p:cNvPr id="4" name="Slide Number Placeholder 3"/>
          <p:cNvSpPr>
            <a:spLocks noGrp="1"/>
          </p:cNvSpPr>
          <p:nvPr>
            <p:ph type="sldNum" sz="quarter" idx="10"/>
          </p:nvPr>
        </p:nvSpPr>
        <p:spPr/>
        <p:txBody>
          <a:bodyPr/>
          <a:lstStyle/>
          <a:p>
            <a:fld id="{127D8EDB-ED7B-4043-97B7-5646C7D0F842}" type="slidenum">
              <a:rPr lang="en-US" smtClean="0"/>
              <a:t>13</a:t>
            </a:fld>
            <a:endParaRPr lang="en-US"/>
          </a:p>
        </p:txBody>
      </p:sp>
    </p:spTree>
    <p:extLst>
      <p:ext uri="{BB962C8B-B14F-4D97-AF65-F5344CB8AC3E}">
        <p14:creationId xmlns:p14="http://schemas.microsoft.com/office/powerpoint/2010/main" val="3714656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think about how digestion answers the Matter Movement question.</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Display Slides 11-14 to have students compare their answers to the Matter Movement Question with the answers on the slides. Have students use a different colored writing utensil to make any needed changes to their answers. Allow students to ask questions if they do not understand why their ideas are incorrect.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r>
              <a:rPr lang="en-US" dirty="0">
                <a:effectLst/>
              </a:rPr>
              <a:t> </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Image</a:t>
            </a:r>
            <a:r>
              <a:rPr lang="en-US" sz="1200" kern="1200" baseline="0" dirty="0">
                <a:solidFill>
                  <a:schemeClr val="tx1"/>
                </a:solidFill>
                <a:effectLst/>
                <a:latin typeface="+mn-lt"/>
                <a:ea typeface="+mn-ea"/>
                <a:cs typeface="+mn-cs"/>
              </a:rPr>
              <a:t> Credit: Craig Douglas, Michigan State University</a:t>
            </a:r>
          </a:p>
        </p:txBody>
      </p:sp>
      <p:sp>
        <p:nvSpPr>
          <p:cNvPr id="4" name="Slide Number Placeholder 3"/>
          <p:cNvSpPr>
            <a:spLocks noGrp="1"/>
          </p:cNvSpPr>
          <p:nvPr>
            <p:ph type="sldNum" sz="quarter" idx="10"/>
          </p:nvPr>
        </p:nvSpPr>
        <p:spPr/>
        <p:txBody>
          <a:bodyPr/>
          <a:lstStyle/>
          <a:p>
            <a:fld id="{127D8EDB-ED7B-4043-97B7-5646C7D0F842}" type="slidenum">
              <a:rPr lang="en-US" smtClean="0"/>
              <a:t>14</a:t>
            </a:fld>
            <a:endParaRPr lang="en-US"/>
          </a:p>
        </p:txBody>
      </p:sp>
    </p:spTree>
    <p:extLst>
      <p:ext uri="{BB962C8B-B14F-4D97-AF65-F5344CB8AC3E}">
        <p14:creationId xmlns:p14="http://schemas.microsoft.com/office/powerpoint/2010/main" val="9332930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44035"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lvl="0"/>
            <a:r>
              <a:rPr lang="en-US" sz="1200" b="1" kern="1200" dirty="0">
                <a:solidFill>
                  <a:schemeClr val="tx1"/>
                </a:solidFill>
                <a:effectLst/>
                <a:latin typeface="+mn-lt"/>
                <a:ea typeface="+mn-ea"/>
                <a:cs typeface="+mn-cs"/>
              </a:rPr>
              <a:t>Have students think about how digestion also answers the Matter Change Question.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15 to begin discussion the Matter Change Question.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Display Slides 16-17 to have students compare their answers to the Matter Change Question on the 5.3 Explanations Tool for Fungi Digestion with the answers on the slide. Have students use a different colored writing utensil to make any needed changes to their answers. Allow students to ask questions if they do not understand why their ideas are incorrect.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r>
              <a:rPr lang="en-US" dirty="0">
                <a:effectLst/>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Image</a:t>
            </a:r>
            <a:r>
              <a:rPr lang="en-US" sz="1200" kern="1200" baseline="0" dirty="0">
                <a:solidFill>
                  <a:schemeClr val="tx1"/>
                </a:solidFill>
                <a:effectLst/>
                <a:latin typeface="+mn-lt"/>
                <a:ea typeface="+mn-ea"/>
                <a:cs typeface="+mn-cs"/>
              </a:rPr>
              <a:t> Credit: Craig Douglas, Michigan State University</a:t>
            </a:r>
          </a:p>
        </p:txBody>
      </p:sp>
      <p:sp>
        <p:nvSpPr>
          <p:cNvPr id="44036"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726BB92A-3462-42E6-A450-0BB0EA1021A2}" type="slidenum">
              <a:rPr lang="en-US" altLang="en-US">
                <a:solidFill>
                  <a:srgbClr val="000000"/>
                </a:solidFill>
              </a:rPr>
              <a:pPr fontAlgn="base">
                <a:spcBef>
                  <a:spcPct val="0"/>
                </a:spcBef>
                <a:spcAft>
                  <a:spcPct val="0"/>
                </a:spcAft>
              </a:pPr>
              <a:t>15</a:t>
            </a:fld>
            <a:endParaRPr lang="en-US" altLang="en-US">
              <a:solidFill>
                <a:srgbClr val="000000"/>
              </a:solidFill>
            </a:endParaRPr>
          </a:p>
        </p:txBody>
      </p:sp>
    </p:spTree>
    <p:extLst>
      <p:ext uri="{BB962C8B-B14F-4D97-AF65-F5344CB8AC3E}">
        <p14:creationId xmlns:p14="http://schemas.microsoft.com/office/powerpoint/2010/main" val="42834294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think about how digestion also answers the Matter Change Question.</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Display Slides 16-17 to have students compare their answers to the Matter Change Question on the 5.3 Explanations Tool for Fungi Digestion with the answers on the slide. Have students use a different colored writing utensil to make any needed changes to their answers. Allow students to ask questions if they do not understand why their ideas are incorrect.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16</a:t>
            </a:fld>
            <a:endParaRPr lang="en-US"/>
          </a:p>
        </p:txBody>
      </p:sp>
    </p:spTree>
    <p:extLst>
      <p:ext uri="{BB962C8B-B14F-4D97-AF65-F5344CB8AC3E}">
        <p14:creationId xmlns:p14="http://schemas.microsoft.com/office/powerpoint/2010/main" val="19208393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think about how digestion also answers the Matter Change Question.</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Display Slides 16-17 to have students compare their answers to the Matter Change Question on the 5.3 Explanations Tool for Fungi Digestion with the answers on the slide. Have students use a different colored writing utensil to make any needed changes to their answers. Allow students to ask questions if they do not understand why their ideas are incorrect.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17</a:t>
            </a:fld>
            <a:endParaRPr lang="en-US"/>
          </a:p>
        </p:txBody>
      </p:sp>
    </p:spTree>
    <p:extLst>
      <p:ext uri="{BB962C8B-B14F-4D97-AF65-F5344CB8AC3E}">
        <p14:creationId xmlns:p14="http://schemas.microsoft.com/office/powerpoint/2010/main" val="6414903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44035"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lvl="0"/>
            <a:r>
              <a:rPr lang="en-US" sz="1200" b="1" kern="1200" dirty="0">
                <a:solidFill>
                  <a:schemeClr val="tx1"/>
                </a:solidFill>
                <a:effectLst/>
                <a:latin typeface="+mn-lt"/>
                <a:ea typeface="+mn-ea"/>
                <a:cs typeface="+mn-cs"/>
              </a:rPr>
              <a:t>Discuss how digestion helps to answer Energy Change Question.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18 to begin discussing the Energy Change Question.</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Display Slide 19 to have students compares their answers to the Energy Change Question on the 5.3 Explanations Tool for Fungi Digestion with the answers on the slide. Have students use a different colored writing utensil to make any needed changes to their answers. Allow students to ask questions if they do not understand why their ideas are incorrect.</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r>
              <a:rPr lang="en-US" dirty="0">
                <a:effectLst/>
              </a:rPr>
              <a:t> </a:t>
            </a:r>
            <a:endParaRPr lang="en-US" altLang="en-US" dirty="0"/>
          </a:p>
          <a:p>
            <a:pPr>
              <a:spcBef>
                <a:spcPct val="0"/>
              </a:spcBef>
            </a:pPr>
            <a:endParaRPr lang="en-US" altLang="en-US" dirty="0"/>
          </a:p>
          <a:p>
            <a:pPr>
              <a:spcBef>
                <a:spcPct val="0"/>
              </a:spcBef>
            </a:pPr>
            <a:r>
              <a:rPr lang="en-US" altLang="en-US" dirty="0"/>
              <a:t>Image Credit: Craig Douglas, Michigan State University</a:t>
            </a:r>
          </a:p>
          <a:p>
            <a:pPr>
              <a:spcBef>
                <a:spcPct val="0"/>
              </a:spcBef>
            </a:pPr>
            <a:endParaRPr lang="en-US" altLang="en-US" dirty="0"/>
          </a:p>
        </p:txBody>
      </p:sp>
      <p:sp>
        <p:nvSpPr>
          <p:cNvPr id="44036"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726BB92A-3462-42E6-A450-0BB0EA1021A2}" type="slidenum">
              <a:rPr lang="en-US" altLang="en-US">
                <a:solidFill>
                  <a:srgbClr val="000000"/>
                </a:solidFill>
              </a:rPr>
              <a:pPr fontAlgn="base">
                <a:spcBef>
                  <a:spcPct val="0"/>
                </a:spcBef>
                <a:spcAft>
                  <a:spcPct val="0"/>
                </a:spcAft>
              </a:pPr>
              <a:t>18</a:t>
            </a:fld>
            <a:endParaRPr lang="en-US" altLang="en-US">
              <a:solidFill>
                <a:srgbClr val="000000"/>
              </a:solidFill>
            </a:endParaRPr>
          </a:p>
        </p:txBody>
      </p:sp>
    </p:spTree>
    <p:extLst>
      <p:ext uri="{BB962C8B-B14F-4D97-AF65-F5344CB8AC3E}">
        <p14:creationId xmlns:p14="http://schemas.microsoft.com/office/powerpoint/2010/main" val="428342945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how digestion helps to answer Energy Change Question.</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Display Slide 19 to have students compares their answers to the Energy Change Question on the 5.3 Explanations Tool for Fungi Digestion with the answers on the slide. Have students use a different colored writing utensil to make any needed changes to their answers. Allow students to ask questions if they do not understand why their ideas are incorrect.</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r>
              <a:rPr lang="en-US" dirty="0">
                <a:effectLst/>
              </a:rPr>
              <a:t> </a:t>
            </a:r>
            <a:endParaRPr lang="en-US" alt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19</a:t>
            </a:fld>
            <a:endParaRPr lang="en-US"/>
          </a:p>
        </p:txBody>
      </p:sp>
    </p:spTree>
    <p:extLst>
      <p:ext uri="{BB962C8B-B14F-4D97-AF65-F5344CB8AC3E}">
        <p14:creationId xmlns:p14="http://schemas.microsoft.com/office/powerpoint/2010/main" val="14550880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instructional model to show students where they are in the course of the unit.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 of the 5.3 Explaining How Fungi Grow: Digestion and Biosynthesis PPT.</a:t>
            </a:r>
            <a:r>
              <a:rPr lang="en-US" dirty="0">
                <a:effectLst/>
              </a:rPr>
              <a:t> </a:t>
            </a:r>
            <a:endParaRPr lang="en-US" dirty="0"/>
          </a:p>
        </p:txBody>
      </p:sp>
      <p:sp>
        <p:nvSpPr>
          <p:cNvPr id="4" name="Slide Number Placeholder 3"/>
          <p:cNvSpPr>
            <a:spLocks noGrp="1"/>
          </p:cNvSpPr>
          <p:nvPr>
            <p:ph type="sldNum" sz="quarter" idx="10"/>
          </p:nvPr>
        </p:nvSpPr>
        <p:spPr/>
        <p:txBody>
          <a:bodyPr/>
          <a:lstStyle/>
          <a:p>
            <a:fld id="{127D8EDB-ED7B-4043-97B7-5646C7D0F842}" type="slidenum">
              <a:rPr lang="en-US" smtClean="0"/>
              <a:t>2</a:t>
            </a:fld>
            <a:endParaRPr lang="en-US"/>
          </a:p>
        </p:txBody>
      </p:sp>
    </p:spTree>
    <p:extLst>
      <p:ext uri="{BB962C8B-B14F-4D97-AF65-F5344CB8AC3E}">
        <p14:creationId xmlns:p14="http://schemas.microsoft.com/office/powerpoint/2010/main" val="28409247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(Optional) Have students critique example explanations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20 of the PPT.  Have students look at two handouts: (a) the Three Questions Handout, and (b) the Example Decomposers Explanations Handout.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Ask students to evaluate the two example explanations of fungi digestion: Which explanation is better? Why?</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Have students use the Three Questions Explanation Checklist on the back of the Three Questions Handout to justify their critiques of the explanations.</a:t>
            </a:r>
            <a:r>
              <a:rPr lang="en-US" dirty="0">
                <a:effectLst/>
              </a:rPr>
              <a:t> </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Have students critique and improve their full explanations.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20 of the PPT for the full explanation. Have students use the Three Questions Explanation Checklist on the back of the Three Questions Handout to check that their story includes each of the parts (matter movement, matter change, energy change, and matter movement) and answers the prompt in a cohesive way.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If students don’t have all four parts in their explanation, instruct them to add to their explanation using a different colored writing utensil.</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20</a:t>
            </a:fld>
            <a:endParaRPr lang="en-US"/>
          </a:p>
        </p:txBody>
      </p:sp>
    </p:spTree>
    <p:extLst>
      <p:ext uri="{BB962C8B-B14F-4D97-AF65-F5344CB8AC3E}">
        <p14:creationId xmlns:p14="http://schemas.microsoft.com/office/powerpoint/2010/main" val="302748416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(Optional) Have students read about digestion and complete part of the Matter Tracing Tool.</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Pass out 5.3 How do Decomposers Digest Food? Reading. The reading provides a summary explanation of digestion and additional information about a connection between decomposers and biofuels. Higher level students may not need the review of content provided in this reading, but you may want them to add to the Matter Tracing Tool for Decomposers started in Activity 4.2. Have students read using the Questions, Connections, Questions Student Reading Strategy. See the Engaging Students with Readings and the Question, Connections, Questions Reading Strategy Educator Resource document for information about how to engage students with this strategy.</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After pairs are finished reading, have students share with the class what they found interesting and any questions they have.</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After discussion, students can complete the digestion section of the Matter Tracing Tool for Decomposers that they started completing in Activity 4.2.</a:t>
            </a:r>
            <a:r>
              <a:rPr lang="en-US" dirty="0">
                <a:effectLst/>
              </a:rPr>
              <a:t> </a:t>
            </a:r>
          </a:p>
          <a:p>
            <a:pPr marL="171450" indent="-171450">
              <a:buFont typeface="Arial" panose="020B0604020202020204" pitchFamily="34" charset="0"/>
              <a:buChar char="•"/>
            </a:pPr>
            <a:endParaRPr lang="en-US" dirty="0">
              <a:effectLst/>
            </a:endParaRPr>
          </a:p>
          <a:p>
            <a:pPr lvl="0"/>
            <a:r>
              <a:rPr lang="en-US" sz="1200" b="1" kern="1200" dirty="0">
                <a:solidFill>
                  <a:schemeClr val="tx1"/>
                </a:solidFill>
                <a:effectLst/>
                <a:latin typeface="+mn-lt"/>
                <a:ea typeface="+mn-ea"/>
                <a:cs typeface="+mn-cs"/>
              </a:rPr>
              <a:t>Have students discuss with a partner how digestion works at the macroscopic scale by referring to the decomposer poster.</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21. Have students look at the Decomposer 11 x 17 Poster and discuss with a partner the parts of a fungus involved in digestion on a macroscopic scale.</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Tell students that digestion occurs outside the hyphal cells.</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21</a:t>
            </a:fld>
            <a:endParaRPr lang="en-US"/>
          </a:p>
        </p:txBody>
      </p:sp>
    </p:spTree>
    <p:extLst>
      <p:ext uri="{BB962C8B-B14F-4D97-AF65-F5344CB8AC3E}">
        <p14:creationId xmlns:p14="http://schemas.microsoft.com/office/powerpoint/2010/main" val="24562894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complete the exit ticket.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22 of the 5.3 Explaining How Fungi Grow Digestion PPT.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On a sheet of paper or a sticky note, have students individually answer the exit ticket questions. Depending on time, you may have students answer both questions, assign students to answer a particular question, or let students choose one question to answer. Collect and review the answers.</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Conclusions: How does a decomposer digest food?</a:t>
            </a:r>
          </a:p>
          <a:p>
            <a:pPr marL="1085850" lvl="2" indent="-171450">
              <a:buFont typeface="Arial" panose="020B0604020202020204" pitchFamily="34" charset="0"/>
              <a:buChar char="•"/>
            </a:pPr>
            <a:r>
              <a:rPr lang="en-US" sz="1200" kern="1200" dirty="0">
                <a:solidFill>
                  <a:schemeClr val="tx1"/>
                </a:solidFill>
                <a:effectLst/>
                <a:latin typeface="+mn-lt"/>
                <a:ea typeface="+mn-ea"/>
                <a:cs typeface="+mn-cs"/>
              </a:rPr>
              <a:t>Predictions: How do you think a mushroom uses digested food to grow?</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The conclusions question will provide you with information about what your students are taking away from the activity. Student answers to the conclusions question can be used on the Driving Question Board (if you are using one). The predictions question allows students to begin thinking about the next activity and allows you to assess their current ideas as you prepare for the next activity. Student answers to the predictions question can be used as a lead into the next activity.</a:t>
            </a:r>
            <a:r>
              <a:rPr lang="en-US" dirty="0">
                <a:effectLst/>
              </a:rPr>
              <a:t> </a:t>
            </a:r>
            <a:endParaRPr lang="en-US" dirty="0"/>
          </a:p>
        </p:txBody>
      </p:sp>
      <p:sp>
        <p:nvSpPr>
          <p:cNvPr id="4" name="Slide Number Placeholder 3"/>
          <p:cNvSpPr>
            <a:spLocks noGrp="1"/>
          </p:cNvSpPr>
          <p:nvPr>
            <p:ph type="sldNum" sz="quarter" idx="5"/>
          </p:nvPr>
        </p:nvSpPr>
        <p:spPr/>
        <p:txBody>
          <a:bodyPr/>
          <a:lstStyle/>
          <a:p>
            <a:fld id="{127D8EDB-ED7B-4043-97B7-5646C7D0F842}" type="slidenum">
              <a:rPr lang="en-US" smtClean="0"/>
              <a:t>22</a:t>
            </a:fld>
            <a:endParaRPr lang="en-US"/>
          </a:p>
        </p:txBody>
      </p:sp>
    </p:spTree>
    <p:extLst>
      <p:ext uri="{BB962C8B-B14F-4D97-AF65-F5344CB8AC3E}">
        <p14:creationId xmlns:p14="http://schemas.microsoft.com/office/powerpoint/2010/main" val="33201952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Remind students of their unanswered questions.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Using Slide 3 of the PPT have students revisit their arguments and unanswered questions from the Bread Molding Investigation by looking at 3.3 Evidence-Based Arguments for Bread Molding.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Remind students that after explaining cellular respiration in Activity 4.2, they still had unanswered questions about where the glucose needed for cellular respiration comes from.</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In today’s activity, students will use what they figured out in Activity 5.1 (and 5.2) to explain how fungi get food to their bodies’ cells.</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3</a:t>
            </a:fld>
            <a:endParaRPr lang="en-US"/>
          </a:p>
        </p:txBody>
      </p:sp>
    </p:spTree>
    <p:extLst>
      <p:ext uri="{BB962C8B-B14F-4D97-AF65-F5344CB8AC3E}">
        <p14:creationId xmlns:p14="http://schemas.microsoft.com/office/powerpoint/2010/main" val="3709658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36867"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lvl="0"/>
            <a:r>
              <a:rPr lang="en-US" sz="1200" b="1" kern="1200" dirty="0">
                <a:solidFill>
                  <a:schemeClr val="tx1"/>
                </a:solidFill>
                <a:effectLst/>
                <a:latin typeface="+mn-lt"/>
                <a:ea typeface="+mn-ea"/>
                <a:cs typeface="+mn-cs"/>
              </a:rPr>
              <a:t>Have students review the process of digestion.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Slides 4-5 of the 5.3 Explaining How Fungi Grow: Digestion PPT to guide students through a review of digestion.</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Use Slide 4 to review how decomposers use food to grow. Ask students for their ideas about what they remember from the previous activity.</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Use Slides 5 to remind students what happens to the food that IS digested: Large organic molecules (polymers) are divided into small organic molecules (monomers) that go into the hyphal cells.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Display the following posters in your classroom to help students visualize the digestion of polymers to monomers.</a:t>
            </a:r>
          </a:p>
          <a:p>
            <a:pPr marL="628650" lvl="1" indent="-171450">
              <a:buFont typeface="Arial" panose="020B0604020202020204" pitchFamily="34" charset="0"/>
              <a:buChar char="•"/>
            </a:pPr>
            <a:r>
              <a:rPr lang="en-US" sz="1200" b="1" kern="1200" dirty="0">
                <a:solidFill>
                  <a:schemeClr val="tx1"/>
                </a:solidFill>
                <a:effectLst/>
                <a:latin typeface="+mn-lt"/>
                <a:ea typeface="+mn-ea"/>
                <a:cs typeface="+mn-cs"/>
              </a:rPr>
              <a:t>Carbohydrates:</a:t>
            </a:r>
            <a:r>
              <a:rPr lang="en-US" sz="1200" kern="1200" dirty="0">
                <a:solidFill>
                  <a:schemeClr val="tx1"/>
                </a:solidFill>
                <a:effectLst/>
                <a:latin typeface="+mn-lt"/>
                <a:ea typeface="+mn-ea"/>
                <a:cs typeface="+mn-cs"/>
              </a:rPr>
              <a:t> Use the Digestion and Biosynthesis of Carbohydrates 11 x 17 Poster to offer students a visualization of how polymers like starch (which is a type of carbohydrate) are broken apart into monomers like glucose.</a:t>
            </a:r>
          </a:p>
          <a:p>
            <a:pPr marL="628650" lvl="1" indent="-171450">
              <a:buFont typeface="Arial" panose="020B0604020202020204" pitchFamily="34" charset="0"/>
              <a:buChar char="•"/>
            </a:pPr>
            <a:r>
              <a:rPr lang="en-US" sz="1200" b="1" kern="1200" dirty="0">
                <a:solidFill>
                  <a:schemeClr val="tx1"/>
                </a:solidFill>
                <a:effectLst/>
                <a:latin typeface="+mn-lt"/>
                <a:ea typeface="+mn-ea"/>
                <a:cs typeface="+mn-cs"/>
              </a:rPr>
              <a:t>Proteins:</a:t>
            </a:r>
            <a:r>
              <a:rPr lang="en-US" sz="1200" kern="1200" dirty="0">
                <a:solidFill>
                  <a:schemeClr val="tx1"/>
                </a:solidFill>
                <a:effectLst/>
                <a:latin typeface="+mn-lt"/>
                <a:ea typeface="+mn-ea"/>
                <a:cs typeface="+mn-cs"/>
              </a:rPr>
              <a:t> Use the Digestion and Biosynthesis of Protein 11 x 17 Poster to offer students a visualization of how polymers like proteins are broken down into amino acids.</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Note: If you only taught Activity 5.1, you can use the posters to help students visualize the process, but do not need to focus on the names of the small organic molecules.</a:t>
            </a:r>
            <a:r>
              <a:rPr lang="en-US" dirty="0">
                <a:effectLst/>
              </a:rPr>
              <a:t> </a:t>
            </a:r>
            <a:endParaRPr lang="en-US" altLang="en-US" dirty="0"/>
          </a:p>
          <a:p>
            <a:pPr>
              <a:spcBef>
                <a:spcPct val="0"/>
              </a:spcBef>
            </a:pPr>
            <a:endParaRPr lang="en-US" altLang="en-US" dirty="0"/>
          </a:p>
          <a:p>
            <a:pPr>
              <a:spcBef>
                <a:spcPct val="0"/>
              </a:spcBef>
            </a:pPr>
            <a:r>
              <a:rPr lang="en-US" altLang="en-US" dirty="0"/>
              <a:t>Image Credit: Craig Douglas, Michigan State University</a:t>
            </a:r>
          </a:p>
        </p:txBody>
      </p:sp>
      <p:sp>
        <p:nvSpPr>
          <p:cNvPr id="36868"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C2458FD4-3C6D-4211-9FA9-25E4C24C7F66}" type="slidenum">
              <a:rPr lang="en-US" altLang="en-US">
                <a:solidFill>
                  <a:prstClr val="black"/>
                </a:solidFill>
              </a:rPr>
              <a:pPr fontAlgn="base">
                <a:spcBef>
                  <a:spcPct val="0"/>
                </a:spcBef>
                <a:spcAft>
                  <a:spcPct val="0"/>
                </a:spcAft>
              </a:pPr>
              <a:t>4</a:t>
            </a:fld>
            <a:endParaRPr lang="en-US" altLang="en-US">
              <a:solidFill>
                <a:prstClr val="black"/>
              </a:solidFill>
            </a:endParaRPr>
          </a:p>
        </p:txBody>
      </p:sp>
    </p:spTree>
    <p:extLst>
      <p:ext uri="{BB962C8B-B14F-4D97-AF65-F5344CB8AC3E}">
        <p14:creationId xmlns:p14="http://schemas.microsoft.com/office/powerpoint/2010/main" val="27345479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review the process of digestion.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Slides 4-5 of the 5.3 Explaining How Fungi Grow: Digestion PPT to guide students through a review of digestion.</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Use Slide 4 to review how decomposers use food to grow. Ask students for their ideas about what they remember from the previous activity.</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Use Slides 5 to remind students what happens to the food that IS digested: Large organic molecules (polymers) are divided into small organic molecules (monomers) that go into the hyphal cells.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Display the following posters in your classroom to help students visualize the digestion of polymers to monomers.</a:t>
            </a:r>
          </a:p>
          <a:p>
            <a:pPr marL="628650" lvl="1" indent="-171450">
              <a:buFont typeface="Arial" panose="020B0604020202020204" pitchFamily="34" charset="0"/>
              <a:buChar char="•"/>
            </a:pPr>
            <a:r>
              <a:rPr lang="en-US" sz="1200" b="1" kern="1200" dirty="0">
                <a:solidFill>
                  <a:schemeClr val="tx1"/>
                </a:solidFill>
                <a:effectLst/>
                <a:latin typeface="+mn-lt"/>
                <a:ea typeface="+mn-ea"/>
                <a:cs typeface="+mn-cs"/>
              </a:rPr>
              <a:t>Carbohydrates:</a:t>
            </a:r>
            <a:r>
              <a:rPr lang="en-US" sz="1200" kern="1200" dirty="0">
                <a:solidFill>
                  <a:schemeClr val="tx1"/>
                </a:solidFill>
                <a:effectLst/>
                <a:latin typeface="+mn-lt"/>
                <a:ea typeface="+mn-ea"/>
                <a:cs typeface="+mn-cs"/>
              </a:rPr>
              <a:t> Use the Digestion and Biosynthesis of Carbohydrates 11 x 17 Poster to offer students a visualization of how polymers like starch (which is a type of carbohydrate) are broken apart into monomers like glucose.</a:t>
            </a:r>
          </a:p>
          <a:p>
            <a:pPr marL="628650" lvl="1" indent="-171450">
              <a:buFont typeface="Arial" panose="020B0604020202020204" pitchFamily="34" charset="0"/>
              <a:buChar char="•"/>
            </a:pPr>
            <a:r>
              <a:rPr lang="en-US" sz="1200" b="1" kern="1200" dirty="0">
                <a:solidFill>
                  <a:schemeClr val="tx1"/>
                </a:solidFill>
                <a:effectLst/>
                <a:latin typeface="+mn-lt"/>
                <a:ea typeface="+mn-ea"/>
                <a:cs typeface="+mn-cs"/>
              </a:rPr>
              <a:t>Proteins:</a:t>
            </a:r>
            <a:r>
              <a:rPr lang="en-US" sz="1200" kern="1200" dirty="0">
                <a:solidFill>
                  <a:schemeClr val="tx1"/>
                </a:solidFill>
                <a:effectLst/>
                <a:latin typeface="+mn-lt"/>
                <a:ea typeface="+mn-ea"/>
                <a:cs typeface="+mn-cs"/>
              </a:rPr>
              <a:t> Use the Digestion and Biosynthesis of Protein 11 x 17 Poster to offer students a visualization of how polymers like proteins are broken down into amino acids.</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Note: If you only taught Activity 5.1, you can use the posters to help students visualize the process, but do not need to focus on the names of the small organic molecules.</a:t>
            </a:r>
            <a:r>
              <a:rPr lang="en-US" dirty="0">
                <a:effectLst/>
              </a:rPr>
              <a:t> </a:t>
            </a:r>
            <a:endParaRPr lang="en-US" altLang="en-US" dirty="0"/>
          </a:p>
          <a:p>
            <a:pPr>
              <a:spcBef>
                <a:spcPct val="0"/>
              </a:spcBef>
            </a:pPr>
            <a:endParaRPr lang="en-US" altLang="en-US" dirty="0"/>
          </a:p>
          <a:p>
            <a:pPr>
              <a:spcBef>
                <a:spcPct val="0"/>
              </a:spcBef>
            </a:pPr>
            <a:r>
              <a:rPr lang="en-US" altLang="en-US" dirty="0"/>
              <a:t>Image Credit: Craig Douglas, Michigan State University</a:t>
            </a:r>
          </a:p>
        </p:txBody>
      </p:sp>
      <p:sp>
        <p:nvSpPr>
          <p:cNvPr id="4" name="Slide Number Placeholder 3"/>
          <p:cNvSpPr>
            <a:spLocks noGrp="1"/>
          </p:cNvSpPr>
          <p:nvPr>
            <p:ph type="sldNum" sz="quarter" idx="10"/>
          </p:nvPr>
        </p:nvSpPr>
        <p:spPr/>
        <p:txBody>
          <a:bodyPr/>
          <a:lstStyle/>
          <a:p>
            <a:fld id="{946B7EDE-1D34-AF43-A72F-F106018D4F39}" type="slidenum">
              <a:rPr lang="en-US" smtClean="0"/>
              <a:pPr/>
              <a:t>5</a:t>
            </a:fld>
            <a:endParaRPr lang="en-US"/>
          </a:p>
        </p:txBody>
      </p:sp>
    </p:spTree>
    <p:extLst>
      <p:ext uri="{BB962C8B-B14F-4D97-AF65-F5344CB8AC3E}">
        <p14:creationId xmlns:p14="http://schemas.microsoft.com/office/powerpoint/2010/main" val="21874256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complete their Explanations Process Tool for Digestion.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6 of the 5.3 Explaining How Fungi Grow: Digestion PPT. Give each student one copy of 5.3 Explanations Tool for Fungi Digestion.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Tell students that in this part of the unit, they will combine everything they learned about how fungi get food to their body’s cells into an explanation.</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Remind them to consider both their evidence from the investigation as well as what they figured out in the molecular modeling (or tracing) activity to construct their explanations.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Give students about 10 minutes to complete the Explanations process tool. </a:t>
            </a:r>
          </a:p>
        </p:txBody>
      </p:sp>
      <p:sp>
        <p:nvSpPr>
          <p:cNvPr id="4" name="Slide Number Placeholder 3"/>
          <p:cNvSpPr>
            <a:spLocks noGrp="1"/>
          </p:cNvSpPr>
          <p:nvPr>
            <p:ph type="sldNum" sz="quarter" idx="10"/>
          </p:nvPr>
        </p:nvSpPr>
        <p:spPr/>
        <p:txBody>
          <a:bodyPr/>
          <a:lstStyle/>
          <a:p>
            <a:fld id="{754EE964-B89B-4FE9-BE39-55957A3A45BE}" type="slidenum">
              <a:rPr lang="en-US" smtClean="0"/>
              <a:t>6</a:t>
            </a:fld>
            <a:endParaRPr lang="en-US"/>
          </a:p>
        </p:txBody>
      </p:sp>
    </p:spTree>
    <p:extLst>
      <p:ext uri="{BB962C8B-B14F-4D97-AF65-F5344CB8AC3E}">
        <p14:creationId xmlns:p14="http://schemas.microsoft.com/office/powerpoint/2010/main" val="6148578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share explanations with each other.</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7 of the 5.3 Explaining How Fungi Grow: Digestion PPT. Divide students into pairs and have them compare explanations for the Three Questions and the final explanation on the process tool.</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Have students use the Three Questions 11 x 17 Poster (or Handout) as a reference. Have students check their explanations with the middle and right-hand columns of the poster or handout to make sure they are following the “rules.” </a:t>
            </a:r>
          </a:p>
        </p:txBody>
      </p:sp>
      <p:sp>
        <p:nvSpPr>
          <p:cNvPr id="4" name="Slide Number Placeholder 3"/>
          <p:cNvSpPr>
            <a:spLocks noGrp="1"/>
          </p:cNvSpPr>
          <p:nvPr>
            <p:ph type="sldNum" sz="quarter" idx="10"/>
          </p:nvPr>
        </p:nvSpPr>
        <p:spPr/>
        <p:txBody>
          <a:bodyPr/>
          <a:lstStyle/>
          <a:p>
            <a:fld id="{754EE964-B89B-4FE9-BE39-55957A3A45BE}" type="slidenum">
              <a:rPr lang="en-US" smtClean="0"/>
              <a:t>7</a:t>
            </a:fld>
            <a:endParaRPr lang="en-US"/>
          </a:p>
        </p:txBody>
      </p:sp>
    </p:spTree>
    <p:extLst>
      <p:ext uri="{BB962C8B-B14F-4D97-AF65-F5344CB8AC3E}">
        <p14:creationId xmlns:p14="http://schemas.microsoft.com/office/powerpoint/2010/main" val="2384494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think about how digestion answers the Matter Movement question.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Slides 8-14 in the PPT to have the students discuss what is happening to matter during digestion and to have them check their answers to the Matter Movement Question on their 5.3 Explanations Tool for Fungi Digestion.</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Show students Slides 8-10 to have them think about where atoms are moving from and moving to during digestion.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Display Slides 11-14 to have students compare their answers to the Matter Movement Question with the answers on the slides. Have students use a different colored writing utensil to make any needed changes to their answers. Allow students to ask questions if they do not understand why their ideas are incorrect.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r>
              <a:rPr lang="en-US" dirty="0">
                <a:effectLst/>
              </a:rPr>
              <a:t> </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Image</a:t>
            </a:r>
            <a:r>
              <a:rPr lang="en-US" sz="1200" kern="1200" baseline="0" dirty="0">
                <a:solidFill>
                  <a:schemeClr val="tx1"/>
                </a:solidFill>
                <a:effectLst/>
                <a:latin typeface="+mn-lt"/>
                <a:ea typeface="+mn-ea"/>
                <a:cs typeface="+mn-cs"/>
              </a:rPr>
              <a:t> Credit: Craig Douglas, Michigan State University</a:t>
            </a:r>
          </a:p>
          <a:p>
            <a:endParaRPr lang="en-US" sz="1200"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3F3F3A2-4CB2-4280-92F2-A775C7AFE2B3}" type="slidenum">
              <a:rPr 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12471867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think about how digestion answers the Matter Movement question.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Slides 8-14 in the PPT to have the students discuss what is happening to matter during digestion and to have them check their answers to the Matter Movement Question on their 5.3 Explanations Tool for Fungi Digestion.</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Show students Slides 8-10 to have them think about where atoms are moving from and moving to during digestion.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Display Slides 11-14 to have students compare their answers to the Matter Movement Question with the answers on the slides. Have students use a different colored writing utensil to make any needed changes to their answers. Allow students to ask questions if they do not understand why their ideas are incorrect.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r>
              <a:rPr lang="en-US" dirty="0">
                <a:effectLst/>
              </a:rPr>
              <a:t> </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Image</a:t>
            </a:r>
            <a:r>
              <a:rPr lang="en-US" sz="1200" kern="1200" baseline="0" dirty="0">
                <a:solidFill>
                  <a:schemeClr val="tx1"/>
                </a:solidFill>
                <a:effectLst/>
                <a:latin typeface="+mn-lt"/>
                <a:ea typeface="+mn-ea"/>
                <a:cs typeface="+mn-cs"/>
              </a:rPr>
              <a:t> Credit: Craig Douglas, Michigan State University</a:t>
            </a:r>
          </a:p>
        </p:txBody>
      </p:sp>
      <p:sp>
        <p:nvSpPr>
          <p:cNvPr id="4" name="Slide Number Placeholder 3"/>
          <p:cNvSpPr>
            <a:spLocks noGrp="1"/>
          </p:cNvSpPr>
          <p:nvPr>
            <p:ph type="sldNum" sz="quarter" idx="10"/>
          </p:nvPr>
        </p:nvSpPr>
        <p:spPr/>
        <p:txBody>
          <a:bodyPr/>
          <a:lstStyle/>
          <a:p>
            <a:fld id="{D3F3F3A2-4CB2-4280-92F2-A775C7AFE2B3}" type="slidenum">
              <a:rPr 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252226780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5" name="Slide Number Placeholder 5"/>
          <p:cNvSpPr>
            <a:spLocks noGrp="1"/>
          </p:cNvSpPr>
          <p:nvPr>
            <p:ph type="sldNum" sz="quarter" idx="10"/>
          </p:nvPr>
        </p:nvSpPr>
        <p:spPr/>
        <p:txBody>
          <a:bodyPr/>
          <a:lstStyle>
            <a:lvl1pPr>
              <a:defRPr/>
            </a:lvl1pPr>
          </a:lstStyle>
          <a:p>
            <a:pPr>
              <a:defRPr/>
            </a:pPr>
            <a:fld id="{A153D199-85E7-40C7-B888-91F32A190B9F}" type="slidenum">
              <a:rPr lang="en-US">
                <a:solidFill>
                  <a:prstClr val="black">
                    <a:tint val="75000"/>
                  </a:prstClr>
                </a:solidFill>
              </a:rPr>
              <a:pPr>
                <a:defRPr/>
              </a:pPr>
              <a:t>‹#›</a:t>
            </a:fld>
            <a:endParaRPr lang="en-US">
              <a:solidFill>
                <a:prstClr val="black">
                  <a:tint val="75000"/>
                </a:prstClr>
              </a:solidFill>
            </a:endParaRPr>
          </a:p>
        </p:txBody>
      </p:sp>
      <p:pic>
        <p:nvPicPr>
          <p:cNvPr id="7" name="Picture 6" descr="C:\Documents and Settings\Craig Douglas\My Documents\for JJ\Carbon TIME\logo\Carbon TIME 1 line small.png"/>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538162" y="687134"/>
            <a:ext cx="2689225" cy="626110"/>
          </a:xfrm>
          <a:prstGeom prst="rect">
            <a:avLst/>
          </a:prstGeom>
          <a:noFill/>
          <a:ln>
            <a:noFill/>
          </a:ln>
        </p:spPr>
      </p:pic>
      <p:sp>
        <p:nvSpPr>
          <p:cNvPr id="8" name="TextBox 7"/>
          <p:cNvSpPr txBox="1"/>
          <p:nvPr userDrawn="1"/>
        </p:nvSpPr>
        <p:spPr>
          <a:xfrm>
            <a:off x="3366003" y="690424"/>
            <a:ext cx="2287787" cy="692497"/>
          </a:xfrm>
          <a:prstGeom prst="rect">
            <a:avLst/>
          </a:prstGeom>
          <a:noFill/>
        </p:spPr>
        <p:txBody>
          <a:bodyPr wrap="none" rtlCol="0">
            <a:spAutoFit/>
          </a:bodyPr>
          <a:lstStyle/>
          <a:p>
            <a:pPr defTabSz="457200" fontAlgn="base">
              <a:spcBef>
                <a:spcPct val="0"/>
              </a:spcBef>
              <a:spcAft>
                <a:spcPct val="0"/>
              </a:spcAft>
            </a:pPr>
            <a:r>
              <a:rPr lang="en-US" sz="1300" i="1" dirty="0">
                <a:solidFill>
                  <a:prstClr val="black"/>
                </a:solidFill>
              </a:rPr>
              <a:t> </a:t>
            </a:r>
            <a:endParaRPr lang="en-US" sz="1300" dirty="0">
              <a:solidFill>
                <a:prstClr val="black"/>
              </a:solidFill>
            </a:endParaRPr>
          </a:p>
          <a:p>
            <a:pPr defTabSz="457200" fontAlgn="base">
              <a:spcBef>
                <a:spcPct val="0"/>
              </a:spcBef>
              <a:spcAft>
                <a:spcPct val="0"/>
              </a:spcAft>
            </a:pPr>
            <a:r>
              <a:rPr lang="en-US" sz="1300" i="1" dirty="0">
                <a:solidFill>
                  <a:prstClr val="black"/>
                </a:solidFill>
              </a:rPr>
              <a:t>Environmental Literacy Project</a:t>
            </a:r>
            <a:br>
              <a:rPr lang="en-US" sz="1300" i="1" dirty="0">
                <a:solidFill>
                  <a:prstClr val="black"/>
                </a:solidFill>
              </a:rPr>
            </a:br>
            <a:r>
              <a:rPr lang="en-US" sz="1300" i="1" dirty="0">
                <a:solidFill>
                  <a:prstClr val="black"/>
                </a:solidFill>
              </a:rPr>
              <a:t>Michigan State University</a:t>
            </a:r>
            <a:r>
              <a:rPr lang="en-US" sz="1300" dirty="0">
                <a:solidFill>
                  <a:prstClr val="black"/>
                </a:solidFill>
              </a:rPr>
              <a:t> </a:t>
            </a:r>
          </a:p>
        </p:txBody>
      </p:sp>
    </p:spTree>
    <p:extLst>
      <p:ext uri="{BB962C8B-B14F-4D97-AF65-F5344CB8AC3E}">
        <p14:creationId xmlns:p14="http://schemas.microsoft.com/office/powerpoint/2010/main" val="7710716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defTabSz="457200">
              <a:defRPr/>
            </a:pPr>
            <a:endParaRPr lang="en-US">
              <a:solidFill>
                <a:prstClr val="black"/>
              </a:solidFill>
            </a:endParaRPr>
          </a:p>
        </p:txBody>
      </p:sp>
      <p:sp>
        <p:nvSpPr>
          <p:cNvPr id="5" name="Footer Placeholder 4"/>
          <p:cNvSpPr>
            <a:spLocks noGrp="1"/>
          </p:cNvSpPr>
          <p:nvPr>
            <p:ph type="ftr" sz="quarter" idx="11"/>
          </p:nvPr>
        </p:nvSpPr>
        <p:spPr>
          <a:xfrm>
            <a:off x="3124200" y="6356350"/>
            <a:ext cx="2895600" cy="365125"/>
          </a:xfrm>
        </p:spPr>
        <p:txBody>
          <a:bodyPr/>
          <a:lstStyle>
            <a:lvl1pPr>
              <a:defRPr/>
            </a:lvl1pPr>
          </a:lstStyle>
          <a:p>
            <a:pPr>
              <a:defRPr/>
            </a:pPr>
            <a:endParaRPr lang="en-US">
              <a:solidFill>
                <a:prstClr val="black"/>
              </a:solidFill>
            </a:endParaRPr>
          </a:p>
        </p:txBody>
      </p:sp>
      <p:sp>
        <p:nvSpPr>
          <p:cNvPr id="6" name="Slide Number Placeholder 5"/>
          <p:cNvSpPr>
            <a:spLocks noGrp="1"/>
          </p:cNvSpPr>
          <p:nvPr>
            <p:ph type="sldNum" sz="quarter" idx="12"/>
          </p:nvPr>
        </p:nvSpPr>
        <p:spPr/>
        <p:txBody>
          <a:bodyPr/>
          <a:lstStyle>
            <a:lvl1pPr>
              <a:defRPr/>
            </a:lvl1pPr>
          </a:lstStyle>
          <a:p>
            <a:pPr>
              <a:defRPr/>
            </a:pPr>
            <a:fld id="{92C8E013-247B-49B6-9DD8-2B1C88F0C75B}"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7779023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83201"/>
            <a:ext cx="2057400" cy="5642962"/>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457200" y="483201"/>
            <a:ext cx="6019800" cy="56429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defTabSz="457200">
              <a:defRPr/>
            </a:pPr>
            <a:endParaRPr lang="en-US">
              <a:solidFill>
                <a:prstClr val="black"/>
              </a:solidFill>
            </a:endParaRPr>
          </a:p>
        </p:txBody>
      </p:sp>
      <p:sp>
        <p:nvSpPr>
          <p:cNvPr id="5" name="Footer Placeholder 4"/>
          <p:cNvSpPr>
            <a:spLocks noGrp="1"/>
          </p:cNvSpPr>
          <p:nvPr>
            <p:ph type="ftr" sz="quarter" idx="11"/>
          </p:nvPr>
        </p:nvSpPr>
        <p:spPr>
          <a:xfrm>
            <a:off x="3124200" y="6356350"/>
            <a:ext cx="2895600" cy="365125"/>
          </a:xfrm>
        </p:spPr>
        <p:txBody>
          <a:bodyPr/>
          <a:lstStyle>
            <a:lvl1pPr>
              <a:defRPr/>
            </a:lvl1pPr>
          </a:lstStyle>
          <a:p>
            <a:pPr>
              <a:defRPr/>
            </a:pPr>
            <a:endParaRPr lang="en-US">
              <a:solidFill>
                <a:prstClr val="black"/>
              </a:solidFill>
            </a:endParaRPr>
          </a:p>
        </p:txBody>
      </p:sp>
      <p:sp>
        <p:nvSpPr>
          <p:cNvPr id="6" name="Slide Number Placeholder 5"/>
          <p:cNvSpPr>
            <a:spLocks noGrp="1"/>
          </p:cNvSpPr>
          <p:nvPr>
            <p:ph type="sldNum" sz="quarter" idx="12"/>
          </p:nvPr>
        </p:nvSpPr>
        <p:spPr/>
        <p:txBody>
          <a:bodyPr/>
          <a:lstStyle>
            <a:lvl1pPr>
              <a:defRPr/>
            </a:lvl1pPr>
          </a:lstStyle>
          <a:p>
            <a:pPr>
              <a:defRPr/>
            </a:pPr>
            <a:fld id="{7C433B5C-218D-4EF1-8164-9020D9939A9E}"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7810256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504826"/>
            <a:ext cx="8229600" cy="490674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Slide Number Placeholder 5"/>
          <p:cNvSpPr>
            <a:spLocks noGrp="1"/>
          </p:cNvSpPr>
          <p:nvPr>
            <p:ph type="sldNum" sz="quarter" idx="10"/>
          </p:nvPr>
        </p:nvSpPr>
        <p:spPr/>
        <p:txBody>
          <a:bodyPr/>
          <a:lstStyle>
            <a:lvl1pPr>
              <a:defRPr/>
            </a:lvl1pPr>
          </a:lstStyle>
          <a:p>
            <a:pPr>
              <a:defRPr/>
            </a:pPr>
            <a:fld id="{D07E269F-9726-44B7-92E4-7A50054E190B}"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8489147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Slide Number Placeholder 5"/>
          <p:cNvSpPr>
            <a:spLocks noGrp="1"/>
          </p:cNvSpPr>
          <p:nvPr>
            <p:ph type="sldNum" sz="quarter" idx="10"/>
          </p:nvPr>
        </p:nvSpPr>
        <p:spPr/>
        <p:txBody>
          <a:bodyPr/>
          <a:lstStyle>
            <a:lvl1pPr>
              <a:defRPr/>
            </a:lvl1pPr>
          </a:lstStyle>
          <a:p>
            <a:pPr>
              <a:defRPr/>
            </a:pPr>
            <a:fld id="{17163B6C-3360-4CEC-8B29-248C5C8C4259}"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42569486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defTabSz="457200">
              <a:defRPr/>
            </a:pPr>
            <a:endParaRPr lang="en-US">
              <a:solidFill>
                <a:prstClr val="black"/>
              </a:solidFill>
            </a:endParaRPr>
          </a:p>
        </p:txBody>
      </p:sp>
      <p:sp>
        <p:nvSpPr>
          <p:cNvPr id="6" name="Footer Placeholder 5"/>
          <p:cNvSpPr>
            <a:spLocks noGrp="1"/>
          </p:cNvSpPr>
          <p:nvPr>
            <p:ph type="ftr" sz="quarter" idx="11"/>
          </p:nvPr>
        </p:nvSpPr>
        <p:spPr>
          <a:xfrm>
            <a:off x="3124200" y="6356350"/>
            <a:ext cx="2895600" cy="365125"/>
          </a:xfrm>
        </p:spPr>
        <p:txBody>
          <a:bodyPr/>
          <a:lstStyle>
            <a:lvl1pPr>
              <a:defRPr/>
            </a:lvl1pPr>
          </a:lstStyle>
          <a:p>
            <a:pPr>
              <a:defRPr/>
            </a:pPr>
            <a:endParaRPr lang="en-US">
              <a:solidFill>
                <a:prstClr val="black"/>
              </a:solidFill>
            </a:endParaRPr>
          </a:p>
        </p:txBody>
      </p:sp>
      <p:sp>
        <p:nvSpPr>
          <p:cNvPr id="7" name="Slide Number Placeholder 6"/>
          <p:cNvSpPr>
            <a:spLocks noGrp="1"/>
          </p:cNvSpPr>
          <p:nvPr>
            <p:ph type="sldNum" sz="quarter" idx="12"/>
          </p:nvPr>
        </p:nvSpPr>
        <p:spPr/>
        <p:txBody>
          <a:bodyPr/>
          <a:lstStyle>
            <a:lvl1pPr>
              <a:defRPr/>
            </a:lvl1pPr>
          </a:lstStyle>
          <a:p>
            <a:pPr>
              <a:defRPr/>
            </a:pPr>
            <a:fld id="{D50D2227-8746-401E-9AD3-149EB37F187D}"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8054590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dirty="0">
                <a:latin typeface="+mn-lt"/>
              </a:defRPr>
            </a:lvl1pPr>
          </a:lstStyle>
          <a:p>
            <a:pPr defTabSz="457200">
              <a:defRPr/>
            </a:pPr>
            <a:endParaRPr lang="en-US">
              <a:solidFill>
                <a:prstClr val="black"/>
              </a:solidFill>
            </a:endParaRPr>
          </a:p>
        </p:txBody>
      </p:sp>
      <p:sp>
        <p:nvSpPr>
          <p:cNvPr id="8" name="Footer Placeholder 7"/>
          <p:cNvSpPr>
            <a:spLocks noGrp="1"/>
          </p:cNvSpPr>
          <p:nvPr>
            <p:ph type="ftr" sz="quarter" idx="11"/>
          </p:nvPr>
        </p:nvSpPr>
        <p:spPr>
          <a:xfrm>
            <a:off x="3124200" y="6356350"/>
            <a:ext cx="2895600" cy="365125"/>
          </a:xfrm>
        </p:spPr>
        <p:txBody>
          <a:bodyPr/>
          <a:lstStyle>
            <a:lvl1pPr>
              <a:defRPr/>
            </a:lvl1pPr>
          </a:lstStyle>
          <a:p>
            <a:pPr>
              <a:defRPr/>
            </a:pPr>
            <a:endParaRPr lang="en-US">
              <a:solidFill>
                <a:prstClr val="black"/>
              </a:solidFill>
            </a:endParaRPr>
          </a:p>
        </p:txBody>
      </p:sp>
      <p:sp>
        <p:nvSpPr>
          <p:cNvPr id="9" name="Slide Number Placeholder 8"/>
          <p:cNvSpPr>
            <a:spLocks noGrp="1"/>
          </p:cNvSpPr>
          <p:nvPr>
            <p:ph type="sldNum" sz="quarter" idx="12"/>
          </p:nvPr>
        </p:nvSpPr>
        <p:spPr/>
        <p:txBody>
          <a:bodyPr/>
          <a:lstStyle>
            <a:lvl1pPr>
              <a:defRPr/>
            </a:lvl1pPr>
          </a:lstStyle>
          <a:p>
            <a:pPr>
              <a:defRPr/>
            </a:pPr>
            <a:fld id="{52BDC453-B1F5-42F9-B997-C04C83250C69}"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6394685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defTabSz="457200">
              <a:defRPr/>
            </a:pPr>
            <a:endParaRPr lang="en-US">
              <a:solidFill>
                <a:prstClr val="black"/>
              </a:solidFill>
            </a:endParaRPr>
          </a:p>
        </p:txBody>
      </p:sp>
      <p:sp>
        <p:nvSpPr>
          <p:cNvPr id="4" name="Footer Placeholder 3"/>
          <p:cNvSpPr>
            <a:spLocks noGrp="1"/>
          </p:cNvSpPr>
          <p:nvPr>
            <p:ph type="ftr" sz="quarter" idx="11"/>
          </p:nvPr>
        </p:nvSpPr>
        <p:spPr>
          <a:xfrm>
            <a:off x="3124200" y="6356350"/>
            <a:ext cx="2895600" cy="365125"/>
          </a:xfrm>
        </p:spPr>
        <p:txBody>
          <a:bodyPr/>
          <a:lstStyle>
            <a:lvl1pPr>
              <a:defRPr/>
            </a:lvl1pPr>
          </a:lstStyle>
          <a:p>
            <a:pPr>
              <a:defRPr/>
            </a:pPr>
            <a:endParaRPr lang="en-US">
              <a:solidFill>
                <a:prstClr val="black"/>
              </a:solidFill>
            </a:endParaRPr>
          </a:p>
        </p:txBody>
      </p:sp>
      <p:sp>
        <p:nvSpPr>
          <p:cNvPr id="5" name="Slide Number Placeholder 4"/>
          <p:cNvSpPr>
            <a:spLocks noGrp="1"/>
          </p:cNvSpPr>
          <p:nvPr>
            <p:ph type="sldNum" sz="quarter" idx="12"/>
          </p:nvPr>
        </p:nvSpPr>
        <p:spPr/>
        <p:txBody>
          <a:bodyPr/>
          <a:lstStyle>
            <a:lvl1pPr>
              <a:defRPr/>
            </a:lvl1pPr>
          </a:lstStyle>
          <a:p>
            <a:pPr>
              <a:defRPr/>
            </a:pPr>
            <a:fld id="{F359313E-C1DF-48B1-95AF-E4192BC71E0C}"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8029403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defTabSz="457200">
              <a:defRPr/>
            </a:pPr>
            <a:endParaRPr lang="en-US">
              <a:solidFill>
                <a:prstClr val="black"/>
              </a:solidFill>
            </a:endParaRPr>
          </a:p>
        </p:txBody>
      </p:sp>
      <p:sp>
        <p:nvSpPr>
          <p:cNvPr id="3" name="Footer Placeholder 2"/>
          <p:cNvSpPr>
            <a:spLocks noGrp="1"/>
          </p:cNvSpPr>
          <p:nvPr>
            <p:ph type="ftr" sz="quarter" idx="11"/>
          </p:nvPr>
        </p:nvSpPr>
        <p:spPr>
          <a:xfrm>
            <a:off x="3124200" y="6356350"/>
            <a:ext cx="2895600" cy="365125"/>
          </a:xfrm>
        </p:spPr>
        <p:txBody>
          <a:bodyPr/>
          <a:lstStyle>
            <a:lvl1pPr>
              <a:defRPr/>
            </a:lvl1pPr>
          </a:lstStyle>
          <a:p>
            <a:pPr>
              <a:defRPr/>
            </a:pPr>
            <a:endParaRPr lang="en-US">
              <a:solidFill>
                <a:prstClr val="black"/>
              </a:solidFill>
            </a:endParaRPr>
          </a:p>
        </p:txBody>
      </p:sp>
      <p:sp>
        <p:nvSpPr>
          <p:cNvPr id="4" name="Slide Number Placeholder 3"/>
          <p:cNvSpPr>
            <a:spLocks noGrp="1"/>
          </p:cNvSpPr>
          <p:nvPr>
            <p:ph type="sldNum" sz="quarter" idx="12"/>
          </p:nvPr>
        </p:nvSpPr>
        <p:spPr/>
        <p:txBody>
          <a:bodyPr/>
          <a:lstStyle>
            <a:lvl1pPr>
              <a:defRPr/>
            </a:lvl1pPr>
          </a:lstStyle>
          <a:p>
            <a:pPr>
              <a:defRPr/>
            </a:pPr>
            <a:fld id="{D5AE8C94-DA1E-48CA-AEE2-37FA2B7260BB}"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5079419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3008313" cy="97951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455588"/>
            <a:ext cx="5111750" cy="567057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defTabSz="457200">
              <a:defRPr/>
            </a:pPr>
            <a:endParaRPr lang="en-US">
              <a:solidFill>
                <a:prstClr val="black"/>
              </a:solidFill>
            </a:endParaRPr>
          </a:p>
        </p:txBody>
      </p:sp>
      <p:sp>
        <p:nvSpPr>
          <p:cNvPr id="6" name="Footer Placeholder 5"/>
          <p:cNvSpPr>
            <a:spLocks noGrp="1"/>
          </p:cNvSpPr>
          <p:nvPr>
            <p:ph type="ftr" sz="quarter" idx="11"/>
          </p:nvPr>
        </p:nvSpPr>
        <p:spPr>
          <a:xfrm>
            <a:off x="3124200" y="6356350"/>
            <a:ext cx="2895600" cy="365125"/>
          </a:xfrm>
        </p:spPr>
        <p:txBody>
          <a:bodyPr/>
          <a:lstStyle>
            <a:lvl1pPr>
              <a:defRPr/>
            </a:lvl1pPr>
          </a:lstStyle>
          <a:p>
            <a:pPr>
              <a:defRPr/>
            </a:pPr>
            <a:endParaRPr lang="en-US">
              <a:solidFill>
                <a:prstClr val="black"/>
              </a:solidFill>
            </a:endParaRPr>
          </a:p>
        </p:txBody>
      </p:sp>
      <p:sp>
        <p:nvSpPr>
          <p:cNvPr id="7" name="Slide Number Placeholder 6"/>
          <p:cNvSpPr>
            <a:spLocks noGrp="1"/>
          </p:cNvSpPr>
          <p:nvPr>
            <p:ph type="sldNum" sz="quarter" idx="12"/>
          </p:nvPr>
        </p:nvSpPr>
        <p:spPr/>
        <p:txBody>
          <a:bodyPr/>
          <a:lstStyle>
            <a:lvl1pPr>
              <a:defRPr/>
            </a:lvl1pPr>
          </a:lstStyle>
          <a:p>
            <a:pPr>
              <a:defRPr/>
            </a:pPr>
            <a:fld id="{8062F3E6-E28A-452B-9229-35993A254C0E}"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3694188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defTabSz="457200">
              <a:defRPr/>
            </a:pPr>
            <a:endParaRPr lang="en-US">
              <a:solidFill>
                <a:prstClr val="black"/>
              </a:solidFill>
            </a:endParaRPr>
          </a:p>
        </p:txBody>
      </p:sp>
      <p:sp>
        <p:nvSpPr>
          <p:cNvPr id="6" name="Footer Placeholder 5"/>
          <p:cNvSpPr>
            <a:spLocks noGrp="1"/>
          </p:cNvSpPr>
          <p:nvPr>
            <p:ph type="ftr" sz="quarter" idx="11"/>
          </p:nvPr>
        </p:nvSpPr>
        <p:spPr>
          <a:xfrm>
            <a:off x="3124200" y="6356350"/>
            <a:ext cx="2895600" cy="365125"/>
          </a:xfrm>
        </p:spPr>
        <p:txBody>
          <a:bodyPr/>
          <a:lstStyle>
            <a:lvl1pPr>
              <a:defRPr/>
            </a:lvl1pPr>
          </a:lstStyle>
          <a:p>
            <a:pPr>
              <a:defRPr/>
            </a:pPr>
            <a:endParaRPr lang="en-US">
              <a:solidFill>
                <a:prstClr val="black"/>
              </a:solidFill>
            </a:endParaRPr>
          </a:p>
        </p:txBody>
      </p:sp>
      <p:sp>
        <p:nvSpPr>
          <p:cNvPr id="7" name="Slide Number Placeholder 6"/>
          <p:cNvSpPr>
            <a:spLocks noGrp="1"/>
          </p:cNvSpPr>
          <p:nvPr>
            <p:ph type="sldNum" sz="quarter" idx="12"/>
          </p:nvPr>
        </p:nvSpPr>
        <p:spPr/>
        <p:txBody>
          <a:bodyPr/>
          <a:lstStyle>
            <a:lvl1pPr>
              <a:defRPr/>
            </a:lvl1pPr>
          </a:lstStyle>
          <a:p>
            <a:pPr>
              <a:defRPr/>
            </a:pPr>
            <a:fld id="{F740C4A5-5A92-44E4-8B91-7BF4B8222727}"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3335974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457200"/>
            <a:ext cx="8229600" cy="9921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p:cNvSpPr>
            <a:spLocks noGrp="1"/>
          </p:cNvSpPr>
          <p:nvPr>
            <p:ph type="body" idx="1"/>
          </p:nvPr>
        </p:nvSpPr>
        <p:spPr bwMode="auto">
          <a:xfrm>
            <a:off x="457200" y="1490663"/>
            <a:ext cx="8229600" cy="4906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6" name="Slide Number Placeholder 5"/>
          <p:cNvSpPr>
            <a:spLocks noGrp="1"/>
          </p:cNvSpPr>
          <p:nvPr>
            <p:ph type="sldNum" sz="quarter" idx="4"/>
          </p:nvPr>
        </p:nvSpPr>
        <p:spPr>
          <a:xfrm>
            <a:off x="6553200" y="6411913"/>
            <a:ext cx="2133600" cy="365125"/>
          </a:xfrm>
          <a:prstGeom prst="rect">
            <a:avLst/>
          </a:prstGeom>
        </p:spPr>
        <p:txBody>
          <a:bodyPr vert="horz" lIns="91440" tIns="45720" rIns="91440" bIns="45720" rtlCol="0" anchor="ctr"/>
          <a:lstStyle>
            <a:lvl1pPr algn="r" fontAlgn="auto">
              <a:spcBef>
                <a:spcPts val="0"/>
              </a:spcBef>
              <a:spcAft>
                <a:spcPts val="0"/>
              </a:spcAft>
              <a:defRPr sz="2000" smtClean="0">
                <a:solidFill>
                  <a:schemeClr val="tx1">
                    <a:tint val="75000"/>
                  </a:schemeClr>
                </a:solidFill>
                <a:latin typeface="Arial" panose="020B0604020202020204" pitchFamily="34" charset="0"/>
                <a:cs typeface="Arial" panose="020B0604020202020204" pitchFamily="34" charset="0"/>
              </a:defRPr>
            </a:lvl1pPr>
          </a:lstStyle>
          <a:p>
            <a:pPr defTabSz="457200">
              <a:defRPr/>
            </a:pPr>
            <a:fld id="{9D6E3948-9AC7-4963-980D-81ABFA4FA34A}" type="slidenum">
              <a:rPr lang="en-US" smtClean="0">
                <a:solidFill>
                  <a:prstClr val="black">
                    <a:tint val="75000"/>
                  </a:prstClr>
                </a:solidFill>
              </a:rPr>
              <a:pPr defTabSz="457200">
                <a:defRPr/>
              </a:pPr>
              <a:t>‹#›</a:t>
            </a:fld>
            <a:endParaRPr lang="en-US" dirty="0">
              <a:solidFill>
                <a:prstClr val="black">
                  <a:tint val="75000"/>
                </a:prstClr>
              </a:solidFill>
            </a:endParaRPr>
          </a:p>
        </p:txBody>
      </p:sp>
      <p:sp>
        <p:nvSpPr>
          <p:cNvPr id="9" name="Footer Placeholder 5"/>
          <p:cNvSpPr>
            <a:spLocks noGrp="1"/>
          </p:cNvSpPr>
          <p:nvPr>
            <p:ph type="ftr" sz="quarter" idx="3"/>
          </p:nvPr>
        </p:nvSpPr>
        <p:spPr>
          <a:xfrm>
            <a:off x="457200" y="6400800"/>
            <a:ext cx="5989638" cy="365125"/>
          </a:xfrm>
          <a:prstGeom prst="rect">
            <a:avLst/>
          </a:prstGeom>
        </p:spPr>
        <p:txBody>
          <a:bodyPr/>
          <a:lstStyle>
            <a:lvl1pPr fontAlgn="auto">
              <a:spcBef>
                <a:spcPts val="0"/>
              </a:spcBef>
              <a:spcAft>
                <a:spcPts val="0"/>
              </a:spcAft>
              <a:defRPr dirty="0">
                <a:latin typeface="+mn-lt"/>
              </a:defRPr>
            </a:lvl1pPr>
          </a:lstStyle>
          <a:p>
            <a:pPr defTabSz="457200">
              <a:defRPr/>
            </a:pPr>
            <a:endParaRPr lang="en-US">
              <a:solidFill>
                <a:prstClr val="black"/>
              </a:solidFill>
            </a:endParaRPr>
          </a:p>
        </p:txBody>
      </p:sp>
    </p:spTree>
    <p:extLst>
      <p:ext uri="{BB962C8B-B14F-4D97-AF65-F5344CB8AC3E}">
        <p14:creationId xmlns:p14="http://schemas.microsoft.com/office/powerpoint/2010/main" val="195168491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ctr" defTabSz="457200" rtl="0" fontAlgn="base">
        <a:spcBef>
          <a:spcPct val="0"/>
        </a:spcBef>
        <a:spcAft>
          <a:spcPct val="0"/>
        </a:spcAft>
        <a:defRPr sz="4400" kern="1200">
          <a:solidFill>
            <a:schemeClr val="tx1"/>
          </a:solidFill>
          <a:latin typeface="+mj-lt"/>
          <a:ea typeface="+mj-ea"/>
          <a:cs typeface="+mj-cs"/>
        </a:defRPr>
      </a:lvl1pPr>
      <a:lvl2pPr algn="ctr" defTabSz="457200" rtl="0" fontAlgn="base">
        <a:spcBef>
          <a:spcPct val="0"/>
        </a:spcBef>
        <a:spcAft>
          <a:spcPct val="0"/>
        </a:spcAft>
        <a:defRPr sz="4400">
          <a:solidFill>
            <a:schemeClr val="tx1"/>
          </a:solidFill>
          <a:latin typeface="Calibri" pitchFamily="34" charset="0"/>
        </a:defRPr>
      </a:lvl2pPr>
      <a:lvl3pPr algn="ctr" defTabSz="457200" rtl="0" fontAlgn="base">
        <a:spcBef>
          <a:spcPct val="0"/>
        </a:spcBef>
        <a:spcAft>
          <a:spcPct val="0"/>
        </a:spcAft>
        <a:defRPr sz="4400">
          <a:solidFill>
            <a:schemeClr val="tx1"/>
          </a:solidFill>
          <a:latin typeface="Calibri" pitchFamily="34" charset="0"/>
        </a:defRPr>
      </a:lvl3pPr>
      <a:lvl4pPr algn="ctr" defTabSz="457200" rtl="0" fontAlgn="base">
        <a:spcBef>
          <a:spcPct val="0"/>
        </a:spcBef>
        <a:spcAft>
          <a:spcPct val="0"/>
        </a:spcAft>
        <a:defRPr sz="4400">
          <a:solidFill>
            <a:schemeClr val="tx1"/>
          </a:solidFill>
          <a:latin typeface="Calibri" pitchFamily="34" charset="0"/>
        </a:defRPr>
      </a:lvl4pPr>
      <a:lvl5pPr algn="ctr" defTabSz="457200" rtl="0" fontAlgn="base">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fontAlgn="base">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defTabSz="457200" rtl="0" fontAlgn="base">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defTabSz="457200" rtl="0" fontAlgn="base">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9.png"/><Relationship Id="rId7"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6.png"/><Relationship Id="rId11" Type="http://schemas.openxmlformats.org/officeDocument/2006/relationships/image" Target="../media/image13.png"/><Relationship Id="rId5" Type="http://schemas.openxmlformats.org/officeDocument/2006/relationships/image" Target="../media/image15.png"/><Relationship Id="rId10" Type="http://schemas.openxmlformats.org/officeDocument/2006/relationships/image" Target="../media/image12.png"/><Relationship Id="rId4" Type="http://schemas.openxmlformats.org/officeDocument/2006/relationships/image" Target="../media/image14.png"/><Relationship Id="rId9"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6.xml"/><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6.xml"/><Relationship Id="rId4" Type="http://schemas.openxmlformats.org/officeDocument/2006/relationships/image" Target="../media/image19.png"/></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6.xml"/><Relationship Id="rId4" Type="http://schemas.openxmlformats.org/officeDocument/2006/relationships/image" Target="../media/image19.png"/></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D07E269F-9726-44B7-92E4-7A50054E190B}" type="slidenum">
              <a:rPr lang="en-US" smtClean="0">
                <a:solidFill>
                  <a:prstClr val="black">
                    <a:tint val="75000"/>
                  </a:prstClr>
                </a:solidFill>
              </a:rPr>
              <a:pPr>
                <a:defRPr/>
              </a:pPr>
              <a:t>1</a:t>
            </a:fld>
            <a:endParaRPr lang="en-US">
              <a:solidFill>
                <a:prstClr val="black">
                  <a:tint val="75000"/>
                </a:prstClr>
              </a:solidFill>
            </a:endParaRPr>
          </a:p>
        </p:txBody>
      </p:sp>
      <p:grpSp>
        <p:nvGrpSpPr>
          <p:cNvPr id="5" name="Group 4"/>
          <p:cNvGrpSpPr/>
          <p:nvPr/>
        </p:nvGrpSpPr>
        <p:grpSpPr>
          <a:xfrm>
            <a:off x="178036" y="294321"/>
            <a:ext cx="5954172" cy="684705"/>
            <a:chOff x="178036" y="294321"/>
            <a:chExt cx="5954172" cy="684705"/>
          </a:xfrm>
        </p:grpSpPr>
        <p:sp>
          <p:nvSpPr>
            <p:cNvPr id="6" name="TextBox 5"/>
            <p:cNvSpPr txBox="1"/>
            <p:nvPr/>
          </p:nvSpPr>
          <p:spPr>
            <a:xfrm>
              <a:off x="3003051" y="332695"/>
              <a:ext cx="3129157" cy="646331"/>
            </a:xfrm>
            <a:prstGeom prst="rect">
              <a:avLst/>
            </a:prstGeom>
            <a:noFill/>
          </p:spPr>
          <p:txBody>
            <a:bodyPr wrap="none" rtlCol="0">
              <a:spAutoFit/>
            </a:bodyPr>
            <a:lstStyle/>
            <a:p>
              <a:r>
                <a:rPr lang="en-US" sz="1200" i="1" dirty="0"/>
                <a:t>Carbon: Transformations in Matter and Energy</a:t>
              </a:r>
            </a:p>
            <a:p>
              <a:r>
                <a:rPr lang="en-US" sz="1200" i="1" dirty="0"/>
                <a:t>Environmental Literacy Project</a:t>
              </a:r>
              <a:br>
                <a:rPr lang="en-US" sz="1200" i="1" dirty="0"/>
              </a:br>
              <a:r>
                <a:rPr lang="en-US" sz="1200" i="1" dirty="0"/>
                <a:t>Michigan State University</a:t>
              </a:r>
              <a:r>
                <a:rPr lang="en-US" sz="1200" dirty="0">
                  <a:effectLst/>
                </a:rPr>
                <a:t> </a:t>
              </a:r>
              <a:endParaRPr lang="en-US" sz="1600" dirty="0"/>
            </a:p>
          </p:txBody>
        </p:sp>
        <p:pic>
          <p:nvPicPr>
            <p:cNvPr id="7" name="Picture 6" descr="Carbon TIME 1 line small.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8036" y="294321"/>
              <a:ext cx="2831104" cy="643007"/>
            </a:xfrm>
            <a:prstGeom prst="rect">
              <a:avLst/>
            </a:prstGeom>
          </p:spPr>
        </p:pic>
      </p:grpSp>
      <p:sp>
        <p:nvSpPr>
          <p:cNvPr id="8" name="Title 1"/>
          <p:cNvSpPr txBox="1">
            <a:spLocks/>
          </p:cNvSpPr>
          <p:nvPr/>
        </p:nvSpPr>
        <p:spPr>
          <a:xfrm>
            <a:off x="733926" y="1203993"/>
            <a:ext cx="7772400" cy="2778459"/>
          </a:xfrm>
          <a:prstGeom prst="rect">
            <a:avLst/>
          </a:prstGeom>
        </p:spPr>
        <p:txBody>
          <a:bodyPr/>
          <a:lstStyle>
            <a:lvl1pPr algn="ctr" defTabSz="457200" rtl="0" fontAlgn="base">
              <a:spcBef>
                <a:spcPct val="0"/>
              </a:spcBef>
              <a:spcAft>
                <a:spcPct val="0"/>
              </a:spcAft>
              <a:defRPr sz="4400" kern="1200">
                <a:solidFill>
                  <a:schemeClr val="tx1"/>
                </a:solidFill>
                <a:latin typeface="+mj-lt"/>
                <a:ea typeface="+mj-ea"/>
                <a:cs typeface="+mj-cs"/>
              </a:defRPr>
            </a:lvl1pPr>
            <a:lvl2pPr algn="ctr" defTabSz="457200" rtl="0" fontAlgn="base">
              <a:spcBef>
                <a:spcPct val="0"/>
              </a:spcBef>
              <a:spcAft>
                <a:spcPct val="0"/>
              </a:spcAft>
              <a:defRPr sz="4400">
                <a:solidFill>
                  <a:schemeClr val="tx1"/>
                </a:solidFill>
                <a:latin typeface="Calibri" pitchFamily="34" charset="0"/>
              </a:defRPr>
            </a:lvl2pPr>
            <a:lvl3pPr algn="ctr" defTabSz="457200" rtl="0" fontAlgn="base">
              <a:spcBef>
                <a:spcPct val="0"/>
              </a:spcBef>
              <a:spcAft>
                <a:spcPct val="0"/>
              </a:spcAft>
              <a:defRPr sz="4400">
                <a:solidFill>
                  <a:schemeClr val="tx1"/>
                </a:solidFill>
                <a:latin typeface="Calibri" pitchFamily="34" charset="0"/>
              </a:defRPr>
            </a:lvl3pPr>
            <a:lvl4pPr algn="ctr" defTabSz="457200" rtl="0" fontAlgn="base">
              <a:spcBef>
                <a:spcPct val="0"/>
              </a:spcBef>
              <a:spcAft>
                <a:spcPct val="0"/>
              </a:spcAft>
              <a:defRPr sz="4400">
                <a:solidFill>
                  <a:schemeClr val="tx1"/>
                </a:solidFill>
                <a:latin typeface="Calibri" pitchFamily="34" charset="0"/>
              </a:defRPr>
            </a:lvl4pPr>
            <a:lvl5pPr algn="ctr" defTabSz="457200" rtl="0" fontAlgn="base">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r>
              <a:rPr lang="en-US" altLang="en-US" i="1" dirty="0">
                <a:latin typeface="Arial" panose="020B0604020202020204" pitchFamily="34" charset="0"/>
                <a:cs typeface="Arial" panose="020B0604020202020204" pitchFamily="34" charset="0"/>
              </a:rPr>
              <a:t>Decomposers </a:t>
            </a:r>
            <a:r>
              <a:rPr lang="en-US" altLang="en-US" dirty="0">
                <a:latin typeface="Arial" panose="020B0604020202020204" pitchFamily="34" charset="0"/>
                <a:cs typeface="Arial" panose="020B0604020202020204" pitchFamily="34" charset="0"/>
              </a:rPr>
              <a:t>Unit</a:t>
            </a:r>
          </a:p>
          <a:p>
            <a:br>
              <a:rPr lang="en-US" altLang="en-US" dirty="0">
                <a:latin typeface="Arial" panose="020B0604020202020204" pitchFamily="34" charset="0"/>
                <a:cs typeface="Arial" panose="020B0604020202020204" pitchFamily="34" charset="0"/>
              </a:rPr>
            </a:br>
            <a:r>
              <a:rPr lang="en-US" altLang="en-US" dirty="0">
                <a:latin typeface="Arial" panose="020B0604020202020204" pitchFamily="34" charset="0"/>
                <a:cs typeface="Arial" panose="020B0604020202020204" pitchFamily="34" charset="0"/>
              </a:rPr>
              <a:t>Activity 5.3: </a:t>
            </a:r>
            <a:r>
              <a:rPr lang="en-US" dirty="0">
                <a:latin typeface="Arial" panose="020B0604020202020204" pitchFamily="34" charset="0"/>
                <a:cs typeface="Arial" panose="020B0604020202020204" pitchFamily="34" charset="0"/>
              </a:rPr>
              <a:t>Explaining How Fungi Grow: Digestion</a:t>
            </a:r>
            <a:endParaRPr lang="en-US" altLang="en-US" dirty="0">
              <a:latin typeface="Arial" panose="020B0604020202020204" pitchFamily="34" charset="0"/>
              <a:cs typeface="Arial" panose="020B0604020202020204" pitchFamily="34" charset="0"/>
            </a:endParaRPr>
          </a:p>
        </p:txBody>
      </p:sp>
      <p:sp>
        <p:nvSpPr>
          <p:cNvPr id="2" name="TextBox 1"/>
          <p:cNvSpPr txBox="1"/>
          <p:nvPr/>
        </p:nvSpPr>
        <p:spPr>
          <a:xfrm>
            <a:off x="-1528485" y="6069693"/>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30324226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mushroom"/>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57200" y="1097039"/>
            <a:ext cx="4419800" cy="5303760"/>
          </a:xfrm>
          <a:prstGeom prst="rect">
            <a:avLst/>
          </a:prstGeom>
          <a:noFill/>
          <a:extLst>
            <a:ext uri="{909E8E84-426E-40dd-AFC4-6F175D3DCCD1}">
              <a14:hiddenFill xmlns:a14="http://schemas.microsoft.com/office/drawing/2010/main" xmlns="">
                <a:solidFill>
                  <a:srgbClr val="FFFFFF"/>
                </a:solidFill>
              </a14:hiddenFill>
            </a:ext>
          </a:extLst>
        </p:spPr>
      </p:pic>
      <p:pic>
        <p:nvPicPr>
          <p:cNvPr id="23" name="arrows"/>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57200" y="1097040"/>
            <a:ext cx="4419799" cy="5303758"/>
          </a:xfrm>
          <a:prstGeom prst="rect">
            <a:avLst/>
          </a:prstGeom>
          <a:noFill/>
          <a:extLst>
            <a:ext uri="{909E8E84-426E-40dd-AFC4-6F175D3DCCD1}">
              <a14:hiddenFill xmlns:a14="http://schemas.microsoft.com/office/drawing/2010/main" xmlns="">
                <a:solidFill>
                  <a:srgbClr val="FFFFFF"/>
                </a:solidFill>
              </a14:hiddenFill>
            </a:ext>
          </a:extLst>
        </p:spPr>
      </p:pic>
      <p:sp>
        <p:nvSpPr>
          <p:cNvPr id="8" name="TextBox 7"/>
          <p:cNvSpPr txBox="1"/>
          <p:nvPr/>
        </p:nvSpPr>
        <p:spPr>
          <a:xfrm>
            <a:off x="243115" y="221344"/>
            <a:ext cx="8610600" cy="1107996"/>
          </a:xfrm>
          <a:prstGeom prst="rect">
            <a:avLst/>
          </a:prstGeom>
          <a:noFill/>
        </p:spPr>
        <p:txBody>
          <a:bodyPr wrap="square" rtlCol="0">
            <a:spAutoFit/>
          </a:bodyPr>
          <a:lstStyle/>
          <a:p>
            <a:pPr algn="ctr"/>
            <a:r>
              <a:rPr lang="en-US" sz="3300" b="1" u="sng" dirty="0">
                <a:solidFill>
                  <a:prstClr val="black"/>
                </a:solidFill>
              </a:rPr>
              <a:t>How</a:t>
            </a:r>
            <a:r>
              <a:rPr lang="en-US" sz="3300" dirty="0">
                <a:solidFill>
                  <a:prstClr val="black"/>
                </a:solidFill>
              </a:rPr>
              <a:t> do small and large organic molecules move during fungal digestion?</a:t>
            </a:r>
          </a:p>
        </p:txBody>
      </p:sp>
      <p:pic>
        <p:nvPicPr>
          <p:cNvPr id="3074" name="cell"/>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2768428" y="2294858"/>
            <a:ext cx="2180687" cy="2180687"/>
          </a:xfrm>
          <a:prstGeom prst="rect">
            <a:avLst/>
          </a:prstGeom>
          <a:noFill/>
          <a:extLst>
            <a:ext uri="{909E8E84-426E-40dd-AFC4-6F175D3DCCD1}">
              <a14:hiddenFill xmlns:a14="http://schemas.microsoft.com/office/drawing/2010/main" xmlns="">
                <a:solidFill>
                  <a:srgbClr val="FFFFFF"/>
                </a:solidFill>
              </a14:hiddenFill>
            </a:ext>
          </a:extLst>
        </p:spPr>
      </p:pic>
      <p:sp>
        <p:nvSpPr>
          <p:cNvPr id="25" name="Oval 24"/>
          <p:cNvSpPr/>
          <p:nvPr/>
        </p:nvSpPr>
        <p:spPr>
          <a:xfrm>
            <a:off x="2783935" y="2293779"/>
            <a:ext cx="2167128" cy="2184259"/>
          </a:xfrm>
          <a:prstGeom prst="ellipse">
            <a:avLst/>
          </a:prstGeom>
          <a:gradFill>
            <a:gsLst>
              <a:gs pos="0">
                <a:schemeClr val="accent2">
                  <a:lumMod val="50000"/>
                </a:schemeClr>
              </a:gs>
              <a:gs pos="100000">
                <a:schemeClr val="accent2">
                  <a:lumMod val="75000"/>
                </a:schemeClr>
              </a:gs>
            </a:gsLs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pic>
        <p:nvPicPr>
          <p:cNvPr id="24" name="alanine"/>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3481052" y="3854448"/>
            <a:ext cx="490666" cy="365221"/>
          </a:xfrm>
          <a:prstGeom prst="rect">
            <a:avLst/>
          </a:prstGeom>
          <a:noFill/>
          <a:extLst>
            <a:ext uri="{909E8E84-426E-40dd-AFC4-6F175D3DCCD1}">
              <a14:hiddenFill xmlns:a14="http://schemas.microsoft.com/office/drawing/2010/main" xmlns="">
                <a:solidFill>
                  <a:srgbClr val="FFFFFF"/>
                </a:solidFill>
              </a14:hiddenFill>
            </a:ext>
          </a:extLst>
        </p:spPr>
      </p:pic>
      <p:pic>
        <p:nvPicPr>
          <p:cNvPr id="37" name="glycine" descr="C:\Documents and Settings\Craig Douglas\My Documents\for JJ\Digestion and Biosynthesis\glycerol03 labeled.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675142" y="3569053"/>
            <a:ext cx="420609" cy="359732"/>
          </a:xfrm>
          <a:prstGeom prst="rect">
            <a:avLst/>
          </a:prstGeom>
          <a:noFill/>
          <a:extLst>
            <a:ext uri="{909E8E84-426E-40dd-AFC4-6F175D3DCCD1}">
              <a14:hiddenFill xmlns:a14="http://schemas.microsoft.com/office/drawing/2010/main" xmlns="">
                <a:solidFill>
                  <a:srgbClr val="FFFFFF"/>
                </a:solidFill>
              </a14:hiddenFill>
            </a:ext>
          </a:extLst>
        </p:spPr>
      </p:pic>
      <p:pic>
        <p:nvPicPr>
          <p:cNvPr id="1027" name="glycine" descr="C:\Documents and Settings\Craig Douglas\My Documents\for JJ\Digestion and Biosynthesis\glycerol03 labeled.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136979" y="3748919"/>
            <a:ext cx="420609" cy="359732"/>
          </a:xfrm>
          <a:prstGeom prst="rect">
            <a:avLst/>
          </a:prstGeom>
          <a:noFill/>
          <a:extLst>
            <a:ext uri="{909E8E84-426E-40dd-AFC4-6F175D3DCCD1}">
              <a14:hiddenFill xmlns:a14="http://schemas.microsoft.com/office/drawing/2010/main" xmlns="">
                <a:solidFill>
                  <a:srgbClr val="FFFFFF"/>
                </a:solidFill>
              </a14:hiddenFill>
            </a:ext>
          </a:extLst>
        </p:spPr>
      </p:pic>
      <p:pic>
        <p:nvPicPr>
          <p:cNvPr id="40" name="alanine"/>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4012199" y="3766064"/>
            <a:ext cx="490666" cy="365221"/>
          </a:xfrm>
          <a:prstGeom prst="rect">
            <a:avLst/>
          </a:prstGeom>
          <a:noFill/>
          <a:extLst>
            <a:ext uri="{909E8E84-426E-40dd-AFC4-6F175D3DCCD1}">
              <a14:hiddenFill xmlns:a14="http://schemas.microsoft.com/office/drawing/2010/main" xmlns="">
                <a:solidFill>
                  <a:srgbClr val="FFFFFF"/>
                </a:solidFill>
              </a14:hiddenFill>
            </a:ext>
          </a:extLst>
        </p:spPr>
      </p:pic>
      <p:pic>
        <p:nvPicPr>
          <p:cNvPr id="1026" name="protein" descr="C:\Documents and Settings\Craig Douglas\My Documents\for JJ\Digestion and Biosynthesis\protein 03 labeled.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202079" y="3656827"/>
            <a:ext cx="1209811" cy="562842"/>
          </a:xfrm>
          <a:prstGeom prst="rect">
            <a:avLst/>
          </a:prstGeom>
          <a:noFill/>
          <a:extLst>
            <a:ext uri="{909E8E84-426E-40dd-AFC4-6F175D3DCCD1}">
              <a14:hiddenFill xmlns:a14="http://schemas.microsoft.com/office/drawing/2010/main" xmlns="">
                <a:solidFill>
                  <a:srgbClr val="FFFFFF"/>
                </a:solidFill>
              </a14:hiddenFill>
            </a:ext>
          </a:extLst>
        </p:spPr>
      </p:pic>
      <p:graphicFrame>
        <p:nvGraphicFramePr>
          <p:cNvPr id="16" name="Table 15"/>
          <p:cNvGraphicFramePr>
            <a:graphicFrameLocks noGrp="1"/>
          </p:cNvGraphicFramePr>
          <p:nvPr>
            <p:extLst>
              <p:ext uri="{D42A27DB-BD31-4B8C-83A1-F6EECF244321}">
                <p14:modId xmlns:p14="http://schemas.microsoft.com/office/powerpoint/2010/main" val="747372837"/>
              </p:ext>
            </p:extLst>
          </p:nvPr>
        </p:nvGraphicFramePr>
        <p:xfrm>
          <a:off x="4881164" y="1423258"/>
          <a:ext cx="4071768" cy="5056514"/>
        </p:xfrm>
        <a:graphic>
          <a:graphicData uri="http://schemas.openxmlformats.org/drawingml/2006/table">
            <a:tbl>
              <a:tblPr firstRow="1" bandRow="1">
                <a:tableStyleId>{5940675A-B579-460E-94D1-54222C63F5DA}</a:tableStyleId>
              </a:tblPr>
              <a:tblGrid>
                <a:gridCol w="4071768">
                  <a:extLst>
                    <a:ext uri="{9D8B030D-6E8A-4147-A177-3AD203B41FA5}">
                      <a16:colId xmlns:a16="http://schemas.microsoft.com/office/drawing/2014/main" val="20000"/>
                    </a:ext>
                  </a:extLst>
                </a:gridCol>
              </a:tblGrid>
              <a:tr h="1360383">
                <a:tc>
                  <a:txBody>
                    <a:bodyPr/>
                    <a:lstStyle/>
                    <a:p>
                      <a:pPr algn="ctr"/>
                      <a:endParaRPr lang="en-US" sz="2400" dirty="0"/>
                    </a:p>
                  </a:txBody>
                  <a:tcPr marL="0" marR="0" marT="0" marB="0"/>
                </a:tc>
                <a:extLst>
                  <a:ext uri="{0D108BD9-81ED-4DB2-BD59-A6C34878D82A}">
                    <a16:rowId xmlns:a16="http://schemas.microsoft.com/office/drawing/2014/main" val="10000"/>
                  </a:ext>
                </a:extLst>
              </a:tr>
              <a:tr h="1056565">
                <a:tc>
                  <a:txBody>
                    <a:bodyPr/>
                    <a:lstStyle/>
                    <a:p>
                      <a:pPr algn="ctr"/>
                      <a:r>
                        <a:rPr lang="en-US" sz="2400" dirty="0">
                          <a:solidFill>
                            <a:srgbClr val="B50275"/>
                          </a:solidFill>
                        </a:rPr>
                        <a:t>Small organic molecules (monomers:</a:t>
                      </a:r>
                      <a:r>
                        <a:rPr lang="en-US" sz="2400" baseline="0" dirty="0">
                          <a:solidFill>
                            <a:srgbClr val="B50275"/>
                          </a:solidFill>
                        </a:rPr>
                        <a:t> </a:t>
                      </a:r>
                      <a:r>
                        <a:rPr lang="en-US" sz="2400" dirty="0">
                          <a:solidFill>
                            <a:srgbClr val="B50275"/>
                          </a:solidFill>
                        </a:rPr>
                        <a:t>amino acids, glucose, fatty acids, glycerol)</a:t>
                      </a:r>
                    </a:p>
                  </a:txBody>
                  <a:tcPr marL="0" marR="0" marT="0" marB="0"/>
                </a:tc>
                <a:extLst>
                  <a:ext uri="{0D108BD9-81ED-4DB2-BD59-A6C34878D82A}">
                    <a16:rowId xmlns:a16="http://schemas.microsoft.com/office/drawing/2014/main" val="10001"/>
                  </a:ext>
                </a:extLst>
              </a:tr>
              <a:tr h="1867331">
                <a:tc>
                  <a:txBody>
                    <a:bodyPr/>
                    <a:lstStyle/>
                    <a:p>
                      <a:pPr algn="ctr"/>
                      <a:endParaRPr lang="en-US" sz="2400" dirty="0"/>
                    </a:p>
                  </a:txBody>
                  <a:tcPr marL="0" marR="0" marT="0" marB="0"/>
                </a:tc>
                <a:extLst>
                  <a:ext uri="{0D108BD9-81ED-4DB2-BD59-A6C34878D82A}">
                    <a16:rowId xmlns:a16="http://schemas.microsoft.com/office/drawing/2014/main" val="10002"/>
                  </a:ext>
                </a:extLst>
              </a:tr>
              <a:tr h="704376">
                <a:tc>
                  <a:txBody>
                    <a:bodyPr/>
                    <a:lstStyle/>
                    <a:p>
                      <a:pPr algn="ctr"/>
                      <a:r>
                        <a:rPr lang="en-US" sz="2400" dirty="0">
                          <a:solidFill>
                            <a:srgbClr val="69BC45"/>
                          </a:solidFill>
                        </a:rPr>
                        <a:t>Large organic</a:t>
                      </a:r>
                      <a:r>
                        <a:rPr lang="en-US" sz="2400" baseline="0" dirty="0">
                          <a:solidFill>
                            <a:srgbClr val="69BC45"/>
                          </a:solidFill>
                        </a:rPr>
                        <a:t> molecules (polymers: proteins, carbs, fats)</a:t>
                      </a:r>
                      <a:endParaRPr lang="en-US" sz="2400" dirty="0">
                        <a:solidFill>
                          <a:srgbClr val="69BC45"/>
                        </a:solidFill>
                      </a:endParaRPr>
                    </a:p>
                  </a:txBody>
                  <a:tcPr marL="0" marR="0" marT="0" marB="0"/>
                </a:tc>
                <a:extLst>
                  <a:ext uri="{0D108BD9-81ED-4DB2-BD59-A6C34878D82A}">
                    <a16:rowId xmlns:a16="http://schemas.microsoft.com/office/drawing/2014/main" val="10003"/>
                  </a:ext>
                </a:extLst>
              </a:tr>
            </a:tbl>
          </a:graphicData>
        </a:graphic>
      </p:graphicFrame>
      <p:pic>
        <p:nvPicPr>
          <p:cNvPr id="17" name="Picture 4"/>
          <p:cNvPicPr>
            <a:picLocks noChangeAspect="1" noChangeArrowheads="1"/>
          </p:cNvPicPr>
          <p:nvPr/>
        </p:nvPicPr>
        <p:blipFill>
          <a:blip r:embed="rId9" cstate="print">
            <a:extLst>
              <a:ext uri="{28A0092B-C50C-407E-A947-70E740481C1C}">
                <a14:useLocalDpi xmlns:a14="http://schemas.microsoft.com/office/drawing/2010/main" val="0"/>
              </a:ext>
            </a:extLst>
          </a:blip>
          <a:stretch>
            <a:fillRect/>
          </a:stretch>
        </p:blipFill>
        <p:spPr bwMode="auto">
          <a:xfrm>
            <a:off x="5319019" y="1514212"/>
            <a:ext cx="1549682" cy="1153486"/>
          </a:xfrm>
          <a:prstGeom prst="rect">
            <a:avLst/>
          </a:prstGeom>
          <a:noFill/>
          <a:extLst>
            <a:ext uri="{909E8E84-426E-40dd-AFC4-6F175D3DCCD1}">
              <a14:hiddenFill xmlns:a14="http://schemas.microsoft.com/office/drawing/2010/main" xmlns="">
                <a:solidFill>
                  <a:srgbClr val="FFFFFF"/>
                </a:solidFill>
              </a14:hiddenFill>
            </a:ext>
          </a:extLst>
        </p:spPr>
      </p:pic>
      <p:pic>
        <p:nvPicPr>
          <p:cNvPr id="21" name="Picture 8"/>
          <p:cNvPicPr>
            <a:picLocks noChangeAspect="1" noChangeArrowheads="1"/>
          </p:cNvPicPr>
          <p:nvPr/>
        </p:nvPicPr>
        <p:blipFill>
          <a:blip r:embed="rId10" cstate="print">
            <a:extLst>
              <a:ext uri="{28A0092B-C50C-407E-A947-70E740481C1C}">
                <a14:useLocalDpi xmlns:a14="http://schemas.microsoft.com/office/drawing/2010/main" val="0"/>
              </a:ext>
            </a:extLst>
          </a:blip>
          <a:stretch>
            <a:fillRect/>
          </a:stretch>
        </p:blipFill>
        <p:spPr bwMode="auto">
          <a:xfrm>
            <a:off x="7115175" y="1577848"/>
            <a:ext cx="1200150" cy="1026213"/>
          </a:xfrm>
          <a:prstGeom prst="rect">
            <a:avLst/>
          </a:prstGeom>
          <a:noFill/>
          <a:extLst>
            <a:ext uri="{909E8E84-426E-40dd-AFC4-6F175D3DCCD1}">
              <a14:hiddenFill xmlns:a14="http://schemas.microsoft.com/office/drawing/2010/main" xmlns="">
                <a:solidFill>
                  <a:srgbClr val="FFFFFF"/>
                </a:solidFill>
              </a14:hiddenFill>
            </a:ext>
          </a:extLst>
        </p:spPr>
      </p:pic>
      <p:pic>
        <p:nvPicPr>
          <p:cNvPr id="26" name="Picture 2"/>
          <p:cNvPicPr>
            <a:picLocks noChangeAspect="1" noChangeArrowheads="1"/>
          </p:cNvPicPr>
          <p:nvPr/>
        </p:nvPicPr>
        <p:blipFill>
          <a:blip r:embed="rId11">
            <a:extLst>
              <a:ext uri="{28A0092B-C50C-407E-A947-70E740481C1C}">
                <a14:useLocalDpi xmlns:a14="http://schemas.microsoft.com/office/drawing/2010/main" val="0"/>
              </a:ext>
            </a:extLst>
          </a:blip>
          <a:stretch>
            <a:fillRect/>
          </a:stretch>
        </p:blipFill>
        <p:spPr bwMode="auto">
          <a:xfrm>
            <a:off x="5091085" y="4041322"/>
            <a:ext cx="3528408" cy="1641236"/>
          </a:xfrm>
          <a:prstGeom prst="rect">
            <a:avLst/>
          </a:prstGeom>
          <a:noFill/>
        </p:spPr>
      </p:pic>
      <p:sp>
        <p:nvSpPr>
          <p:cNvPr id="2" name="Slide Number Placeholder 1">
            <a:extLst>
              <a:ext uri="{FF2B5EF4-FFF2-40B4-BE49-F238E27FC236}">
                <a16:creationId xmlns:a16="http://schemas.microsoft.com/office/drawing/2014/main" id="{EA138480-1E1A-4944-9778-2AD61F5A7E1C}"/>
              </a:ext>
            </a:extLst>
          </p:cNvPr>
          <p:cNvSpPr>
            <a:spLocks noGrp="1"/>
          </p:cNvSpPr>
          <p:nvPr>
            <p:ph type="sldNum" sz="quarter" idx="10"/>
          </p:nvPr>
        </p:nvSpPr>
        <p:spPr/>
        <p:txBody>
          <a:bodyPr/>
          <a:lstStyle/>
          <a:p>
            <a:pPr>
              <a:defRPr/>
            </a:pPr>
            <a:fld id="{D07E269F-9726-44B7-92E4-7A50054E190B}" type="slidenum">
              <a:rPr lang="en-US" smtClean="0">
                <a:solidFill>
                  <a:prstClr val="black">
                    <a:tint val="75000"/>
                  </a:prstClr>
                </a:solidFill>
              </a:rPr>
              <a:pPr>
                <a:defRPr/>
              </a:pPr>
              <a:t>10</a:t>
            </a:fld>
            <a:endParaRPr lang="en-US">
              <a:solidFill>
                <a:prstClr val="black">
                  <a:tint val="75000"/>
                </a:prstClr>
              </a:solidFill>
            </a:endParaRPr>
          </a:p>
        </p:txBody>
      </p:sp>
    </p:spTree>
    <p:extLst>
      <p:ext uri="{BB962C8B-B14F-4D97-AF65-F5344CB8AC3E}">
        <p14:creationId xmlns:p14="http://schemas.microsoft.com/office/powerpoint/2010/main" val="9252160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500"/>
                                        <p:tgtEl>
                                          <p:spTgt spid="3074"/>
                                        </p:tgtEl>
                                      </p:cBhvr>
                                    </p:animEffect>
                                  </p:childTnLst>
                                </p:cTn>
                              </p:par>
                            </p:childTnLst>
                          </p:cTn>
                        </p:par>
                        <p:par>
                          <p:cTn id="8" fill="hold">
                            <p:stCondLst>
                              <p:cond delay="500"/>
                            </p:stCondLst>
                            <p:childTnLst>
                              <p:par>
                                <p:cTn id="9" presetID="0" presetClass="path" presetSubtype="0" fill="hold" nodeType="afterEffect">
                                  <p:stCondLst>
                                    <p:cond delay="1000"/>
                                  </p:stCondLst>
                                  <p:childTnLst>
                                    <p:animMotion origin="layout" path="M 1.38889E-6 1.48148E-6 L -0.12587 0.04884 " pathEditMode="relative" rAng="0" ptsTypes="AA">
                                      <p:cBhvr>
                                        <p:cTn id="10" dur="2000" fill="hold"/>
                                        <p:tgtEl>
                                          <p:spTgt spid="3074"/>
                                        </p:tgtEl>
                                        <p:attrNameLst>
                                          <p:attrName>ppt_x</p:attrName>
                                          <p:attrName>ppt_y</p:attrName>
                                        </p:attrNameLst>
                                      </p:cBhvr>
                                      <p:rCtr x="-6302" y="2431"/>
                                    </p:animMotion>
                                  </p:childTnLst>
                                </p:cTn>
                              </p:par>
                              <p:par>
                                <p:cTn id="11" presetID="6" presetClass="emph" presetSubtype="0" fill="hold" nodeType="withEffect">
                                  <p:stCondLst>
                                    <p:cond delay="1000"/>
                                  </p:stCondLst>
                                  <p:childTnLst>
                                    <p:animScale>
                                      <p:cBhvr>
                                        <p:cTn id="12" dur="2000" fill="hold"/>
                                        <p:tgtEl>
                                          <p:spTgt spid="3074"/>
                                        </p:tgtEl>
                                      </p:cBhvr>
                                      <p:by x="2000" y="2000"/>
                                    </p:animScale>
                                  </p:childTnLst>
                                </p:cTn>
                              </p:par>
                              <p:par>
                                <p:cTn id="13" presetID="1" presetClass="entr" presetSubtype="0" fill="hold" grpId="3" nodeType="withEffect">
                                  <p:stCondLst>
                                    <p:cond delay="1000"/>
                                  </p:stCondLst>
                                  <p:childTnLst>
                                    <p:set>
                                      <p:cBhvr>
                                        <p:cTn id="14" dur="1" fill="hold">
                                          <p:stCondLst>
                                            <p:cond delay="0"/>
                                          </p:stCondLst>
                                        </p:cTn>
                                        <p:tgtEl>
                                          <p:spTgt spid="25"/>
                                        </p:tgtEl>
                                        <p:attrNameLst>
                                          <p:attrName>style.visibility</p:attrName>
                                        </p:attrNameLst>
                                      </p:cBhvr>
                                      <p:to>
                                        <p:strVal val="visible"/>
                                      </p:to>
                                    </p:set>
                                  </p:childTnLst>
                                </p:cTn>
                              </p:par>
                              <p:par>
                                <p:cTn id="15" presetID="0" presetClass="path" presetSubtype="0" fill="hold" grpId="0" nodeType="withEffect">
                                  <p:stCondLst>
                                    <p:cond delay="1000"/>
                                  </p:stCondLst>
                                  <p:childTnLst>
                                    <p:animMotion origin="layout" path="M 3.33333E-6 0 L -0.12674 0.04861 " pathEditMode="relative" rAng="0" ptsTypes="AA">
                                      <p:cBhvr>
                                        <p:cTn id="16" dur="2000" fill="hold"/>
                                        <p:tgtEl>
                                          <p:spTgt spid="25"/>
                                        </p:tgtEl>
                                        <p:attrNameLst>
                                          <p:attrName>ppt_x</p:attrName>
                                          <p:attrName>ppt_y</p:attrName>
                                        </p:attrNameLst>
                                      </p:cBhvr>
                                      <p:rCtr x="-6337" y="2431"/>
                                    </p:animMotion>
                                  </p:childTnLst>
                                </p:cTn>
                              </p:par>
                              <p:par>
                                <p:cTn id="17" presetID="6" presetClass="emph" presetSubtype="0" fill="hold" grpId="1" nodeType="withEffect">
                                  <p:stCondLst>
                                    <p:cond delay="1000"/>
                                  </p:stCondLst>
                                  <p:childTnLst>
                                    <p:animScale>
                                      <p:cBhvr>
                                        <p:cTn id="18" dur="2000" fill="hold"/>
                                        <p:tgtEl>
                                          <p:spTgt spid="25"/>
                                        </p:tgtEl>
                                      </p:cBhvr>
                                      <p:by x="2000" y="2000"/>
                                    </p:animScale>
                                  </p:childTnLst>
                                </p:cTn>
                              </p:par>
                              <p:par>
                                <p:cTn id="19" presetID="10" presetClass="entr" presetSubtype="0" fill="hold" grpId="2" nodeType="withEffect">
                                  <p:stCondLst>
                                    <p:cond delay="100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1500"/>
                                        <p:tgtEl>
                                          <p:spTgt spid="25"/>
                                        </p:tgtEl>
                                      </p:cBhvr>
                                    </p:animEffect>
                                  </p:childTnLst>
                                </p:cTn>
                              </p:par>
                              <p:par>
                                <p:cTn id="22" presetID="10" presetClass="exit" presetSubtype="0" fill="hold" nodeType="withEffect">
                                  <p:stCondLst>
                                    <p:cond delay="2500"/>
                                  </p:stCondLst>
                                  <p:childTnLst>
                                    <p:animEffect transition="out" filter="fade">
                                      <p:cBhvr>
                                        <p:cTn id="23" dur="500"/>
                                        <p:tgtEl>
                                          <p:spTgt spid="3074"/>
                                        </p:tgtEl>
                                      </p:cBhvr>
                                    </p:animEffect>
                                    <p:set>
                                      <p:cBhvr>
                                        <p:cTn id="24" dur="1" fill="hold">
                                          <p:stCondLst>
                                            <p:cond delay="499"/>
                                          </p:stCondLst>
                                        </p:cTn>
                                        <p:tgtEl>
                                          <p:spTgt spid="3074"/>
                                        </p:tgtEl>
                                        <p:attrNameLst>
                                          <p:attrName>style.visibility</p:attrName>
                                        </p:attrNameLst>
                                      </p:cBhvr>
                                      <p:to>
                                        <p:strVal val="hidden"/>
                                      </p:to>
                                    </p:set>
                                  </p:childTnLst>
                                </p:cTn>
                              </p:par>
                            </p:childTnLst>
                          </p:cTn>
                        </p:par>
                        <p:par>
                          <p:cTn id="25" fill="hold">
                            <p:stCondLst>
                              <p:cond delay="3500"/>
                            </p:stCondLst>
                            <p:childTnLst>
                              <p:par>
                                <p:cTn id="26" presetID="10" presetClass="entr" presetSubtype="0" fill="hold"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500"/>
                                        <p:tgtEl>
                                          <p:spTgt spid="23"/>
                                        </p:tgtEl>
                                      </p:cBhvr>
                                    </p:animEffect>
                                  </p:childTnLst>
                                </p:cTn>
                              </p:par>
                            </p:childTnLst>
                          </p:cTn>
                        </p:par>
                        <p:par>
                          <p:cTn id="29" fill="hold">
                            <p:stCondLst>
                              <p:cond delay="4000"/>
                            </p:stCondLst>
                            <p:childTnLst>
                              <p:par>
                                <p:cTn id="30" presetID="1" presetClass="entr" presetSubtype="0" fill="hold" nodeType="afterEffect">
                                  <p:stCondLst>
                                    <p:cond delay="0"/>
                                  </p:stCondLst>
                                  <p:childTnLst>
                                    <p:set>
                                      <p:cBhvr>
                                        <p:cTn id="31" dur="1" fill="hold">
                                          <p:stCondLst>
                                            <p:cond delay="0"/>
                                          </p:stCondLst>
                                        </p:cTn>
                                        <p:tgtEl>
                                          <p:spTgt spid="1026"/>
                                        </p:tgtEl>
                                        <p:attrNameLst>
                                          <p:attrName>style.visibility</p:attrName>
                                        </p:attrNameLst>
                                      </p:cBhvr>
                                      <p:to>
                                        <p:strVal val="visible"/>
                                      </p:to>
                                    </p:set>
                                  </p:childTnLst>
                                </p:cTn>
                              </p:par>
                            </p:childTnLst>
                          </p:cTn>
                        </p:par>
                        <p:par>
                          <p:cTn id="32" fill="hold">
                            <p:stCondLst>
                              <p:cond delay="4000"/>
                            </p:stCondLst>
                            <p:childTnLst>
                              <p:par>
                                <p:cTn id="33" presetID="35" presetClass="emph" presetSubtype="0" repeatCount="indefinite" fill="hold" nodeType="afterEffect">
                                  <p:stCondLst>
                                    <p:cond delay="0"/>
                                  </p:stCondLst>
                                  <p:childTnLst>
                                    <p:anim calcmode="discrete" valueType="str">
                                      <p:cBhvr>
                                        <p:cTn id="34" dur="4000" fill="hold"/>
                                        <p:tgtEl>
                                          <p:spTgt spid="1026"/>
                                        </p:tgtEl>
                                        <p:attrNameLst>
                                          <p:attrName>style.visibility</p:attrName>
                                        </p:attrNameLst>
                                      </p:cBhvr>
                                      <p:tavLst>
                                        <p:tav tm="0">
                                          <p:val>
                                            <p:strVal val="hidden"/>
                                          </p:val>
                                        </p:tav>
                                        <p:tav tm="50000">
                                          <p:val>
                                            <p:strVal val="visible"/>
                                          </p:val>
                                        </p:tav>
                                      </p:tavLst>
                                    </p:anim>
                                  </p:childTnLst>
                                </p:cTn>
                              </p:par>
                              <p:par>
                                <p:cTn id="35" presetID="1" presetClass="entr" presetSubtype="0" fill="hold" nodeType="withEffect">
                                  <p:stCondLst>
                                    <p:cond delay="4000"/>
                                  </p:stCondLst>
                                  <p:childTnLst>
                                    <p:set>
                                      <p:cBhvr>
                                        <p:cTn id="36" dur="1" fill="hold">
                                          <p:stCondLst>
                                            <p:cond delay="0"/>
                                          </p:stCondLst>
                                        </p:cTn>
                                        <p:tgtEl>
                                          <p:spTgt spid="24"/>
                                        </p:tgtEl>
                                        <p:attrNameLst>
                                          <p:attrName>style.visibility</p:attrName>
                                        </p:attrNameLst>
                                      </p:cBhvr>
                                      <p:to>
                                        <p:strVal val="visible"/>
                                      </p:to>
                                    </p:set>
                                  </p:childTnLst>
                                </p:cTn>
                              </p:par>
                              <p:par>
                                <p:cTn id="37" presetID="0" presetClass="path" presetSubtype="0" repeatCount="indefinite" decel="100000" fill="hold" nodeType="withEffect">
                                  <p:stCondLst>
                                    <p:cond delay="4000"/>
                                  </p:stCondLst>
                                  <p:childTnLst>
                                    <p:animMotion origin="layout" path="M 4.72222E-6 2.59259E-6 C 0.00225 0.01018 0.01354 0.04884 0.01371 0.06157 C 0.01388 0.0743 0.00659 0.07662 0.00121 0.07615 C -0.00417 0.07569 -0.00174 0.06365 -0.0191 0.0581 C -0.03646 0.05254 -0.08768 0.05972 -0.10278 0.04328 C -0.11789 0.02685 -0.10851 -0.02269 -0.11007 -0.04005 " pathEditMode="relative" rAng="0" ptsTypes="aaaaaa">
                                      <p:cBhvr>
                                        <p:cTn id="38" dur="4000" fill="hold"/>
                                        <p:tgtEl>
                                          <p:spTgt spid="24"/>
                                        </p:tgtEl>
                                        <p:attrNameLst>
                                          <p:attrName>ppt_x</p:attrName>
                                          <p:attrName>ppt_y</p:attrName>
                                        </p:attrNameLst>
                                      </p:cBhvr>
                                      <p:rCtr x="-5208" y="1829"/>
                                    </p:animMotion>
                                  </p:childTnLst>
                                </p:cTn>
                              </p:par>
                              <p:par>
                                <p:cTn id="39" presetID="1" presetClass="entr" presetSubtype="0" fill="hold" nodeType="withEffect">
                                  <p:stCondLst>
                                    <p:cond delay="4000"/>
                                  </p:stCondLst>
                                  <p:childTnLst>
                                    <p:set>
                                      <p:cBhvr>
                                        <p:cTn id="40" dur="1" fill="hold">
                                          <p:stCondLst>
                                            <p:cond delay="0"/>
                                          </p:stCondLst>
                                        </p:cTn>
                                        <p:tgtEl>
                                          <p:spTgt spid="37"/>
                                        </p:tgtEl>
                                        <p:attrNameLst>
                                          <p:attrName>style.visibility</p:attrName>
                                        </p:attrNameLst>
                                      </p:cBhvr>
                                      <p:to>
                                        <p:strVal val="visible"/>
                                      </p:to>
                                    </p:set>
                                  </p:childTnLst>
                                </p:cTn>
                              </p:par>
                              <p:par>
                                <p:cTn id="41" presetID="0" presetClass="path" presetSubtype="0" repeatCount="indefinite" accel="25000" decel="75000" fill="hold" nodeType="withEffect">
                                  <p:stCondLst>
                                    <p:cond delay="4000"/>
                                  </p:stCondLst>
                                  <p:childTnLst>
                                    <p:animMotion origin="layout" path="M 3.61111E-6 2.22222E-6 C -0.00591 0.02083 -0.01181 0.04166 -0.0125 0.05787 C -0.0132 0.07407 -0.00348 0.0875 -0.00452 0.09722 C -0.00556 0.10694 -0.01441 0.11528 -0.0191 0.11574 C -0.02379 0.1162 -0.01563 0.10509 -0.0323 0.10046 C -0.04896 0.09583 -0.10313 0.10393 -0.1191 0.0875 C -0.13507 0.07106 -0.12605 0.01921 -0.12795 0.00139 " pathEditMode="relative" rAng="0" ptsTypes="aaaaaaa">
                                      <p:cBhvr>
                                        <p:cTn id="42" dur="4000" fill="hold"/>
                                        <p:tgtEl>
                                          <p:spTgt spid="37"/>
                                        </p:tgtEl>
                                        <p:attrNameLst>
                                          <p:attrName>ppt_x</p:attrName>
                                          <p:attrName>ppt_y</p:attrName>
                                        </p:attrNameLst>
                                      </p:cBhvr>
                                      <p:rCtr x="-6753" y="5810"/>
                                    </p:animMotion>
                                  </p:childTnLst>
                                </p:cTn>
                              </p:par>
                              <p:par>
                                <p:cTn id="43" presetID="1" presetClass="entr" presetSubtype="0" fill="hold" nodeType="withEffect">
                                  <p:stCondLst>
                                    <p:cond delay="4000"/>
                                  </p:stCondLst>
                                  <p:childTnLst>
                                    <p:set>
                                      <p:cBhvr>
                                        <p:cTn id="44" dur="1" fill="hold">
                                          <p:stCondLst>
                                            <p:cond delay="0"/>
                                          </p:stCondLst>
                                        </p:cTn>
                                        <p:tgtEl>
                                          <p:spTgt spid="1027"/>
                                        </p:tgtEl>
                                        <p:attrNameLst>
                                          <p:attrName>style.visibility</p:attrName>
                                        </p:attrNameLst>
                                      </p:cBhvr>
                                      <p:to>
                                        <p:strVal val="visible"/>
                                      </p:to>
                                    </p:set>
                                  </p:childTnLst>
                                </p:cTn>
                              </p:par>
                              <p:par>
                                <p:cTn id="45" presetID="0" presetClass="path" presetSubtype="0" repeatCount="indefinite" accel="50000" decel="50000" fill="hold" nodeType="withEffect">
                                  <p:stCondLst>
                                    <p:cond delay="4000"/>
                                  </p:stCondLst>
                                  <p:childTnLst>
                                    <p:animMotion origin="layout" path="M -2.22222E-6 3.33333E-6 C 0.01788 0.00787 0.03594 0.01597 0.04479 0.02916 C 0.05365 0.04236 0.05486 0.06944 0.05347 0.07916 C 0.05209 0.08889 0.04236 0.08842 0.03646 0.08703 C 0.03056 0.08564 0.03455 0.07523 0.01841 0.07083 C 0.00226 0.06643 -0.04566 0.07615 -0.06024 0.06041 C -0.07482 0.04467 -0.06719 -0.00672 -0.06909 -0.02431 " pathEditMode="relative" rAng="0" ptsTypes="aaaaaaa">
                                      <p:cBhvr>
                                        <p:cTn id="46" dur="4000" fill="hold"/>
                                        <p:tgtEl>
                                          <p:spTgt spid="1027"/>
                                        </p:tgtEl>
                                        <p:attrNameLst>
                                          <p:attrName>ppt_x</p:attrName>
                                          <p:attrName>ppt_y</p:attrName>
                                        </p:attrNameLst>
                                      </p:cBhvr>
                                      <p:rCtr x="-1007" y="3218"/>
                                    </p:animMotion>
                                  </p:childTnLst>
                                </p:cTn>
                              </p:par>
                              <p:par>
                                <p:cTn id="47" presetID="1" presetClass="entr" presetSubtype="0" fill="hold" nodeType="withEffect">
                                  <p:stCondLst>
                                    <p:cond delay="4000"/>
                                  </p:stCondLst>
                                  <p:childTnLst>
                                    <p:set>
                                      <p:cBhvr>
                                        <p:cTn id="48" dur="1" fill="hold">
                                          <p:stCondLst>
                                            <p:cond delay="0"/>
                                          </p:stCondLst>
                                        </p:cTn>
                                        <p:tgtEl>
                                          <p:spTgt spid="40"/>
                                        </p:tgtEl>
                                        <p:attrNameLst>
                                          <p:attrName>style.visibility</p:attrName>
                                        </p:attrNameLst>
                                      </p:cBhvr>
                                      <p:to>
                                        <p:strVal val="visible"/>
                                      </p:to>
                                    </p:set>
                                  </p:childTnLst>
                                </p:cTn>
                              </p:par>
                              <p:par>
                                <p:cTn id="49" presetID="0" presetClass="path" presetSubtype="0" repeatCount="indefinite" accel="75000" decel="25000" fill="hold" nodeType="withEffect">
                                  <p:stCondLst>
                                    <p:cond delay="4000"/>
                                  </p:stCondLst>
                                  <p:childTnLst>
                                    <p:animMotion origin="layout" path="M 0.00052 0.00024 C -0.02326 0.00348 -0.04705 0.00695 -0.05434 0.01922 C -0.06163 0.03149 -0.04167 0.06204 -0.04288 0.07338 C -0.0441 0.08473 -0.05625 0.0875 -0.06198 0.08681 C -0.06771 0.08612 -0.06094 0.07338 -0.07726 0.06875 C -0.09357 0.06412 -0.14444 0.07431 -0.15972 0.05834 C -0.175 0.04237 -0.16667 -0.00995 -0.16857 -0.02777 " pathEditMode="relative" rAng="0" ptsTypes="aaaaaaa">
                                      <p:cBhvr>
                                        <p:cTn id="50" dur="4000" fill="hold"/>
                                        <p:tgtEl>
                                          <p:spTgt spid="40"/>
                                        </p:tgtEl>
                                        <p:attrNameLst>
                                          <p:attrName>ppt_x</p:attrName>
                                          <p:attrName>ppt_y</p:attrName>
                                        </p:attrNameLst>
                                      </p:cBhvr>
                                      <p:rCtr x="-8785" y="2963"/>
                                    </p:animMotion>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500"/>
                                        <p:tgtEl>
                                          <p:spTgt spid="16"/>
                                        </p:tgtEl>
                                      </p:cBhvr>
                                    </p:animEffect>
                                  </p:childTnLst>
                                </p:cTn>
                              </p:par>
                              <p:par>
                                <p:cTn id="56" presetID="10" presetClass="entr" presetSubtype="0" fill="hold" nodeType="with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fade">
                                      <p:cBhvr>
                                        <p:cTn id="58" dur="500"/>
                                        <p:tgtEl>
                                          <p:spTgt spid="17"/>
                                        </p:tgtEl>
                                      </p:cBhvr>
                                    </p:animEffect>
                                  </p:childTnLst>
                                </p:cTn>
                              </p:par>
                              <p:par>
                                <p:cTn id="59" presetID="10" presetClass="entr" presetSubtype="0" fill="hold" nodeType="withEffect">
                                  <p:stCondLst>
                                    <p:cond delay="0"/>
                                  </p:stCondLst>
                                  <p:childTnLst>
                                    <p:set>
                                      <p:cBhvr>
                                        <p:cTn id="60" dur="1" fill="hold">
                                          <p:stCondLst>
                                            <p:cond delay="0"/>
                                          </p:stCondLst>
                                        </p:cTn>
                                        <p:tgtEl>
                                          <p:spTgt spid="21"/>
                                        </p:tgtEl>
                                        <p:attrNameLst>
                                          <p:attrName>style.visibility</p:attrName>
                                        </p:attrNameLst>
                                      </p:cBhvr>
                                      <p:to>
                                        <p:strVal val="visible"/>
                                      </p:to>
                                    </p:set>
                                    <p:animEffect transition="in" filter="fade">
                                      <p:cBhvr>
                                        <p:cTn id="61" dur="500"/>
                                        <p:tgtEl>
                                          <p:spTgt spid="21"/>
                                        </p:tgtEl>
                                      </p:cBhvr>
                                    </p:animEffect>
                                  </p:childTnLst>
                                </p:cTn>
                              </p:par>
                              <p:par>
                                <p:cTn id="62" presetID="10" presetClass="entr" presetSubtype="0" fill="hold" nodeType="withEffect">
                                  <p:stCondLst>
                                    <p:cond delay="0"/>
                                  </p:stCondLst>
                                  <p:childTnLst>
                                    <p:set>
                                      <p:cBhvr>
                                        <p:cTn id="63" dur="1" fill="hold">
                                          <p:stCondLst>
                                            <p:cond delay="0"/>
                                          </p:stCondLst>
                                        </p:cTn>
                                        <p:tgtEl>
                                          <p:spTgt spid="26"/>
                                        </p:tgtEl>
                                        <p:attrNameLst>
                                          <p:attrName>style.visibility</p:attrName>
                                        </p:attrNameLst>
                                      </p:cBhvr>
                                      <p:to>
                                        <p:strVal val="visible"/>
                                      </p:to>
                                    </p:set>
                                    <p:animEffect transition="in" filter="fade">
                                      <p:cBhvr>
                                        <p:cTn id="64"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5" grpId="1" animBg="1"/>
      <p:bldP spid="25" grpId="2" animBg="1"/>
      <p:bldP spid="25" grpId="3"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a:defRPr/>
            </a:pPr>
            <a:fld id="{F359313E-C1DF-48B1-95AF-E4192BC71E0C}" type="slidenum">
              <a:rPr lang="en-US" smtClean="0">
                <a:solidFill>
                  <a:prstClr val="black">
                    <a:tint val="75000"/>
                  </a:prstClr>
                </a:solidFill>
              </a:rPr>
              <a:pPr>
                <a:defRPr/>
              </a:pPr>
              <a:t>11</a:t>
            </a:fld>
            <a:endParaRPr lang="en-US" dirty="0">
              <a:solidFill>
                <a:prstClr val="black">
                  <a:tint val="75000"/>
                </a:prstClr>
              </a:solidFill>
            </a:endParaRPr>
          </a:p>
        </p:txBody>
      </p:sp>
      <p:sp>
        <p:nvSpPr>
          <p:cNvPr id="4" name="Title 1"/>
          <p:cNvSpPr>
            <a:spLocks noGrp="1"/>
          </p:cNvSpPr>
          <p:nvPr>
            <p:ph type="title"/>
          </p:nvPr>
        </p:nvSpPr>
        <p:spPr>
          <a:xfrm>
            <a:off x="482600" y="279400"/>
            <a:ext cx="8229600" cy="992188"/>
          </a:xfrm>
          <a:solidFill>
            <a:srgbClr val="8EB4E3"/>
          </a:solidFill>
        </p:spPr>
        <p:txBody>
          <a:bodyPr/>
          <a:lstStyle/>
          <a:p>
            <a:r>
              <a:rPr lang="en-US" dirty="0"/>
              <a:t>Matter Movement</a:t>
            </a:r>
          </a:p>
        </p:txBody>
      </p:sp>
      <p:sp>
        <p:nvSpPr>
          <p:cNvPr id="29" name="Rectangle 28"/>
          <p:cNvSpPr/>
          <p:nvPr/>
        </p:nvSpPr>
        <p:spPr>
          <a:xfrm>
            <a:off x="5522134" y="1271588"/>
            <a:ext cx="3446716" cy="3600986"/>
          </a:xfrm>
          <a:prstGeom prst="rect">
            <a:avLst/>
          </a:prstGeom>
        </p:spPr>
        <p:txBody>
          <a:bodyPr wrap="square">
            <a:spAutoFit/>
          </a:bodyPr>
          <a:lstStyle/>
          <a:p>
            <a:r>
              <a:rPr lang="en-US" sz="3200" dirty="0"/>
              <a:t>Do you have:</a:t>
            </a:r>
          </a:p>
          <a:p>
            <a:pPr marL="457200" indent="-457200">
              <a:buFont typeface="Arial"/>
              <a:buChar char="•"/>
            </a:pPr>
            <a:r>
              <a:rPr lang="en-US" sz="2800" dirty="0"/>
              <a:t>a label showing large organic molecules or polymers (carbohydrates, proteins, fat/lipids) in the detritus? </a:t>
            </a:r>
          </a:p>
        </p:txBody>
      </p:sp>
      <p:sp>
        <p:nvSpPr>
          <p:cNvPr id="40" name="TextBox 39"/>
          <p:cNvSpPr txBox="1"/>
          <p:nvPr/>
        </p:nvSpPr>
        <p:spPr>
          <a:xfrm>
            <a:off x="752982" y="3449788"/>
            <a:ext cx="1354667" cy="584775"/>
          </a:xfrm>
          <a:prstGeom prst="rect">
            <a:avLst/>
          </a:prstGeom>
          <a:noFill/>
          <a:ln>
            <a:solidFill>
              <a:schemeClr val="tx1"/>
            </a:solidFill>
          </a:ln>
        </p:spPr>
        <p:txBody>
          <a:bodyPr wrap="square" rtlCol="0">
            <a:spAutoFit/>
          </a:bodyPr>
          <a:lstStyle/>
          <a:p>
            <a:r>
              <a:rPr lang="en-US" sz="1600" dirty="0"/>
              <a:t>Large Organic Molecules</a:t>
            </a:r>
          </a:p>
        </p:txBody>
      </p:sp>
      <p:grpSp>
        <p:nvGrpSpPr>
          <p:cNvPr id="11" name="Group 10"/>
          <p:cNvGrpSpPr/>
          <p:nvPr/>
        </p:nvGrpSpPr>
        <p:grpSpPr>
          <a:xfrm>
            <a:off x="482600" y="1701352"/>
            <a:ext cx="5115080" cy="4163410"/>
            <a:chOff x="-21728" y="69214"/>
            <a:chExt cx="3706254" cy="2965240"/>
          </a:xfrm>
        </p:grpSpPr>
        <p:grpSp>
          <p:nvGrpSpPr>
            <p:cNvPr id="12" name="Group 11"/>
            <p:cNvGrpSpPr/>
            <p:nvPr/>
          </p:nvGrpSpPr>
          <p:grpSpPr>
            <a:xfrm>
              <a:off x="2057400" y="69214"/>
              <a:ext cx="1627126" cy="1661746"/>
              <a:chOff x="0" y="58015"/>
              <a:chExt cx="1523267" cy="1392866"/>
            </a:xfrm>
          </p:grpSpPr>
          <p:pic>
            <p:nvPicPr>
              <p:cNvPr id="16" name="Picture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58015"/>
                <a:ext cx="1523267" cy="1392866"/>
              </a:xfrm>
              <a:prstGeom prst="rect">
                <a:avLst/>
              </a:prstGeom>
            </p:spPr>
          </p:pic>
          <p:sp>
            <p:nvSpPr>
              <p:cNvPr id="17" name="Oval 16"/>
              <p:cNvSpPr/>
              <p:nvPr/>
            </p:nvSpPr>
            <p:spPr>
              <a:xfrm>
                <a:off x="102960" y="822651"/>
                <a:ext cx="160655" cy="168910"/>
              </a:xfrm>
              <a:prstGeom prst="ellipse">
                <a:avLst/>
              </a:prstGeom>
              <a:noFill/>
              <a:ln w="1905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pic>
          <p:nvPicPr>
            <p:cNvPr id="13" name="Picture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auto">
            <a:xfrm>
              <a:off x="-21728" y="1059526"/>
              <a:ext cx="1963662" cy="1974928"/>
            </a:xfrm>
            <a:prstGeom prst="ellipse">
              <a:avLst/>
            </a:prstGeom>
            <a:noFill/>
            <a:ln>
              <a:solidFill>
                <a:schemeClr val="tx1"/>
              </a:solidFill>
            </a:ln>
            <a:effectLst/>
            <a:extLst>
              <a:ext uri="{53640926-AAD7-44d8-BBD7-CCE9431645EC}">
                <a14:shadowObscured xmlns="" xmlns:wpc="http://schemas.microsoft.com/office/word/2010/wordprocessingCanvas" xmlns:mo="http://schemas.microsoft.com/office/mac/office/2008/main" xmlns:mc="http://schemas.openxmlformats.org/markup-compatibility/2006" xmlns:mv="urn:schemas-microsoft-com:mac:vml" xmlns:o="urn:schemas-microsoft-com:office:office"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pic="http://schemas.openxmlformats.org/drawingml/2006/picture" xmlns:a14="http://schemas.microsoft.com/office/drawing/2010/main" xmlns:lc="http://schemas.openxmlformats.org/drawingml/2006/lockedCanvas"/>
              </a:ext>
            </a:extLst>
          </p:spPr>
        </p:pic>
        <p:cxnSp>
          <p:nvCxnSpPr>
            <p:cNvPr id="14" name="Straight Connector 13"/>
            <p:cNvCxnSpPr>
              <a:stCxn id="13" idx="0"/>
              <a:endCxn id="17" idx="0"/>
            </p:cNvCxnSpPr>
            <p:nvPr/>
          </p:nvCxnSpPr>
          <p:spPr>
            <a:xfrm flipV="1">
              <a:off x="960103" y="981456"/>
              <a:ext cx="1293082" cy="78070"/>
            </a:xfrm>
            <a:prstGeom prst="lin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a:stCxn id="13" idx="6"/>
              <a:endCxn id="17" idx="5"/>
            </p:cNvCxnSpPr>
            <p:nvPr/>
          </p:nvCxnSpPr>
          <p:spPr>
            <a:xfrm flipV="1">
              <a:off x="1941934" y="1153461"/>
              <a:ext cx="371923" cy="893529"/>
            </a:xfrm>
            <a:prstGeom prst="lin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0405220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a:defRPr/>
            </a:pPr>
            <a:fld id="{F359313E-C1DF-48B1-95AF-E4192BC71E0C}" type="slidenum">
              <a:rPr lang="en-US" smtClean="0">
                <a:solidFill>
                  <a:prstClr val="black">
                    <a:tint val="75000"/>
                  </a:prstClr>
                </a:solidFill>
              </a:rPr>
              <a:pPr>
                <a:defRPr/>
              </a:pPr>
              <a:t>12</a:t>
            </a:fld>
            <a:endParaRPr lang="en-US" dirty="0">
              <a:solidFill>
                <a:prstClr val="black">
                  <a:tint val="75000"/>
                </a:prstClr>
              </a:solidFill>
            </a:endParaRPr>
          </a:p>
        </p:txBody>
      </p:sp>
      <p:sp>
        <p:nvSpPr>
          <p:cNvPr id="4" name="Title 1"/>
          <p:cNvSpPr>
            <a:spLocks noGrp="1"/>
          </p:cNvSpPr>
          <p:nvPr>
            <p:ph type="title"/>
          </p:nvPr>
        </p:nvSpPr>
        <p:spPr>
          <a:xfrm>
            <a:off x="482600" y="279400"/>
            <a:ext cx="8229600" cy="992188"/>
          </a:xfrm>
          <a:solidFill>
            <a:srgbClr val="8EB4E3"/>
          </a:solidFill>
        </p:spPr>
        <p:txBody>
          <a:bodyPr/>
          <a:lstStyle/>
          <a:p>
            <a:r>
              <a:rPr lang="en-US" dirty="0"/>
              <a:t>Matter Movement</a:t>
            </a:r>
          </a:p>
        </p:txBody>
      </p:sp>
      <p:sp>
        <p:nvSpPr>
          <p:cNvPr id="29" name="Rectangle 28"/>
          <p:cNvSpPr/>
          <p:nvPr/>
        </p:nvSpPr>
        <p:spPr>
          <a:xfrm>
            <a:off x="5522134" y="1271588"/>
            <a:ext cx="3446716" cy="3600986"/>
          </a:xfrm>
          <a:prstGeom prst="rect">
            <a:avLst/>
          </a:prstGeom>
        </p:spPr>
        <p:txBody>
          <a:bodyPr wrap="square">
            <a:spAutoFit/>
          </a:bodyPr>
          <a:lstStyle/>
          <a:p>
            <a:r>
              <a:rPr lang="en-US" sz="3200" dirty="0"/>
              <a:t>Do you have:</a:t>
            </a:r>
          </a:p>
          <a:p>
            <a:pPr marL="457200" indent="-457200">
              <a:buFont typeface="Arial"/>
              <a:buChar char="•"/>
            </a:pPr>
            <a:r>
              <a:rPr lang="en-US" sz="2800" dirty="0"/>
              <a:t>a label showing small organic molecules in the detritus and an arrow showing them entering the hyphal cell? </a:t>
            </a:r>
          </a:p>
        </p:txBody>
      </p:sp>
      <p:sp>
        <p:nvSpPr>
          <p:cNvPr id="40" name="TextBox 39"/>
          <p:cNvSpPr txBox="1"/>
          <p:nvPr/>
        </p:nvSpPr>
        <p:spPr>
          <a:xfrm>
            <a:off x="639663" y="3597494"/>
            <a:ext cx="1354667" cy="584775"/>
          </a:xfrm>
          <a:prstGeom prst="rect">
            <a:avLst/>
          </a:prstGeom>
          <a:noFill/>
          <a:ln>
            <a:solidFill>
              <a:schemeClr val="tx1"/>
            </a:solidFill>
          </a:ln>
        </p:spPr>
        <p:txBody>
          <a:bodyPr wrap="square" rtlCol="0">
            <a:spAutoFit/>
          </a:bodyPr>
          <a:lstStyle/>
          <a:p>
            <a:r>
              <a:rPr lang="en-US" sz="1600" dirty="0"/>
              <a:t>Large Organic Molecules</a:t>
            </a:r>
          </a:p>
        </p:txBody>
      </p:sp>
      <p:grpSp>
        <p:nvGrpSpPr>
          <p:cNvPr id="11" name="Group 10"/>
          <p:cNvGrpSpPr/>
          <p:nvPr/>
        </p:nvGrpSpPr>
        <p:grpSpPr>
          <a:xfrm>
            <a:off x="386873" y="1808176"/>
            <a:ext cx="5115080" cy="4163410"/>
            <a:chOff x="-21728" y="69214"/>
            <a:chExt cx="3706254" cy="2965240"/>
          </a:xfrm>
        </p:grpSpPr>
        <p:pic>
          <p:nvPicPr>
            <p:cNvPr id="13" name="Pictur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21728" y="1059526"/>
              <a:ext cx="1963662" cy="1974928"/>
            </a:xfrm>
            <a:prstGeom prst="ellipse">
              <a:avLst/>
            </a:prstGeom>
            <a:noFill/>
            <a:ln>
              <a:solidFill>
                <a:schemeClr val="tx1"/>
              </a:solidFill>
            </a:ln>
            <a:effectLst/>
            <a:extLst>
              <a:ext uri="{53640926-AAD7-44d8-BBD7-CCE9431645EC}">
                <a14:shadowObscured xmlns="" xmlns:wpc="http://schemas.microsoft.com/office/word/2010/wordprocessingCanvas" xmlns:mo="http://schemas.microsoft.com/office/mac/office/2008/main" xmlns:mc="http://schemas.openxmlformats.org/markup-compatibility/2006" xmlns:mv="urn:schemas-microsoft-com:mac:vml" xmlns:o="urn:schemas-microsoft-com:office:office"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pic="http://schemas.openxmlformats.org/drawingml/2006/picture" xmlns:a14="http://schemas.microsoft.com/office/drawing/2010/main" xmlns:lc="http://schemas.openxmlformats.org/drawingml/2006/lockedCanvas"/>
              </a:ext>
            </a:extLst>
          </p:spPr>
        </p:pic>
        <p:grpSp>
          <p:nvGrpSpPr>
            <p:cNvPr id="12" name="Group 11"/>
            <p:cNvGrpSpPr/>
            <p:nvPr/>
          </p:nvGrpSpPr>
          <p:grpSpPr>
            <a:xfrm>
              <a:off x="2057400" y="69214"/>
              <a:ext cx="1627126" cy="1661746"/>
              <a:chOff x="0" y="58015"/>
              <a:chExt cx="1523267" cy="1392866"/>
            </a:xfrm>
          </p:grpSpPr>
          <p:pic>
            <p:nvPicPr>
              <p:cNvPr id="16" name="Picture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58015"/>
                <a:ext cx="1523267" cy="1392866"/>
              </a:xfrm>
              <a:prstGeom prst="rect">
                <a:avLst/>
              </a:prstGeom>
            </p:spPr>
          </p:pic>
          <p:sp>
            <p:nvSpPr>
              <p:cNvPr id="17" name="Oval 16"/>
              <p:cNvSpPr/>
              <p:nvPr/>
            </p:nvSpPr>
            <p:spPr>
              <a:xfrm>
                <a:off x="102960" y="822651"/>
                <a:ext cx="160655" cy="168910"/>
              </a:xfrm>
              <a:prstGeom prst="ellipse">
                <a:avLst/>
              </a:prstGeom>
              <a:noFill/>
              <a:ln w="1905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cxnSp>
          <p:nvCxnSpPr>
            <p:cNvPr id="14" name="Straight Connector 13"/>
            <p:cNvCxnSpPr>
              <a:stCxn id="13" idx="0"/>
              <a:endCxn id="17" idx="0"/>
            </p:cNvCxnSpPr>
            <p:nvPr/>
          </p:nvCxnSpPr>
          <p:spPr>
            <a:xfrm flipV="1">
              <a:off x="960103" y="981456"/>
              <a:ext cx="1293082" cy="78070"/>
            </a:xfrm>
            <a:prstGeom prst="lin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a:stCxn id="13" idx="6"/>
              <a:endCxn id="17" idx="5"/>
            </p:cNvCxnSpPr>
            <p:nvPr/>
          </p:nvCxnSpPr>
          <p:spPr>
            <a:xfrm flipV="1">
              <a:off x="1941934" y="1153461"/>
              <a:ext cx="371923" cy="893529"/>
            </a:xfrm>
            <a:prstGeom prst="lin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cxnSp>
      </p:grpSp>
      <p:sp>
        <p:nvSpPr>
          <p:cNvPr id="2" name="TextBox 1"/>
          <p:cNvSpPr txBox="1"/>
          <p:nvPr/>
        </p:nvSpPr>
        <p:spPr>
          <a:xfrm>
            <a:off x="1070711" y="5273731"/>
            <a:ext cx="1360811" cy="584775"/>
          </a:xfrm>
          <a:prstGeom prst="rect">
            <a:avLst/>
          </a:prstGeom>
          <a:noFill/>
          <a:ln>
            <a:solidFill>
              <a:schemeClr val="tx1"/>
            </a:solidFill>
          </a:ln>
        </p:spPr>
        <p:txBody>
          <a:bodyPr wrap="square" rtlCol="0">
            <a:spAutoFit/>
          </a:bodyPr>
          <a:lstStyle/>
          <a:p>
            <a:r>
              <a:rPr lang="en-US" sz="1600" dirty="0">
                <a:ea typeface="Arial" charset="0"/>
                <a:cs typeface="Arial" charset="0"/>
              </a:rPr>
              <a:t>Small Organic Molecules</a:t>
            </a:r>
          </a:p>
        </p:txBody>
      </p:sp>
      <p:cxnSp>
        <p:nvCxnSpPr>
          <p:cNvPr id="6" name="Curved Connector 5"/>
          <p:cNvCxnSpPr/>
          <p:nvPr/>
        </p:nvCxnSpPr>
        <p:spPr>
          <a:xfrm flipV="1">
            <a:off x="2431522" y="4693970"/>
            <a:ext cx="73328" cy="981004"/>
          </a:xfrm>
          <a:prstGeom prst="curvedConnector2">
            <a:avLst/>
          </a:prstGeom>
          <a:ln w="38100">
            <a:solidFill>
              <a:srgbClr val="00B050"/>
            </a:solidFill>
            <a:tailEnd type="triangl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9543222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a:defRPr/>
            </a:pPr>
            <a:fld id="{F359313E-C1DF-48B1-95AF-E4192BC71E0C}" type="slidenum">
              <a:rPr lang="en-US" smtClean="0">
                <a:solidFill>
                  <a:prstClr val="black">
                    <a:tint val="75000"/>
                  </a:prstClr>
                </a:solidFill>
              </a:rPr>
              <a:pPr>
                <a:defRPr/>
              </a:pPr>
              <a:t>13</a:t>
            </a:fld>
            <a:endParaRPr lang="en-US" dirty="0">
              <a:solidFill>
                <a:prstClr val="black">
                  <a:tint val="75000"/>
                </a:prstClr>
              </a:solidFill>
            </a:endParaRPr>
          </a:p>
        </p:txBody>
      </p:sp>
      <p:sp>
        <p:nvSpPr>
          <p:cNvPr id="4" name="Title 1"/>
          <p:cNvSpPr>
            <a:spLocks noGrp="1"/>
          </p:cNvSpPr>
          <p:nvPr>
            <p:ph type="title"/>
          </p:nvPr>
        </p:nvSpPr>
        <p:spPr>
          <a:xfrm>
            <a:off x="482600" y="279400"/>
            <a:ext cx="8229600" cy="992188"/>
          </a:xfrm>
          <a:solidFill>
            <a:srgbClr val="8EB4E3"/>
          </a:solidFill>
        </p:spPr>
        <p:txBody>
          <a:bodyPr/>
          <a:lstStyle/>
          <a:p>
            <a:r>
              <a:rPr lang="en-US" dirty="0"/>
              <a:t>Matter Movement</a:t>
            </a:r>
          </a:p>
        </p:txBody>
      </p:sp>
      <p:sp>
        <p:nvSpPr>
          <p:cNvPr id="29" name="Rectangle 28"/>
          <p:cNvSpPr/>
          <p:nvPr/>
        </p:nvSpPr>
        <p:spPr>
          <a:xfrm>
            <a:off x="5522134" y="1271588"/>
            <a:ext cx="3446716" cy="2739211"/>
          </a:xfrm>
          <a:prstGeom prst="rect">
            <a:avLst/>
          </a:prstGeom>
        </p:spPr>
        <p:txBody>
          <a:bodyPr wrap="square">
            <a:spAutoFit/>
          </a:bodyPr>
          <a:lstStyle/>
          <a:p>
            <a:r>
              <a:rPr lang="en-US" sz="3200" dirty="0"/>
              <a:t>Do you have:</a:t>
            </a:r>
          </a:p>
          <a:p>
            <a:pPr marL="457200" indent="-457200">
              <a:buFont typeface="Arial"/>
              <a:buChar char="•"/>
            </a:pPr>
            <a:r>
              <a:rPr lang="en-US" sz="2800" dirty="0"/>
              <a:t>an arrow showing small organic molecules moving through the hyphal cells?</a:t>
            </a:r>
          </a:p>
        </p:txBody>
      </p:sp>
      <p:sp>
        <p:nvSpPr>
          <p:cNvPr id="40" name="TextBox 39"/>
          <p:cNvSpPr txBox="1"/>
          <p:nvPr/>
        </p:nvSpPr>
        <p:spPr>
          <a:xfrm>
            <a:off x="639663" y="3597494"/>
            <a:ext cx="1354667" cy="584775"/>
          </a:xfrm>
          <a:prstGeom prst="rect">
            <a:avLst/>
          </a:prstGeom>
          <a:noFill/>
          <a:ln>
            <a:solidFill>
              <a:schemeClr val="tx1"/>
            </a:solidFill>
          </a:ln>
        </p:spPr>
        <p:txBody>
          <a:bodyPr wrap="square" rtlCol="0">
            <a:spAutoFit/>
          </a:bodyPr>
          <a:lstStyle/>
          <a:p>
            <a:r>
              <a:rPr lang="en-US" sz="1600" dirty="0"/>
              <a:t>Large Organic Molecules</a:t>
            </a:r>
          </a:p>
        </p:txBody>
      </p:sp>
      <p:grpSp>
        <p:nvGrpSpPr>
          <p:cNvPr id="11" name="Group 10"/>
          <p:cNvGrpSpPr/>
          <p:nvPr/>
        </p:nvGrpSpPr>
        <p:grpSpPr>
          <a:xfrm>
            <a:off x="386873" y="1808176"/>
            <a:ext cx="5115080" cy="4163410"/>
            <a:chOff x="-21728" y="69214"/>
            <a:chExt cx="3706254" cy="2965240"/>
          </a:xfrm>
        </p:grpSpPr>
        <p:pic>
          <p:nvPicPr>
            <p:cNvPr id="13" name="Pictur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21728" y="1059526"/>
              <a:ext cx="1963662" cy="1974928"/>
            </a:xfrm>
            <a:prstGeom prst="ellipse">
              <a:avLst/>
            </a:prstGeom>
            <a:noFill/>
            <a:ln>
              <a:solidFill>
                <a:schemeClr val="tx1"/>
              </a:solidFill>
            </a:ln>
            <a:effectLst/>
            <a:extLst>
              <a:ext uri="{53640926-AAD7-44d8-BBD7-CCE9431645EC}">
                <a14:shadowObscured xmlns="" xmlns:wpc="http://schemas.microsoft.com/office/word/2010/wordprocessingCanvas" xmlns:mo="http://schemas.microsoft.com/office/mac/office/2008/main" xmlns:mc="http://schemas.openxmlformats.org/markup-compatibility/2006" xmlns:mv="urn:schemas-microsoft-com:mac:vml" xmlns:o="urn:schemas-microsoft-com:office:office"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pic="http://schemas.openxmlformats.org/drawingml/2006/picture" xmlns:a14="http://schemas.microsoft.com/office/drawing/2010/main" xmlns:lc="http://schemas.openxmlformats.org/drawingml/2006/lockedCanvas"/>
              </a:ext>
            </a:extLst>
          </p:spPr>
        </p:pic>
        <p:grpSp>
          <p:nvGrpSpPr>
            <p:cNvPr id="12" name="Group 11"/>
            <p:cNvGrpSpPr/>
            <p:nvPr/>
          </p:nvGrpSpPr>
          <p:grpSpPr>
            <a:xfrm>
              <a:off x="2057400" y="69214"/>
              <a:ext cx="1627126" cy="1661746"/>
              <a:chOff x="0" y="58015"/>
              <a:chExt cx="1523267" cy="1392866"/>
            </a:xfrm>
          </p:grpSpPr>
          <p:pic>
            <p:nvPicPr>
              <p:cNvPr id="16" name="Picture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58015"/>
                <a:ext cx="1523267" cy="1392866"/>
              </a:xfrm>
              <a:prstGeom prst="rect">
                <a:avLst/>
              </a:prstGeom>
            </p:spPr>
          </p:pic>
          <p:sp>
            <p:nvSpPr>
              <p:cNvPr id="17" name="Oval 16"/>
              <p:cNvSpPr/>
              <p:nvPr/>
            </p:nvSpPr>
            <p:spPr>
              <a:xfrm>
                <a:off x="102960" y="822651"/>
                <a:ext cx="160655" cy="168910"/>
              </a:xfrm>
              <a:prstGeom prst="ellipse">
                <a:avLst/>
              </a:prstGeom>
              <a:noFill/>
              <a:ln w="1905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cxnSp>
          <p:nvCxnSpPr>
            <p:cNvPr id="14" name="Straight Connector 13"/>
            <p:cNvCxnSpPr>
              <a:stCxn id="13" idx="0"/>
              <a:endCxn id="17" idx="0"/>
            </p:cNvCxnSpPr>
            <p:nvPr/>
          </p:nvCxnSpPr>
          <p:spPr>
            <a:xfrm flipV="1">
              <a:off x="960103" y="981456"/>
              <a:ext cx="1293082" cy="78070"/>
            </a:xfrm>
            <a:prstGeom prst="lin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a:stCxn id="13" idx="6"/>
              <a:endCxn id="17" idx="5"/>
            </p:cNvCxnSpPr>
            <p:nvPr/>
          </p:nvCxnSpPr>
          <p:spPr>
            <a:xfrm flipV="1">
              <a:off x="1941934" y="1153461"/>
              <a:ext cx="371923" cy="893529"/>
            </a:xfrm>
            <a:prstGeom prst="lin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cxnSp>
      </p:grpSp>
      <p:sp>
        <p:nvSpPr>
          <p:cNvPr id="2" name="TextBox 1"/>
          <p:cNvSpPr txBox="1"/>
          <p:nvPr/>
        </p:nvSpPr>
        <p:spPr>
          <a:xfrm>
            <a:off x="1070711" y="5273731"/>
            <a:ext cx="1360811" cy="584775"/>
          </a:xfrm>
          <a:prstGeom prst="rect">
            <a:avLst/>
          </a:prstGeom>
          <a:noFill/>
          <a:ln>
            <a:solidFill>
              <a:schemeClr val="tx1"/>
            </a:solidFill>
          </a:ln>
        </p:spPr>
        <p:txBody>
          <a:bodyPr wrap="square" rtlCol="0">
            <a:spAutoFit/>
          </a:bodyPr>
          <a:lstStyle/>
          <a:p>
            <a:r>
              <a:rPr lang="en-US" sz="1600" dirty="0">
                <a:ea typeface="Arial" charset="0"/>
                <a:cs typeface="Arial" charset="0"/>
              </a:rPr>
              <a:t>Small Organic Molecules</a:t>
            </a:r>
          </a:p>
        </p:txBody>
      </p:sp>
      <p:cxnSp>
        <p:nvCxnSpPr>
          <p:cNvPr id="6" name="Curved Connector 5"/>
          <p:cNvCxnSpPr/>
          <p:nvPr/>
        </p:nvCxnSpPr>
        <p:spPr>
          <a:xfrm flipV="1">
            <a:off x="2431522" y="4693970"/>
            <a:ext cx="73328" cy="981004"/>
          </a:xfrm>
          <a:prstGeom prst="curvedConnector2">
            <a:avLst/>
          </a:prstGeom>
          <a:ln w="38100">
            <a:solidFill>
              <a:srgbClr val="00B050"/>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22" name="Curved Connector 21"/>
          <p:cNvCxnSpPr/>
          <p:nvPr/>
        </p:nvCxnSpPr>
        <p:spPr>
          <a:xfrm rot="5400000">
            <a:off x="1449047" y="3921437"/>
            <a:ext cx="846129" cy="698936"/>
          </a:xfrm>
          <a:prstGeom prst="curvedConnector3">
            <a:avLst>
              <a:gd name="adj1" fmla="val 50000"/>
            </a:avLst>
          </a:prstGeom>
          <a:ln w="38100">
            <a:solidFill>
              <a:srgbClr val="00B050"/>
            </a:solidFill>
            <a:round/>
            <a:headEnd type="triangle"/>
          </a:ln>
          <a:effectLst/>
        </p:spPr>
        <p:style>
          <a:lnRef idx="2">
            <a:schemeClr val="accent1"/>
          </a:lnRef>
          <a:fillRef idx="0">
            <a:schemeClr val="accent1"/>
          </a:fillRef>
          <a:effectRef idx="1">
            <a:schemeClr val="accent1"/>
          </a:effectRef>
          <a:fontRef idx="minor">
            <a:schemeClr val="tx1"/>
          </a:fontRef>
        </p:style>
      </p:cxnSp>
      <p:sp>
        <p:nvSpPr>
          <p:cNvPr id="31" name="Freeform 30"/>
          <p:cNvSpPr/>
          <p:nvPr/>
        </p:nvSpPr>
        <p:spPr>
          <a:xfrm>
            <a:off x="1522643" y="4693971"/>
            <a:ext cx="908879" cy="250346"/>
          </a:xfrm>
          <a:custGeom>
            <a:avLst/>
            <a:gdLst>
              <a:gd name="connsiteX0" fmla="*/ 0 w 631371"/>
              <a:gd name="connsiteY0" fmla="*/ 0 h 175590"/>
              <a:gd name="connsiteX1" fmla="*/ 283028 w 631371"/>
              <a:gd name="connsiteY1" fmla="*/ 174171 h 175590"/>
              <a:gd name="connsiteX2" fmla="*/ 631371 w 631371"/>
              <a:gd name="connsiteY2" fmla="*/ 87086 h 175590"/>
            </a:gdLst>
            <a:ahLst/>
            <a:cxnLst>
              <a:cxn ang="0">
                <a:pos x="connsiteX0" y="connsiteY0"/>
              </a:cxn>
              <a:cxn ang="0">
                <a:pos x="connsiteX1" y="connsiteY1"/>
              </a:cxn>
              <a:cxn ang="0">
                <a:pos x="connsiteX2" y="connsiteY2"/>
              </a:cxn>
            </a:cxnLst>
            <a:rect l="l" t="t" r="r" b="b"/>
            <a:pathLst>
              <a:path w="631371" h="175590">
                <a:moveTo>
                  <a:pt x="0" y="0"/>
                </a:moveTo>
                <a:cubicBezTo>
                  <a:pt x="88900" y="79828"/>
                  <a:pt x="177800" y="159657"/>
                  <a:pt x="283028" y="174171"/>
                </a:cubicBezTo>
                <a:cubicBezTo>
                  <a:pt x="388257" y="188685"/>
                  <a:pt x="631371" y="87086"/>
                  <a:pt x="631371" y="87086"/>
                </a:cubicBezTo>
              </a:path>
            </a:pathLst>
          </a:custGeom>
          <a:noFill/>
          <a:ln w="38100">
            <a:solidFill>
              <a:srgbClr val="00B05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4321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a:defRPr/>
            </a:pPr>
            <a:fld id="{F359313E-C1DF-48B1-95AF-E4192BC71E0C}" type="slidenum">
              <a:rPr lang="en-US" smtClean="0">
                <a:solidFill>
                  <a:prstClr val="black">
                    <a:tint val="75000"/>
                  </a:prstClr>
                </a:solidFill>
              </a:rPr>
              <a:pPr>
                <a:defRPr/>
              </a:pPr>
              <a:t>14</a:t>
            </a:fld>
            <a:endParaRPr lang="en-US" dirty="0">
              <a:solidFill>
                <a:prstClr val="black">
                  <a:tint val="75000"/>
                </a:prstClr>
              </a:solidFill>
            </a:endParaRPr>
          </a:p>
        </p:txBody>
      </p:sp>
      <p:sp>
        <p:nvSpPr>
          <p:cNvPr id="4" name="Title 1"/>
          <p:cNvSpPr>
            <a:spLocks noGrp="1"/>
          </p:cNvSpPr>
          <p:nvPr>
            <p:ph type="title"/>
          </p:nvPr>
        </p:nvSpPr>
        <p:spPr>
          <a:xfrm>
            <a:off x="482600" y="279400"/>
            <a:ext cx="8229600" cy="992188"/>
          </a:xfrm>
          <a:solidFill>
            <a:srgbClr val="8EB4E3"/>
          </a:solidFill>
        </p:spPr>
        <p:txBody>
          <a:bodyPr/>
          <a:lstStyle/>
          <a:p>
            <a:r>
              <a:rPr lang="en-US" dirty="0"/>
              <a:t>Matter Movement</a:t>
            </a:r>
          </a:p>
        </p:txBody>
      </p:sp>
      <p:sp>
        <p:nvSpPr>
          <p:cNvPr id="29" name="Rectangle 28"/>
          <p:cNvSpPr/>
          <p:nvPr/>
        </p:nvSpPr>
        <p:spPr>
          <a:xfrm>
            <a:off x="5522134" y="1271588"/>
            <a:ext cx="3446716" cy="2739211"/>
          </a:xfrm>
          <a:prstGeom prst="rect">
            <a:avLst/>
          </a:prstGeom>
        </p:spPr>
        <p:txBody>
          <a:bodyPr wrap="square">
            <a:spAutoFit/>
          </a:bodyPr>
          <a:lstStyle/>
          <a:p>
            <a:r>
              <a:rPr lang="en-US" sz="3200" dirty="0"/>
              <a:t>Do you have:</a:t>
            </a:r>
          </a:p>
          <a:p>
            <a:pPr marL="457200" indent="-457200">
              <a:buFont typeface="Arial"/>
              <a:buChar char="•"/>
            </a:pPr>
            <a:r>
              <a:rPr lang="en-US" sz="2800" dirty="0"/>
              <a:t>an arrow showing small organic molecules moving through the fungus?</a:t>
            </a:r>
          </a:p>
        </p:txBody>
      </p:sp>
      <p:sp>
        <p:nvSpPr>
          <p:cNvPr id="40" name="TextBox 39"/>
          <p:cNvSpPr txBox="1"/>
          <p:nvPr/>
        </p:nvSpPr>
        <p:spPr>
          <a:xfrm>
            <a:off x="639663" y="3597494"/>
            <a:ext cx="1354667" cy="584775"/>
          </a:xfrm>
          <a:prstGeom prst="rect">
            <a:avLst/>
          </a:prstGeom>
          <a:noFill/>
          <a:ln>
            <a:solidFill>
              <a:schemeClr val="tx1"/>
            </a:solidFill>
          </a:ln>
        </p:spPr>
        <p:txBody>
          <a:bodyPr wrap="square" rtlCol="0">
            <a:spAutoFit/>
          </a:bodyPr>
          <a:lstStyle/>
          <a:p>
            <a:r>
              <a:rPr lang="en-US" sz="1600" dirty="0"/>
              <a:t>Large Organic Molecules</a:t>
            </a:r>
          </a:p>
        </p:txBody>
      </p:sp>
      <p:grpSp>
        <p:nvGrpSpPr>
          <p:cNvPr id="11" name="Group 10"/>
          <p:cNvGrpSpPr/>
          <p:nvPr/>
        </p:nvGrpSpPr>
        <p:grpSpPr>
          <a:xfrm>
            <a:off x="386873" y="1808176"/>
            <a:ext cx="5115080" cy="4163410"/>
            <a:chOff x="-21728" y="69214"/>
            <a:chExt cx="3706254" cy="2965240"/>
          </a:xfrm>
        </p:grpSpPr>
        <p:pic>
          <p:nvPicPr>
            <p:cNvPr id="13" name="Pictur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21728" y="1059526"/>
              <a:ext cx="1963662" cy="1974928"/>
            </a:xfrm>
            <a:prstGeom prst="ellipse">
              <a:avLst/>
            </a:prstGeom>
            <a:noFill/>
            <a:ln>
              <a:solidFill>
                <a:schemeClr val="tx1"/>
              </a:solidFill>
            </a:ln>
            <a:effectLst/>
            <a:extLst>
              <a:ext uri="{53640926-AAD7-44d8-BBD7-CCE9431645EC}">
                <a14:shadowObscured xmlns="" xmlns:wpc="http://schemas.microsoft.com/office/word/2010/wordprocessingCanvas" xmlns:mo="http://schemas.microsoft.com/office/mac/office/2008/main" xmlns:mc="http://schemas.openxmlformats.org/markup-compatibility/2006" xmlns:mv="urn:schemas-microsoft-com:mac:vml" xmlns:o="urn:schemas-microsoft-com:office:office"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pic="http://schemas.openxmlformats.org/drawingml/2006/picture" xmlns:a14="http://schemas.microsoft.com/office/drawing/2010/main" xmlns:lc="http://schemas.openxmlformats.org/drawingml/2006/lockedCanvas"/>
              </a:ext>
            </a:extLst>
          </p:spPr>
        </p:pic>
        <p:grpSp>
          <p:nvGrpSpPr>
            <p:cNvPr id="12" name="Group 11"/>
            <p:cNvGrpSpPr/>
            <p:nvPr/>
          </p:nvGrpSpPr>
          <p:grpSpPr>
            <a:xfrm>
              <a:off x="2057400" y="69214"/>
              <a:ext cx="1627126" cy="1661746"/>
              <a:chOff x="0" y="58015"/>
              <a:chExt cx="1523267" cy="1392866"/>
            </a:xfrm>
          </p:grpSpPr>
          <p:pic>
            <p:nvPicPr>
              <p:cNvPr id="16" name="Picture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58015"/>
                <a:ext cx="1523267" cy="1392866"/>
              </a:xfrm>
              <a:prstGeom prst="rect">
                <a:avLst/>
              </a:prstGeom>
            </p:spPr>
          </p:pic>
          <p:sp>
            <p:nvSpPr>
              <p:cNvPr id="17" name="Oval 16"/>
              <p:cNvSpPr/>
              <p:nvPr/>
            </p:nvSpPr>
            <p:spPr>
              <a:xfrm>
                <a:off x="102960" y="822651"/>
                <a:ext cx="160655" cy="168910"/>
              </a:xfrm>
              <a:prstGeom prst="ellipse">
                <a:avLst/>
              </a:prstGeom>
              <a:noFill/>
              <a:ln w="1905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cxnSp>
          <p:nvCxnSpPr>
            <p:cNvPr id="14" name="Straight Connector 13"/>
            <p:cNvCxnSpPr>
              <a:stCxn id="13" idx="0"/>
              <a:endCxn id="17" idx="0"/>
            </p:cNvCxnSpPr>
            <p:nvPr/>
          </p:nvCxnSpPr>
          <p:spPr>
            <a:xfrm flipV="1">
              <a:off x="960103" y="981456"/>
              <a:ext cx="1293082" cy="78070"/>
            </a:xfrm>
            <a:prstGeom prst="lin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a:stCxn id="13" idx="6"/>
              <a:endCxn id="17" idx="5"/>
            </p:cNvCxnSpPr>
            <p:nvPr/>
          </p:nvCxnSpPr>
          <p:spPr>
            <a:xfrm flipV="1">
              <a:off x="1941934" y="1153461"/>
              <a:ext cx="371923" cy="893529"/>
            </a:xfrm>
            <a:prstGeom prst="lin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cxnSp>
      </p:grpSp>
      <p:sp>
        <p:nvSpPr>
          <p:cNvPr id="2" name="TextBox 1"/>
          <p:cNvSpPr txBox="1"/>
          <p:nvPr/>
        </p:nvSpPr>
        <p:spPr>
          <a:xfrm>
            <a:off x="1070711" y="5273731"/>
            <a:ext cx="1360811" cy="584775"/>
          </a:xfrm>
          <a:prstGeom prst="rect">
            <a:avLst/>
          </a:prstGeom>
          <a:noFill/>
          <a:ln>
            <a:solidFill>
              <a:schemeClr val="tx1"/>
            </a:solidFill>
          </a:ln>
        </p:spPr>
        <p:txBody>
          <a:bodyPr wrap="square" rtlCol="0">
            <a:spAutoFit/>
          </a:bodyPr>
          <a:lstStyle/>
          <a:p>
            <a:r>
              <a:rPr lang="en-US" sz="1600" dirty="0">
                <a:ea typeface="Arial" charset="0"/>
                <a:cs typeface="Arial" charset="0"/>
              </a:rPr>
              <a:t>Small Organic Molecules</a:t>
            </a:r>
          </a:p>
        </p:txBody>
      </p:sp>
      <p:cxnSp>
        <p:nvCxnSpPr>
          <p:cNvPr id="6" name="Curved Connector 5"/>
          <p:cNvCxnSpPr/>
          <p:nvPr/>
        </p:nvCxnSpPr>
        <p:spPr>
          <a:xfrm flipV="1">
            <a:off x="2431522" y="4693970"/>
            <a:ext cx="73328" cy="981004"/>
          </a:xfrm>
          <a:prstGeom prst="curvedConnector2">
            <a:avLst/>
          </a:prstGeom>
          <a:ln w="38100">
            <a:solidFill>
              <a:srgbClr val="00B050"/>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22" name="Curved Connector 21"/>
          <p:cNvCxnSpPr/>
          <p:nvPr/>
        </p:nvCxnSpPr>
        <p:spPr>
          <a:xfrm rot="5400000">
            <a:off x="1449047" y="3921437"/>
            <a:ext cx="846129" cy="698936"/>
          </a:xfrm>
          <a:prstGeom prst="curvedConnector3">
            <a:avLst>
              <a:gd name="adj1" fmla="val 50000"/>
            </a:avLst>
          </a:prstGeom>
          <a:ln w="38100">
            <a:solidFill>
              <a:srgbClr val="00B050"/>
            </a:solidFill>
            <a:round/>
            <a:headEnd type="triangle"/>
          </a:ln>
          <a:effectLst/>
        </p:spPr>
        <p:style>
          <a:lnRef idx="2">
            <a:schemeClr val="accent1"/>
          </a:lnRef>
          <a:fillRef idx="0">
            <a:schemeClr val="accent1"/>
          </a:fillRef>
          <a:effectRef idx="1">
            <a:schemeClr val="accent1"/>
          </a:effectRef>
          <a:fontRef idx="minor">
            <a:schemeClr val="tx1"/>
          </a:fontRef>
        </p:style>
      </p:cxnSp>
      <p:sp>
        <p:nvSpPr>
          <p:cNvPr id="31" name="Freeform 30"/>
          <p:cNvSpPr/>
          <p:nvPr/>
        </p:nvSpPr>
        <p:spPr>
          <a:xfrm>
            <a:off x="1522643" y="4693971"/>
            <a:ext cx="908879" cy="250346"/>
          </a:xfrm>
          <a:custGeom>
            <a:avLst/>
            <a:gdLst>
              <a:gd name="connsiteX0" fmla="*/ 0 w 631371"/>
              <a:gd name="connsiteY0" fmla="*/ 0 h 175590"/>
              <a:gd name="connsiteX1" fmla="*/ 283028 w 631371"/>
              <a:gd name="connsiteY1" fmla="*/ 174171 h 175590"/>
              <a:gd name="connsiteX2" fmla="*/ 631371 w 631371"/>
              <a:gd name="connsiteY2" fmla="*/ 87086 h 175590"/>
            </a:gdLst>
            <a:ahLst/>
            <a:cxnLst>
              <a:cxn ang="0">
                <a:pos x="connsiteX0" y="connsiteY0"/>
              </a:cxn>
              <a:cxn ang="0">
                <a:pos x="connsiteX1" y="connsiteY1"/>
              </a:cxn>
              <a:cxn ang="0">
                <a:pos x="connsiteX2" y="connsiteY2"/>
              </a:cxn>
            </a:cxnLst>
            <a:rect l="l" t="t" r="r" b="b"/>
            <a:pathLst>
              <a:path w="631371" h="175590">
                <a:moveTo>
                  <a:pt x="0" y="0"/>
                </a:moveTo>
                <a:cubicBezTo>
                  <a:pt x="88900" y="79828"/>
                  <a:pt x="177800" y="159657"/>
                  <a:pt x="283028" y="174171"/>
                </a:cubicBezTo>
                <a:cubicBezTo>
                  <a:pt x="388257" y="188685"/>
                  <a:pt x="631371" y="87086"/>
                  <a:pt x="631371" y="87086"/>
                </a:cubicBezTo>
              </a:path>
            </a:pathLst>
          </a:custGeom>
          <a:noFill/>
          <a:ln w="38100">
            <a:solidFill>
              <a:srgbClr val="00B05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9" name="Curved Connector 18"/>
          <p:cNvCxnSpPr/>
          <p:nvPr/>
        </p:nvCxnSpPr>
        <p:spPr>
          <a:xfrm rot="5400000" flipH="1" flipV="1">
            <a:off x="3518569" y="2557051"/>
            <a:ext cx="778096" cy="768875"/>
          </a:xfrm>
          <a:prstGeom prst="curvedConnector3">
            <a:avLst>
              <a:gd name="adj1" fmla="val -34705"/>
            </a:avLst>
          </a:prstGeom>
          <a:ln w="38100">
            <a:solidFill>
              <a:srgbClr val="00B050"/>
            </a:solidFill>
            <a:tailEnd type="triangl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0775666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mushroom"/>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75006" y="1097039"/>
            <a:ext cx="4101994" cy="4922393"/>
          </a:xfrm>
          <a:prstGeom prst="rect">
            <a:avLst/>
          </a:prstGeom>
          <a:noFill/>
          <a:extLst>
            <a:ext uri="{909E8E84-426E-40dd-AFC4-6F175D3DCCD1}">
              <a14:hiddenFill xmlns:a14="http://schemas.microsoft.com/office/drawing/2010/main" xmlns="">
                <a:solidFill>
                  <a:srgbClr val="FFFFFF"/>
                </a:solidFill>
              </a14:hiddenFill>
            </a:ext>
          </a:extLst>
        </p:spPr>
      </p:pic>
      <p:pic>
        <p:nvPicPr>
          <p:cNvPr id="8" name="arrows"/>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839590" y="1247949"/>
            <a:ext cx="4015681" cy="4818818"/>
          </a:xfrm>
          <a:prstGeom prst="rect">
            <a:avLst/>
          </a:prstGeom>
          <a:noFill/>
          <a:extLst>
            <a:ext uri="{909E8E84-426E-40dd-AFC4-6F175D3DCCD1}">
              <a14:hiddenFill xmlns:a14="http://schemas.microsoft.com/office/drawing/2010/main" xmlns="">
                <a:solidFill>
                  <a:srgbClr val="FFFFFF"/>
                </a:solidFill>
              </a14:hiddenFill>
            </a:ext>
          </a:extLst>
        </p:spPr>
      </p:pic>
      <p:sp>
        <p:nvSpPr>
          <p:cNvPr id="11" name="TextBox 10"/>
          <p:cNvSpPr txBox="1"/>
          <p:nvPr/>
        </p:nvSpPr>
        <p:spPr>
          <a:xfrm>
            <a:off x="885280" y="190064"/>
            <a:ext cx="7323876" cy="1446550"/>
          </a:xfrm>
          <a:prstGeom prst="rect">
            <a:avLst/>
          </a:prstGeom>
          <a:solidFill>
            <a:schemeClr val="tx2">
              <a:lumMod val="40000"/>
              <a:lumOff val="60000"/>
            </a:schemeClr>
          </a:solidFill>
        </p:spPr>
        <p:txBody>
          <a:bodyPr wrap="square" rtlCol="0">
            <a:spAutoFit/>
          </a:bodyPr>
          <a:lstStyle/>
          <a:p>
            <a:pPr algn="ctr"/>
            <a:r>
              <a:rPr lang="en-US" sz="4400" dirty="0">
                <a:solidFill>
                  <a:prstClr val="black"/>
                </a:solidFill>
              </a:rPr>
              <a:t>Digestion:</a:t>
            </a:r>
          </a:p>
          <a:p>
            <a:pPr algn="ctr"/>
            <a:r>
              <a:rPr lang="en-US" sz="4400" dirty="0">
                <a:solidFill>
                  <a:prstClr val="black"/>
                </a:solidFill>
              </a:rPr>
              <a:t>The </a:t>
            </a:r>
            <a:r>
              <a:rPr lang="en-US" sz="4400" dirty="0"/>
              <a:t>Matter</a:t>
            </a:r>
            <a:r>
              <a:rPr lang="en-US" sz="4400" dirty="0">
                <a:solidFill>
                  <a:srgbClr val="FF0000"/>
                </a:solidFill>
              </a:rPr>
              <a:t> </a:t>
            </a:r>
            <a:r>
              <a:rPr lang="en-US" sz="4400" dirty="0">
                <a:solidFill>
                  <a:prstClr val="black"/>
                </a:solidFill>
              </a:rPr>
              <a:t>Change Question</a:t>
            </a:r>
          </a:p>
        </p:txBody>
      </p:sp>
      <p:sp>
        <p:nvSpPr>
          <p:cNvPr id="12" name="from"/>
          <p:cNvSpPr txBox="1">
            <a:spLocks noChangeArrowheads="1"/>
          </p:cNvSpPr>
          <p:nvPr/>
        </p:nvSpPr>
        <p:spPr bwMode="auto">
          <a:xfrm>
            <a:off x="4886621" y="1875537"/>
            <a:ext cx="3981450" cy="120032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defTabSz="457200" fontAlgn="base">
              <a:spcBef>
                <a:spcPct val="0"/>
              </a:spcBef>
              <a:spcAft>
                <a:spcPct val="0"/>
              </a:spcAft>
            </a:pPr>
            <a:r>
              <a:rPr lang="en-US" altLang="zh-CN" sz="2400" dirty="0">
                <a:solidFill>
                  <a:srgbClr val="000000"/>
                </a:solidFill>
              </a:rPr>
              <a:t>What molecules are carbon atoms in before and after the chemical change?</a:t>
            </a:r>
            <a:endParaRPr lang="zh-CN" altLang="zh-CN" sz="2400" dirty="0">
              <a:solidFill>
                <a:srgbClr val="000000"/>
              </a:solidFill>
            </a:endParaRPr>
          </a:p>
        </p:txBody>
      </p:sp>
      <p:sp>
        <p:nvSpPr>
          <p:cNvPr id="13" name="Rectangle 12"/>
          <p:cNvSpPr/>
          <p:nvPr/>
        </p:nvSpPr>
        <p:spPr>
          <a:xfrm>
            <a:off x="710423" y="5996432"/>
            <a:ext cx="7965345" cy="707886"/>
          </a:xfrm>
          <a:prstGeom prst="rect">
            <a:avLst/>
          </a:prstGeom>
        </p:spPr>
        <p:txBody>
          <a:bodyPr wrap="square">
            <a:spAutoFit/>
          </a:bodyPr>
          <a:lstStyle/>
          <a:p>
            <a:r>
              <a:rPr lang="en-US" sz="2000" dirty="0">
                <a:latin typeface="+mj-lt"/>
                <a:ea typeface="Times New Roman" charset="0"/>
                <a:cs typeface="Times New Roman" charset="0"/>
              </a:rPr>
              <a:t>Note: fungi produce and release molecules (enzymes) that can break large organic molecules up into small organic molecules.</a:t>
            </a:r>
            <a:r>
              <a:rPr lang="en-US" sz="2000" dirty="0">
                <a:latin typeface="+mj-lt"/>
              </a:rPr>
              <a:t> </a:t>
            </a:r>
          </a:p>
        </p:txBody>
      </p:sp>
      <p:sp>
        <p:nvSpPr>
          <p:cNvPr id="14" name="to"/>
          <p:cNvSpPr txBox="1">
            <a:spLocks noChangeArrowheads="1"/>
          </p:cNvSpPr>
          <p:nvPr/>
        </p:nvSpPr>
        <p:spPr bwMode="auto">
          <a:xfrm>
            <a:off x="4892360" y="3815503"/>
            <a:ext cx="3981450" cy="12988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defTabSz="457200" fontAlgn="base">
              <a:lnSpc>
                <a:spcPct val="80000"/>
              </a:lnSpc>
              <a:spcBef>
                <a:spcPct val="0"/>
              </a:spcBef>
              <a:spcAft>
                <a:spcPct val="0"/>
              </a:spcAft>
            </a:pPr>
            <a:r>
              <a:rPr lang="en-US" altLang="zh-CN" sz="2400" dirty="0">
                <a:solidFill>
                  <a:srgbClr val="000000"/>
                </a:solidFill>
              </a:rPr>
              <a:t>What other molecules are involved?</a:t>
            </a:r>
            <a:endParaRPr lang="zh-CN" altLang="zh-CN" sz="2400" dirty="0">
              <a:solidFill>
                <a:srgbClr val="000000"/>
              </a:solidFill>
            </a:endParaRPr>
          </a:p>
          <a:p>
            <a:pPr defTabSz="457200" fontAlgn="base">
              <a:lnSpc>
                <a:spcPct val="80000"/>
              </a:lnSpc>
              <a:spcBef>
                <a:spcPct val="0"/>
              </a:spcBef>
              <a:spcAft>
                <a:spcPct val="0"/>
              </a:spcAft>
            </a:pPr>
            <a:endParaRPr lang="en-US" altLang="en-US" sz="4800" dirty="0">
              <a:solidFill>
                <a:srgbClr val="000000"/>
              </a:solidFill>
            </a:endParaRPr>
          </a:p>
        </p:txBody>
      </p:sp>
      <p:sp>
        <p:nvSpPr>
          <p:cNvPr id="2" name="Slide Number Placeholder 1">
            <a:extLst>
              <a:ext uri="{FF2B5EF4-FFF2-40B4-BE49-F238E27FC236}">
                <a16:creationId xmlns:a16="http://schemas.microsoft.com/office/drawing/2014/main" id="{A7E77680-1EAB-4367-A433-F31EE11883F5}"/>
              </a:ext>
            </a:extLst>
          </p:cNvPr>
          <p:cNvSpPr>
            <a:spLocks noGrp="1"/>
          </p:cNvSpPr>
          <p:nvPr>
            <p:ph type="sldNum" sz="quarter" idx="10"/>
          </p:nvPr>
        </p:nvSpPr>
        <p:spPr/>
        <p:txBody>
          <a:bodyPr/>
          <a:lstStyle/>
          <a:p>
            <a:pPr>
              <a:defRPr/>
            </a:pPr>
            <a:fld id="{D07E269F-9726-44B7-92E4-7A50054E190B}" type="slidenum">
              <a:rPr lang="en-US" smtClean="0">
                <a:solidFill>
                  <a:prstClr val="black">
                    <a:tint val="75000"/>
                  </a:prstClr>
                </a:solidFill>
              </a:rPr>
              <a:pPr>
                <a:defRPr/>
              </a:pPr>
              <a:t>15</a:t>
            </a:fld>
            <a:endParaRPr lang="en-US">
              <a:solidFill>
                <a:prstClr val="black">
                  <a:tint val="75000"/>
                </a:prstClr>
              </a:solidFill>
            </a:endParaRPr>
          </a:p>
        </p:txBody>
      </p:sp>
    </p:spTree>
    <p:extLst>
      <p:ext uri="{BB962C8B-B14F-4D97-AF65-F5344CB8AC3E}">
        <p14:creationId xmlns:p14="http://schemas.microsoft.com/office/powerpoint/2010/main" val="586459726"/>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100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8EB4E3"/>
          </a:solidFill>
        </p:spPr>
        <p:txBody>
          <a:bodyPr/>
          <a:lstStyle/>
          <a:p>
            <a:r>
              <a:rPr lang="en-US" dirty="0"/>
              <a:t>Matter Change</a:t>
            </a:r>
          </a:p>
        </p:txBody>
      </p:sp>
      <p:sp>
        <p:nvSpPr>
          <p:cNvPr id="3" name="Content Placeholder 2"/>
          <p:cNvSpPr>
            <a:spLocks noGrp="1"/>
          </p:cNvSpPr>
          <p:nvPr>
            <p:ph idx="1"/>
          </p:nvPr>
        </p:nvSpPr>
        <p:spPr/>
        <p:txBody>
          <a:bodyPr/>
          <a:lstStyle/>
          <a:p>
            <a:pPr marL="0" indent="0">
              <a:buNone/>
            </a:pPr>
            <a:r>
              <a:rPr lang="en-US" dirty="0"/>
              <a:t>Name the chemical change that a fungus uses to break down food:</a:t>
            </a:r>
          </a:p>
          <a:p>
            <a:pPr marL="0" indent="0">
              <a:buNone/>
            </a:pPr>
            <a:r>
              <a:rPr lang="en-US" b="1" i="1" dirty="0">
                <a:solidFill>
                  <a:srgbClr val="0000FF"/>
                </a:solidFill>
              </a:rPr>
              <a:t>Digestion</a:t>
            </a:r>
          </a:p>
          <a:p>
            <a:pPr marL="0" indent="0">
              <a:buNone/>
            </a:pPr>
            <a:endParaRPr lang="en-US" b="1" i="1" dirty="0">
              <a:solidFill>
                <a:srgbClr val="0000FF"/>
              </a:solidFill>
            </a:endParaRPr>
          </a:p>
        </p:txBody>
      </p:sp>
      <p:sp>
        <p:nvSpPr>
          <p:cNvPr id="4" name="Slide Number Placeholder 3"/>
          <p:cNvSpPr>
            <a:spLocks noGrp="1"/>
          </p:cNvSpPr>
          <p:nvPr>
            <p:ph type="sldNum" sz="quarter" idx="4294967295"/>
          </p:nvPr>
        </p:nvSpPr>
        <p:spPr>
          <a:xfrm>
            <a:off x="6553200" y="6411574"/>
            <a:ext cx="2133600" cy="365125"/>
          </a:xfrm>
          <a:prstGeom prst="rect">
            <a:avLst/>
          </a:prstGeom>
        </p:spPr>
        <p:txBody>
          <a:bodyPr/>
          <a:lstStyle/>
          <a:p>
            <a:fld id="{D3A1C050-F6FE-0E43-A9D0-F8EEADE3D1E4}" type="slidenum">
              <a:rPr lang="en-US" smtClean="0"/>
              <a:pPr/>
              <a:t>16</a:t>
            </a:fld>
            <a:endParaRPr lang="en-US"/>
          </a:p>
        </p:txBody>
      </p:sp>
    </p:spTree>
    <p:extLst>
      <p:ext uri="{BB962C8B-B14F-4D97-AF65-F5344CB8AC3E}">
        <p14:creationId xmlns:p14="http://schemas.microsoft.com/office/powerpoint/2010/main" val="8429688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8EB4E3"/>
          </a:solidFill>
        </p:spPr>
        <p:txBody>
          <a:bodyPr/>
          <a:lstStyle/>
          <a:p>
            <a:r>
              <a:rPr lang="en-US" dirty="0"/>
              <a:t>Matter Change</a:t>
            </a:r>
          </a:p>
        </p:txBody>
      </p:sp>
      <p:sp>
        <p:nvSpPr>
          <p:cNvPr id="3" name="Content Placeholder 2"/>
          <p:cNvSpPr>
            <a:spLocks noGrp="1"/>
          </p:cNvSpPr>
          <p:nvPr>
            <p:ph sz="half" idx="1"/>
          </p:nvPr>
        </p:nvSpPr>
        <p:spPr>
          <a:xfrm>
            <a:off x="370797" y="1730438"/>
            <a:ext cx="4038600" cy="4525963"/>
          </a:xfrm>
        </p:spPr>
        <p:txBody>
          <a:bodyPr>
            <a:normAutofit fontScale="92500" lnSpcReduction="20000"/>
          </a:bodyPr>
          <a:lstStyle/>
          <a:p>
            <a:pPr marL="0" indent="0">
              <a:buNone/>
            </a:pPr>
            <a:r>
              <a:rPr lang="en-US" dirty="0"/>
              <a:t>What molecules are carbon atoms in before the chemical change?  </a:t>
            </a:r>
          </a:p>
          <a:p>
            <a:pPr marL="0" indent="0">
              <a:buNone/>
            </a:pPr>
            <a:r>
              <a:rPr lang="en-US" b="1" i="1" dirty="0">
                <a:solidFill>
                  <a:srgbClr val="0000FF"/>
                </a:solidFill>
              </a:rPr>
              <a:t>Large organic molecules (or polymers: carbohydrates, fats/lipids, and proteins)</a:t>
            </a:r>
            <a:endParaRPr lang="en-US" dirty="0"/>
          </a:p>
          <a:p>
            <a:pPr marL="0" indent="0">
              <a:buNone/>
            </a:pPr>
            <a:endParaRPr lang="en-US" dirty="0"/>
          </a:p>
          <a:p>
            <a:pPr marL="0" indent="0">
              <a:buNone/>
            </a:pPr>
            <a:endParaRPr lang="en-US" dirty="0"/>
          </a:p>
          <a:p>
            <a:pPr marL="0" indent="0">
              <a:buNone/>
            </a:pPr>
            <a:endParaRPr lang="en-US" sz="1200" dirty="0"/>
          </a:p>
          <a:p>
            <a:pPr marL="0" indent="0">
              <a:buNone/>
            </a:pPr>
            <a:r>
              <a:rPr lang="en-US" dirty="0"/>
              <a:t>What other molecules </a:t>
            </a:r>
            <a:br>
              <a:rPr lang="en-US" dirty="0"/>
            </a:br>
            <a:r>
              <a:rPr lang="en-US" dirty="0"/>
              <a:t>are needed?</a:t>
            </a:r>
          </a:p>
          <a:p>
            <a:pPr marL="0" indent="0">
              <a:buNone/>
            </a:pPr>
            <a:r>
              <a:rPr lang="en-US" b="1" i="1" dirty="0">
                <a:solidFill>
                  <a:srgbClr val="0000FF"/>
                </a:solidFill>
              </a:rPr>
              <a:t>(Water)</a:t>
            </a:r>
            <a:endParaRPr lang="en-US" dirty="0"/>
          </a:p>
        </p:txBody>
      </p:sp>
      <p:sp>
        <p:nvSpPr>
          <p:cNvPr id="5" name="Content Placeholder 4"/>
          <p:cNvSpPr>
            <a:spLocks noGrp="1"/>
          </p:cNvSpPr>
          <p:nvPr>
            <p:ph sz="half" idx="2"/>
          </p:nvPr>
        </p:nvSpPr>
        <p:spPr>
          <a:xfrm>
            <a:off x="4648200" y="1727200"/>
            <a:ext cx="4038600" cy="4525963"/>
          </a:xfrm>
        </p:spPr>
        <p:txBody>
          <a:bodyPr>
            <a:normAutofit fontScale="92500" lnSpcReduction="10000"/>
          </a:bodyPr>
          <a:lstStyle/>
          <a:p>
            <a:pPr marL="0" indent="0">
              <a:buNone/>
            </a:pPr>
            <a:r>
              <a:rPr lang="en-US" dirty="0"/>
              <a:t>What molecules are carbon atoms in after the chemical change?</a:t>
            </a:r>
          </a:p>
          <a:p>
            <a:pPr marL="0" indent="0">
              <a:buNone/>
            </a:pPr>
            <a:r>
              <a:rPr lang="en-US" b="1" i="1" dirty="0">
                <a:solidFill>
                  <a:srgbClr val="0000FF"/>
                </a:solidFill>
              </a:rPr>
              <a:t>Small organic molecules (or monomers: amino acids, sugars, and fatty acids)</a:t>
            </a:r>
          </a:p>
          <a:p>
            <a:pPr marL="0" indent="0">
              <a:buNone/>
            </a:pPr>
            <a:r>
              <a:rPr lang="en-US" dirty="0"/>
              <a:t> </a:t>
            </a:r>
          </a:p>
          <a:p>
            <a:pPr marL="0" indent="0">
              <a:buNone/>
            </a:pPr>
            <a:endParaRPr lang="en-US" sz="2800" dirty="0"/>
          </a:p>
          <a:p>
            <a:pPr marL="0" indent="0">
              <a:buNone/>
            </a:pPr>
            <a:r>
              <a:rPr lang="en-US" sz="2800" dirty="0"/>
              <a:t>What other molecules are produced? </a:t>
            </a:r>
          </a:p>
          <a:p>
            <a:pPr marL="0" indent="0">
              <a:buNone/>
            </a:pPr>
            <a:r>
              <a:rPr lang="en-US" b="1" i="1" dirty="0">
                <a:solidFill>
                  <a:srgbClr val="0000FF"/>
                </a:solidFill>
              </a:rPr>
              <a:t>None</a:t>
            </a:r>
          </a:p>
        </p:txBody>
      </p:sp>
      <p:sp>
        <p:nvSpPr>
          <p:cNvPr id="4" name="Slide Number Placeholder 3"/>
          <p:cNvSpPr>
            <a:spLocks noGrp="1"/>
          </p:cNvSpPr>
          <p:nvPr>
            <p:ph type="sldNum" sz="quarter" idx="12"/>
          </p:nvPr>
        </p:nvSpPr>
        <p:spPr/>
        <p:txBody>
          <a:bodyPr/>
          <a:lstStyle/>
          <a:p>
            <a:fld id="{D3A1C050-F6FE-0E43-A9D0-F8EEADE3D1E4}" type="slidenum">
              <a:rPr lang="en-US" smtClean="0"/>
              <a:pPr/>
              <a:t>17</a:t>
            </a:fld>
            <a:endParaRPr lang="en-US"/>
          </a:p>
        </p:txBody>
      </p:sp>
      <p:sp>
        <p:nvSpPr>
          <p:cNvPr id="6" name="Right Arrow 5"/>
          <p:cNvSpPr>
            <a:spLocks/>
          </p:cNvSpPr>
          <p:nvPr/>
        </p:nvSpPr>
        <p:spPr>
          <a:xfrm>
            <a:off x="3319134" y="3436287"/>
            <a:ext cx="1325177" cy="1683429"/>
          </a:xfrm>
          <a:prstGeom prst="rightArrow">
            <a:avLst/>
          </a:prstGeom>
          <a:ln>
            <a:solidFill>
              <a:srgbClr val="0000FF"/>
            </a:solid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spcBef>
                <a:spcPts val="0"/>
              </a:spcBef>
              <a:spcAft>
                <a:spcPts val="300"/>
              </a:spcAft>
            </a:pPr>
            <a:r>
              <a:rPr lang="en-US" sz="800" b="1" dirty="0">
                <a:effectLst/>
                <a:latin typeface="Arial"/>
                <a:ea typeface="Times New Roman"/>
                <a:cs typeface="Times New Roman"/>
              </a:rPr>
              <a:t> </a:t>
            </a:r>
            <a:endParaRPr lang="en-US" sz="1100" dirty="0">
              <a:effectLst/>
              <a:latin typeface="Arial"/>
              <a:ea typeface="Times New Roman"/>
              <a:cs typeface="Times New Roman"/>
            </a:endParaRPr>
          </a:p>
          <a:p>
            <a:pPr marL="0" marR="0">
              <a:spcBef>
                <a:spcPts val="0"/>
              </a:spcBef>
              <a:spcAft>
                <a:spcPts val="300"/>
              </a:spcAft>
            </a:pPr>
            <a:endParaRPr lang="en-US" sz="1400" b="1" dirty="0">
              <a:effectLst/>
              <a:latin typeface="Arial"/>
              <a:ea typeface="Times New Roman"/>
              <a:cs typeface="Times New Roman"/>
            </a:endParaRPr>
          </a:p>
          <a:p>
            <a:pPr marL="0" marR="0">
              <a:spcBef>
                <a:spcPts val="0"/>
              </a:spcBef>
              <a:spcAft>
                <a:spcPts val="300"/>
              </a:spcAft>
            </a:pPr>
            <a:r>
              <a:rPr lang="en-US" sz="1400" b="1" dirty="0">
                <a:solidFill>
                  <a:srgbClr val="0000FF"/>
                </a:solidFill>
                <a:effectLst/>
                <a:latin typeface="Arial"/>
                <a:ea typeface="Times New Roman"/>
                <a:cs typeface="Times New Roman"/>
              </a:rPr>
              <a:t>Chemical Change</a:t>
            </a:r>
            <a:r>
              <a:rPr lang="en-US" sz="1000" b="1" dirty="0">
                <a:effectLst/>
                <a:latin typeface="Arial"/>
                <a:ea typeface="Times New Roman"/>
                <a:cs typeface="Times New Roman"/>
              </a:rPr>
              <a:t> </a:t>
            </a:r>
            <a:endParaRPr lang="en-US" sz="1100" dirty="0">
              <a:effectLst/>
              <a:latin typeface="Arial"/>
              <a:ea typeface="Times New Roman"/>
              <a:cs typeface="Times New Roman"/>
            </a:endParaRPr>
          </a:p>
          <a:p>
            <a:pPr marL="0" marR="0">
              <a:spcBef>
                <a:spcPts val="0"/>
              </a:spcBef>
              <a:spcAft>
                <a:spcPts val="300"/>
              </a:spcAft>
            </a:pPr>
            <a:r>
              <a:rPr lang="en-US" sz="600" dirty="0">
                <a:effectLst/>
                <a:latin typeface="Arial"/>
                <a:ea typeface="Times New Roman"/>
                <a:cs typeface="Times New Roman"/>
              </a:rPr>
              <a:t> </a:t>
            </a:r>
            <a:endParaRPr lang="en-US" sz="1100" dirty="0">
              <a:effectLst/>
              <a:latin typeface="Arial"/>
              <a:ea typeface="Times New Roman"/>
              <a:cs typeface="Times New Roman"/>
            </a:endParaRPr>
          </a:p>
          <a:p>
            <a:pPr marL="0" marR="0">
              <a:spcBef>
                <a:spcPts val="0"/>
              </a:spcBef>
              <a:spcAft>
                <a:spcPts val="300"/>
              </a:spcAft>
            </a:pPr>
            <a:r>
              <a:rPr lang="en-US" sz="600" dirty="0">
                <a:effectLst/>
                <a:latin typeface="Arial"/>
                <a:ea typeface="Times New Roman"/>
                <a:cs typeface="Times New Roman"/>
              </a:rPr>
              <a:t> </a:t>
            </a:r>
            <a:endParaRPr lang="en-US" sz="1100" dirty="0">
              <a:effectLst/>
              <a:latin typeface="Arial"/>
              <a:ea typeface="Times New Roman"/>
              <a:cs typeface="Times New Roman"/>
            </a:endParaRPr>
          </a:p>
          <a:p>
            <a:pPr marL="0" marR="0" algn="ctr">
              <a:spcBef>
                <a:spcPts val="0"/>
              </a:spcBef>
              <a:spcAft>
                <a:spcPts val="300"/>
              </a:spcAft>
            </a:pPr>
            <a:r>
              <a:rPr lang="en-US" sz="800" dirty="0">
                <a:effectLst/>
                <a:latin typeface="Arial"/>
                <a:ea typeface="Times New Roman"/>
                <a:cs typeface="Times New Roman"/>
              </a:rPr>
              <a:t> </a:t>
            </a:r>
            <a:endParaRPr lang="en-US" sz="1100" dirty="0">
              <a:effectLst/>
              <a:latin typeface="Arial"/>
              <a:ea typeface="Times New Roman"/>
              <a:cs typeface="Times New Roman"/>
            </a:endParaRPr>
          </a:p>
        </p:txBody>
      </p:sp>
    </p:spTree>
    <p:extLst>
      <p:ext uri="{BB962C8B-B14F-4D97-AF65-F5344CB8AC3E}">
        <p14:creationId xmlns:p14="http://schemas.microsoft.com/office/powerpoint/2010/main" val="16194523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mushroom"/>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75006" y="1097039"/>
            <a:ext cx="4101994" cy="4922393"/>
          </a:xfrm>
          <a:prstGeom prst="rect">
            <a:avLst/>
          </a:prstGeom>
          <a:noFill/>
          <a:extLst>
            <a:ext uri="{909E8E84-426E-40dd-AFC4-6F175D3DCCD1}">
              <a14:hiddenFill xmlns:a14="http://schemas.microsoft.com/office/drawing/2010/main" xmlns="">
                <a:solidFill>
                  <a:srgbClr val="FFFFFF"/>
                </a:solidFill>
              </a14:hiddenFill>
            </a:ext>
          </a:extLst>
        </p:spPr>
      </p:pic>
      <p:pic>
        <p:nvPicPr>
          <p:cNvPr id="8" name="arrows"/>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839590" y="1247949"/>
            <a:ext cx="4015681" cy="4818818"/>
          </a:xfrm>
          <a:prstGeom prst="rect">
            <a:avLst/>
          </a:prstGeom>
          <a:noFill/>
          <a:extLst>
            <a:ext uri="{909E8E84-426E-40dd-AFC4-6F175D3DCCD1}">
              <a14:hiddenFill xmlns:a14="http://schemas.microsoft.com/office/drawing/2010/main" xmlns="">
                <a:solidFill>
                  <a:srgbClr val="FFFFFF"/>
                </a:solidFill>
              </a14:hiddenFill>
            </a:ext>
          </a:extLst>
        </p:spPr>
      </p:pic>
      <p:sp>
        <p:nvSpPr>
          <p:cNvPr id="9" name="标题 1"/>
          <p:cNvSpPr>
            <a:spLocks noGrp="1"/>
          </p:cNvSpPr>
          <p:nvPr>
            <p:ph type="title"/>
          </p:nvPr>
        </p:nvSpPr>
        <p:spPr>
          <a:xfrm>
            <a:off x="457200" y="298436"/>
            <a:ext cx="8229600" cy="1198473"/>
          </a:xfrm>
          <a:solidFill>
            <a:srgbClr val="FFFBAD"/>
          </a:solidFill>
        </p:spPr>
        <p:txBody>
          <a:bodyPr/>
          <a:lstStyle/>
          <a:p>
            <a:r>
              <a:rPr lang="en-US" altLang="zh-CN" dirty="0"/>
              <a:t>Digestion:</a:t>
            </a:r>
            <a:br>
              <a:rPr lang="en-US" altLang="zh-CN" dirty="0"/>
            </a:br>
            <a:r>
              <a:rPr lang="en-US" altLang="zh-CN" dirty="0"/>
              <a:t>The Energy Change Question</a:t>
            </a:r>
            <a:endParaRPr lang="zh-CN" altLang="en-US" dirty="0"/>
          </a:p>
        </p:txBody>
      </p:sp>
      <p:sp>
        <p:nvSpPr>
          <p:cNvPr id="15" name="from"/>
          <p:cNvSpPr txBox="1">
            <a:spLocks noChangeArrowheads="1"/>
          </p:cNvSpPr>
          <p:nvPr/>
        </p:nvSpPr>
        <p:spPr bwMode="auto">
          <a:xfrm>
            <a:off x="5000001" y="1875537"/>
            <a:ext cx="3981450"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r>
              <a:rPr lang="en-US" altLang="zh-CN" sz="2400" dirty="0">
                <a:solidFill>
                  <a:srgbClr val="000000"/>
                </a:solidFill>
              </a:rPr>
              <a:t>What </a:t>
            </a:r>
            <a:r>
              <a:rPr lang="en-US" altLang="zh-CN" sz="2400" b="1" dirty="0">
                <a:solidFill>
                  <a:srgbClr val="000000"/>
                </a:solidFill>
              </a:rPr>
              <a:t>forms of energy </a:t>
            </a:r>
            <a:r>
              <a:rPr lang="en-US" altLang="zh-CN" sz="2400" dirty="0">
                <a:solidFill>
                  <a:srgbClr val="000000"/>
                </a:solidFill>
              </a:rPr>
              <a:t>are involved?</a:t>
            </a:r>
            <a:endParaRPr lang="en-US" altLang="en-US" sz="2400" dirty="0">
              <a:solidFill>
                <a:srgbClr val="000000"/>
              </a:solidFill>
            </a:endParaRPr>
          </a:p>
        </p:txBody>
      </p:sp>
      <p:sp>
        <p:nvSpPr>
          <p:cNvPr id="16" name="to"/>
          <p:cNvSpPr txBox="1">
            <a:spLocks noChangeArrowheads="1"/>
          </p:cNvSpPr>
          <p:nvPr/>
        </p:nvSpPr>
        <p:spPr bwMode="auto">
          <a:xfrm>
            <a:off x="4998853" y="3563798"/>
            <a:ext cx="3981450" cy="9910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defTabSz="457200" fontAlgn="base">
              <a:lnSpc>
                <a:spcPct val="80000"/>
              </a:lnSpc>
              <a:spcBef>
                <a:spcPct val="0"/>
              </a:spcBef>
              <a:spcAft>
                <a:spcPct val="0"/>
              </a:spcAft>
            </a:pPr>
            <a:r>
              <a:rPr lang="en-US" altLang="zh-CN" sz="2400" dirty="0">
                <a:solidFill>
                  <a:srgbClr val="000000"/>
                </a:solidFill>
              </a:rPr>
              <a:t>What </a:t>
            </a:r>
            <a:r>
              <a:rPr lang="en-US" altLang="zh-CN" sz="2400" b="1" dirty="0">
                <a:solidFill>
                  <a:srgbClr val="000000"/>
                </a:solidFill>
              </a:rPr>
              <a:t>energy transformations </a:t>
            </a:r>
            <a:r>
              <a:rPr lang="en-US" altLang="zh-CN" sz="2400" dirty="0">
                <a:solidFill>
                  <a:srgbClr val="000000"/>
                </a:solidFill>
              </a:rPr>
              <a:t>take place during the chemical change?</a:t>
            </a:r>
            <a:endParaRPr lang="en-US" altLang="en-US" sz="4800" dirty="0">
              <a:solidFill>
                <a:srgbClr val="000000"/>
              </a:solidFill>
            </a:endParaRPr>
          </a:p>
        </p:txBody>
      </p:sp>
      <p:sp>
        <p:nvSpPr>
          <p:cNvPr id="2" name="Slide Number Placeholder 1">
            <a:extLst>
              <a:ext uri="{FF2B5EF4-FFF2-40B4-BE49-F238E27FC236}">
                <a16:creationId xmlns:a16="http://schemas.microsoft.com/office/drawing/2014/main" id="{551CF514-59CD-472E-9EFB-6A4D0FCF5B2D}"/>
              </a:ext>
            </a:extLst>
          </p:cNvPr>
          <p:cNvSpPr>
            <a:spLocks noGrp="1"/>
          </p:cNvSpPr>
          <p:nvPr>
            <p:ph type="sldNum" sz="quarter" idx="10"/>
          </p:nvPr>
        </p:nvSpPr>
        <p:spPr/>
        <p:txBody>
          <a:bodyPr/>
          <a:lstStyle/>
          <a:p>
            <a:pPr>
              <a:defRPr/>
            </a:pPr>
            <a:fld id="{D07E269F-9726-44B7-92E4-7A50054E190B}" type="slidenum">
              <a:rPr lang="en-US" smtClean="0">
                <a:solidFill>
                  <a:prstClr val="black">
                    <a:tint val="75000"/>
                  </a:prstClr>
                </a:solidFill>
              </a:rPr>
              <a:pPr>
                <a:defRPr/>
              </a:pPr>
              <a:t>18</a:t>
            </a:fld>
            <a:endParaRPr lang="en-US">
              <a:solidFill>
                <a:prstClr val="black">
                  <a:tint val="75000"/>
                </a:prstClr>
              </a:solidFill>
            </a:endParaRPr>
          </a:p>
        </p:txBody>
      </p:sp>
    </p:spTree>
    <p:extLst>
      <p:ext uri="{BB962C8B-B14F-4D97-AF65-F5344CB8AC3E}">
        <p14:creationId xmlns:p14="http://schemas.microsoft.com/office/powerpoint/2010/main" val="702351701"/>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100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FFFBAD"/>
          </a:solidFill>
        </p:spPr>
        <p:txBody>
          <a:bodyPr/>
          <a:lstStyle/>
          <a:p>
            <a:r>
              <a:rPr lang="en-US" dirty="0"/>
              <a:t>Energy Change</a:t>
            </a:r>
          </a:p>
        </p:txBody>
      </p:sp>
      <p:sp>
        <p:nvSpPr>
          <p:cNvPr id="3" name="Content Placeholder 2"/>
          <p:cNvSpPr>
            <a:spLocks noGrp="1"/>
          </p:cNvSpPr>
          <p:nvPr>
            <p:ph sz="half" idx="1"/>
          </p:nvPr>
        </p:nvSpPr>
        <p:spPr>
          <a:xfrm>
            <a:off x="479876" y="1418756"/>
            <a:ext cx="4038600" cy="4525963"/>
          </a:xfrm>
        </p:spPr>
        <p:txBody>
          <a:bodyPr>
            <a:normAutofit/>
          </a:bodyPr>
          <a:lstStyle/>
          <a:p>
            <a:pPr marL="0" indent="0">
              <a:buNone/>
            </a:pPr>
            <a:r>
              <a:rPr lang="en-US" dirty="0"/>
              <a:t>What forms of energy go into this chemical change?  </a:t>
            </a:r>
          </a:p>
          <a:p>
            <a:pPr marL="0" indent="0">
              <a:buNone/>
            </a:pPr>
            <a:r>
              <a:rPr lang="en-US" b="1" i="1" dirty="0">
                <a:solidFill>
                  <a:srgbClr val="0000FF"/>
                </a:solidFill>
              </a:rPr>
              <a:t>Chemical Energy</a:t>
            </a:r>
          </a:p>
          <a:p>
            <a:pPr marL="0" indent="0">
              <a:buNone/>
            </a:pPr>
            <a:endParaRPr lang="en-US" dirty="0"/>
          </a:p>
          <a:p>
            <a:pPr marL="0" indent="0">
              <a:buNone/>
            </a:pPr>
            <a:endParaRPr lang="en-US" dirty="0"/>
          </a:p>
          <a:p>
            <a:pPr marL="0" indent="0">
              <a:buNone/>
            </a:pPr>
            <a:endParaRPr lang="en-US" dirty="0">
              <a:solidFill>
                <a:srgbClr val="0000FF"/>
              </a:solidFill>
            </a:endParaRPr>
          </a:p>
        </p:txBody>
      </p:sp>
      <p:sp>
        <p:nvSpPr>
          <p:cNvPr id="5" name="Content Placeholder 4"/>
          <p:cNvSpPr>
            <a:spLocks noGrp="1"/>
          </p:cNvSpPr>
          <p:nvPr>
            <p:ph sz="half" idx="2"/>
          </p:nvPr>
        </p:nvSpPr>
        <p:spPr>
          <a:xfrm>
            <a:off x="4648200" y="1418756"/>
            <a:ext cx="4038600" cy="5257800"/>
          </a:xfrm>
        </p:spPr>
        <p:txBody>
          <a:bodyPr>
            <a:normAutofit/>
          </a:bodyPr>
          <a:lstStyle/>
          <a:p>
            <a:pPr marL="0" indent="0">
              <a:buNone/>
            </a:pPr>
            <a:r>
              <a:rPr lang="en-US" dirty="0"/>
              <a:t>What forms of energy come out of this chemical change? </a:t>
            </a:r>
          </a:p>
          <a:p>
            <a:pPr marL="0" indent="0">
              <a:buNone/>
            </a:pPr>
            <a:r>
              <a:rPr lang="en-US" sz="2800" b="1" i="1" dirty="0">
                <a:solidFill>
                  <a:srgbClr val="0000FF"/>
                </a:solidFill>
              </a:rPr>
              <a:t>Chemical Energy</a:t>
            </a:r>
          </a:p>
          <a:p>
            <a:pPr marL="0" indent="0">
              <a:buNone/>
            </a:pPr>
            <a:r>
              <a:rPr lang="en-US" dirty="0"/>
              <a:t> </a:t>
            </a:r>
          </a:p>
          <a:p>
            <a:pPr marL="0" indent="0">
              <a:buNone/>
            </a:pPr>
            <a:endParaRPr lang="en-US" dirty="0"/>
          </a:p>
          <a:p>
            <a:pPr marL="0" indent="0">
              <a:buNone/>
            </a:pPr>
            <a:endParaRPr lang="en-US" dirty="0"/>
          </a:p>
        </p:txBody>
      </p:sp>
      <p:sp>
        <p:nvSpPr>
          <p:cNvPr id="4" name="Slide Number Placeholder 3"/>
          <p:cNvSpPr>
            <a:spLocks noGrp="1"/>
          </p:cNvSpPr>
          <p:nvPr>
            <p:ph type="sldNum" sz="quarter" idx="12"/>
          </p:nvPr>
        </p:nvSpPr>
        <p:spPr/>
        <p:txBody>
          <a:bodyPr/>
          <a:lstStyle/>
          <a:p>
            <a:fld id="{D3A1C050-F6FE-0E43-A9D0-F8EEADE3D1E4}" type="slidenum">
              <a:rPr lang="en-US" smtClean="0"/>
              <a:pPr/>
              <a:t>19</a:t>
            </a:fld>
            <a:endParaRPr lang="en-US"/>
          </a:p>
        </p:txBody>
      </p:sp>
      <p:sp>
        <p:nvSpPr>
          <p:cNvPr id="6" name="Right Arrow 5"/>
          <p:cNvSpPr>
            <a:spLocks/>
          </p:cNvSpPr>
          <p:nvPr/>
        </p:nvSpPr>
        <p:spPr>
          <a:xfrm>
            <a:off x="3227876" y="3221538"/>
            <a:ext cx="1876832" cy="1683429"/>
          </a:xfrm>
          <a:prstGeom prst="rightArrow">
            <a:avLst/>
          </a:prstGeom>
          <a:ln>
            <a:solidFill>
              <a:srgbClr val="C5C500"/>
            </a:solid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spcBef>
                <a:spcPts val="0"/>
              </a:spcBef>
              <a:spcAft>
                <a:spcPts val="300"/>
              </a:spcAft>
            </a:pPr>
            <a:r>
              <a:rPr lang="en-US" sz="800" b="1" dirty="0">
                <a:effectLst/>
                <a:latin typeface="Arial"/>
                <a:ea typeface="Times New Roman"/>
                <a:cs typeface="Times New Roman"/>
              </a:rPr>
              <a:t> </a:t>
            </a:r>
            <a:endParaRPr lang="en-US" sz="1100" dirty="0">
              <a:effectLst/>
              <a:latin typeface="Arial"/>
              <a:ea typeface="Times New Roman"/>
              <a:cs typeface="Times New Roman"/>
            </a:endParaRPr>
          </a:p>
          <a:p>
            <a:pPr marL="0" marR="0">
              <a:spcBef>
                <a:spcPts val="0"/>
              </a:spcBef>
              <a:spcAft>
                <a:spcPts val="300"/>
              </a:spcAft>
            </a:pPr>
            <a:endParaRPr lang="en-US" sz="1400" b="1" dirty="0">
              <a:effectLst/>
              <a:latin typeface="Arial"/>
              <a:ea typeface="Times New Roman"/>
              <a:cs typeface="Times New Roman"/>
            </a:endParaRPr>
          </a:p>
          <a:p>
            <a:pPr marL="0" marR="0">
              <a:spcBef>
                <a:spcPts val="0"/>
              </a:spcBef>
              <a:spcAft>
                <a:spcPts val="300"/>
              </a:spcAft>
            </a:pPr>
            <a:r>
              <a:rPr lang="en-US" sz="1400" dirty="0">
                <a:ln w="18415" cmpd="sng">
                  <a:solidFill>
                    <a:schemeClr val="tx1"/>
                  </a:solidFill>
                  <a:prstDash val="solid"/>
                </a:ln>
                <a:solidFill>
                  <a:srgbClr val="C5C500"/>
                </a:solidFill>
                <a:effectLst/>
                <a:latin typeface="Arial"/>
                <a:ea typeface="Times New Roman"/>
                <a:cs typeface="Times New Roman"/>
              </a:rPr>
              <a:t>Energy Transformation</a:t>
            </a:r>
            <a:r>
              <a:rPr lang="en-US" sz="1000" b="1" dirty="0">
                <a:ln>
                  <a:solidFill>
                    <a:schemeClr val="tx1"/>
                  </a:solidFill>
                </a:ln>
                <a:solidFill>
                  <a:srgbClr val="C5C500"/>
                </a:solidFill>
                <a:effectLst/>
                <a:latin typeface="Arial"/>
                <a:ea typeface="Times New Roman"/>
                <a:cs typeface="Times New Roman"/>
              </a:rPr>
              <a:t> </a:t>
            </a:r>
            <a:endParaRPr lang="en-US" sz="1100" dirty="0">
              <a:ln>
                <a:solidFill>
                  <a:schemeClr val="tx1"/>
                </a:solidFill>
              </a:ln>
              <a:solidFill>
                <a:srgbClr val="C5C500"/>
              </a:solidFill>
              <a:effectLst/>
              <a:latin typeface="Arial"/>
              <a:ea typeface="Times New Roman"/>
              <a:cs typeface="Times New Roman"/>
            </a:endParaRPr>
          </a:p>
          <a:p>
            <a:pPr marL="0" marR="0">
              <a:spcBef>
                <a:spcPts val="0"/>
              </a:spcBef>
              <a:spcAft>
                <a:spcPts val="300"/>
              </a:spcAft>
            </a:pPr>
            <a:r>
              <a:rPr lang="en-US" sz="600" dirty="0">
                <a:effectLst/>
                <a:latin typeface="Arial"/>
                <a:ea typeface="Times New Roman"/>
                <a:cs typeface="Times New Roman"/>
              </a:rPr>
              <a:t> </a:t>
            </a:r>
            <a:endParaRPr lang="en-US" sz="1100" dirty="0">
              <a:effectLst/>
              <a:latin typeface="Arial"/>
              <a:ea typeface="Times New Roman"/>
              <a:cs typeface="Times New Roman"/>
            </a:endParaRPr>
          </a:p>
          <a:p>
            <a:pPr marL="0" marR="0">
              <a:spcBef>
                <a:spcPts val="0"/>
              </a:spcBef>
              <a:spcAft>
                <a:spcPts val="300"/>
              </a:spcAft>
            </a:pPr>
            <a:r>
              <a:rPr lang="en-US" sz="600" dirty="0">
                <a:effectLst/>
                <a:latin typeface="Arial"/>
                <a:ea typeface="Times New Roman"/>
                <a:cs typeface="Times New Roman"/>
              </a:rPr>
              <a:t> </a:t>
            </a:r>
            <a:endParaRPr lang="en-US" sz="1100" dirty="0">
              <a:effectLst/>
              <a:latin typeface="Arial"/>
              <a:ea typeface="Times New Roman"/>
              <a:cs typeface="Times New Roman"/>
            </a:endParaRPr>
          </a:p>
          <a:p>
            <a:pPr marL="0" marR="0" algn="ctr">
              <a:spcBef>
                <a:spcPts val="0"/>
              </a:spcBef>
              <a:spcAft>
                <a:spcPts val="300"/>
              </a:spcAft>
            </a:pPr>
            <a:r>
              <a:rPr lang="en-US" sz="800" dirty="0">
                <a:effectLst/>
                <a:latin typeface="Arial"/>
                <a:ea typeface="Times New Roman"/>
                <a:cs typeface="Times New Roman"/>
              </a:rPr>
              <a:t> </a:t>
            </a:r>
            <a:endParaRPr lang="en-US" sz="1100" dirty="0">
              <a:effectLst/>
              <a:latin typeface="Arial"/>
              <a:ea typeface="Times New Roman"/>
              <a:cs typeface="Times New Roman"/>
            </a:endParaRPr>
          </a:p>
        </p:txBody>
      </p:sp>
    </p:spTree>
    <p:extLst>
      <p:ext uri="{BB962C8B-B14F-4D97-AF65-F5344CB8AC3E}">
        <p14:creationId xmlns:p14="http://schemas.microsoft.com/office/powerpoint/2010/main" val="11252073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Unit Map</a:t>
            </a:r>
          </a:p>
        </p:txBody>
      </p:sp>
      <p:sp>
        <p:nvSpPr>
          <p:cNvPr id="4" name="Slide Number Placeholder 3"/>
          <p:cNvSpPr>
            <a:spLocks noGrp="1"/>
          </p:cNvSpPr>
          <p:nvPr>
            <p:ph type="sldNum" sz="quarter" idx="10"/>
          </p:nvPr>
        </p:nvSpPr>
        <p:spPr/>
        <p:txBody>
          <a:bodyPr/>
          <a:lstStyle/>
          <a:p>
            <a:pPr>
              <a:defRPr/>
            </a:pPr>
            <a:fld id="{D07E269F-9726-44B7-92E4-7A50054E190B}" type="slidenum">
              <a:rPr lang="en-US" smtClean="0">
                <a:solidFill>
                  <a:prstClr val="black">
                    <a:tint val="75000"/>
                  </a:prstClr>
                </a:solidFill>
              </a:rPr>
              <a:pPr>
                <a:defRPr/>
              </a:pPr>
              <a:t>2</a:t>
            </a:fld>
            <a:endParaRPr lang="en-US">
              <a:solidFill>
                <a:prstClr val="black">
                  <a:tint val="75000"/>
                </a:prstClr>
              </a:solidFill>
            </a:endParaRPr>
          </a:p>
        </p:txBody>
      </p:sp>
      <p:pic>
        <p:nvPicPr>
          <p:cNvPr id="9" name="Content Placeholder 8">
            <a:extLst>
              <a:ext uri="{FF2B5EF4-FFF2-40B4-BE49-F238E27FC236}">
                <a16:creationId xmlns:a16="http://schemas.microsoft.com/office/drawing/2014/main" id="{07D9911F-DAC7-4044-95A2-3DA438595250}"/>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57200" y="1661280"/>
            <a:ext cx="8229600" cy="4594302"/>
          </a:xfrm>
        </p:spPr>
      </p:pic>
      <p:sp>
        <p:nvSpPr>
          <p:cNvPr id="8" name="Oval Callout 7"/>
          <p:cNvSpPr>
            <a:spLocks noChangeArrowheads="1"/>
          </p:cNvSpPr>
          <p:nvPr/>
        </p:nvSpPr>
        <p:spPr bwMode="auto">
          <a:xfrm rot="6880210">
            <a:off x="7514849" y="1369808"/>
            <a:ext cx="992182" cy="1031764"/>
          </a:xfrm>
          <a:prstGeom prst="wedgeEllipseCallout">
            <a:avLst>
              <a:gd name="adj1" fmla="val 89348"/>
              <a:gd name="adj2" fmla="val 6681"/>
            </a:avLst>
          </a:prstGeom>
          <a:solidFill>
            <a:schemeClr val="tx1">
              <a:lumMod val="65000"/>
              <a:lumOff val="35000"/>
            </a:schemeClr>
          </a:solidFill>
          <a:ln w="9525">
            <a:solidFill>
              <a:schemeClr val="tx1">
                <a:lumMod val="50000"/>
                <a:lumOff val="50000"/>
              </a:schemeClr>
            </a:solidFill>
            <a:miter lim="800000"/>
            <a:headEnd/>
            <a:tailEnd/>
          </a:ln>
          <a:effectLst>
            <a:outerShdw blurRad="40000" dist="23000" dir="5400000" rotWithShape="0">
              <a:srgbClr val="000000">
                <a:alpha val="34999"/>
              </a:srgbClr>
            </a:outerShdw>
          </a:effectLst>
        </p:spPr>
        <p:txBody>
          <a:bodyPr rot="0" vert="horz" wrap="square" lIns="91440" tIns="45720" rIns="91440" bIns="45720" anchor="ctr" anchorCtr="0" upright="1">
            <a:noAutofit/>
          </a:bodyPr>
          <a:lstStyle/>
          <a:p>
            <a:pPr marL="0" marR="0" algn="ctr">
              <a:spcBef>
                <a:spcPts val="0"/>
              </a:spcBef>
              <a:spcAft>
                <a:spcPts val="0"/>
              </a:spcAft>
            </a:pPr>
            <a:r>
              <a:rPr lang="en-US" sz="1200" dirty="0">
                <a:solidFill>
                  <a:srgbClr val="FFFFFF"/>
                </a:solidFill>
                <a:effectLst/>
                <a:latin typeface="Helvetica Neue" charset="0"/>
                <a:ea typeface="Times New Roman" charset="0"/>
                <a:cs typeface="Times New Roman" charset="0"/>
              </a:rPr>
              <a:t>You are here</a:t>
            </a:r>
            <a:endParaRPr lang="en-US" sz="1200" dirty="0">
              <a:effectLst/>
              <a:latin typeface="Helvetica Neue" charset="0"/>
              <a:ea typeface="Times New Roman" charset="0"/>
              <a:cs typeface="Times New Roman" charset="0"/>
            </a:endParaRPr>
          </a:p>
        </p:txBody>
      </p:sp>
    </p:spTree>
    <p:extLst>
      <p:ext uri="{BB962C8B-B14F-4D97-AF65-F5344CB8AC3E}">
        <p14:creationId xmlns:p14="http://schemas.microsoft.com/office/powerpoint/2010/main" val="156403423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Telling the Whole Story</a:t>
            </a:r>
          </a:p>
        </p:txBody>
      </p:sp>
      <p:sp>
        <p:nvSpPr>
          <p:cNvPr id="3" name="Content Placeholder 2"/>
          <p:cNvSpPr>
            <a:spLocks noGrp="1"/>
          </p:cNvSpPr>
          <p:nvPr>
            <p:ph idx="1"/>
          </p:nvPr>
        </p:nvSpPr>
        <p:spPr/>
        <p:txBody>
          <a:bodyPr/>
          <a:lstStyle/>
          <a:p>
            <a:pPr marL="0" indent="0">
              <a:buNone/>
            </a:pPr>
            <a:r>
              <a:rPr lang="en-US" b="1" dirty="0"/>
              <a:t>Question:</a:t>
            </a:r>
            <a:r>
              <a:rPr lang="en-US" dirty="0"/>
              <a:t> How does a fungus get small organic molecules to its cells?</a:t>
            </a:r>
          </a:p>
          <a:p>
            <a:r>
              <a:rPr lang="en-US" dirty="0"/>
              <a:t>Does your story include these parts? (Check the back of the Three Questions Handout.)</a:t>
            </a:r>
          </a:p>
          <a:p>
            <a:endParaRPr lang="en-US" dirty="0"/>
          </a:p>
        </p:txBody>
      </p:sp>
      <p:sp>
        <p:nvSpPr>
          <p:cNvPr id="4" name="Slide Number Placeholder 3"/>
          <p:cNvSpPr>
            <a:spLocks noGrp="1"/>
          </p:cNvSpPr>
          <p:nvPr>
            <p:ph type="sldNum" sz="quarter" idx="4294967295"/>
          </p:nvPr>
        </p:nvSpPr>
        <p:spPr>
          <a:xfrm>
            <a:off x="6553200" y="6411574"/>
            <a:ext cx="2133600" cy="365125"/>
          </a:xfrm>
          <a:prstGeom prst="rect">
            <a:avLst/>
          </a:prstGeom>
        </p:spPr>
        <p:txBody>
          <a:bodyPr/>
          <a:lstStyle/>
          <a:p>
            <a:fld id="{D3A1C050-F6FE-0E43-A9D0-F8EEADE3D1E4}" type="slidenum">
              <a:rPr lang="en-US" smtClean="0"/>
              <a:pPr/>
              <a:t>20</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2968420755"/>
              </p:ext>
            </p:extLst>
          </p:nvPr>
        </p:nvGraphicFramePr>
        <p:xfrm>
          <a:off x="702665" y="3632372"/>
          <a:ext cx="7738670" cy="2834640"/>
        </p:xfrm>
        <a:graphic>
          <a:graphicData uri="http://schemas.openxmlformats.org/drawingml/2006/table">
            <a:tbl>
              <a:tblPr firstRow="1" bandRow="1">
                <a:tableStyleId>{2D5ABB26-0587-4C30-8999-92F81FD0307C}</a:tableStyleId>
              </a:tblPr>
              <a:tblGrid>
                <a:gridCol w="7738670">
                  <a:extLst>
                    <a:ext uri="{9D8B030D-6E8A-4147-A177-3AD203B41FA5}">
                      <a16:colId xmlns:a16="http://schemas.microsoft.com/office/drawing/2014/main" val="20000"/>
                    </a:ext>
                  </a:extLst>
                </a:gridCol>
              </a:tblGrid>
              <a:tr h="612143">
                <a:tc>
                  <a:txBody>
                    <a:bodyPr/>
                    <a:lstStyle/>
                    <a:p>
                      <a:r>
                        <a:rPr lang="en-US" b="1" dirty="0"/>
                        <a:t>Matter movement: </a:t>
                      </a:r>
                      <a:r>
                        <a:rPr lang="en-US" b="0" dirty="0"/>
                        <a:t>Large</a:t>
                      </a:r>
                      <a:r>
                        <a:rPr lang="en-US" b="0" baseline="0" dirty="0"/>
                        <a:t> organic molecules make up the detritus outside of the fungus.</a:t>
                      </a:r>
                      <a:endParaRPr lang="en-US" b="0" dirty="0"/>
                    </a:p>
                  </a:txBody>
                  <a:tcPr>
                    <a:solidFill>
                      <a:schemeClr val="tx2">
                        <a:lumMod val="40000"/>
                        <a:lumOff val="60000"/>
                      </a:schemeClr>
                    </a:solidFill>
                  </a:tcPr>
                </a:tc>
                <a:extLst>
                  <a:ext uri="{0D108BD9-81ED-4DB2-BD59-A6C34878D82A}">
                    <a16:rowId xmlns:a16="http://schemas.microsoft.com/office/drawing/2014/main" val="10000"/>
                  </a:ext>
                </a:extLst>
              </a:tr>
              <a:tr h="622757">
                <a:tc>
                  <a:txBody>
                    <a:bodyPr/>
                    <a:lstStyle/>
                    <a:p>
                      <a:r>
                        <a:rPr lang="en-US" b="1" dirty="0"/>
                        <a:t>Matter</a:t>
                      </a:r>
                      <a:r>
                        <a:rPr lang="en-US" b="1" baseline="0" dirty="0"/>
                        <a:t> change: </a:t>
                      </a:r>
                      <a:r>
                        <a:rPr lang="en-US" b="0" baseline="0" dirty="0"/>
                        <a:t>The large organic molecules of the detritus are broken into small organic molecules by enzymes released by the fungus. </a:t>
                      </a:r>
                      <a:endParaRPr lang="en-US" b="1" dirty="0"/>
                    </a:p>
                  </a:txBody>
                  <a:tcPr>
                    <a:solidFill>
                      <a:schemeClr val="tx2">
                        <a:lumMod val="40000"/>
                        <a:lumOff val="60000"/>
                      </a:schemeClr>
                    </a:solidFill>
                  </a:tcPr>
                </a:tc>
                <a:extLst>
                  <a:ext uri="{0D108BD9-81ED-4DB2-BD59-A6C34878D82A}">
                    <a16:rowId xmlns:a16="http://schemas.microsoft.com/office/drawing/2014/main" val="10001"/>
                  </a:ext>
                </a:extLst>
              </a:tr>
              <a:tr h="611327">
                <a:tc>
                  <a:txBody>
                    <a:bodyPr/>
                    <a:lstStyle/>
                    <a:p>
                      <a:r>
                        <a:rPr lang="en-US" b="1" dirty="0"/>
                        <a:t>Energy </a:t>
                      </a:r>
                      <a:r>
                        <a:rPr lang="en-US" b="1" baseline="0" dirty="0"/>
                        <a:t>change: </a:t>
                      </a:r>
                      <a:r>
                        <a:rPr lang="en-US" b="0" baseline="0" dirty="0"/>
                        <a:t>The chemical energy of the C-C and C-H bonds in the large organic molecules remains in the C-C and C-H bonds of small organic molecules.</a:t>
                      </a:r>
                      <a:endParaRPr lang="en-US" dirty="0"/>
                    </a:p>
                  </a:txBody>
                  <a:tcPr>
                    <a:solidFill>
                      <a:srgbClr val="FFFBAD"/>
                    </a:solidFill>
                  </a:tcPr>
                </a:tc>
                <a:extLst>
                  <a:ext uri="{0D108BD9-81ED-4DB2-BD59-A6C34878D82A}">
                    <a16:rowId xmlns:a16="http://schemas.microsoft.com/office/drawing/2014/main" val="10002"/>
                  </a:ext>
                </a:extLst>
              </a:tr>
              <a:tr h="73468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dirty="0"/>
                        <a:t>Matter movement: </a:t>
                      </a:r>
                      <a:r>
                        <a:rPr lang="en-US" b="0" dirty="0"/>
                        <a:t>The small organic molecules move into</a:t>
                      </a:r>
                      <a:r>
                        <a:rPr lang="en-US" b="0" baseline="0" dirty="0"/>
                        <a:t> the fungus’ hyphal cells. These molecules go to all parts of the fungus to be used for cellular respiration and biosynthesis.</a:t>
                      </a:r>
                      <a:endParaRPr lang="en-US" b="0" dirty="0"/>
                    </a:p>
                  </a:txBody>
                  <a:tcPr>
                    <a:solidFill>
                      <a:srgbClr val="8EB4E3"/>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996744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Discuss with a partner</a:t>
            </a:r>
          </a:p>
        </p:txBody>
      </p:sp>
      <p:sp>
        <p:nvSpPr>
          <p:cNvPr id="4" name="Slide Number Placeholder 3"/>
          <p:cNvSpPr>
            <a:spLocks noGrp="1"/>
          </p:cNvSpPr>
          <p:nvPr>
            <p:ph type="sldNum" sz="quarter" idx="4294967295"/>
          </p:nvPr>
        </p:nvSpPr>
        <p:spPr>
          <a:xfrm>
            <a:off x="6553200" y="6411574"/>
            <a:ext cx="2133600" cy="365125"/>
          </a:xfrm>
          <a:prstGeom prst="rect">
            <a:avLst/>
          </a:prstGeom>
        </p:spPr>
        <p:txBody>
          <a:bodyPr/>
          <a:lstStyle/>
          <a:p>
            <a:fld id="{D3A1C050-F6FE-0E43-A9D0-F8EEADE3D1E4}" type="slidenum">
              <a:rPr lang="en-US" smtClean="0"/>
              <a:pPr/>
              <a:t>21</a:t>
            </a:fld>
            <a:endParaRPr lang="en-US"/>
          </a:p>
        </p:txBody>
      </p:sp>
      <p:pic>
        <p:nvPicPr>
          <p:cNvPr id="6" name="Picture 5" descr="mushroom 04 parts-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9616" y="1449602"/>
            <a:ext cx="7301491" cy="5019099"/>
          </a:xfrm>
          <a:prstGeom prst="rect">
            <a:avLst/>
          </a:prstGeom>
        </p:spPr>
      </p:pic>
    </p:spTree>
    <p:extLst>
      <p:ext uri="{BB962C8B-B14F-4D97-AF65-F5344CB8AC3E}">
        <p14:creationId xmlns:p14="http://schemas.microsoft.com/office/powerpoint/2010/main" val="16289495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49AE34-F9C9-2B49-8D69-DC866860848B}"/>
              </a:ext>
            </a:extLst>
          </p:cNvPr>
          <p:cNvSpPr>
            <a:spLocks noGrp="1"/>
          </p:cNvSpPr>
          <p:nvPr>
            <p:ph type="title"/>
          </p:nvPr>
        </p:nvSpPr>
        <p:spPr/>
        <p:txBody>
          <a:bodyPr/>
          <a:lstStyle/>
          <a:p>
            <a:r>
              <a:rPr lang="en-US" dirty="0"/>
              <a:t>Exit Ticket</a:t>
            </a:r>
          </a:p>
        </p:txBody>
      </p:sp>
      <p:sp>
        <p:nvSpPr>
          <p:cNvPr id="3" name="Content Placeholder 2">
            <a:extLst>
              <a:ext uri="{FF2B5EF4-FFF2-40B4-BE49-F238E27FC236}">
                <a16:creationId xmlns:a16="http://schemas.microsoft.com/office/drawing/2014/main" id="{FD55C166-FA61-E64D-98BF-3C3E541A9DFA}"/>
              </a:ext>
            </a:extLst>
          </p:cNvPr>
          <p:cNvSpPr>
            <a:spLocks noGrp="1"/>
          </p:cNvSpPr>
          <p:nvPr>
            <p:ph idx="1"/>
          </p:nvPr>
        </p:nvSpPr>
        <p:spPr/>
        <p:txBody>
          <a:bodyPr/>
          <a:lstStyle/>
          <a:p>
            <a:r>
              <a:rPr lang="en-US" dirty="0"/>
              <a:t>Conclusions</a:t>
            </a:r>
          </a:p>
          <a:p>
            <a:pPr lvl="1"/>
            <a:r>
              <a:rPr lang="en-US" dirty="0"/>
              <a:t>How does a decomposer digest food?</a:t>
            </a:r>
          </a:p>
          <a:p>
            <a:r>
              <a:rPr lang="en-US" dirty="0"/>
              <a:t>Predictions</a:t>
            </a:r>
          </a:p>
          <a:p>
            <a:pPr lvl="1"/>
            <a:r>
              <a:rPr lang="en-US" dirty="0"/>
              <a:t>How do you think a mushroom uses digested food to grow?</a:t>
            </a:r>
          </a:p>
        </p:txBody>
      </p:sp>
      <p:sp>
        <p:nvSpPr>
          <p:cNvPr id="4" name="Slide Number Placeholder 3">
            <a:extLst>
              <a:ext uri="{FF2B5EF4-FFF2-40B4-BE49-F238E27FC236}">
                <a16:creationId xmlns:a16="http://schemas.microsoft.com/office/drawing/2014/main" id="{B08317B9-F223-104B-A975-A422502DBAAD}"/>
              </a:ext>
            </a:extLst>
          </p:cNvPr>
          <p:cNvSpPr>
            <a:spLocks noGrp="1"/>
          </p:cNvSpPr>
          <p:nvPr>
            <p:ph type="sldNum" sz="quarter" idx="10"/>
          </p:nvPr>
        </p:nvSpPr>
        <p:spPr/>
        <p:txBody>
          <a:bodyPr/>
          <a:lstStyle/>
          <a:p>
            <a:pPr>
              <a:defRPr/>
            </a:pPr>
            <a:fld id="{D07E269F-9726-44B7-92E4-7A50054E190B}" type="slidenum">
              <a:rPr lang="en-US" smtClean="0">
                <a:solidFill>
                  <a:prstClr val="black">
                    <a:tint val="75000"/>
                  </a:prstClr>
                </a:solidFill>
              </a:rPr>
              <a:pPr>
                <a:defRPr/>
              </a:pPr>
              <a:t>22</a:t>
            </a:fld>
            <a:endParaRPr lang="en-US">
              <a:solidFill>
                <a:prstClr val="black">
                  <a:tint val="75000"/>
                </a:prstClr>
              </a:solidFill>
            </a:endParaRPr>
          </a:p>
        </p:txBody>
      </p:sp>
    </p:spTree>
    <p:extLst>
      <p:ext uri="{BB962C8B-B14F-4D97-AF65-F5344CB8AC3E}">
        <p14:creationId xmlns:p14="http://schemas.microsoft.com/office/powerpoint/2010/main" val="21364567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8229600" cy="979511"/>
          </a:xfrm>
        </p:spPr>
        <p:txBody>
          <a:bodyPr>
            <a:noAutofit/>
          </a:bodyPr>
          <a:lstStyle/>
          <a:p>
            <a:pPr algn="ctr"/>
            <a:r>
              <a:rPr lang="en-US" sz="4400" b="0" dirty="0"/>
              <a:t>Revisit your arguments</a:t>
            </a:r>
          </a:p>
        </p:txBody>
      </p:sp>
      <p:sp>
        <p:nvSpPr>
          <p:cNvPr id="7" name="Text Placeholder 6"/>
          <p:cNvSpPr>
            <a:spLocks noGrp="1"/>
          </p:cNvSpPr>
          <p:nvPr>
            <p:ph type="body" sz="half" idx="2"/>
          </p:nvPr>
        </p:nvSpPr>
        <p:spPr>
          <a:xfrm>
            <a:off x="457201" y="1435100"/>
            <a:ext cx="2544416" cy="4691063"/>
          </a:xfrm>
        </p:spPr>
        <p:txBody>
          <a:bodyPr>
            <a:normAutofit/>
          </a:bodyPr>
          <a:lstStyle/>
          <a:p>
            <a:r>
              <a:rPr lang="en-US" sz="2800" dirty="0"/>
              <a:t>Think about what you know now that you didn’t know before. What have you figured out?</a:t>
            </a:r>
          </a:p>
        </p:txBody>
      </p:sp>
      <p:sp>
        <p:nvSpPr>
          <p:cNvPr id="5" name="Slide Number Placeholder 4"/>
          <p:cNvSpPr>
            <a:spLocks noGrp="1"/>
          </p:cNvSpPr>
          <p:nvPr>
            <p:ph type="sldNum" sz="quarter" idx="12"/>
          </p:nvPr>
        </p:nvSpPr>
        <p:spPr/>
        <p:txBody>
          <a:bodyPr/>
          <a:lstStyle/>
          <a:p>
            <a:fld id="{D3A1C050-F6FE-0E43-A9D0-F8EEADE3D1E4}" type="slidenum">
              <a:rPr lang="en-US" smtClean="0"/>
              <a:pPr/>
              <a:t>3</a:t>
            </a:fld>
            <a:endParaRPr lang="en-US"/>
          </a:p>
        </p:txBody>
      </p:sp>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b="8188"/>
          <a:stretch/>
        </p:blipFill>
        <p:spPr>
          <a:xfrm>
            <a:off x="3332814" y="2021505"/>
            <a:ext cx="5216091" cy="2868547"/>
          </a:xfrm>
          <a:prstGeom prst="rect">
            <a:avLst/>
          </a:prstGeom>
          <a:ln>
            <a:solidFill>
              <a:schemeClr val="tx1"/>
            </a:solidFill>
          </a:ln>
        </p:spPr>
      </p:pic>
    </p:spTree>
    <p:extLst>
      <p:ext uri="{BB962C8B-B14F-4D97-AF65-F5344CB8AC3E}">
        <p14:creationId xmlns:p14="http://schemas.microsoft.com/office/powerpoint/2010/main" val="33839592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US" dirty="0"/>
              <a:t>How do fungi use food as materials for growth?</a:t>
            </a:r>
          </a:p>
        </p:txBody>
      </p:sp>
      <p:sp>
        <p:nvSpPr>
          <p:cNvPr id="4" name="Slide Number Placeholder 3"/>
          <p:cNvSpPr>
            <a:spLocks noGrp="1"/>
          </p:cNvSpPr>
          <p:nvPr>
            <p:ph type="sldNum" sz="quarter" idx="10"/>
          </p:nvPr>
        </p:nvSpPr>
        <p:spPr/>
        <p:txBody>
          <a:bodyPr/>
          <a:lstStyle/>
          <a:p>
            <a:pPr>
              <a:defRPr/>
            </a:pPr>
            <a:fld id="{EDAACC78-9E13-43C7-B00D-E472FEBBCC52}" type="slidenum">
              <a:rPr lang="en-US">
                <a:solidFill>
                  <a:prstClr val="black">
                    <a:tint val="75000"/>
                  </a:prstClr>
                </a:solidFill>
              </a:rPr>
              <a:pPr>
                <a:defRPr/>
              </a:pPr>
              <a:t>4</a:t>
            </a:fld>
            <a:endParaRPr lang="en-US">
              <a:solidFill>
                <a:prstClr val="black">
                  <a:tint val="75000"/>
                </a:prstClr>
              </a:solidFill>
            </a:endParaRPr>
          </a:p>
        </p:txBody>
      </p:sp>
      <p:sp>
        <p:nvSpPr>
          <p:cNvPr id="16389" name="AutoShape 7"/>
          <p:cNvSpPr>
            <a:spLocks noChangeArrowheads="1"/>
          </p:cNvSpPr>
          <p:nvPr/>
        </p:nvSpPr>
        <p:spPr bwMode="auto">
          <a:xfrm>
            <a:off x="3837781" y="3071586"/>
            <a:ext cx="1468437" cy="609600"/>
          </a:xfrm>
          <a:prstGeom prst="rightArrow">
            <a:avLst>
              <a:gd name="adj1" fmla="val 50000"/>
              <a:gd name="adj2" fmla="val 96889"/>
            </a:avLst>
          </a:prstGeom>
          <a:solidFill>
            <a:srgbClr val="FF00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defTabSz="457200" fontAlgn="base">
              <a:spcBef>
                <a:spcPct val="0"/>
              </a:spcBef>
              <a:spcAft>
                <a:spcPct val="0"/>
              </a:spcAft>
            </a:pPr>
            <a:endParaRPr lang="en-US" altLang="en-US">
              <a:solidFill>
                <a:prstClr val="black"/>
              </a:solidFill>
            </a:endParaRP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 y="2881086"/>
            <a:ext cx="3126189" cy="2277949"/>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60610" y="2336800"/>
            <a:ext cx="3085534" cy="2822235"/>
          </a:xfrm>
          <a:prstGeom prst="rect">
            <a:avLst/>
          </a:prstGeom>
        </p:spPr>
      </p:pic>
    </p:spTree>
    <p:extLst>
      <p:ext uri="{BB962C8B-B14F-4D97-AF65-F5344CB8AC3E}">
        <p14:creationId xmlns:p14="http://schemas.microsoft.com/office/powerpoint/2010/main" val="3905193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004" t="6507" r="4934" b="6507"/>
          <a:stretch/>
        </p:blipFill>
        <p:spPr bwMode="auto">
          <a:xfrm>
            <a:off x="457200" y="457200"/>
            <a:ext cx="8229600" cy="5954714"/>
          </a:xfrm>
          <a:prstGeom prst="rect">
            <a:avLst/>
          </a:prstGeom>
          <a:noFill/>
          <a:extLst>
            <a:ext uri="{909E8E84-426E-40dd-AFC4-6F175D3DCCD1}">
              <a14:hiddenFill xmlns:a14="http://schemas.microsoft.com/office/drawing/2010/main" xmlns="">
                <a:solidFill>
                  <a:srgbClr val="FFFFFF"/>
                </a:solidFill>
              </a14:hiddenFill>
            </a:ext>
          </a:extLst>
        </p:spPr>
      </p:pic>
      <p:sp>
        <p:nvSpPr>
          <p:cNvPr id="3" name="Slide Number Placeholder 2"/>
          <p:cNvSpPr>
            <a:spLocks noGrp="1"/>
          </p:cNvSpPr>
          <p:nvPr>
            <p:ph type="sldNum" sz="quarter" idx="12"/>
          </p:nvPr>
        </p:nvSpPr>
        <p:spPr/>
        <p:txBody>
          <a:bodyPr/>
          <a:lstStyle/>
          <a:p>
            <a:pPr>
              <a:defRPr/>
            </a:pPr>
            <a:fld id="{776E580A-82DC-4D67-9964-BF262C600765}" type="slidenum">
              <a:rPr lang="en-US"/>
              <a:pPr>
                <a:defRPr/>
              </a:pPr>
              <a:t>5</a:t>
            </a:fld>
            <a:endParaRPr lang="en-US"/>
          </a:p>
        </p:txBody>
      </p:sp>
      <p:sp>
        <p:nvSpPr>
          <p:cNvPr id="15365" name="TextBox 4"/>
          <p:cNvSpPr txBox="1">
            <a:spLocks noChangeArrowheads="1"/>
          </p:cNvSpPr>
          <p:nvPr/>
        </p:nvSpPr>
        <p:spPr bwMode="auto">
          <a:xfrm>
            <a:off x="1116013" y="3153375"/>
            <a:ext cx="806450" cy="460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r>
              <a:rPr lang="en-US" altLang="en-US" sz="2400" dirty="0"/>
              <a:t>Food</a:t>
            </a:r>
          </a:p>
        </p:txBody>
      </p:sp>
      <p:sp>
        <p:nvSpPr>
          <p:cNvPr id="15366" name="TextBox 6"/>
          <p:cNvSpPr txBox="1">
            <a:spLocks noChangeArrowheads="1"/>
          </p:cNvSpPr>
          <p:nvPr/>
        </p:nvSpPr>
        <p:spPr bwMode="auto">
          <a:xfrm>
            <a:off x="3798888" y="3153375"/>
            <a:ext cx="1352550" cy="460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r>
              <a:rPr lang="en-US" altLang="en-US" sz="2400" dirty="0"/>
              <a:t>Digestion</a:t>
            </a:r>
          </a:p>
        </p:txBody>
      </p:sp>
      <p:sp>
        <p:nvSpPr>
          <p:cNvPr id="15367" name="TextBox 8"/>
          <p:cNvSpPr txBox="1">
            <a:spLocks noChangeArrowheads="1"/>
          </p:cNvSpPr>
          <p:nvPr/>
        </p:nvSpPr>
        <p:spPr bwMode="auto">
          <a:xfrm>
            <a:off x="6607175" y="1733550"/>
            <a:ext cx="1727200" cy="1200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a:r>
              <a:rPr lang="en-US" altLang="en-US" sz="2400" dirty="0"/>
              <a:t>Materials</a:t>
            </a:r>
            <a:br>
              <a:rPr lang="en-US" altLang="en-US" sz="2400" dirty="0"/>
            </a:br>
            <a:r>
              <a:rPr lang="en-US" altLang="en-US" sz="2400" dirty="0"/>
              <a:t>for growth:</a:t>
            </a:r>
            <a:br>
              <a:rPr lang="en-US" altLang="en-US" sz="2400" dirty="0"/>
            </a:br>
            <a:r>
              <a:rPr lang="en-US" altLang="en-US" sz="2400" dirty="0"/>
              <a:t>Biosynthesis</a:t>
            </a:r>
          </a:p>
        </p:txBody>
      </p:sp>
      <p:sp>
        <p:nvSpPr>
          <p:cNvPr id="15368" name="TextBox 10"/>
          <p:cNvSpPr txBox="1">
            <a:spLocks noChangeArrowheads="1"/>
          </p:cNvSpPr>
          <p:nvPr/>
        </p:nvSpPr>
        <p:spPr bwMode="auto">
          <a:xfrm>
            <a:off x="6702425" y="3803650"/>
            <a:ext cx="1536700" cy="1200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a:r>
              <a:rPr lang="en-US" altLang="en-US" sz="2400" dirty="0"/>
              <a:t>Energy:</a:t>
            </a:r>
            <a:br>
              <a:rPr lang="en-US" altLang="en-US" sz="2400" dirty="0"/>
            </a:br>
            <a:r>
              <a:rPr lang="en-US" altLang="en-US" sz="2400" dirty="0"/>
              <a:t>Cellular </a:t>
            </a:r>
            <a:br>
              <a:rPr lang="en-US" altLang="en-US" sz="2400" dirty="0"/>
            </a:br>
            <a:r>
              <a:rPr lang="en-US" altLang="en-US" sz="2400" dirty="0"/>
              <a:t>respiration</a:t>
            </a:r>
          </a:p>
        </p:txBody>
      </p:sp>
      <p:sp>
        <p:nvSpPr>
          <p:cNvPr id="10" name="Title 1"/>
          <p:cNvSpPr>
            <a:spLocks noGrp="1"/>
          </p:cNvSpPr>
          <p:nvPr>
            <p:ph type="title"/>
          </p:nvPr>
        </p:nvSpPr>
        <p:spPr>
          <a:xfrm>
            <a:off x="457200" y="457200"/>
            <a:ext cx="8229600" cy="992188"/>
          </a:xfrm>
        </p:spPr>
        <p:txBody>
          <a:bodyPr/>
          <a:lstStyle/>
          <a:p>
            <a:r>
              <a:rPr lang="en-US" altLang="en-US" dirty="0"/>
              <a:t>Step 1: Digestion</a:t>
            </a:r>
          </a:p>
        </p:txBody>
      </p:sp>
      <p:sp>
        <p:nvSpPr>
          <p:cNvPr id="11" name="Oval 10"/>
          <p:cNvSpPr/>
          <p:nvPr/>
        </p:nvSpPr>
        <p:spPr>
          <a:xfrm>
            <a:off x="3441939" y="2484408"/>
            <a:ext cx="2130725" cy="1811547"/>
          </a:xfrm>
          <a:prstGeom prst="ellipse">
            <a:avLst/>
          </a:pr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a:defRPr/>
            </a:pPr>
            <a:endParaRPr lang="en-US">
              <a:solidFill>
                <a:prstClr val="white"/>
              </a:solidFill>
            </a:endParaRPr>
          </a:p>
        </p:txBody>
      </p:sp>
    </p:spTree>
    <p:extLst>
      <p:ext uri="{BB962C8B-B14F-4D97-AF65-F5344CB8AC3E}">
        <p14:creationId xmlns:p14="http://schemas.microsoft.com/office/powerpoint/2010/main" val="16770110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0998" y="455590"/>
            <a:ext cx="8080744" cy="979511"/>
          </a:xfrm>
        </p:spPr>
        <p:txBody>
          <a:bodyPr>
            <a:noAutofit/>
          </a:bodyPr>
          <a:lstStyle/>
          <a:p>
            <a:pPr algn="ctr"/>
            <a:r>
              <a:rPr lang="en-US" sz="4400" b="0" dirty="0"/>
              <a:t>Constructing explanations</a:t>
            </a:r>
          </a:p>
        </p:txBody>
      </p:sp>
      <p:sp>
        <p:nvSpPr>
          <p:cNvPr id="7" name="Text Placeholder 6"/>
          <p:cNvSpPr>
            <a:spLocks noGrp="1"/>
          </p:cNvSpPr>
          <p:nvPr>
            <p:ph type="body" sz="half" idx="2"/>
          </p:nvPr>
        </p:nvSpPr>
        <p:spPr/>
        <p:txBody>
          <a:bodyPr>
            <a:normAutofit fontScale="92500" lnSpcReduction="20000"/>
          </a:bodyPr>
          <a:lstStyle/>
          <a:p>
            <a:r>
              <a:rPr lang="en-US" sz="2800" dirty="0"/>
              <a:t>Consider the following as you construct your explanation:</a:t>
            </a:r>
          </a:p>
          <a:p>
            <a:pPr marL="457200" indent="-457200">
              <a:buFont typeface="Arial" panose="020B0604020202020204" pitchFamily="34" charset="0"/>
              <a:buChar char="•"/>
            </a:pPr>
            <a:r>
              <a:rPr lang="en-US" sz="2800" dirty="0"/>
              <a:t>Evidence from the investigation</a:t>
            </a:r>
          </a:p>
          <a:p>
            <a:pPr marL="457200" indent="-457200">
              <a:buFont typeface="Arial" panose="020B0604020202020204" pitchFamily="34" charset="0"/>
              <a:buChar char="•"/>
            </a:pPr>
            <a:r>
              <a:rPr lang="en-US" sz="2800" dirty="0"/>
              <a:t>What you figured out from the molecular modeling or tracing activities</a:t>
            </a:r>
          </a:p>
          <a:p>
            <a:pPr marL="457200" indent="-457200">
              <a:buFont typeface="Arial" panose="020B0604020202020204" pitchFamily="34" charset="0"/>
              <a:buChar char="•"/>
            </a:pPr>
            <a:r>
              <a:rPr lang="en-US" sz="2800" dirty="0"/>
              <a:t>Three Questions Handout</a:t>
            </a:r>
          </a:p>
        </p:txBody>
      </p:sp>
      <p:sp>
        <p:nvSpPr>
          <p:cNvPr id="5" name="Slide Number Placeholder 4"/>
          <p:cNvSpPr>
            <a:spLocks noGrp="1"/>
          </p:cNvSpPr>
          <p:nvPr>
            <p:ph type="sldNum" sz="quarter" idx="12"/>
          </p:nvPr>
        </p:nvSpPr>
        <p:spPr/>
        <p:txBody>
          <a:bodyPr/>
          <a:lstStyle/>
          <a:p>
            <a:fld id="{D3A1C050-F6FE-0E43-A9D0-F8EEADE3D1E4}" type="slidenum">
              <a:rPr lang="en-US" sz="1800" kern="0">
                <a:solidFill>
                  <a:sysClr val="windowText" lastClr="000000"/>
                </a:solidFill>
              </a:rPr>
              <a:pPr/>
              <a:t>6</a:t>
            </a:fld>
            <a:endParaRPr lang="en-US" sz="1800" kern="0">
              <a:solidFill>
                <a:sysClr val="windowText" lastClr="000000"/>
              </a:solidFill>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45854" y="1557792"/>
            <a:ext cx="4365216" cy="4854121"/>
          </a:xfrm>
          <a:prstGeom prst="rect">
            <a:avLst/>
          </a:prstGeom>
          <a:ln>
            <a:solidFill>
              <a:schemeClr val="tx1"/>
            </a:solidFill>
          </a:ln>
        </p:spPr>
      </p:pic>
    </p:spTree>
    <p:extLst>
      <p:ext uri="{BB962C8B-B14F-4D97-AF65-F5344CB8AC3E}">
        <p14:creationId xmlns:p14="http://schemas.microsoft.com/office/powerpoint/2010/main" val="38922669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Comparing Ideas with a Partner</a:t>
            </a:r>
          </a:p>
        </p:txBody>
      </p:sp>
      <p:sp>
        <p:nvSpPr>
          <p:cNvPr id="6" name="Content Placeholder 5"/>
          <p:cNvSpPr>
            <a:spLocks noGrp="1"/>
          </p:cNvSpPr>
          <p:nvPr>
            <p:ph idx="1"/>
          </p:nvPr>
        </p:nvSpPr>
        <p:spPr/>
        <p:txBody>
          <a:bodyPr/>
          <a:lstStyle/>
          <a:p>
            <a:r>
              <a:rPr lang="en-US" dirty="0"/>
              <a:t>Compare your explanations for each of the Three Questions.</a:t>
            </a:r>
          </a:p>
          <a:p>
            <a:pPr lvl="1"/>
            <a:r>
              <a:rPr lang="en-US" dirty="0"/>
              <a:t>How are they alike?</a:t>
            </a:r>
          </a:p>
          <a:p>
            <a:pPr lvl="1"/>
            <a:r>
              <a:rPr lang="en-US" dirty="0"/>
              <a:t>How are they different?</a:t>
            </a:r>
          </a:p>
          <a:p>
            <a:r>
              <a:rPr lang="en-US" dirty="0"/>
              <a:t>Check your explanation with the middle- and right-hand columns of the Three Questions handout.</a:t>
            </a:r>
          </a:p>
          <a:p>
            <a:r>
              <a:rPr lang="en-US" dirty="0"/>
              <a:t>Consider making revisions to your explanation based on your conversation with your partner.</a:t>
            </a:r>
          </a:p>
        </p:txBody>
      </p:sp>
      <p:sp>
        <p:nvSpPr>
          <p:cNvPr id="5" name="Slide Number Placeholder 4"/>
          <p:cNvSpPr>
            <a:spLocks noGrp="1"/>
          </p:cNvSpPr>
          <p:nvPr>
            <p:ph type="sldNum" sz="quarter" idx="4294967295"/>
          </p:nvPr>
        </p:nvSpPr>
        <p:spPr>
          <a:xfrm>
            <a:off x="6553200" y="6411574"/>
            <a:ext cx="2133600" cy="365125"/>
          </a:xfrm>
          <a:prstGeom prst="rect">
            <a:avLst/>
          </a:prstGeom>
        </p:spPr>
        <p:txBody>
          <a:bodyPr/>
          <a:lstStyle/>
          <a:p>
            <a:fld id="{D3A1C050-F6FE-0E43-A9D0-F8EEADE3D1E4}" type="slidenum">
              <a:rPr lang="en-US" sz="1800" kern="0" smtClean="0">
                <a:solidFill>
                  <a:sysClr val="windowText" lastClr="000000"/>
                </a:solidFill>
              </a:rPr>
              <a:pPr/>
              <a:t>7</a:t>
            </a:fld>
            <a:endParaRPr lang="en-US" sz="1800" kern="0" dirty="0">
              <a:solidFill>
                <a:sysClr val="windowText" lastClr="000000"/>
              </a:solidFill>
            </a:endParaRPr>
          </a:p>
        </p:txBody>
      </p:sp>
    </p:spTree>
    <p:extLst>
      <p:ext uri="{BB962C8B-B14F-4D97-AF65-F5344CB8AC3E}">
        <p14:creationId xmlns:p14="http://schemas.microsoft.com/office/powerpoint/2010/main" val="342112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mushroom"/>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57200" y="1075515"/>
            <a:ext cx="4419800" cy="5303760"/>
          </a:xfrm>
          <a:prstGeom prst="rect">
            <a:avLst/>
          </a:prstGeom>
          <a:noFill/>
          <a:extLst>
            <a:ext uri="{909E8E84-426E-40dd-AFC4-6F175D3DCCD1}">
              <a14:hiddenFill xmlns:a14="http://schemas.microsoft.com/office/drawing/2010/main" xmlns="">
                <a:solidFill>
                  <a:srgbClr val="FFFFFF"/>
                </a:solidFill>
              </a14:hiddenFill>
            </a:ext>
          </a:extLst>
        </p:spPr>
      </p:pic>
      <p:pic>
        <p:nvPicPr>
          <p:cNvPr id="12" name="arrows"/>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57202" y="1097281"/>
            <a:ext cx="4419597" cy="5303517"/>
          </a:xfrm>
          <a:prstGeom prst="rect">
            <a:avLst/>
          </a:prstGeom>
          <a:noFill/>
          <a:extLst>
            <a:ext uri="{909E8E84-426E-40dd-AFC4-6F175D3DCCD1}">
              <a14:hiddenFill xmlns:a14="http://schemas.microsoft.com/office/drawing/2010/main" xmlns="">
                <a:solidFill>
                  <a:srgbClr val="FFFFFF"/>
                </a:solidFill>
              </a14:hiddenFill>
            </a:ext>
          </a:extLst>
        </p:spPr>
      </p:pic>
      <p:sp>
        <p:nvSpPr>
          <p:cNvPr id="8" name="TextBox 7"/>
          <p:cNvSpPr txBox="1"/>
          <p:nvPr/>
        </p:nvSpPr>
        <p:spPr>
          <a:xfrm>
            <a:off x="1113524" y="212744"/>
            <a:ext cx="6949589" cy="1323439"/>
          </a:xfrm>
          <a:prstGeom prst="rect">
            <a:avLst/>
          </a:prstGeom>
          <a:solidFill>
            <a:schemeClr val="tx2">
              <a:lumMod val="40000"/>
              <a:lumOff val="60000"/>
            </a:schemeClr>
          </a:solidFill>
        </p:spPr>
        <p:txBody>
          <a:bodyPr wrap="none" rtlCol="0">
            <a:spAutoFit/>
          </a:bodyPr>
          <a:lstStyle/>
          <a:p>
            <a:pPr algn="ctr"/>
            <a:r>
              <a:rPr lang="en-US" sz="4000" dirty="0">
                <a:solidFill>
                  <a:prstClr val="black"/>
                </a:solidFill>
              </a:rPr>
              <a:t>Digestion:</a:t>
            </a:r>
          </a:p>
          <a:p>
            <a:r>
              <a:rPr lang="en-US" sz="4000" dirty="0">
                <a:solidFill>
                  <a:prstClr val="black"/>
                </a:solidFill>
              </a:rPr>
              <a:t>The </a:t>
            </a:r>
            <a:r>
              <a:rPr lang="en-US" sz="4000" dirty="0"/>
              <a:t>Matter</a:t>
            </a:r>
            <a:r>
              <a:rPr lang="en-US" sz="4000" dirty="0">
                <a:solidFill>
                  <a:srgbClr val="FF0000"/>
                </a:solidFill>
              </a:rPr>
              <a:t> </a:t>
            </a:r>
            <a:r>
              <a:rPr lang="en-US" sz="4000" dirty="0">
                <a:solidFill>
                  <a:prstClr val="black"/>
                </a:solidFill>
              </a:rPr>
              <a:t>Movement Question</a:t>
            </a:r>
          </a:p>
        </p:txBody>
      </p:sp>
      <p:sp>
        <p:nvSpPr>
          <p:cNvPr id="10" name="from"/>
          <p:cNvSpPr txBox="1">
            <a:spLocks noChangeArrowheads="1"/>
          </p:cNvSpPr>
          <p:nvPr/>
        </p:nvSpPr>
        <p:spPr bwMode="auto">
          <a:xfrm>
            <a:off x="4841223" y="1876154"/>
            <a:ext cx="3981450" cy="19389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defTabSz="457200" fontAlgn="base">
              <a:spcBef>
                <a:spcPct val="0"/>
              </a:spcBef>
              <a:spcAft>
                <a:spcPct val="0"/>
              </a:spcAft>
            </a:pPr>
            <a:r>
              <a:rPr lang="en-US" altLang="zh-CN" sz="2400" dirty="0">
                <a:solidFill>
                  <a:srgbClr val="000000"/>
                </a:solidFill>
              </a:rPr>
              <a:t>How do molecules </a:t>
            </a:r>
            <a:r>
              <a:rPr lang="en-US" altLang="zh-CN" sz="2400" b="1" dirty="0">
                <a:solidFill>
                  <a:srgbClr val="000000"/>
                </a:solidFill>
              </a:rPr>
              <a:t>move to </a:t>
            </a:r>
            <a:r>
              <a:rPr lang="en-US" altLang="zh-CN" sz="2400" dirty="0">
                <a:solidFill>
                  <a:srgbClr val="000000"/>
                </a:solidFill>
              </a:rPr>
              <a:t>the location of the chemical change? </a:t>
            </a:r>
            <a:endParaRPr lang="zh-CN" altLang="zh-CN" sz="2400" dirty="0">
              <a:solidFill>
                <a:srgbClr val="000000"/>
              </a:solidFill>
            </a:endParaRPr>
          </a:p>
          <a:p>
            <a:pPr algn="ctr" defTabSz="457200" fontAlgn="base">
              <a:spcBef>
                <a:spcPct val="0"/>
              </a:spcBef>
              <a:spcAft>
                <a:spcPct val="0"/>
              </a:spcAft>
            </a:pPr>
            <a:endParaRPr lang="en-US" altLang="en-US" sz="4800" dirty="0">
              <a:solidFill>
                <a:srgbClr val="000000"/>
              </a:solidFill>
            </a:endParaRPr>
          </a:p>
        </p:txBody>
      </p:sp>
      <p:sp>
        <p:nvSpPr>
          <p:cNvPr id="11" name="to"/>
          <p:cNvSpPr txBox="1">
            <a:spLocks noChangeArrowheads="1"/>
          </p:cNvSpPr>
          <p:nvPr/>
        </p:nvSpPr>
        <p:spPr bwMode="auto">
          <a:xfrm>
            <a:off x="4928408" y="4411100"/>
            <a:ext cx="3981450" cy="120032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defTabSz="457200" fontAlgn="base">
              <a:spcBef>
                <a:spcPct val="0"/>
              </a:spcBef>
              <a:spcAft>
                <a:spcPct val="0"/>
              </a:spcAft>
            </a:pPr>
            <a:r>
              <a:rPr lang="en-US" altLang="zh-CN" sz="2400" dirty="0">
                <a:solidFill>
                  <a:srgbClr val="000000"/>
                </a:solidFill>
              </a:rPr>
              <a:t>How do molecules </a:t>
            </a:r>
            <a:r>
              <a:rPr lang="en-US" altLang="zh-CN" sz="2400" b="1" dirty="0">
                <a:solidFill>
                  <a:srgbClr val="000000"/>
                </a:solidFill>
              </a:rPr>
              <a:t>move away from</a:t>
            </a:r>
            <a:r>
              <a:rPr lang="en-US" altLang="zh-CN" sz="2400" dirty="0">
                <a:solidFill>
                  <a:srgbClr val="000000"/>
                </a:solidFill>
              </a:rPr>
              <a:t> the location of the chemical change?</a:t>
            </a:r>
            <a:r>
              <a:rPr lang="en-US" altLang="en-US" sz="2400" dirty="0">
                <a:solidFill>
                  <a:srgbClr val="000000"/>
                </a:solidFill>
              </a:rPr>
              <a:t> </a:t>
            </a:r>
          </a:p>
        </p:txBody>
      </p:sp>
      <p:sp>
        <p:nvSpPr>
          <p:cNvPr id="2" name="Slide Number Placeholder 1">
            <a:extLst>
              <a:ext uri="{FF2B5EF4-FFF2-40B4-BE49-F238E27FC236}">
                <a16:creationId xmlns:a16="http://schemas.microsoft.com/office/drawing/2014/main" id="{D3B812C4-9EE9-47BC-87E7-AF55C13573BE}"/>
              </a:ext>
            </a:extLst>
          </p:cNvPr>
          <p:cNvSpPr>
            <a:spLocks noGrp="1"/>
          </p:cNvSpPr>
          <p:nvPr>
            <p:ph type="sldNum" sz="quarter" idx="10"/>
          </p:nvPr>
        </p:nvSpPr>
        <p:spPr/>
        <p:txBody>
          <a:bodyPr/>
          <a:lstStyle/>
          <a:p>
            <a:pPr>
              <a:defRPr/>
            </a:pPr>
            <a:fld id="{D07E269F-9726-44B7-92E4-7A50054E190B}" type="slidenum">
              <a:rPr lang="en-US" smtClean="0">
                <a:solidFill>
                  <a:prstClr val="black">
                    <a:tint val="75000"/>
                  </a:prstClr>
                </a:solidFill>
              </a:rPr>
              <a:pPr>
                <a:defRPr/>
              </a:pPr>
              <a:t>8</a:t>
            </a:fld>
            <a:endParaRPr lang="en-US">
              <a:solidFill>
                <a:prstClr val="black">
                  <a:tint val="75000"/>
                </a:prstClr>
              </a:solidFill>
            </a:endParaRPr>
          </a:p>
        </p:txBody>
      </p:sp>
    </p:spTree>
    <p:extLst>
      <p:ext uri="{BB962C8B-B14F-4D97-AF65-F5344CB8AC3E}">
        <p14:creationId xmlns:p14="http://schemas.microsoft.com/office/powerpoint/2010/main" val="340165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00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mushroom"/>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57200" y="1097039"/>
            <a:ext cx="4419800" cy="5303760"/>
          </a:xfrm>
          <a:prstGeom prst="rect">
            <a:avLst/>
          </a:prstGeom>
          <a:noFill/>
          <a:extLst>
            <a:ext uri="{909E8E84-426E-40dd-AFC4-6F175D3DCCD1}">
              <a14:hiddenFill xmlns:a14="http://schemas.microsoft.com/office/drawing/2010/main" xmlns="">
                <a:solidFill>
                  <a:srgbClr val="FFFFFF"/>
                </a:solidFill>
              </a14:hiddenFill>
            </a:ext>
          </a:extLst>
        </p:spPr>
      </p:pic>
      <p:sp>
        <p:nvSpPr>
          <p:cNvPr id="17" name="TextBox 16"/>
          <p:cNvSpPr txBox="1"/>
          <p:nvPr/>
        </p:nvSpPr>
        <p:spPr>
          <a:xfrm>
            <a:off x="243115" y="221344"/>
            <a:ext cx="8610600" cy="1200329"/>
          </a:xfrm>
          <a:prstGeom prst="rect">
            <a:avLst/>
          </a:prstGeom>
          <a:noFill/>
        </p:spPr>
        <p:txBody>
          <a:bodyPr wrap="square" rtlCol="0">
            <a:spAutoFit/>
          </a:bodyPr>
          <a:lstStyle/>
          <a:p>
            <a:pPr algn="ctr"/>
            <a:r>
              <a:rPr lang="en-US" sz="3600" b="1" u="sng" dirty="0">
                <a:solidFill>
                  <a:prstClr val="black"/>
                </a:solidFill>
              </a:rPr>
              <a:t>Which</a:t>
            </a:r>
            <a:r>
              <a:rPr lang="en-US" sz="3600" dirty="0">
                <a:solidFill>
                  <a:prstClr val="black"/>
                </a:solidFill>
              </a:rPr>
              <a:t> atoms and molecules move during fungal digestion?</a:t>
            </a:r>
            <a:endParaRPr lang="en-US" sz="4800" dirty="0">
              <a:solidFill>
                <a:prstClr val="black"/>
              </a:solidFill>
            </a:endParaRPr>
          </a:p>
        </p:txBody>
      </p:sp>
      <p:graphicFrame>
        <p:nvGraphicFramePr>
          <p:cNvPr id="14" name="Table 13"/>
          <p:cNvGraphicFramePr>
            <a:graphicFrameLocks noGrp="1"/>
          </p:cNvGraphicFramePr>
          <p:nvPr>
            <p:extLst>
              <p:ext uri="{D42A27DB-BD31-4B8C-83A1-F6EECF244321}">
                <p14:modId xmlns:p14="http://schemas.microsoft.com/office/powerpoint/2010/main" val="4159928319"/>
              </p:ext>
            </p:extLst>
          </p:nvPr>
        </p:nvGraphicFramePr>
        <p:xfrm>
          <a:off x="4881164" y="1423258"/>
          <a:ext cx="4071768" cy="5049323"/>
        </p:xfrm>
        <a:graphic>
          <a:graphicData uri="http://schemas.openxmlformats.org/drawingml/2006/table">
            <a:tbl>
              <a:tblPr firstRow="1" bandRow="1">
                <a:tableStyleId>{5940675A-B579-460E-94D1-54222C63F5DA}</a:tableStyleId>
              </a:tblPr>
              <a:tblGrid>
                <a:gridCol w="4071768">
                  <a:extLst>
                    <a:ext uri="{9D8B030D-6E8A-4147-A177-3AD203B41FA5}">
                      <a16:colId xmlns:a16="http://schemas.microsoft.com/office/drawing/2014/main" val="20000"/>
                    </a:ext>
                  </a:extLst>
                </a:gridCol>
              </a:tblGrid>
              <a:tr h="1357352">
                <a:tc>
                  <a:txBody>
                    <a:bodyPr/>
                    <a:lstStyle/>
                    <a:p>
                      <a:pPr algn="ctr"/>
                      <a:endParaRPr lang="en-US" sz="2400" dirty="0"/>
                    </a:p>
                  </a:txBody>
                  <a:tcPr marL="0" marR="0" marT="0" marB="0"/>
                </a:tc>
                <a:extLst>
                  <a:ext uri="{0D108BD9-81ED-4DB2-BD59-A6C34878D82A}">
                    <a16:rowId xmlns:a16="http://schemas.microsoft.com/office/drawing/2014/main" val="10000"/>
                  </a:ext>
                </a:extLst>
              </a:tr>
              <a:tr h="1054211">
                <a:tc>
                  <a:txBody>
                    <a:bodyPr/>
                    <a:lstStyle/>
                    <a:p>
                      <a:pPr algn="ctr"/>
                      <a:r>
                        <a:rPr lang="en-US" sz="2400" dirty="0">
                          <a:solidFill>
                            <a:srgbClr val="B50275"/>
                          </a:solidFill>
                        </a:rPr>
                        <a:t>Small organic molecules (monomers:</a:t>
                      </a:r>
                      <a:r>
                        <a:rPr lang="en-US" sz="2400" baseline="0" dirty="0">
                          <a:solidFill>
                            <a:srgbClr val="B50275"/>
                          </a:solidFill>
                        </a:rPr>
                        <a:t> </a:t>
                      </a:r>
                      <a:r>
                        <a:rPr lang="en-US" sz="2400" dirty="0">
                          <a:solidFill>
                            <a:srgbClr val="B50275"/>
                          </a:solidFill>
                        </a:rPr>
                        <a:t>amino acids, glucose, fatty acids, glycerol)</a:t>
                      </a:r>
                    </a:p>
                  </a:txBody>
                  <a:tcPr marL="0" marR="0" marT="0" marB="0"/>
                </a:tc>
                <a:extLst>
                  <a:ext uri="{0D108BD9-81ED-4DB2-BD59-A6C34878D82A}">
                    <a16:rowId xmlns:a16="http://schemas.microsoft.com/office/drawing/2014/main" val="10001"/>
                  </a:ext>
                </a:extLst>
              </a:tr>
              <a:tr h="1863171">
                <a:tc>
                  <a:txBody>
                    <a:bodyPr/>
                    <a:lstStyle/>
                    <a:p>
                      <a:pPr algn="ctr"/>
                      <a:endParaRPr lang="en-US" sz="2400" dirty="0"/>
                    </a:p>
                  </a:txBody>
                  <a:tcPr marL="0" marR="0" marT="0" marB="0"/>
                </a:tc>
                <a:extLst>
                  <a:ext uri="{0D108BD9-81ED-4DB2-BD59-A6C34878D82A}">
                    <a16:rowId xmlns:a16="http://schemas.microsoft.com/office/drawing/2014/main" val="10002"/>
                  </a:ext>
                </a:extLst>
              </a:tr>
              <a:tr h="702807">
                <a:tc>
                  <a:txBody>
                    <a:bodyPr/>
                    <a:lstStyle/>
                    <a:p>
                      <a:pPr algn="ctr"/>
                      <a:r>
                        <a:rPr lang="en-US" sz="2400" dirty="0">
                          <a:solidFill>
                            <a:srgbClr val="69BC45"/>
                          </a:solidFill>
                        </a:rPr>
                        <a:t>Large organic</a:t>
                      </a:r>
                      <a:r>
                        <a:rPr lang="en-US" sz="2400" baseline="0" dirty="0">
                          <a:solidFill>
                            <a:srgbClr val="69BC45"/>
                          </a:solidFill>
                        </a:rPr>
                        <a:t> molecules (polymers: proteins, carbs, fats)</a:t>
                      </a:r>
                      <a:endParaRPr lang="en-US" sz="2400" dirty="0">
                        <a:solidFill>
                          <a:srgbClr val="69BC45"/>
                        </a:solidFill>
                      </a:endParaRPr>
                    </a:p>
                  </a:txBody>
                  <a:tcPr marL="0" marR="0" marT="0" marB="0"/>
                </a:tc>
                <a:extLst>
                  <a:ext uri="{0D108BD9-81ED-4DB2-BD59-A6C34878D82A}">
                    <a16:rowId xmlns:a16="http://schemas.microsoft.com/office/drawing/2014/main" val="10003"/>
                  </a:ext>
                </a:extLst>
              </a:tr>
            </a:tbl>
          </a:graphicData>
        </a:graphic>
      </p:graphicFrame>
      <p:pic>
        <p:nvPicPr>
          <p:cNvPr id="15" name="Picture 4"/>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319019" y="1514212"/>
            <a:ext cx="1549682" cy="1153486"/>
          </a:xfrm>
          <a:prstGeom prst="rect">
            <a:avLst/>
          </a:prstGeom>
          <a:noFill/>
          <a:extLst>
            <a:ext uri="{909E8E84-426E-40dd-AFC4-6F175D3DCCD1}">
              <a14:hiddenFill xmlns:a14="http://schemas.microsoft.com/office/drawing/2010/main" xmlns="">
                <a:solidFill>
                  <a:srgbClr val="FFFFFF"/>
                </a:solidFill>
              </a14:hiddenFill>
            </a:ext>
          </a:extLst>
        </p:spPr>
      </p:pic>
      <p:pic>
        <p:nvPicPr>
          <p:cNvPr id="16" name="Picture 8"/>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7115175" y="1577848"/>
            <a:ext cx="1200150" cy="1026213"/>
          </a:xfrm>
          <a:prstGeom prst="rect">
            <a:avLst/>
          </a:prstGeom>
          <a:noFill/>
          <a:extLst>
            <a:ext uri="{909E8E84-426E-40dd-AFC4-6F175D3DCCD1}">
              <a14:hiddenFill xmlns:a14="http://schemas.microsoft.com/office/drawing/2010/main" xmlns="">
                <a:solidFill>
                  <a:srgbClr val="FFFFFF"/>
                </a:solidFill>
              </a14:hiddenFill>
            </a:ext>
          </a:extLst>
        </p:spPr>
      </p:pic>
      <p:pic>
        <p:nvPicPr>
          <p:cNvPr id="18" name="Picture 2"/>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5091085" y="4041322"/>
            <a:ext cx="3528408" cy="1641236"/>
          </a:xfrm>
          <a:prstGeom prst="rect">
            <a:avLst/>
          </a:prstGeom>
          <a:noFill/>
        </p:spPr>
      </p:pic>
      <p:sp>
        <p:nvSpPr>
          <p:cNvPr id="2" name="Slide Number Placeholder 1">
            <a:extLst>
              <a:ext uri="{FF2B5EF4-FFF2-40B4-BE49-F238E27FC236}">
                <a16:creationId xmlns:a16="http://schemas.microsoft.com/office/drawing/2014/main" id="{B269CB14-ACFD-4697-90A4-9FB447A46774}"/>
              </a:ext>
            </a:extLst>
          </p:cNvPr>
          <p:cNvSpPr>
            <a:spLocks noGrp="1"/>
          </p:cNvSpPr>
          <p:nvPr>
            <p:ph type="sldNum" sz="quarter" idx="10"/>
          </p:nvPr>
        </p:nvSpPr>
        <p:spPr/>
        <p:txBody>
          <a:bodyPr/>
          <a:lstStyle/>
          <a:p>
            <a:pPr>
              <a:defRPr/>
            </a:pPr>
            <a:fld id="{D07E269F-9726-44B7-92E4-7A50054E190B}" type="slidenum">
              <a:rPr lang="en-US" smtClean="0">
                <a:solidFill>
                  <a:prstClr val="black">
                    <a:tint val="75000"/>
                  </a:prstClr>
                </a:solidFill>
              </a:rPr>
              <a:pPr>
                <a:defRPr/>
              </a:pPr>
              <a:t>9</a:t>
            </a:fld>
            <a:endParaRPr lang="en-US">
              <a:solidFill>
                <a:prstClr val="black">
                  <a:tint val="75000"/>
                </a:prstClr>
              </a:solidFill>
            </a:endParaRPr>
          </a:p>
        </p:txBody>
      </p:sp>
    </p:spTree>
    <p:extLst>
      <p:ext uri="{BB962C8B-B14F-4D97-AF65-F5344CB8AC3E}">
        <p14:creationId xmlns:p14="http://schemas.microsoft.com/office/powerpoint/2010/main" val="2027714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par>
                                <p:cTn id="11" presetID="10" presetClass="entr" presetSubtype="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par>
                                <p:cTn id="14" presetID="10" presetClass="entr" presetSubtype="0" fill="hold"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4628</TotalTime>
  <Words>3834</Words>
  <Application>Microsoft Macintosh PowerPoint</Application>
  <PresentationFormat>On-screen Show (4:3)</PresentationFormat>
  <Paragraphs>273</Paragraphs>
  <Slides>22</Slides>
  <Notes>22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22</vt:i4>
      </vt:variant>
    </vt:vector>
  </HeadingPairs>
  <TitlesOfParts>
    <vt:vector size="26" baseType="lpstr">
      <vt:lpstr>Arial</vt:lpstr>
      <vt:lpstr>Calibri</vt:lpstr>
      <vt:lpstr>Helvetica Neue</vt:lpstr>
      <vt:lpstr>1_Office Theme</vt:lpstr>
      <vt:lpstr>PowerPoint Presentation</vt:lpstr>
      <vt:lpstr>Unit Map</vt:lpstr>
      <vt:lpstr>Revisit your arguments</vt:lpstr>
      <vt:lpstr>How do fungi use food as materials for growth?</vt:lpstr>
      <vt:lpstr>Step 1: Digestion</vt:lpstr>
      <vt:lpstr>Constructing explanations</vt:lpstr>
      <vt:lpstr>Comparing Ideas with a Partner</vt:lpstr>
      <vt:lpstr>PowerPoint Presentation</vt:lpstr>
      <vt:lpstr>PowerPoint Presentation</vt:lpstr>
      <vt:lpstr>PowerPoint Presentation</vt:lpstr>
      <vt:lpstr>Matter Movement</vt:lpstr>
      <vt:lpstr>Matter Movement</vt:lpstr>
      <vt:lpstr>Matter Movement</vt:lpstr>
      <vt:lpstr>Matter Movement</vt:lpstr>
      <vt:lpstr>PowerPoint Presentation</vt:lpstr>
      <vt:lpstr>Matter Change</vt:lpstr>
      <vt:lpstr>Matter Change</vt:lpstr>
      <vt:lpstr>Digestion: The Energy Change Question</vt:lpstr>
      <vt:lpstr>Energy Change</vt:lpstr>
      <vt:lpstr>Telling the Whole Story</vt:lpstr>
      <vt:lpstr>Discuss with a partner</vt:lpstr>
      <vt:lpstr>Exit Ticket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Animals Lesson 4.2</dc:title>
  <dc:creator>Jennifer</dc:creator>
  <cp:lastModifiedBy>Tompkins, Elizabeth</cp:lastModifiedBy>
  <cp:revision>110</cp:revision>
  <dcterms:created xsi:type="dcterms:W3CDTF">2015-08-01T15:02:05Z</dcterms:created>
  <dcterms:modified xsi:type="dcterms:W3CDTF">2019-11-10T17:35:56Z</dcterms:modified>
</cp:coreProperties>
</file>