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handoutMasterIdLst>
    <p:handoutMasterId r:id="rId10"/>
  </p:handoutMasterIdLst>
  <p:sldIdLst>
    <p:sldId id="271" r:id="rId2"/>
    <p:sldId id="272" r:id="rId3"/>
    <p:sldId id="268" r:id="rId4"/>
    <p:sldId id="269" r:id="rId5"/>
    <p:sldId id="277" r:id="rId6"/>
    <p:sldId id="274" r:id="rId7"/>
    <p:sldId id="278"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707"/>
    <p:restoredTop sz="64222"/>
  </p:normalViewPr>
  <p:slideViewPr>
    <p:cSldViewPr snapToGrid="0" snapToObjects="1">
      <p:cViewPr varScale="1">
        <p:scale>
          <a:sx n="59" d="100"/>
          <a:sy n="59" d="100"/>
        </p:scale>
        <p:origin x="248"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22DF50D-21D7-7F4E-8017-195F3FC74AC2}" type="datetimeFigureOut">
              <a:rPr lang="en-US" smtClean="0"/>
              <a:pPr/>
              <a:t>11/11/19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6EC0993-5D4C-D840-8BBD-4837800D5D2B}" type="slidenum">
              <a:rPr lang="en-US" smtClean="0"/>
              <a:pPr/>
              <a:t>‹#›</a:t>
            </a:fld>
            <a:endParaRPr lang="en-US"/>
          </a:p>
        </p:txBody>
      </p:sp>
    </p:spTree>
    <p:extLst>
      <p:ext uri="{BB962C8B-B14F-4D97-AF65-F5344CB8AC3E}">
        <p14:creationId xmlns:p14="http://schemas.microsoft.com/office/powerpoint/2010/main" val="42224868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348E9A-9C9B-F845-9A60-0AEE82910B40}" type="datetimeFigureOut">
              <a:rPr lang="en-US" smtClean="0"/>
              <a:pPr/>
              <a:t>11/11/19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6B7EDE-1D34-AF43-A72F-F106018D4F39}" type="slidenum">
              <a:rPr lang="en-US" smtClean="0"/>
              <a:pPr/>
              <a:t>‹#›</a:t>
            </a:fld>
            <a:endParaRPr lang="en-US"/>
          </a:p>
        </p:txBody>
      </p:sp>
    </p:spTree>
    <p:extLst>
      <p:ext uri="{BB962C8B-B14F-4D97-AF65-F5344CB8AC3E}">
        <p14:creationId xmlns:p14="http://schemas.microsoft.com/office/powerpoint/2010/main" val="292283684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Credit: Craig</a:t>
            </a:r>
            <a:r>
              <a:rPr lang="en-US" baseline="0" dirty="0"/>
              <a:t> Douglas, Michigan State University</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1</a:t>
            </a:fld>
            <a:endParaRPr lang="en-US"/>
          </a:p>
        </p:txBody>
      </p:sp>
    </p:spTree>
    <p:extLst>
      <p:ext uri="{BB962C8B-B14F-4D97-AF65-F5344CB8AC3E}">
        <p14:creationId xmlns:p14="http://schemas.microsoft.com/office/powerpoint/2010/main" val="2939916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Use the instructional model to show students where they are in the course of the unit.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Display Slide 2 of the 6.3 Comparing Decomposers, Plants, and Animals PPT.</a:t>
            </a:r>
            <a:r>
              <a:rPr lang="en-US" dirty="0">
                <a:effectLst/>
              </a:rPr>
              <a:t> </a:t>
            </a:r>
            <a:endParaRPr lang="en-US" dirty="0"/>
          </a:p>
        </p:txBody>
      </p:sp>
      <p:sp>
        <p:nvSpPr>
          <p:cNvPr id="4" name="Slide Number Placeholder 3"/>
          <p:cNvSpPr>
            <a:spLocks noGrp="1"/>
          </p:cNvSpPr>
          <p:nvPr>
            <p:ph type="sldNum" sz="quarter" idx="10"/>
          </p:nvPr>
        </p:nvSpPr>
        <p:spPr/>
        <p:txBody>
          <a:bodyPr/>
          <a:lstStyle/>
          <a:p>
            <a:fld id="{127D8EDB-ED7B-4043-97B7-5646C7D0F842}" type="slidenum">
              <a:rPr lang="en-US" smtClean="0"/>
              <a:t>2</a:t>
            </a:fld>
            <a:endParaRPr lang="en-US"/>
          </a:p>
        </p:txBody>
      </p:sp>
    </p:spTree>
    <p:extLst>
      <p:ext uri="{BB962C8B-B14F-4D97-AF65-F5344CB8AC3E}">
        <p14:creationId xmlns:p14="http://schemas.microsoft.com/office/powerpoint/2010/main" val="172415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1" kern="1200" dirty="0">
                <a:solidFill>
                  <a:schemeClr val="tx1"/>
                </a:solidFill>
                <a:effectLst/>
                <a:latin typeface="+mn-lt"/>
                <a:ea typeface="+mn-ea"/>
                <a:cs typeface="+mn-cs"/>
              </a:rPr>
              <a:t>Have students try explaining new examples.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Display Slides 3-4. Have students work to explain the scenarios on the slides about decomposer’s growth, movement, and function.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students discuss the scenarios with a partner and then discuss each as a class.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At this point in the unit, you will want to point out places where their explanations do not align with scientific explanations. </a:t>
            </a:r>
          </a:p>
        </p:txBody>
      </p:sp>
      <p:sp>
        <p:nvSpPr>
          <p:cNvPr id="4" name="Slide Number Placeholder 3"/>
          <p:cNvSpPr>
            <a:spLocks noGrp="1"/>
          </p:cNvSpPr>
          <p:nvPr>
            <p:ph type="sldNum" sz="quarter" idx="10"/>
          </p:nvPr>
        </p:nvSpPr>
        <p:spPr/>
        <p:txBody>
          <a:bodyPr/>
          <a:lstStyle/>
          <a:p>
            <a:fld id="{946B7EDE-1D34-AF43-A72F-F106018D4F39}" type="slidenum">
              <a:rPr lang="en-US" smtClean="0"/>
              <a:pPr/>
              <a:t>3</a:t>
            </a:fld>
            <a:endParaRPr lang="en-US"/>
          </a:p>
        </p:txBody>
      </p:sp>
    </p:spTree>
    <p:extLst>
      <p:ext uri="{BB962C8B-B14F-4D97-AF65-F5344CB8AC3E}">
        <p14:creationId xmlns:p14="http://schemas.microsoft.com/office/powerpoint/2010/main" val="2918796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1" kern="1200" dirty="0">
                <a:solidFill>
                  <a:schemeClr val="tx1"/>
                </a:solidFill>
                <a:effectLst/>
                <a:latin typeface="+mn-lt"/>
                <a:ea typeface="+mn-ea"/>
                <a:cs typeface="+mn-cs"/>
              </a:rPr>
              <a:t>Have students try explaining new examples.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Display Slides 3-4. Have students work to explain the scenarios on the slides about decomposer’s growth, movement, and function.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students discuss the scenarios with a partner and then discuss each as a class.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At this point in the unit, you will want to point out places where their explanations do not align with scientific explanations. </a:t>
            </a:r>
          </a:p>
        </p:txBody>
      </p:sp>
      <p:sp>
        <p:nvSpPr>
          <p:cNvPr id="4" name="Slide Number Placeholder 3"/>
          <p:cNvSpPr>
            <a:spLocks noGrp="1"/>
          </p:cNvSpPr>
          <p:nvPr>
            <p:ph type="sldNum" sz="quarter" idx="10"/>
          </p:nvPr>
        </p:nvSpPr>
        <p:spPr/>
        <p:txBody>
          <a:bodyPr/>
          <a:lstStyle/>
          <a:p>
            <a:fld id="{946B7EDE-1D34-AF43-A72F-F106018D4F39}" type="slidenum">
              <a:rPr lang="en-US" smtClean="0"/>
              <a:pPr/>
              <a:t>4</a:t>
            </a:fld>
            <a:endParaRPr lang="en-US"/>
          </a:p>
        </p:txBody>
      </p:sp>
    </p:spTree>
    <p:extLst>
      <p:ext uri="{BB962C8B-B14F-4D97-AF65-F5344CB8AC3E}">
        <p14:creationId xmlns:p14="http://schemas.microsoft.com/office/powerpoint/2010/main" val="515732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students compare decomposers, plants, and animals.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Display Slide 5 of the 6.3 Comparing Decomposers, Plants, and Animals PPT. Tell students they will be comparing what they learned about in the </a:t>
            </a:r>
            <a:r>
              <a:rPr lang="en-US" sz="1200" i="1" kern="1200" dirty="0">
                <a:solidFill>
                  <a:schemeClr val="tx1"/>
                </a:solidFill>
                <a:effectLst/>
                <a:latin typeface="+mn-lt"/>
                <a:ea typeface="+mn-ea"/>
                <a:cs typeface="+mn-cs"/>
              </a:rPr>
              <a:t>Plants</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Animals</a:t>
            </a:r>
            <a:r>
              <a:rPr lang="en-US" sz="1200" kern="1200" dirty="0">
                <a:solidFill>
                  <a:schemeClr val="tx1"/>
                </a:solidFill>
                <a:effectLst/>
                <a:latin typeface="+mn-lt"/>
                <a:ea typeface="+mn-ea"/>
                <a:cs typeface="+mn-cs"/>
              </a:rPr>
              <a:t> units with what they have learned about decomposers.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Pass out the 6.3 Comparing Decomposers, Plants, and Animals Worksheet to each student.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students complete the comparison individually or in pairs.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Students may need to look back at their Process Tools from </a:t>
            </a:r>
            <a:r>
              <a:rPr lang="en-US" sz="1200" i="1" kern="1200" dirty="0">
                <a:solidFill>
                  <a:schemeClr val="tx1"/>
                </a:solidFill>
                <a:effectLst/>
                <a:latin typeface="+mn-lt"/>
                <a:ea typeface="+mn-ea"/>
                <a:cs typeface="+mn-cs"/>
              </a:rPr>
              <a:t>Plants</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Animals</a:t>
            </a: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Display Slide 6 of the PPT to remind students that good answers to the questions about decomposers, plants, and animals should address each of the four numbered questions of the Three Questions 11 x 17 Poster (or Handout). </a:t>
            </a:r>
          </a:p>
        </p:txBody>
      </p:sp>
      <p:sp>
        <p:nvSpPr>
          <p:cNvPr id="4" name="Slide Number Placeholder 3"/>
          <p:cNvSpPr>
            <a:spLocks noGrp="1"/>
          </p:cNvSpPr>
          <p:nvPr>
            <p:ph type="sldNum" sz="quarter" idx="10"/>
          </p:nvPr>
        </p:nvSpPr>
        <p:spPr/>
        <p:txBody>
          <a:bodyPr/>
          <a:lstStyle/>
          <a:p>
            <a:fld id="{946B7EDE-1D34-AF43-A72F-F106018D4F39}" type="slidenum">
              <a:rPr lang="en-US" smtClean="0"/>
              <a:pPr/>
              <a:t>5</a:t>
            </a:fld>
            <a:endParaRPr lang="en-US"/>
          </a:p>
        </p:txBody>
      </p:sp>
    </p:spTree>
    <p:extLst>
      <p:ext uri="{BB962C8B-B14F-4D97-AF65-F5344CB8AC3E}">
        <p14:creationId xmlns:p14="http://schemas.microsoft.com/office/powerpoint/2010/main" val="703360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students compare decomposers, plants, and animals.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Display Slide 6 of the PPT to remind students that good answers to the questions about decomposers, plants, and animals should address each of the four numbered questions of the Three Questions 11 x 17 Poster (or Handout). </a:t>
            </a:r>
          </a:p>
        </p:txBody>
      </p:sp>
      <p:sp>
        <p:nvSpPr>
          <p:cNvPr id="4" name="Slide Number Placeholder 3"/>
          <p:cNvSpPr>
            <a:spLocks noGrp="1"/>
          </p:cNvSpPr>
          <p:nvPr>
            <p:ph type="sldNum" sz="quarter" idx="10"/>
          </p:nvPr>
        </p:nvSpPr>
        <p:spPr/>
        <p:txBody>
          <a:bodyPr/>
          <a:lstStyle/>
          <a:p>
            <a:fld id="{946B7EDE-1D34-AF43-A72F-F106018D4F39}" type="slidenum">
              <a:rPr lang="en-US" smtClean="0"/>
              <a:pPr/>
              <a:t>6</a:t>
            </a:fld>
            <a:endParaRPr lang="en-US"/>
          </a:p>
        </p:txBody>
      </p:sp>
    </p:spTree>
    <p:extLst>
      <p:ext uri="{BB962C8B-B14F-4D97-AF65-F5344CB8AC3E}">
        <p14:creationId xmlns:p14="http://schemas.microsoft.com/office/powerpoint/2010/main" val="1420371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Allow students to share their explanations with the class.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Display Slide 7 of the 6.3 Comparing Decomposers, Plants, and Animals PPT.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Go through the worksheet with the class and have students share their ideas. At this point in the unit, students should have scientifically correct explanations. Check that they are following the rules about matter and energy. </a:t>
            </a:r>
          </a:p>
        </p:txBody>
      </p:sp>
      <p:sp>
        <p:nvSpPr>
          <p:cNvPr id="4" name="Slide Number Placeholder 3"/>
          <p:cNvSpPr>
            <a:spLocks noGrp="1"/>
          </p:cNvSpPr>
          <p:nvPr>
            <p:ph type="sldNum" sz="quarter" idx="10"/>
          </p:nvPr>
        </p:nvSpPr>
        <p:spPr/>
        <p:txBody>
          <a:bodyPr/>
          <a:lstStyle/>
          <a:p>
            <a:fld id="{754EE964-B89B-4FE9-BE39-55957A3A45BE}" type="slidenum">
              <a:rPr lang="en-US" smtClean="0"/>
              <a:t>7</a:t>
            </a:fld>
            <a:endParaRPr lang="en-US"/>
          </a:p>
        </p:txBody>
      </p:sp>
    </p:spTree>
    <p:extLst>
      <p:ext uri="{BB962C8B-B14F-4D97-AF65-F5344CB8AC3E}">
        <p14:creationId xmlns:p14="http://schemas.microsoft.com/office/powerpoint/2010/main" val="12590791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pic>
        <p:nvPicPr>
          <p:cNvPr id="7" name="Picture 6" descr="C:\Documents and Settings\Craig Douglas\My Documents\for JJ\Carbon TIME\logo\Carbon TIME 1 line small.pn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8162" y="687134"/>
            <a:ext cx="2689225" cy="626110"/>
          </a:xfrm>
          <a:prstGeom prst="rect">
            <a:avLst/>
          </a:prstGeom>
          <a:noFill/>
          <a:ln>
            <a:noFill/>
          </a:ln>
        </p:spPr>
      </p:pic>
      <p:sp>
        <p:nvSpPr>
          <p:cNvPr id="9" name="TextBox 8"/>
          <p:cNvSpPr txBox="1"/>
          <p:nvPr userDrawn="1"/>
        </p:nvSpPr>
        <p:spPr>
          <a:xfrm>
            <a:off x="3366003" y="690424"/>
            <a:ext cx="2287787" cy="692497"/>
          </a:xfrm>
          <a:prstGeom prst="rect">
            <a:avLst/>
          </a:prstGeom>
          <a:noFill/>
        </p:spPr>
        <p:txBody>
          <a:bodyPr wrap="none" rtlCol="0">
            <a:spAutoFit/>
          </a:bodyPr>
          <a:lstStyle/>
          <a:p>
            <a:r>
              <a:rPr lang="en-US" sz="1300" i="1" kern="1200" dirty="0">
                <a:solidFill>
                  <a:schemeClr val="tx1"/>
                </a:solidFill>
                <a:effectLst/>
                <a:latin typeface="+mn-lt"/>
                <a:ea typeface="+mn-ea"/>
                <a:cs typeface="+mn-cs"/>
              </a:rPr>
              <a:t> </a:t>
            </a:r>
            <a:endParaRPr lang="en-US" sz="1300" kern="1200" dirty="0">
              <a:solidFill>
                <a:schemeClr val="tx1"/>
              </a:solidFill>
              <a:effectLst/>
              <a:latin typeface="+mn-lt"/>
              <a:ea typeface="+mn-ea"/>
              <a:cs typeface="+mn-cs"/>
            </a:endParaRPr>
          </a:p>
          <a:p>
            <a:r>
              <a:rPr lang="en-US" sz="1300" i="1" kern="1200" dirty="0">
                <a:solidFill>
                  <a:schemeClr val="tx1"/>
                </a:solidFill>
                <a:effectLst/>
                <a:latin typeface="+mn-lt"/>
                <a:ea typeface="+mn-ea"/>
                <a:cs typeface="+mn-cs"/>
              </a:rPr>
              <a:t>Environmental Literacy Project</a:t>
            </a:r>
            <a:br>
              <a:rPr lang="en-US" sz="1300" i="1" kern="1200" dirty="0">
                <a:solidFill>
                  <a:schemeClr val="tx1"/>
                </a:solidFill>
                <a:effectLst/>
                <a:latin typeface="+mn-lt"/>
                <a:ea typeface="+mn-ea"/>
                <a:cs typeface="+mn-cs"/>
              </a:rPr>
            </a:br>
            <a:r>
              <a:rPr lang="en-US" sz="1300" i="1" kern="1200" dirty="0">
                <a:solidFill>
                  <a:schemeClr val="tx1"/>
                </a:solidFill>
                <a:effectLst/>
                <a:latin typeface="+mn-lt"/>
                <a:ea typeface="+mn-ea"/>
                <a:cs typeface="+mn-cs"/>
              </a:rPr>
              <a:t>Michigan State University</a:t>
            </a:r>
            <a:r>
              <a:rPr lang="en-US" sz="1300" dirty="0">
                <a:effectLst/>
              </a:rPr>
              <a:t> </a:t>
            </a:r>
            <a:endParaRPr lang="en-US" sz="1300" dirty="0"/>
          </a:p>
        </p:txBody>
      </p:sp>
    </p:spTree>
    <p:extLst>
      <p:ext uri="{BB962C8B-B14F-4D97-AF65-F5344CB8AC3E}">
        <p14:creationId xmlns:p14="http://schemas.microsoft.com/office/powerpoint/2010/main" val="89051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256150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83201"/>
            <a:ext cx="2057400" cy="5642962"/>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483201"/>
            <a:ext cx="6019800" cy="5642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699412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504826"/>
            <a:ext cx="8229600" cy="49067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234009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1507476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3311187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124714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1372278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958504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55588"/>
            <a:ext cx="3008313" cy="97951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455588"/>
            <a:ext cx="5111750" cy="56705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752272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3510289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99240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491020"/>
            <a:ext cx="8229600" cy="490674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411574"/>
            <a:ext cx="2133600" cy="365125"/>
          </a:xfrm>
          <a:prstGeom prst="rect">
            <a:avLst/>
          </a:prstGeom>
        </p:spPr>
        <p:txBody>
          <a:bodyPr vert="horz" lIns="91440" tIns="45720" rIns="91440" bIns="45720" rtlCol="0" anchor="ctr"/>
          <a:lstStyle>
            <a:lvl1pPr algn="r">
              <a:defRPr sz="2000">
                <a:solidFill>
                  <a:schemeClr val="tx1">
                    <a:tint val="75000"/>
                  </a:schemeClr>
                </a:solidFill>
                <a:latin typeface="Arial" panose="020B0604020202020204" pitchFamily="34" charset="0"/>
                <a:cs typeface="Arial" panose="020B0604020202020204" pitchFamily="34" charset="0"/>
              </a:defRPr>
            </a:lvl1pPr>
          </a:lstStyle>
          <a:p>
            <a:fld id="{2BAAFF94-8111-A348-8301-1F63C1D0CE4E}" type="slidenum">
              <a:rPr lang="en-US" smtClean="0"/>
              <a:pPr/>
              <a:t>‹#›</a:t>
            </a:fld>
            <a:endParaRPr lang="en-US" dirty="0"/>
          </a:p>
        </p:txBody>
      </p:sp>
      <p:sp>
        <p:nvSpPr>
          <p:cNvPr id="9" name="Footer Placeholder 5"/>
          <p:cNvSpPr>
            <a:spLocks noGrp="1"/>
          </p:cNvSpPr>
          <p:nvPr>
            <p:ph type="ftr" sz="quarter" idx="3"/>
          </p:nvPr>
        </p:nvSpPr>
        <p:spPr>
          <a:xfrm>
            <a:off x="457200" y="6400800"/>
            <a:ext cx="5989674" cy="365125"/>
          </a:xfrm>
          <a:prstGeom prst="rect">
            <a:avLst/>
          </a:prstGeom>
        </p:spPr>
        <p:txBody>
          <a:bodyPr/>
          <a:lstStyle/>
          <a:p>
            <a:endParaRPr lang="en-US" dirty="0"/>
          </a:p>
        </p:txBody>
      </p:sp>
    </p:spTree>
    <p:extLst>
      <p:ext uri="{BB962C8B-B14F-4D97-AF65-F5344CB8AC3E}">
        <p14:creationId xmlns:p14="http://schemas.microsoft.com/office/powerpoint/2010/main" val="791356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130425"/>
            <a:ext cx="7772400" cy="14700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ea typeface="ＭＳ Ｐゴシック" charset="-128"/>
              <a:cs typeface="ＭＳ Ｐゴシック" charset="-128"/>
            </a:endParaRPr>
          </a:p>
        </p:txBody>
      </p:sp>
      <p:sp>
        <p:nvSpPr>
          <p:cNvPr id="7" name="Subtitle 2"/>
          <p:cNvSpPr txBox="1">
            <a:spLocks/>
          </p:cNvSpPr>
          <p:nvPr/>
        </p:nvSpPr>
        <p:spPr>
          <a:xfrm>
            <a:off x="1371600" y="3886200"/>
            <a:ext cx="6400800" cy="1752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solidFill>
                <a:srgbClr val="000000"/>
              </a:solidFill>
              <a:ea typeface="ＭＳ Ｐゴシック" charset="-128"/>
              <a:cs typeface="ＭＳ Ｐゴシック" charset="-128"/>
            </a:endParaRPr>
          </a:p>
        </p:txBody>
      </p:sp>
      <p:grpSp>
        <p:nvGrpSpPr>
          <p:cNvPr id="3" name="Group 2"/>
          <p:cNvGrpSpPr/>
          <p:nvPr/>
        </p:nvGrpSpPr>
        <p:grpSpPr>
          <a:xfrm>
            <a:off x="178036" y="294321"/>
            <a:ext cx="5954172" cy="684705"/>
            <a:chOff x="178036" y="294321"/>
            <a:chExt cx="5954172" cy="684705"/>
          </a:xfrm>
        </p:grpSpPr>
        <p:sp>
          <p:nvSpPr>
            <p:cNvPr id="6" name="TextBox 5"/>
            <p:cNvSpPr txBox="1"/>
            <p:nvPr/>
          </p:nvSpPr>
          <p:spPr>
            <a:xfrm>
              <a:off x="3003051" y="332695"/>
              <a:ext cx="3129157" cy="646331"/>
            </a:xfrm>
            <a:prstGeom prst="rect">
              <a:avLst/>
            </a:prstGeom>
            <a:noFill/>
          </p:spPr>
          <p:txBody>
            <a:bodyPr wrap="none" rtlCol="0">
              <a:spAutoFit/>
            </a:bodyPr>
            <a:lstStyle/>
            <a:p>
              <a:r>
                <a:rPr lang="en-US" sz="1200" i="1" dirty="0"/>
                <a:t>Carbon: Transformations in Matter and Energy</a:t>
              </a:r>
            </a:p>
            <a:p>
              <a:r>
                <a:rPr lang="en-US" sz="1200" i="1" dirty="0"/>
                <a:t>Environmental Literacy Project</a:t>
              </a:r>
              <a:br>
                <a:rPr lang="en-US" sz="1200" i="1" dirty="0"/>
              </a:br>
              <a:r>
                <a:rPr lang="en-US" sz="1200" i="1" dirty="0"/>
                <a:t>Michigan State University</a:t>
              </a:r>
              <a:r>
                <a:rPr lang="en-US" sz="1200" dirty="0">
                  <a:effectLst/>
                </a:rPr>
                <a:t> </a:t>
              </a:r>
              <a:endParaRPr lang="en-US" sz="1600" dirty="0"/>
            </a:p>
          </p:txBody>
        </p:sp>
        <p:pic>
          <p:nvPicPr>
            <p:cNvPr id="2" name="Picture 1" descr="Carbon TIME 1 line smal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036" y="294321"/>
              <a:ext cx="2831104" cy="643007"/>
            </a:xfrm>
            <a:prstGeom prst="rect">
              <a:avLst/>
            </a:prstGeom>
          </p:spPr>
        </p:pic>
      </p:grpSp>
      <p:sp>
        <p:nvSpPr>
          <p:cNvPr id="12" name="Title 11"/>
          <p:cNvSpPr>
            <a:spLocks noGrp="1"/>
          </p:cNvSpPr>
          <p:nvPr>
            <p:ph type="title"/>
          </p:nvPr>
        </p:nvSpPr>
        <p:spPr>
          <a:xfrm>
            <a:off x="457200" y="1385384"/>
            <a:ext cx="8229600" cy="2500815"/>
          </a:xfrm>
        </p:spPr>
        <p:txBody>
          <a:bodyPr>
            <a:normAutofit/>
          </a:bodyPr>
          <a:lstStyle/>
          <a:p>
            <a:r>
              <a:rPr lang="en-US" i="1" dirty="0">
                <a:cs typeface="Arial"/>
              </a:rPr>
              <a:t>Decomposers </a:t>
            </a:r>
            <a:r>
              <a:rPr lang="en-US" dirty="0">
                <a:cs typeface="Arial"/>
              </a:rPr>
              <a:t>Unit</a:t>
            </a:r>
            <a:br>
              <a:rPr lang="en-US" dirty="0">
                <a:cs typeface="Arial"/>
              </a:rPr>
            </a:br>
            <a:r>
              <a:rPr lang="en-US" dirty="0">
                <a:cs typeface="Arial"/>
              </a:rPr>
              <a:t>Activity 6.3 Comparing Decomposers, Plants, and Animals</a:t>
            </a:r>
          </a:p>
        </p:txBody>
      </p:sp>
      <p:pic>
        <p:nvPicPr>
          <p:cNvPr id="9" name="Picture 8" descr="aerobic bacteriu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6056" y="937328"/>
            <a:ext cx="637930" cy="568377"/>
          </a:xfrm>
          <a:prstGeom prst="rect">
            <a:avLst/>
          </a:prstGeom>
        </p:spPr>
      </p:pic>
      <p:pic>
        <p:nvPicPr>
          <p:cNvPr id="13" name="Picture 12" descr="aerobic bacteriu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202676">
            <a:off x="7947511" y="1298200"/>
            <a:ext cx="637930" cy="568377"/>
          </a:xfrm>
          <a:prstGeom prst="rect">
            <a:avLst/>
          </a:prstGeom>
        </p:spPr>
      </p:pic>
      <p:pic>
        <p:nvPicPr>
          <p:cNvPr id="14" name="Picture 13" descr="aerobic bacteriu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73117">
            <a:off x="6895832" y="1072552"/>
            <a:ext cx="637930" cy="568377"/>
          </a:xfrm>
          <a:prstGeom prst="rect">
            <a:avLst/>
          </a:prstGeom>
        </p:spPr>
      </p:pic>
      <p:pic>
        <p:nvPicPr>
          <p:cNvPr id="16" name="Picture 15" descr="mold0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8914" y="4218980"/>
            <a:ext cx="2275959" cy="1435757"/>
          </a:xfrm>
          <a:prstGeom prst="rect">
            <a:avLst/>
          </a:prstGeom>
        </p:spPr>
      </p:pic>
      <p:pic>
        <p:nvPicPr>
          <p:cNvPr id="17" name="Picture 16" descr="mushroom lin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32208" y="4114721"/>
            <a:ext cx="2493390" cy="2280620"/>
          </a:xfrm>
          <a:prstGeom prst="rect">
            <a:avLst/>
          </a:prstGeom>
        </p:spPr>
      </p:pic>
      <p:pic>
        <p:nvPicPr>
          <p:cNvPr id="18" name="Picture 17" descr="shelf fungus.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 y="4218980"/>
            <a:ext cx="2364380" cy="1878387"/>
          </a:xfrm>
          <a:prstGeom prst="rect">
            <a:avLst/>
          </a:prstGeom>
        </p:spPr>
      </p:pic>
      <p:sp>
        <p:nvSpPr>
          <p:cNvPr id="5" name="Slide Number Placeholder 4">
            <a:extLst>
              <a:ext uri="{FF2B5EF4-FFF2-40B4-BE49-F238E27FC236}">
                <a16:creationId xmlns:a16="http://schemas.microsoft.com/office/drawing/2014/main" id="{C0C54154-AF11-4CC1-B412-7D4E8429F921}"/>
              </a:ext>
            </a:extLst>
          </p:cNvPr>
          <p:cNvSpPr>
            <a:spLocks noGrp="1"/>
          </p:cNvSpPr>
          <p:nvPr>
            <p:ph type="sldNum" sz="quarter" idx="12"/>
          </p:nvPr>
        </p:nvSpPr>
        <p:spPr/>
        <p:txBody>
          <a:bodyPr/>
          <a:lstStyle/>
          <a:p>
            <a:fld id="{D3A1C050-F6FE-0E43-A9D0-F8EEADE3D1E4}" type="slidenum">
              <a:rPr lang="en-US" smtClean="0"/>
              <a:pPr/>
              <a:t>1</a:t>
            </a:fld>
            <a:endParaRPr lang="en-US"/>
          </a:p>
        </p:txBody>
      </p:sp>
    </p:spTree>
    <p:extLst>
      <p:ext uri="{BB962C8B-B14F-4D97-AF65-F5344CB8AC3E}">
        <p14:creationId xmlns:p14="http://schemas.microsoft.com/office/powerpoint/2010/main" val="4234168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Map</a:t>
            </a:r>
          </a:p>
        </p:txBody>
      </p:sp>
      <p:sp>
        <p:nvSpPr>
          <p:cNvPr id="4" name="Slide Number Placeholder 3"/>
          <p:cNvSpPr>
            <a:spLocks noGrp="1"/>
          </p:cNvSpPr>
          <p:nvPr>
            <p:ph type="sldNum" sz="quarter" idx="4294967295"/>
          </p:nvPr>
        </p:nvSpPr>
        <p:spPr>
          <a:xfrm>
            <a:off x="6553200" y="6411913"/>
            <a:ext cx="2133600" cy="365125"/>
          </a:xfrm>
          <a:prstGeom prst="rect">
            <a:avLst/>
          </a:prstGeom>
        </p:spPr>
        <p:txBody>
          <a:bodyPr/>
          <a:lstStyle/>
          <a:p>
            <a:pPr>
              <a:defRPr/>
            </a:pPr>
            <a:fld id="{D07E269F-9726-44B7-92E4-7A50054E190B}" type="slidenum">
              <a:rPr lang="en-US" smtClean="0">
                <a:solidFill>
                  <a:prstClr val="black">
                    <a:tint val="75000"/>
                  </a:prstClr>
                </a:solidFill>
              </a:rPr>
              <a:pPr>
                <a:defRPr/>
              </a:pPr>
              <a:t>2</a:t>
            </a:fld>
            <a:endParaRPr lang="en-US">
              <a:solidFill>
                <a:prstClr val="black">
                  <a:tint val="75000"/>
                </a:prstClr>
              </a:solidFill>
            </a:endParaRPr>
          </a:p>
        </p:txBody>
      </p:sp>
      <p:pic>
        <p:nvPicPr>
          <p:cNvPr id="7" name="Content Placeholder 6">
            <a:extLst>
              <a:ext uri="{FF2B5EF4-FFF2-40B4-BE49-F238E27FC236}">
                <a16:creationId xmlns:a16="http://schemas.microsoft.com/office/drawing/2014/main" id="{BE15E194-D68B-A74F-BADC-84CB794FD525}"/>
              </a:ext>
            </a:extLst>
          </p:cNvPr>
          <p:cNvPicPr>
            <a:picLocks noGrp="1" noChangeAspect="1"/>
          </p:cNvPicPr>
          <p:nvPr>
            <p:ph idx="1"/>
          </p:nvPr>
        </p:nvPicPr>
        <p:blipFill>
          <a:blip r:embed="rId3"/>
          <a:stretch>
            <a:fillRect/>
          </a:stretch>
        </p:blipFill>
        <p:spPr>
          <a:xfrm>
            <a:off x="282103" y="1640089"/>
            <a:ext cx="8229600" cy="4594302"/>
          </a:xfrm>
        </p:spPr>
      </p:pic>
      <p:sp>
        <p:nvSpPr>
          <p:cNvPr id="8" name="Oval Callout 7"/>
          <p:cNvSpPr>
            <a:spLocks noChangeArrowheads="1"/>
          </p:cNvSpPr>
          <p:nvPr/>
        </p:nvSpPr>
        <p:spPr bwMode="auto">
          <a:xfrm rot="6880210">
            <a:off x="7947437" y="1782613"/>
            <a:ext cx="1057275" cy="1002972"/>
          </a:xfrm>
          <a:prstGeom prst="wedgeEllipseCallout">
            <a:avLst>
              <a:gd name="adj1" fmla="val 164834"/>
              <a:gd name="adj2" fmla="val -13295"/>
            </a:avLst>
          </a:prstGeom>
          <a:solidFill>
            <a:schemeClr val="tx1">
              <a:lumMod val="65000"/>
              <a:lumOff val="35000"/>
            </a:schemeClr>
          </a:solidFill>
          <a:ln w="9525">
            <a:solidFill>
              <a:schemeClr val="tx1">
                <a:lumMod val="50000"/>
                <a:lumOff val="50000"/>
              </a:schemeClr>
            </a:solidFill>
            <a:miter lim="800000"/>
            <a:headEnd/>
            <a:tailEnd/>
          </a:ln>
          <a:effectLst>
            <a:outerShdw blurRad="40000" dist="23000" dir="5400000" rotWithShape="0">
              <a:srgbClr val="000000">
                <a:alpha val="34999"/>
              </a:srgbClr>
            </a:outerShdw>
          </a:effectLst>
        </p:spPr>
        <p:txBody>
          <a:bodyPr rot="0" vert="horz" wrap="square" lIns="91440" tIns="45720" rIns="91440" bIns="45720" anchor="ctr" anchorCtr="0" upright="1">
            <a:noAutofit/>
          </a:bodyPr>
          <a:lstStyle/>
          <a:p>
            <a:pPr marL="0" marR="0" algn="ctr">
              <a:spcBef>
                <a:spcPts val="0"/>
              </a:spcBef>
              <a:spcAft>
                <a:spcPts val="0"/>
              </a:spcAft>
            </a:pPr>
            <a:r>
              <a:rPr lang="en-US" sz="1200" dirty="0">
                <a:solidFill>
                  <a:srgbClr val="FFFFFF"/>
                </a:solidFill>
                <a:effectLst/>
                <a:latin typeface="Helvetica Neue" charset="0"/>
                <a:ea typeface="Times New Roman" charset="0"/>
                <a:cs typeface="Times New Roman" charset="0"/>
              </a:rPr>
              <a:t>You are here</a:t>
            </a:r>
            <a:endParaRPr lang="en-US" sz="1200" dirty="0">
              <a:effectLst/>
              <a:latin typeface="Helvetica Neue" charset="0"/>
              <a:ea typeface="Times New Roman" charset="0"/>
              <a:cs typeface="Times New Roman" charset="0"/>
            </a:endParaRPr>
          </a:p>
        </p:txBody>
      </p:sp>
    </p:spTree>
    <p:extLst>
      <p:ext uri="{BB962C8B-B14F-4D97-AF65-F5344CB8AC3E}">
        <p14:creationId xmlns:p14="http://schemas.microsoft.com/office/powerpoint/2010/main" val="17004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Scenarios of Decomposer Growth, Movement, and Functioning</a:t>
            </a:r>
          </a:p>
        </p:txBody>
      </p:sp>
      <p:sp>
        <p:nvSpPr>
          <p:cNvPr id="4" name="Slide Number Placeholder 3"/>
          <p:cNvSpPr>
            <a:spLocks noGrp="1"/>
          </p:cNvSpPr>
          <p:nvPr>
            <p:ph type="sldNum" sz="quarter" idx="12"/>
          </p:nvPr>
        </p:nvSpPr>
        <p:spPr/>
        <p:txBody>
          <a:bodyPr/>
          <a:lstStyle/>
          <a:p>
            <a:fld id="{D3A1C050-F6FE-0E43-A9D0-F8EEADE3D1E4}" type="slidenum">
              <a:rPr lang="en-US" smtClean="0"/>
              <a:pPr/>
              <a:t>3</a:t>
            </a:fld>
            <a:endParaRPr lang="en-US"/>
          </a:p>
        </p:txBody>
      </p:sp>
      <p:sp>
        <p:nvSpPr>
          <p:cNvPr id="3" name="TextBox 2"/>
          <p:cNvSpPr txBox="1"/>
          <p:nvPr/>
        </p:nvSpPr>
        <p:spPr>
          <a:xfrm>
            <a:off x="339436" y="1662132"/>
            <a:ext cx="8158080" cy="5262979"/>
          </a:xfrm>
          <a:prstGeom prst="rect">
            <a:avLst/>
          </a:prstGeom>
          <a:noFill/>
        </p:spPr>
        <p:txBody>
          <a:bodyPr wrap="square" rtlCol="0">
            <a:spAutoFit/>
          </a:bodyPr>
          <a:lstStyle/>
          <a:p>
            <a:pPr marL="342900" indent="-342900">
              <a:buAutoNum type="arabicPeriod"/>
            </a:pPr>
            <a:r>
              <a:rPr lang="en-US" sz="2800" dirty="0"/>
              <a:t>A pile of leaves sits for a few weeks. If you put your hand on the leaf pile, it feels warm. Where did the heat come from?</a:t>
            </a:r>
          </a:p>
          <a:p>
            <a:pPr marL="342900" indent="-342900">
              <a:buFontTx/>
              <a:buAutoNum type="arabicPeriod"/>
            </a:pPr>
            <a:r>
              <a:rPr lang="en-US" sz="2800" dirty="0"/>
              <a:t>An apple is left to sit on a back porch accidentally. After a week, the apple is much smaller. What happened to the matter that used to be part of the apple?</a:t>
            </a:r>
          </a:p>
          <a:p>
            <a:pPr marL="342900" indent="-342900">
              <a:buAutoNum type="arabicPeriod"/>
            </a:pPr>
            <a:r>
              <a:rPr lang="en-US" sz="2800" dirty="0"/>
              <a:t>A stand of mushrooms shoot up around the base of a large tree. Where did the mushrooms get the energy they needed to push themselves out of the leaf litter?</a:t>
            </a:r>
          </a:p>
          <a:p>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Scenarios</a:t>
            </a:r>
          </a:p>
        </p:txBody>
      </p:sp>
      <p:sp>
        <p:nvSpPr>
          <p:cNvPr id="4" name="Slide Number Placeholder 3"/>
          <p:cNvSpPr>
            <a:spLocks noGrp="1"/>
          </p:cNvSpPr>
          <p:nvPr>
            <p:ph type="sldNum" sz="quarter" idx="12"/>
          </p:nvPr>
        </p:nvSpPr>
        <p:spPr/>
        <p:txBody>
          <a:bodyPr/>
          <a:lstStyle/>
          <a:p>
            <a:fld id="{D3A1C050-F6FE-0E43-A9D0-F8EEADE3D1E4}" type="slidenum">
              <a:rPr lang="en-US" smtClean="0"/>
              <a:pPr/>
              <a:t>4</a:t>
            </a:fld>
            <a:endParaRPr lang="en-US"/>
          </a:p>
        </p:txBody>
      </p:sp>
      <p:sp>
        <p:nvSpPr>
          <p:cNvPr id="6" name="TextBox 5"/>
          <p:cNvSpPr txBox="1"/>
          <p:nvPr/>
        </p:nvSpPr>
        <p:spPr>
          <a:xfrm>
            <a:off x="457200" y="1642558"/>
            <a:ext cx="8229600" cy="4678204"/>
          </a:xfrm>
          <a:prstGeom prst="rect">
            <a:avLst/>
          </a:prstGeom>
          <a:noFill/>
        </p:spPr>
        <p:txBody>
          <a:bodyPr wrap="square" rtlCol="0">
            <a:spAutoFit/>
          </a:bodyPr>
          <a:lstStyle/>
          <a:p>
            <a:r>
              <a:rPr lang="en-US" sz="2800" dirty="0"/>
              <a:t>4. Millions of bacteria live on the tip of your finger. They multiply quickly. Where do they get the material to make new cells? </a:t>
            </a:r>
          </a:p>
          <a:p>
            <a:endParaRPr lang="en-US" sz="2800" dirty="0"/>
          </a:p>
          <a:p>
            <a:r>
              <a:rPr lang="en-US" sz="2800" dirty="0"/>
              <a:t>5. A container of leftover macaroni and cheese is left in a refrigerator for a long time. A layer of mold grows on top of the food. When you open the container, the inside of the lid is covered with water. Where did the water come from?</a:t>
            </a:r>
          </a:p>
          <a:p>
            <a:endParaRPr lang="en-US" sz="2800" dirty="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Comparing Decomposers, Plants, and Animals</a:t>
            </a:r>
          </a:p>
        </p:txBody>
      </p:sp>
      <p:sp>
        <p:nvSpPr>
          <p:cNvPr id="4" name="Slide Number Placeholder 3"/>
          <p:cNvSpPr>
            <a:spLocks noGrp="1"/>
          </p:cNvSpPr>
          <p:nvPr>
            <p:ph type="sldNum" sz="quarter" idx="12"/>
          </p:nvPr>
        </p:nvSpPr>
        <p:spPr/>
        <p:txBody>
          <a:bodyPr/>
          <a:lstStyle/>
          <a:p>
            <a:fld id="{D3A1C050-F6FE-0E43-A9D0-F8EEADE3D1E4}" type="slidenum">
              <a:rPr lang="en-US" smtClean="0"/>
              <a:pPr/>
              <a:t>5</a:t>
            </a:fld>
            <a:endParaRPr lang="en-US"/>
          </a:p>
        </p:txBody>
      </p:sp>
      <p:sp>
        <p:nvSpPr>
          <p:cNvPr id="6" name="TextBox 5"/>
          <p:cNvSpPr txBox="1"/>
          <p:nvPr/>
        </p:nvSpPr>
        <p:spPr>
          <a:xfrm>
            <a:off x="457200" y="2013806"/>
            <a:ext cx="3122908" cy="3477875"/>
          </a:xfrm>
          <a:prstGeom prst="rect">
            <a:avLst/>
          </a:prstGeom>
          <a:noFill/>
        </p:spPr>
        <p:txBody>
          <a:bodyPr wrap="square" rtlCol="0">
            <a:spAutoFit/>
          </a:bodyPr>
          <a:lstStyle/>
          <a:p>
            <a:r>
              <a:rPr lang="en-US" sz="2200" dirty="0"/>
              <a:t>Use what you learned in Decomposers, Plants, and Animals to trace carbon atoms in decomposers, plants, and animals.</a:t>
            </a:r>
          </a:p>
          <a:p>
            <a:pPr marL="342900" indent="-342900">
              <a:buFont typeface="Arial" charset="0"/>
              <a:buChar char="•"/>
            </a:pPr>
            <a:r>
              <a:rPr lang="en-US" sz="2200" dirty="0"/>
              <a:t>You may want to look back at your Process Tools from </a:t>
            </a:r>
            <a:r>
              <a:rPr lang="en-US" sz="2200" i="1" dirty="0"/>
              <a:t>Decomposers</a:t>
            </a:r>
            <a:r>
              <a:rPr lang="en-US" sz="2200" dirty="0"/>
              <a:t>, </a:t>
            </a:r>
            <a:r>
              <a:rPr lang="en-US" sz="2200" i="1" dirty="0"/>
              <a:t>Plants</a:t>
            </a:r>
            <a:r>
              <a:rPr lang="en-US" sz="2200" dirty="0"/>
              <a:t>, and </a:t>
            </a:r>
            <a:r>
              <a:rPr lang="en-US" sz="2200" i="1" dirty="0"/>
              <a:t>Animals</a:t>
            </a:r>
            <a:r>
              <a:rPr lang="en-US" sz="2200" dirty="0"/>
              <a:t>. </a:t>
            </a:r>
          </a:p>
        </p:txBody>
      </p:sp>
      <p:pic>
        <p:nvPicPr>
          <p:cNvPr id="5" name="Picture 4">
            <a:extLst>
              <a:ext uri="{FF2B5EF4-FFF2-40B4-BE49-F238E27FC236}">
                <a16:creationId xmlns:a16="http://schemas.microsoft.com/office/drawing/2014/main" id="{6EAF7A90-47C4-C941-8D02-CBF7A95F8D39}"/>
              </a:ext>
            </a:extLst>
          </p:cNvPr>
          <p:cNvPicPr>
            <a:picLocks noChangeAspect="1"/>
          </p:cNvPicPr>
          <p:nvPr/>
        </p:nvPicPr>
        <p:blipFill>
          <a:blip r:embed="rId3"/>
          <a:stretch>
            <a:fillRect/>
          </a:stretch>
        </p:blipFill>
        <p:spPr>
          <a:xfrm>
            <a:off x="3643818" y="2013806"/>
            <a:ext cx="5078650" cy="3113433"/>
          </a:xfrm>
          <a:prstGeom prst="rect">
            <a:avLst/>
          </a:prstGeom>
          <a:ln>
            <a:solidFill>
              <a:schemeClr val="tx1"/>
            </a:solidFill>
          </a:ln>
        </p:spPr>
      </p:pic>
    </p:spTree>
    <p:extLst>
      <p:ext uri="{BB962C8B-B14F-4D97-AF65-F5344CB8AC3E}">
        <p14:creationId xmlns:p14="http://schemas.microsoft.com/office/powerpoint/2010/main" val="1095568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9"/>
          <p:cNvSpPr>
            <a:spLocks noChangeArrowheads="1"/>
          </p:cNvSpPr>
          <p:nvPr/>
        </p:nvSpPr>
        <p:spPr bwMode="auto">
          <a:xfrm>
            <a:off x="152400" y="15240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0"/>
          <p:cNvSpPr>
            <a:spLocks noChangeArrowheads="1"/>
          </p:cNvSpPr>
          <p:nvPr/>
        </p:nvSpPr>
        <p:spPr bwMode="auto">
          <a:xfrm>
            <a:off x="200871" y="718209"/>
            <a:ext cx="8686800"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Answer each of the questions (numbered 1-4) below to explain how matter and energy move and change in a system.  Note that matter movement is addressed at both the beginning (1) and end (4) of your explanation.</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62" name="Picture 5"/>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47899" y="1229797"/>
            <a:ext cx="4572000" cy="1462910"/>
          </a:xfrm>
          <a:prstGeom prst="rect">
            <a:avLst/>
          </a:prstGeom>
          <a:noFill/>
          <a:extLst>
            <a:ext uri="{909E8E84-426E-40dd-AFC4-6F175D3DCCD1}">
              <a14:hiddenFill xmlns="" xmlns:a14="http://schemas.microsoft.com/office/drawing/2010/main">
                <a:solidFill>
                  <a:srgbClr val="FFFFFF"/>
                </a:solidFill>
              </a14:hiddenFill>
            </a:ext>
          </a:extLst>
        </p:spPr>
      </p:pic>
      <p:pic>
        <p:nvPicPr>
          <p:cNvPr id="63"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97269" y="1142353"/>
            <a:ext cx="1963430" cy="1831975"/>
          </a:xfrm>
          <a:prstGeom prst="rect">
            <a:avLst/>
          </a:prstGeom>
          <a:noFill/>
          <a:extLst>
            <a:ext uri="{909E8E84-426E-40dd-AFC4-6F175D3DCCD1}">
              <a14:hiddenFill xmlns="" xmlns:a14="http://schemas.microsoft.com/office/drawing/2010/main">
                <a:solidFill>
                  <a:srgbClr val="FFFFFF"/>
                </a:solidFill>
              </a14:hiddenFill>
            </a:ext>
          </a:extLst>
        </p:spPr>
      </p:pic>
      <p:pic>
        <p:nvPicPr>
          <p:cNvPr id="64" name="Picture 7"/>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628662">
            <a:off x="6034452" y="1078225"/>
            <a:ext cx="2004538" cy="2135407"/>
          </a:xfrm>
          <a:prstGeom prst="rect">
            <a:avLst/>
          </a:prstGeom>
          <a:noFill/>
          <a:extLst>
            <a:ext uri="{909E8E84-426E-40dd-AFC4-6F175D3DCCD1}">
              <a14:hiddenFill xmlns="" xmlns:a14="http://schemas.microsoft.com/office/drawing/2010/main">
                <a:solidFill>
                  <a:srgbClr val="FFFFFF"/>
                </a:solidFill>
              </a14:hiddenFill>
            </a:ext>
          </a:extLst>
        </p:spPr>
      </p:pic>
      <p:pic>
        <p:nvPicPr>
          <p:cNvPr id="56" name="Picture 5"/>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47899" y="3072680"/>
            <a:ext cx="4572000" cy="1462910"/>
          </a:xfrm>
          <a:prstGeom prst="rect">
            <a:avLst/>
          </a:prstGeom>
          <a:noFill/>
          <a:extLst>
            <a:ext uri="{909E8E84-426E-40dd-AFC4-6F175D3DCCD1}">
              <a14:hiddenFill xmlns="" xmlns:a14="http://schemas.microsoft.com/office/drawing/2010/main">
                <a:solidFill>
                  <a:srgbClr val="FFFFFF"/>
                </a:solidFill>
              </a14:hiddenFill>
            </a:ext>
          </a:extLst>
        </p:spPr>
      </p:pic>
      <p:pic>
        <p:nvPicPr>
          <p:cNvPr id="57"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97269" y="2985236"/>
            <a:ext cx="1963430" cy="1831975"/>
          </a:xfrm>
          <a:prstGeom prst="rect">
            <a:avLst/>
          </a:prstGeom>
          <a:noFill/>
          <a:extLst>
            <a:ext uri="{909E8E84-426E-40dd-AFC4-6F175D3DCCD1}">
              <a14:hiddenFill xmlns="" xmlns:a14="http://schemas.microsoft.com/office/drawing/2010/main">
                <a:solidFill>
                  <a:srgbClr val="FFFFFF"/>
                </a:solidFill>
              </a14:hiddenFill>
            </a:ext>
          </a:extLst>
        </p:spPr>
      </p:pic>
      <p:pic>
        <p:nvPicPr>
          <p:cNvPr id="58" name="Picture 7"/>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628662">
            <a:off x="6034452" y="2921108"/>
            <a:ext cx="2004538" cy="2135407"/>
          </a:xfrm>
          <a:prstGeom prst="rect">
            <a:avLst/>
          </a:prstGeom>
          <a:noFill/>
          <a:extLst>
            <a:ext uri="{909E8E84-426E-40dd-AFC4-6F175D3DCCD1}">
              <a14:hiddenFill xmlns="" xmlns:a14="http://schemas.microsoft.com/office/drawing/2010/main">
                <a:solidFill>
                  <a:srgbClr val="FFFFFF"/>
                </a:solidFill>
              </a14:hiddenFill>
            </a:ext>
          </a:extLst>
        </p:spPr>
      </p:pic>
      <p:pic>
        <p:nvPicPr>
          <p:cNvPr id="65" name="Picture 5"/>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2247899" y="4963140"/>
            <a:ext cx="4572000" cy="1462910"/>
          </a:xfrm>
          <a:prstGeom prst="rect">
            <a:avLst/>
          </a:prstGeom>
          <a:noFill/>
          <a:extLst>
            <a:ext uri="{909E8E84-426E-40dd-AFC4-6F175D3DCCD1}">
              <a14:hiddenFill xmlns="" xmlns:a14="http://schemas.microsoft.com/office/drawing/2010/main">
                <a:solidFill>
                  <a:srgbClr val="FFFFFF"/>
                </a:solidFill>
              </a14:hiddenFill>
            </a:ext>
          </a:extLst>
        </p:spPr>
      </p:pic>
      <p:pic>
        <p:nvPicPr>
          <p:cNvPr id="66" name="Picture 6"/>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1097269" y="4875696"/>
            <a:ext cx="1963430" cy="1831975"/>
          </a:xfrm>
          <a:prstGeom prst="rect">
            <a:avLst/>
          </a:prstGeom>
          <a:noFill/>
          <a:extLst>
            <a:ext uri="{909E8E84-426E-40dd-AFC4-6F175D3DCCD1}">
              <a14:hiddenFill xmlns="" xmlns:a14="http://schemas.microsoft.com/office/drawing/2010/main">
                <a:solidFill>
                  <a:srgbClr val="FFFFFF"/>
                </a:solidFill>
              </a14:hiddenFill>
            </a:ext>
          </a:extLst>
        </p:spPr>
      </p:pic>
      <p:pic>
        <p:nvPicPr>
          <p:cNvPr id="67" name="Picture 7"/>
          <p:cNvPicPr>
            <a:picLocks noChangeAspect="1" noChangeArrowheads="1"/>
          </p:cNvPicPr>
          <p:nvPr/>
        </p:nvPicPr>
        <p:blipFill>
          <a:blip r:embed="rId8" cstate="screen">
            <a:extLst>
              <a:ext uri="{28A0092B-C50C-407E-A947-70E740481C1C}">
                <a14:useLocalDpi xmlns:a14="http://schemas.microsoft.com/office/drawing/2010/main"/>
              </a:ext>
            </a:extLst>
          </a:blip>
          <a:stretch>
            <a:fillRect/>
          </a:stretch>
        </p:blipFill>
        <p:spPr bwMode="auto">
          <a:xfrm rot="628662">
            <a:off x="6055237" y="4811795"/>
            <a:ext cx="2004538" cy="2134953"/>
          </a:xfrm>
          <a:prstGeom prst="rect">
            <a:avLst/>
          </a:prstGeom>
          <a:noFill/>
          <a:extLst>
            <a:ext uri="{909E8E84-426E-40dd-AFC4-6F175D3DCCD1}">
              <a14:hiddenFill xmlns="" xmlns:a14="http://schemas.microsoft.com/office/drawing/2010/main">
                <a:solidFill>
                  <a:srgbClr val="FFFFFF"/>
                </a:solidFill>
              </a14:hiddenFill>
            </a:ext>
          </a:extLst>
        </p:spPr>
      </p:pic>
      <p:sp>
        <p:nvSpPr>
          <p:cNvPr id="19" name="Text Box 16"/>
          <p:cNvSpPr txBox="1"/>
          <p:nvPr/>
        </p:nvSpPr>
        <p:spPr>
          <a:xfrm>
            <a:off x="6286498" y="3072679"/>
            <a:ext cx="1828800" cy="200494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300"/>
              </a:spcAft>
            </a:pPr>
            <a:r>
              <a:rPr lang="en-US" sz="1100" b="1" dirty="0">
                <a:effectLst/>
                <a:latin typeface="+mj-lt"/>
                <a:ea typeface="Times New Roman"/>
                <a:cs typeface="Arial" pitchFamily="34" charset="0"/>
              </a:rPr>
              <a:t>Evidence We </a:t>
            </a:r>
            <a:br>
              <a:rPr lang="en-US" sz="1100" b="1" dirty="0">
                <a:effectLst/>
                <a:latin typeface="+mj-lt"/>
                <a:ea typeface="Times New Roman"/>
                <a:cs typeface="Arial" pitchFamily="34" charset="0"/>
              </a:rPr>
            </a:br>
            <a:r>
              <a:rPr lang="en-US" sz="1100" b="1" dirty="0">
                <a:effectLst/>
                <a:latin typeface="+mj-lt"/>
                <a:ea typeface="Times New Roman"/>
                <a:cs typeface="Arial" pitchFamily="34" charset="0"/>
              </a:rPr>
              <a:t>Can Observe</a:t>
            </a:r>
            <a:endParaRPr lang="en-US" sz="1100" dirty="0">
              <a:effectLst/>
              <a:latin typeface="+mj-lt"/>
              <a:ea typeface="Calibri"/>
              <a:cs typeface="Arial" pitchFamily="34" charset="0"/>
            </a:endParaRPr>
          </a:p>
          <a:p>
            <a:pPr marL="0" marR="0">
              <a:lnSpc>
                <a:spcPct val="115000"/>
              </a:lnSpc>
              <a:spcBef>
                <a:spcPts val="0"/>
              </a:spcBef>
              <a:spcAft>
                <a:spcPts val="300"/>
              </a:spcAft>
            </a:pPr>
            <a:r>
              <a:rPr lang="en-US" sz="800" dirty="0">
                <a:effectLst/>
                <a:latin typeface="+mj-lt"/>
                <a:ea typeface="Times New Roman"/>
                <a:cs typeface="Arial" pitchFamily="34" charset="0"/>
              </a:rPr>
              <a:t>BTB can indicate CO</a:t>
            </a:r>
            <a:r>
              <a:rPr lang="en-US" sz="800" baseline="-25000" dirty="0">
                <a:effectLst/>
                <a:latin typeface="+mj-lt"/>
                <a:ea typeface="Times New Roman"/>
                <a:cs typeface="Arial" pitchFamily="34" charset="0"/>
              </a:rPr>
              <a:t>2</a:t>
            </a:r>
            <a:r>
              <a:rPr lang="en-US" sz="800" dirty="0">
                <a:effectLst/>
                <a:latin typeface="+mj-lt"/>
                <a:ea typeface="Times New Roman"/>
                <a:cs typeface="Arial" pitchFamily="34" charset="0"/>
              </a:rPr>
              <a:t> in the air.</a:t>
            </a:r>
            <a:endParaRPr lang="en-US" sz="800" dirty="0">
              <a:effectLst/>
              <a:latin typeface="+mj-lt"/>
              <a:ea typeface="Calibri"/>
              <a:cs typeface="Arial" pitchFamily="34" charset="0"/>
            </a:endParaRPr>
          </a:p>
          <a:p>
            <a:pPr marL="0" marR="0">
              <a:lnSpc>
                <a:spcPct val="115000"/>
              </a:lnSpc>
              <a:spcBef>
                <a:spcPts val="0"/>
              </a:spcBef>
            </a:pPr>
            <a:r>
              <a:rPr lang="en-US" sz="800" dirty="0">
                <a:effectLst/>
                <a:latin typeface="+mj-lt"/>
                <a:ea typeface="Times New Roman"/>
                <a:cs typeface="Arial" pitchFamily="34" charset="0"/>
              </a:rPr>
              <a:t>Organic materials are made up of molecules containing carbon atoms:</a:t>
            </a:r>
            <a:endParaRPr lang="en-US" sz="800" dirty="0">
              <a:effectLst/>
              <a:latin typeface="+mj-lt"/>
              <a:ea typeface="Calibri"/>
              <a:cs typeface="Arial" pitchFamily="34" charset="0"/>
            </a:endParaRPr>
          </a:p>
          <a:p>
            <a:pPr marL="228600" marR="0" lvl="0">
              <a:lnSpc>
                <a:spcPct val="115000"/>
              </a:lnSpc>
              <a:spcBef>
                <a:spcPts val="0"/>
              </a:spcBef>
              <a:buSzPts val="1000"/>
            </a:pPr>
            <a:r>
              <a:rPr lang="en-US" sz="800" dirty="0">
                <a:effectLst/>
                <a:latin typeface="+mj-lt"/>
                <a:ea typeface="Times New Roman"/>
                <a:cs typeface="Arial" pitchFamily="34" charset="0"/>
              </a:rPr>
              <a:t>• fuels</a:t>
            </a:r>
            <a:r>
              <a:rPr lang="en-US" sz="800" dirty="0">
                <a:latin typeface="+mj-lt"/>
                <a:ea typeface="Times New Roman"/>
                <a:cs typeface="Arial" pitchFamily="34" charset="0"/>
              </a:rPr>
              <a:t>	</a:t>
            </a:r>
            <a:r>
              <a:rPr lang="en-US" sz="800" dirty="0">
                <a:effectLst/>
                <a:latin typeface="+mj-lt"/>
                <a:ea typeface="Times New Roman"/>
                <a:cs typeface="Arial" pitchFamily="34" charset="0"/>
              </a:rPr>
              <a:t>• foods</a:t>
            </a:r>
            <a:endParaRPr lang="en-US" sz="800" dirty="0">
              <a:effectLst/>
              <a:latin typeface="+mj-lt"/>
              <a:ea typeface="Calibri"/>
              <a:cs typeface="Arial" pitchFamily="34" charset="0"/>
            </a:endParaRPr>
          </a:p>
          <a:p>
            <a:pPr marL="228600" marR="0" lvl="0">
              <a:lnSpc>
                <a:spcPct val="115000"/>
              </a:lnSpc>
              <a:spcBef>
                <a:spcPts val="0"/>
              </a:spcBef>
              <a:buSzPts val="1000"/>
            </a:pPr>
            <a:r>
              <a:rPr lang="en-US" sz="800" dirty="0">
                <a:effectLst/>
                <a:latin typeface="+mj-lt"/>
                <a:ea typeface="Times New Roman"/>
                <a:cs typeface="Arial" pitchFamily="34" charset="0"/>
              </a:rPr>
              <a:t>• living and dead plants</a:t>
            </a:r>
            <a:r>
              <a:rPr lang="en-US" sz="800" dirty="0">
                <a:latin typeface="+mj-lt"/>
                <a:ea typeface="Times New Roman"/>
                <a:cs typeface="Arial" pitchFamily="34" charset="0"/>
              </a:rPr>
              <a:t> and </a:t>
            </a:r>
            <a:br>
              <a:rPr lang="en-US" sz="800" dirty="0">
                <a:effectLst/>
                <a:latin typeface="+mj-lt"/>
                <a:ea typeface="Times New Roman"/>
                <a:cs typeface="Arial" pitchFamily="34" charset="0"/>
              </a:rPr>
            </a:br>
            <a:r>
              <a:rPr lang="en-US" sz="800" dirty="0">
                <a:effectLst/>
                <a:latin typeface="+mj-lt"/>
                <a:ea typeface="Times New Roman"/>
                <a:cs typeface="Arial" pitchFamily="34" charset="0"/>
              </a:rPr>
              <a:t>   animals</a:t>
            </a:r>
          </a:p>
          <a:p>
            <a:pPr marL="515938" marR="0" lvl="0" indent="-60325">
              <a:lnSpc>
                <a:spcPct val="115000"/>
              </a:lnSpc>
              <a:spcBef>
                <a:spcPts val="0"/>
              </a:spcBef>
              <a:buSzPts val="1000"/>
              <a:buFont typeface="Arial" panose="020B0604020202020204" pitchFamily="34" charset="0"/>
              <a:buChar char="•"/>
            </a:pPr>
            <a:r>
              <a:rPr lang="en-US" sz="800" dirty="0">
                <a:effectLst/>
                <a:latin typeface="+mj-lt"/>
                <a:ea typeface="Times New Roman"/>
                <a:cs typeface="Arial" pitchFamily="34" charset="0"/>
              </a:rPr>
              <a:t>decomposers</a:t>
            </a:r>
            <a:endParaRPr lang="en-US" sz="800" dirty="0">
              <a:effectLst/>
              <a:latin typeface="+mj-lt"/>
              <a:ea typeface="Calibri"/>
              <a:cs typeface="Arial" pitchFamily="34" charset="0"/>
            </a:endParaRPr>
          </a:p>
        </p:txBody>
      </p:sp>
      <p:sp>
        <p:nvSpPr>
          <p:cNvPr id="21" name="Text Box 31"/>
          <p:cNvSpPr txBox="1"/>
          <p:nvPr/>
        </p:nvSpPr>
        <p:spPr>
          <a:xfrm>
            <a:off x="1140894" y="4959099"/>
            <a:ext cx="1819910" cy="227711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300"/>
              </a:spcAft>
            </a:pPr>
            <a:r>
              <a:rPr lang="en-US" sz="1100" b="1" dirty="0">
                <a:solidFill>
                  <a:srgbClr val="000000"/>
                </a:solidFill>
                <a:effectLst/>
                <a:latin typeface="+mj-lt"/>
                <a:ea typeface="Times New Roman"/>
                <a:cs typeface="Times New Roman"/>
              </a:rPr>
              <a:t>Question</a:t>
            </a:r>
            <a:endParaRPr lang="en-US" sz="1100" dirty="0">
              <a:effectLst/>
              <a:latin typeface="+mj-lt"/>
              <a:ea typeface="Calibri"/>
              <a:cs typeface="Times New Roman"/>
            </a:endParaRPr>
          </a:p>
          <a:p>
            <a:pPr marL="0" marR="0" algn="ctr">
              <a:lnSpc>
                <a:spcPct val="115000"/>
              </a:lnSpc>
              <a:spcBef>
                <a:spcPts val="0"/>
              </a:spcBef>
              <a:spcAft>
                <a:spcPts val="300"/>
              </a:spcAft>
            </a:pPr>
            <a:r>
              <a:rPr lang="en-US" sz="950" dirty="0">
                <a:solidFill>
                  <a:srgbClr val="000000"/>
                </a:solidFill>
                <a:effectLst/>
                <a:latin typeface="+mj-lt"/>
                <a:ea typeface="Times New Roman"/>
                <a:cs typeface="Times New Roman"/>
              </a:rPr>
              <a:t>What is happening </a:t>
            </a:r>
            <a:br>
              <a:rPr lang="en-US" sz="950" dirty="0">
                <a:solidFill>
                  <a:srgbClr val="000000"/>
                </a:solidFill>
                <a:effectLst/>
                <a:latin typeface="+mj-lt"/>
                <a:ea typeface="Times New Roman"/>
                <a:cs typeface="Times New Roman"/>
              </a:rPr>
            </a:br>
            <a:r>
              <a:rPr lang="en-US" sz="950" dirty="0">
                <a:solidFill>
                  <a:srgbClr val="000000"/>
                </a:solidFill>
                <a:effectLst/>
                <a:latin typeface="+mj-lt"/>
                <a:ea typeface="Times New Roman"/>
                <a:cs typeface="Times New Roman"/>
              </a:rPr>
              <a:t>to energy?</a:t>
            </a:r>
            <a:endParaRPr lang="en-US" sz="950" dirty="0">
              <a:effectLst/>
              <a:latin typeface="+mj-lt"/>
              <a:ea typeface="Calibri"/>
              <a:cs typeface="Times New Roman"/>
            </a:endParaRPr>
          </a:p>
          <a:p>
            <a:pPr marL="457200" marR="0">
              <a:lnSpc>
                <a:spcPct val="115000"/>
              </a:lnSpc>
              <a:spcBef>
                <a:spcPts val="0"/>
              </a:spcBef>
              <a:spcAft>
                <a:spcPts val="300"/>
              </a:spcAft>
            </a:pPr>
            <a:r>
              <a:rPr lang="en-US" sz="800" dirty="0">
                <a:solidFill>
                  <a:srgbClr val="000000"/>
                </a:solidFill>
                <a:effectLst/>
                <a:latin typeface="+mj-lt"/>
                <a:ea typeface="Times New Roman"/>
                <a:cs typeface="Times New Roman"/>
              </a:rPr>
              <a:t>What forms of energy are involved?</a:t>
            </a:r>
            <a:endParaRPr lang="en-US" sz="800" dirty="0">
              <a:effectLst/>
              <a:latin typeface="+mj-lt"/>
              <a:ea typeface="Calibri"/>
              <a:cs typeface="Times New Roman"/>
            </a:endParaRPr>
          </a:p>
          <a:p>
            <a:pPr marL="228600" marR="0">
              <a:lnSpc>
                <a:spcPct val="115000"/>
              </a:lnSpc>
              <a:spcBef>
                <a:spcPts val="0"/>
              </a:spcBef>
              <a:spcAft>
                <a:spcPts val="300"/>
              </a:spcAft>
            </a:pPr>
            <a:r>
              <a:rPr lang="en-US" sz="800" dirty="0">
                <a:solidFill>
                  <a:srgbClr val="000000"/>
                </a:solidFill>
                <a:effectLst/>
                <a:latin typeface="+mj-lt"/>
                <a:ea typeface="Times New Roman"/>
                <a:cs typeface="Times New Roman"/>
              </a:rPr>
              <a:t>What energy transformations take place during the chemical change?</a:t>
            </a:r>
            <a:endParaRPr lang="en-US" sz="800" dirty="0">
              <a:effectLst/>
              <a:latin typeface="+mj-lt"/>
              <a:ea typeface="Calibri"/>
              <a:cs typeface="Times New Roman"/>
            </a:endParaRPr>
          </a:p>
        </p:txBody>
      </p:sp>
      <p:sp>
        <p:nvSpPr>
          <p:cNvPr id="23" name="Text Box 37"/>
          <p:cNvSpPr txBox="1"/>
          <p:nvPr/>
        </p:nvSpPr>
        <p:spPr>
          <a:xfrm>
            <a:off x="6362697" y="4890576"/>
            <a:ext cx="1752601" cy="197739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300"/>
              </a:spcAft>
            </a:pPr>
            <a:r>
              <a:rPr lang="en-US" sz="1100" b="1" dirty="0">
                <a:effectLst/>
                <a:latin typeface="+mj-lt"/>
                <a:ea typeface="Times New Roman"/>
                <a:cs typeface="Times New Roman"/>
              </a:rPr>
              <a:t>Evidence We </a:t>
            </a:r>
            <a:br>
              <a:rPr lang="en-US" sz="1100" b="1" dirty="0">
                <a:effectLst/>
                <a:latin typeface="+mj-lt"/>
                <a:ea typeface="Times New Roman"/>
                <a:cs typeface="Times New Roman"/>
              </a:rPr>
            </a:br>
            <a:r>
              <a:rPr lang="en-US" sz="1100" b="1" dirty="0">
                <a:effectLst/>
                <a:latin typeface="+mj-lt"/>
                <a:ea typeface="Times New Roman"/>
                <a:cs typeface="Times New Roman"/>
              </a:rPr>
              <a:t>Can Observe</a:t>
            </a:r>
            <a:endParaRPr lang="en-US" sz="1100" dirty="0">
              <a:effectLst/>
              <a:latin typeface="+mj-lt"/>
              <a:ea typeface="Calibri"/>
              <a:cs typeface="Times New Roman"/>
            </a:endParaRPr>
          </a:p>
          <a:p>
            <a:pPr marL="0" marR="0">
              <a:lnSpc>
                <a:spcPct val="115000"/>
              </a:lnSpc>
              <a:spcBef>
                <a:spcPts val="0"/>
              </a:spcBef>
              <a:spcAft>
                <a:spcPts val="300"/>
              </a:spcAft>
            </a:pPr>
            <a:r>
              <a:rPr lang="en-US" sz="800" dirty="0">
                <a:effectLst/>
                <a:latin typeface="+mj-lt"/>
                <a:ea typeface="Times New Roman"/>
                <a:cs typeface="Times New Roman"/>
              </a:rPr>
              <a:t>We can observe indicators of different forms of energy before and after chemical changes:</a:t>
            </a:r>
            <a:endParaRPr lang="en-US" sz="800" dirty="0">
              <a:effectLst/>
              <a:latin typeface="+mj-lt"/>
              <a:ea typeface="Calibri"/>
              <a:cs typeface="Times New Roman"/>
            </a:endParaRPr>
          </a:p>
          <a:p>
            <a:pPr>
              <a:lnSpc>
                <a:spcPct val="115000"/>
              </a:lnSpc>
              <a:spcAft>
                <a:spcPts val="300"/>
              </a:spcAft>
              <a:buSzPts val="1000"/>
            </a:pPr>
            <a:r>
              <a:rPr lang="en-US" sz="800" dirty="0">
                <a:ea typeface="Times New Roman"/>
                <a:cs typeface="Arial" pitchFamily="34" charset="0"/>
              </a:rPr>
              <a:t>• </a:t>
            </a:r>
            <a:r>
              <a:rPr lang="en-US" sz="800" dirty="0">
                <a:effectLst/>
                <a:latin typeface="+mj-lt"/>
                <a:ea typeface="Times New Roman"/>
                <a:cs typeface="Times New Roman"/>
              </a:rPr>
              <a:t>light energy	</a:t>
            </a:r>
            <a:r>
              <a:rPr lang="en-US" sz="800" dirty="0">
                <a:ea typeface="Times New Roman"/>
                <a:cs typeface="Arial" pitchFamily="34" charset="0"/>
              </a:rPr>
              <a:t>• </a:t>
            </a:r>
            <a:r>
              <a:rPr lang="en-US" sz="800" dirty="0">
                <a:ea typeface="Times New Roman"/>
                <a:cs typeface="Times New Roman"/>
              </a:rPr>
              <a:t>heat energy</a:t>
            </a:r>
            <a:endParaRPr lang="en-US" sz="800" dirty="0">
              <a:effectLst/>
              <a:latin typeface="+mj-lt"/>
              <a:ea typeface="Calibri"/>
              <a:cs typeface="Times New Roman"/>
            </a:endParaRPr>
          </a:p>
          <a:p>
            <a:pPr marL="53975" marR="0" lvl="0" indent="-53975">
              <a:lnSpc>
                <a:spcPct val="115000"/>
              </a:lnSpc>
              <a:spcBef>
                <a:spcPts val="0"/>
              </a:spcBef>
              <a:spcAft>
                <a:spcPts val="300"/>
              </a:spcAft>
              <a:buSzPts val="1000"/>
            </a:pPr>
            <a:r>
              <a:rPr lang="en-US" sz="800" dirty="0">
                <a:ea typeface="Times New Roman"/>
                <a:cs typeface="Arial" pitchFamily="34" charset="0"/>
              </a:rPr>
              <a:t>• </a:t>
            </a:r>
            <a:r>
              <a:rPr lang="en-US" sz="800" dirty="0">
                <a:effectLst/>
                <a:latin typeface="+mj-lt"/>
                <a:ea typeface="Times New Roman"/>
                <a:cs typeface="Times New Roman"/>
              </a:rPr>
              <a:t>chemical energy stored in organic materials</a:t>
            </a:r>
            <a:endParaRPr lang="en-US" sz="800" dirty="0">
              <a:effectLst/>
              <a:latin typeface="+mj-lt"/>
              <a:ea typeface="Calibri"/>
              <a:cs typeface="Times New Roman"/>
            </a:endParaRPr>
          </a:p>
          <a:p>
            <a:pPr marR="0" lvl="0" algn="ctr">
              <a:lnSpc>
                <a:spcPct val="115000"/>
              </a:lnSpc>
              <a:spcBef>
                <a:spcPts val="0"/>
              </a:spcBef>
              <a:spcAft>
                <a:spcPts val="300"/>
              </a:spcAft>
              <a:buSzPts val="1000"/>
            </a:pPr>
            <a:r>
              <a:rPr lang="en-US" sz="800" dirty="0">
                <a:ea typeface="Times New Roman"/>
                <a:cs typeface="Arial" pitchFamily="34" charset="0"/>
              </a:rPr>
              <a:t>• </a:t>
            </a:r>
            <a:r>
              <a:rPr lang="en-US" sz="800" dirty="0">
                <a:effectLst/>
                <a:latin typeface="+mj-lt"/>
                <a:ea typeface="Times New Roman"/>
                <a:cs typeface="Times New Roman"/>
              </a:rPr>
              <a:t>motion energy</a:t>
            </a:r>
            <a:endParaRPr lang="en-US" sz="800" dirty="0">
              <a:effectLst/>
              <a:latin typeface="+mj-lt"/>
              <a:ea typeface="Calibri"/>
              <a:cs typeface="Times New Roman"/>
            </a:endParaRPr>
          </a:p>
        </p:txBody>
      </p:sp>
      <p:sp>
        <p:nvSpPr>
          <p:cNvPr id="12" name="Text Box 42"/>
          <p:cNvSpPr txBox="1"/>
          <p:nvPr/>
        </p:nvSpPr>
        <p:spPr>
          <a:xfrm>
            <a:off x="3086098" y="1447800"/>
            <a:ext cx="3133285" cy="98108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300"/>
              </a:spcAft>
            </a:pPr>
            <a:r>
              <a:rPr lang="en-US" sz="1100" b="1" dirty="0">
                <a:solidFill>
                  <a:srgbClr val="000000"/>
                </a:solidFill>
                <a:effectLst/>
                <a:latin typeface="+mj-lt"/>
                <a:ea typeface="Times New Roman"/>
                <a:cs typeface="Arial" pitchFamily="34" charset="0"/>
              </a:rPr>
              <a:t>Rules to Follow</a:t>
            </a:r>
            <a:endParaRPr lang="en-US" sz="1100" dirty="0">
              <a:effectLst/>
              <a:latin typeface="+mj-lt"/>
              <a:ea typeface="Calibri"/>
              <a:cs typeface="Arial" pitchFamily="34" charset="0"/>
            </a:endParaRPr>
          </a:p>
          <a:p>
            <a:pPr marL="0" marR="0">
              <a:lnSpc>
                <a:spcPct val="115000"/>
              </a:lnSpc>
              <a:spcBef>
                <a:spcPts val="0"/>
              </a:spcBef>
              <a:spcAft>
                <a:spcPts val="300"/>
              </a:spcAft>
            </a:pPr>
            <a:r>
              <a:rPr lang="en-US" sz="800" dirty="0">
                <a:solidFill>
                  <a:srgbClr val="000000"/>
                </a:solidFill>
                <a:effectLst/>
                <a:latin typeface="+mj-lt"/>
                <a:ea typeface="Times New Roman"/>
                <a:cs typeface="Arial" pitchFamily="34" charset="0"/>
              </a:rPr>
              <a:t>All materials (solids, liquids, and gases) are made of atoms that are bonded together in molecules.</a:t>
            </a:r>
            <a:endParaRPr lang="en-US" sz="800" dirty="0">
              <a:effectLst/>
              <a:latin typeface="+mj-lt"/>
              <a:ea typeface="Calibri"/>
              <a:cs typeface="Arial" pitchFamily="34" charset="0"/>
            </a:endParaRPr>
          </a:p>
          <a:p>
            <a:pPr marL="0" marR="0">
              <a:lnSpc>
                <a:spcPct val="115000"/>
              </a:lnSpc>
              <a:spcBef>
                <a:spcPts val="0"/>
              </a:spcBef>
              <a:spcAft>
                <a:spcPts val="300"/>
              </a:spcAft>
            </a:pPr>
            <a:r>
              <a:rPr lang="en-US" sz="800" b="1" dirty="0">
                <a:solidFill>
                  <a:srgbClr val="000000"/>
                </a:solidFill>
                <a:effectLst/>
                <a:latin typeface="+mj-lt"/>
                <a:ea typeface="Times New Roman"/>
                <a:cs typeface="Arial" pitchFamily="34" charset="0"/>
              </a:rPr>
              <a:t>Scale</a:t>
            </a:r>
            <a:r>
              <a:rPr lang="en-US" sz="800" dirty="0">
                <a:solidFill>
                  <a:srgbClr val="000000"/>
                </a:solidFill>
                <a:effectLst/>
                <a:latin typeface="+mj-lt"/>
                <a:ea typeface="Times New Roman"/>
                <a:cs typeface="Arial" pitchFamily="34" charset="0"/>
              </a:rPr>
              <a:t>: The matter movement question can be answered at the atomic-molecular, cellular, or macroscopic scale.</a:t>
            </a:r>
            <a:endParaRPr lang="en-US" sz="800" dirty="0">
              <a:effectLst/>
              <a:latin typeface="+mj-lt"/>
              <a:ea typeface="Calibri"/>
              <a:cs typeface="Arial" pitchFamily="34" charset="0"/>
            </a:endParaRPr>
          </a:p>
        </p:txBody>
      </p:sp>
      <p:sp>
        <p:nvSpPr>
          <p:cNvPr id="14" name="Text Box 8"/>
          <p:cNvSpPr txBox="1"/>
          <p:nvPr/>
        </p:nvSpPr>
        <p:spPr>
          <a:xfrm>
            <a:off x="1289051" y="1165860"/>
            <a:ext cx="1608136" cy="15907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300"/>
              </a:spcAft>
            </a:pPr>
            <a:r>
              <a:rPr lang="en-US" sz="1100" b="1" dirty="0">
                <a:solidFill>
                  <a:srgbClr val="000000"/>
                </a:solidFill>
                <a:effectLst/>
                <a:latin typeface="+mj-lt"/>
                <a:ea typeface="Times New Roman"/>
                <a:cs typeface="Times New Roman"/>
              </a:rPr>
              <a:t>Question</a:t>
            </a:r>
            <a:endParaRPr lang="en-US" sz="1100" dirty="0">
              <a:effectLst/>
              <a:latin typeface="+mj-lt"/>
              <a:ea typeface="Calibri"/>
              <a:cs typeface="Times New Roman"/>
            </a:endParaRPr>
          </a:p>
          <a:p>
            <a:pPr marL="0" marR="0" algn="ctr">
              <a:lnSpc>
                <a:spcPct val="115000"/>
              </a:lnSpc>
              <a:spcBef>
                <a:spcPts val="0"/>
              </a:spcBef>
              <a:spcAft>
                <a:spcPts val="300"/>
              </a:spcAft>
            </a:pPr>
            <a:r>
              <a:rPr lang="en-US" sz="950" dirty="0">
                <a:solidFill>
                  <a:srgbClr val="000000"/>
                </a:solidFill>
                <a:effectLst/>
                <a:latin typeface="+mj-lt"/>
                <a:ea typeface="Times New Roman"/>
                <a:cs typeface="Times New Roman"/>
              </a:rPr>
              <a:t>Where are molecules moving?</a:t>
            </a:r>
            <a:endParaRPr lang="en-US" sz="950" dirty="0">
              <a:effectLst/>
              <a:latin typeface="+mj-lt"/>
              <a:ea typeface="Calibri"/>
              <a:cs typeface="Times New Roman"/>
            </a:endParaRPr>
          </a:p>
          <a:p>
            <a:pPr marL="228600" marR="0">
              <a:lnSpc>
                <a:spcPct val="115000"/>
              </a:lnSpc>
              <a:spcBef>
                <a:spcPts val="0"/>
              </a:spcBef>
              <a:spcAft>
                <a:spcPts val="300"/>
              </a:spcAft>
            </a:pPr>
            <a:r>
              <a:rPr lang="en-US" sz="800" dirty="0">
                <a:solidFill>
                  <a:srgbClr val="000000"/>
                </a:solidFill>
                <a:effectLst/>
                <a:latin typeface="+mj-lt"/>
                <a:ea typeface="Times New Roman"/>
                <a:cs typeface="Times New Roman"/>
              </a:rPr>
              <a:t>How do molecules move to the location of the chemical change? </a:t>
            </a:r>
            <a:endParaRPr lang="en-US" sz="800" dirty="0">
              <a:effectLst/>
              <a:latin typeface="+mj-lt"/>
              <a:ea typeface="Calibri"/>
              <a:cs typeface="Times New Roman"/>
            </a:endParaRPr>
          </a:p>
          <a:p>
            <a:pPr marL="0" marR="0">
              <a:lnSpc>
                <a:spcPct val="115000"/>
              </a:lnSpc>
              <a:spcBef>
                <a:spcPts val="0"/>
              </a:spcBef>
              <a:spcAft>
                <a:spcPts val="300"/>
              </a:spcAft>
            </a:pPr>
            <a:r>
              <a:rPr lang="en-US" sz="800" dirty="0">
                <a:solidFill>
                  <a:srgbClr val="000000"/>
                </a:solidFill>
                <a:effectLst/>
                <a:latin typeface="+mj-lt"/>
                <a:ea typeface="Times New Roman"/>
                <a:cs typeface="Times New Roman"/>
              </a:rPr>
              <a:t>How do molecules move away from the location of the chemical change?</a:t>
            </a:r>
            <a:endParaRPr lang="en-US" sz="800" dirty="0">
              <a:effectLst/>
              <a:latin typeface="+mj-lt"/>
              <a:ea typeface="Calibri"/>
              <a:cs typeface="Times New Roman"/>
            </a:endParaRPr>
          </a:p>
        </p:txBody>
      </p:sp>
      <p:sp>
        <p:nvSpPr>
          <p:cNvPr id="15" name="Text Box 9"/>
          <p:cNvSpPr txBox="1"/>
          <p:nvPr/>
        </p:nvSpPr>
        <p:spPr>
          <a:xfrm>
            <a:off x="6408417" y="1219200"/>
            <a:ext cx="1554481" cy="126651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300"/>
              </a:spcAft>
            </a:pPr>
            <a:r>
              <a:rPr lang="en-US" sz="1100" b="1" dirty="0">
                <a:solidFill>
                  <a:srgbClr val="000000"/>
                </a:solidFill>
                <a:effectLst/>
                <a:latin typeface="+mj-lt"/>
                <a:ea typeface="Times New Roman"/>
                <a:cs typeface="Arial" pitchFamily="34" charset="0"/>
              </a:rPr>
              <a:t>Evidence We </a:t>
            </a:r>
            <a:br>
              <a:rPr lang="en-US" sz="1100" b="1" dirty="0">
                <a:solidFill>
                  <a:srgbClr val="000000"/>
                </a:solidFill>
                <a:effectLst/>
                <a:latin typeface="+mj-lt"/>
                <a:ea typeface="Times New Roman"/>
                <a:cs typeface="Arial" pitchFamily="34" charset="0"/>
              </a:rPr>
            </a:br>
            <a:r>
              <a:rPr lang="en-US" sz="1100" b="1" dirty="0">
                <a:solidFill>
                  <a:srgbClr val="000000"/>
                </a:solidFill>
                <a:effectLst/>
                <a:latin typeface="+mj-lt"/>
                <a:ea typeface="Times New Roman"/>
                <a:cs typeface="Arial" pitchFamily="34" charset="0"/>
              </a:rPr>
              <a:t>Can Observe</a:t>
            </a:r>
            <a:endParaRPr lang="en-US" sz="1100" dirty="0">
              <a:effectLst/>
              <a:latin typeface="+mj-lt"/>
              <a:ea typeface="Calibri"/>
              <a:cs typeface="Arial" pitchFamily="34" charset="0"/>
            </a:endParaRPr>
          </a:p>
          <a:p>
            <a:pPr marL="0" marR="0">
              <a:lnSpc>
                <a:spcPct val="115000"/>
              </a:lnSpc>
              <a:spcBef>
                <a:spcPts val="0"/>
              </a:spcBef>
              <a:spcAft>
                <a:spcPts val="300"/>
              </a:spcAft>
            </a:pPr>
            <a:r>
              <a:rPr lang="en-US" sz="800" dirty="0">
                <a:solidFill>
                  <a:srgbClr val="000000"/>
                </a:solidFill>
                <a:effectLst/>
                <a:latin typeface="+mj-lt"/>
                <a:ea typeface="Times New Roman"/>
                <a:cs typeface="Arial" pitchFamily="34" charset="0"/>
              </a:rPr>
              <a:t>Moving solids, liquids, and gases are made of moving molecules.</a:t>
            </a:r>
            <a:endParaRPr lang="en-US" sz="800" dirty="0">
              <a:effectLst/>
              <a:latin typeface="+mj-lt"/>
              <a:ea typeface="Calibri"/>
              <a:cs typeface="Arial" pitchFamily="34" charset="0"/>
            </a:endParaRPr>
          </a:p>
          <a:p>
            <a:pPr marL="0" marR="0">
              <a:lnSpc>
                <a:spcPct val="115000"/>
              </a:lnSpc>
              <a:spcBef>
                <a:spcPts val="0"/>
              </a:spcBef>
              <a:spcAft>
                <a:spcPts val="300"/>
              </a:spcAft>
            </a:pPr>
            <a:r>
              <a:rPr lang="en-US" sz="800" dirty="0">
                <a:solidFill>
                  <a:srgbClr val="000000"/>
                </a:solidFill>
                <a:effectLst/>
                <a:latin typeface="+mj-lt"/>
                <a:ea typeface="Times New Roman"/>
                <a:cs typeface="Arial" pitchFamily="34" charset="0"/>
              </a:rPr>
              <a:t>A change in mass shows that molecules are moving</a:t>
            </a:r>
            <a:r>
              <a:rPr lang="en-US" sz="1000" dirty="0">
                <a:solidFill>
                  <a:srgbClr val="000000"/>
                </a:solidFill>
                <a:effectLst/>
                <a:latin typeface="+mj-lt"/>
                <a:ea typeface="Times New Roman"/>
                <a:cs typeface="Arial" pitchFamily="34" charset="0"/>
              </a:rPr>
              <a:t>.</a:t>
            </a:r>
            <a:endParaRPr lang="en-US" sz="1100" dirty="0">
              <a:effectLst/>
              <a:latin typeface="+mj-lt"/>
              <a:ea typeface="Calibri"/>
              <a:cs typeface="Arial" pitchFamily="34" charset="0"/>
            </a:endParaRPr>
          </a:p>
        </p:txBody>
      </p:sp>
      <p:pic>
        <p:nvPicPr>
          <p:cNvPr id="1049" name="Picture 12"/>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255644" y="1116647"/>
            <a:ext cx="1288967" cy="356247"/>
          </a:xfrm>
          <a:prstGeom prst="rect">
            <a:avLst/>
          </a:prstGeom>
          <a:noFill/>
          <a:extLst>
            <a:ext uri="{909E8E84-426E-40dd-AFC4-6F175D3DCCD1}">
              <a14:hiddenFill xmlns="" xmlns:a14="http://schemas.microsoft.com/office/drawing/2010/main">
                <a:solidFill>
                  <a:srgbClr val="FFFFFF"/>
                </a:solidFill>
              </a14:hiddenFill>
            </a:ext>
          </a:extLst>
        </p:spPr>
      </p:pic>
      <p:pic>
        <p:nvPicPr>
          <p:cNvPr id="1046" name="Picture 17"/>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342325" y="1828800"/>
            <a:ext cx="233180" cy="236418"/>
          </a:xfrm>
          <a:prstGeom prst="rect">
            <a:avLst/>
          </a:prstGeom>
          <a:noFill/>
          <a:extLst>
            <a:ext uri="{909E8E84-426E-40dd-AFC4-6F175D3DCCD1}">
              <a14:hiddenFill xmlns="" xmlns:a14="http://schemas.microsoft.com/office/drawing/2010/main">
                <a:solidFill>
                  <a:srgbClr val="FFFFFF"/>
                </a:solidFill>
              </a14:hiddenFill>
            </a:ext>
          </a:extLst>
        </p:spPr>
      </p:pic>
      <p:pic>
        <p:nvPicPr>
          <p:cNvPr id="1045" name="Picture 19"/>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109144" y="2278182"/>
            <a:ext cx="233181" cy="236418"/>
          </a:xfrm>
          <a:prstGeom prst="rect">
            <a:avLst/>
          </a:prstGeom>
          <a:noFill/>
          <a:extLst>
            <a:ext uri="{909E8E84-426E-40dd-AFC4-6F175D3DCCD1}">
              <a14:hiddenFill xmlns="" xmlns:a14="http://schemas.microsoft.com/office/drawing/2010/main">
                <a:solidFill>
                  <a:srgbClr val="FFFFFF"/>
                </a:solidFill>
              </a14:hiddenFill>
            </a:ext>
          </a:extLst>
        </p:spPr>
      </p:pic>
      <p:pic>
        <p:nvPicPr>
          <p:cNvPr id="1047" name="Picture 21"/>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289051" y="5256684"/>
            <a:ext cx="234487" cy="237744"/>
          </a:xfrm>
          <a:prstGeom prst="rect">
            <a:avLst/>
          </a:prstGeom>
          <a:noFill/>
          <a:extLst>
            <a:ext uri="{909E8E84-426E-40dd-AFC4-6F175D3DCCD1}">
              <a14:hiddenFill xmlns="" xmlns:a14="http://schemas.microsoft.com/office/drawing/2010/main">
                <a:solidFill>
                  <a:srgbClr val="FFFFFF"/>
                </a:solidFill>
              </a14:hiddenFill>
            </a:ext>
          </a:extLst>
        </p:spPr>
      </p:pic>
      <p:pic>
        <p:nvPicPr>
          <p:cNvPr id="42" name="Picture 12"/>
          <p:cNvPicPr>
            <a:picLocks noChangeAspect="1" noChangeArrowheads="1"/>
          </p:cNvPicPr>
          <p:nvPr/>
        </p:nvPicPr>
        <p:blipFill>
          <a:blip r:embed="rId13" cstate="screen">
            <a:extLst>
              <a:ext uri="{28A0092B-C50C-407E-A947-70E740481C1C}">
                <a14:useLocalDpi xmlns:a14="http://schemas.microsoft.com/office/drawing/2010/main"/>
              </a:ext>
            </a:extLst>
          </a:blip>
          <a:stretch>
            <a:fillRect/>
          </a:stretch>
        </p:blipFill>
        <p:spPr bwMode="auto">
          <a:xfrm>
            <a:off x="3256973" y="2973809"/>
            <a:ext cx="1288287" cy="356247"/>
          </a:xfrm>
          <a:prstGeom prst="rect">
            <a:avLst/>
          </a:prstGeom>
          <a:noFill/>
          <a:extLst>
            <a:ext uri="{909E8E84-426E-40dd-AFC4-6F175D3DCCD1}">
              <a14:hiddenFill xmlns="" xmlns:a14="http://schemas.microsoft.com/office/drawing/2010/main">
                <a:solidFill>
                  <a:srgbClr val="FFFFFF"/>
                </a:solidFill>
              </a14:hiddenFill>
            </a:ext>
          </a:extLst>
        </p:spPr>
      </p:pic>
      <p:pic>
        <p:nvPicPr>
          <p:cNvPr id="52" name="Picture 12"/>
          <p:cNvPicPr>
            <a:picLocks noChangeAspect="1" noChangeArrowheads="1"/>
          </p:cNvPicPr>
          <p:nvPr/>
        </p:nvPicPr>
        <p:blipFill>
          <a:blip r:embed="rId14" cstate="screen">
            <a:extLst>
              <a:ext uri="{28A0092B-C50C-407E-A947-70E740481C1C}">
                <a14:useLocalDpi xmlns:a14="http://schemas.microsoft.com/office/drawing/2010/main"/>
              </a:ext>
            </a:extLst>
          </a:blip>
          <a:stretch>
            <a:fillRect/>
          </a:stretch>
        </p:blipFill>
        <p:spPr bwMode="auto">
          <a:xfrm>
            <a:off x="3255984" y="4849343"/>
            <a:ext cx="1288287" cy="356247"/>
          </a:xfrm>
          <a:prstGeom prst="rect">
            <a:avLst/>
          </a:prstGeom>
          <a:noFill/>
          <a:extLst>
            <a:ext uri="{909E8E84-426E-40dd-AFC4-6F175D3DCCD1}">
              <a14:hiddenFill xmlns="" xmlns:a14="http://schemas.microsoft.com/office/drawing/2010/main">
                <a:solidFill>
                  <a:srgbClr val="FFFFFF"/>
                </a:solidFill>
              </a14:hiddenFill>
            </a:ext>
          </a:extLst>
        </p:spPr>
      </p:pic>
      <p:sp>
        <p:nvSpPr>
          <p:cNvPr id="17" name="Text Box 14"/>
          <p:cNvSpPr txBox="1"/>
          <p:nvPr/>
        </p:nvSpPr>
        <p:spPr>
          <a:xfrm>
            <a:off x="1174749" y="2994978"/>
            <a:ext cx="1705610" cy="162941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300"/>
              </a:spcAft>
            </a:pPr>
            <a:r>
              <a:rPr lang="en-US" sz="1100" b="1" dirty="0">
                <a:solidFill>
                  <a:srgbClr val="000000"/>
                </a:solidFill>
                <a:effectLst/>
                <a:latin typeface="+mj-lt"/>
                <a:ea typeface="Times New Roman"/>
                <a:cs typeface="Arial" pitchFamily="34" charset="0"/>
              </a:rPr>
              <a:t>Question</a:t>
            </a:r>
            <a:endParaRPr lang="en-US" sz="1100" dirty="0">
              <a:effectLst/>
              <a:latin typeface="+mj-lt"/>
              <a:ea typeface="Calibri"/>
              <a:cs typeface="Arial" pitchFamily="34" charset="0"/>
            </a:endParaRPr>
          </a:p>
          <a:p>
            <a:pPr marL="0" marR="0" algn="ctr">
              <a:lnSpc>
                <a:spcPct val="115000"/>
              </a:lnSpc>
              <a:spcBef>
                <a:spcPts val="0"/>
              </a:spcBef>
              <a:spcAft>
                <a:spcPts val="300"/>
              </a:spcAft>
            </a:pPr>
            <a:r>
              <a:rPr lang="en-US" sz="950" dirty="0">
                <a:solidFill>
                  <a:srgbClr val="000000"/>
                </a:solidFill>
                <a:effectLst/>
                <a:latin typeface="+mj-lt"/>
                <a:ea typeface="Times New Roman"/>
                <a:cs typeface="Arial" pitchFamily="34" charset="0"/>
              </a:rPr>
              <a:t>How are atoms in molecules being rearranged into </a:t>
            </a:r>
            <a:br>
              <a:rPr lang="en-US" sz="950" dirty="0">
                <a:solidFill>
                  <a:srgbClr val="000000"/>
                </a:solidFill>
                <a:effectLst/>
                <a:latin typeface="+mj-lt"/>
                <a:ea typeface="Times New Roman"/>
                <a:cs typeface="Arial" pitchFamily="34" charset="0"/>
              </a:rPr>
            </a:br>
            <a:r>
              <a:rPr lang="en-US" sz="950" dirty="0">
                <a:solidFill>
                  <a:srgbClr val="000000"/>
                </a:solidFill>
                <a:effectLst/>
                <a:latin typeface="+mj-lt"/>
                <a:ea typeface="Times New Roman"/>
                <a:cs typeface="Arial" pitchFamily="34" charset="0"/>
              </a:rPr>
              <a:t>different molecules?</a:t>
            </a:r>
            <a:endParaRPr lang="en-US" sz="950" dirty="0">
              <a:effectLst/>
              <a:latin typeface="+mj-lt"/>
              <a:ea typeface="Calibri"/>
              <a:cs typeface="Arial" pitchFamily="34" charset="0"/>
            </a:endParaRPr>
          </a:p>
          <a:p>
            <a:pPr marL="228600" marR="0" indent="228600">
              <a:lnSpc>
                <a:spcPct val="115000"/>
              </a:lnSpc>
              <a:spcBef>
                <a:spcPts val="0"/>
              </a:spcBef>
              <a:spcAft>
                <a:spcPts val="300"/>
              </a:spcAft>
            </a:pPr>
            <a:r>
              <a:rPr lang="en-US" sz="800" dirty="0">
                <a:solidFill>
                  <a:srgbClr val="000000"/>
                </a:solidFill>
                <a:effectLst/>
                <a:latin typeface="+mj-lt"/>
                <a:ea typeface="Times New Roman"/>
                <a:cs typeface="Arial" pitchFamily="34" charset="0"/>
              </a:rPr>
              <a:t>What molecules are carbon atoms in before and after the chemical change?</a:t>
            </a:r>
            <a:endParaRPr lang="en-US" sz="800" dirty="0">
              <a:effectLst/>
              <a:latin typeface="+mj-lt"/>
              <a:ea typeface="Calibri"/>
              <a:cs typeface="Arial" pitchFamily="34" charset="0"/>
            </a:endParaRPr>
          </a:p>
          <a:p>
            <a:pPr marL="0" marR="0">
              <a:lnSpc>
                <a:spcPct val="115000"/>
              </a:lnSpc>
              <a:spcBef>
                <a:spcPts val="0"/>
              </a:spcBef>
              <a:spcAft>
                <a:spcPts val="300"/>
              </a:spcAft>
            </a:pPr>
            <a:r>
              <a:rPr lang="en-US" sz="800" dirty="0">
                <a:solidFill>
                  <a:srgbClr val="000000"/>
                </a:solidFill>
                <a:effectLst/>
                <a:latin typeface="+mj-lt"/>
                <a:ea typeface="Times New Roman"/>
                <a:cs typeface="Arial" pitchFamily="34" charset="0"/>
              </a:rPr>
              <a:t>What other molecules are involved?</a:t>
            </a:r>
            <a:endParaRPr lang="en-US" sz="800" dirty="0">
              <a:effectLst/>
              <a:latin typeface="+mj-lt"/>
              <a:ea typeface="Calibri"/>
              <a:cs typeface="Arial" pitchFamily="34" charset="0"/>
            </a:endParaRPr>
          </a:p>
        </p:txBody>
      </p:sp>
      <p:pic>
        <p:nvPicPr>
          <p:cNvPr id="1048" name="Picture 20"/>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1060912" y="3301278"/>
            <a:ext cx="234488" cy="237744"/>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Text Box 10"/>
          <p:cNvSpPr txBox="1"/>
          <p:nvPr/>
        </p:nvSpPr>
        <p:spPr>
          <a:xfrm>
            <a:off x="3060699" y="3245144"/>
            <a:ext cx="3158685" cy="12904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300"/>
              </a:spcAft>
            </a:pPr>
            <a:r>
              <a:rPr lang="en-US" sz="1100" b="1" dirty="0">
                <a:effectLst/>
                <a:latin typeface="+mj-lt"/>
                <a:ea typeface="Times New Roman"/>
                <a:cs typeface="Arial" pitchFamily="34" charset="0"/>
              </a:rPr>
              <a:t>Rules to Follow</a:t>
            </a:r>
            <a:endParaRPr lang="en-US" sz="1100" dirty="0">
              <a:effectLst/>
              <a:latin typeface="+mj-lt"/>
              <a:ea typeface="Calibri"/>
              <a:cs typeface="Arial" pitchFamily="34" charset="0"/>
            </a:endParaRPr>
          </a:p>
          <a:p>
            <a:pPr marR="0">
              <a:lnSpc>
                <a:spcPct val="115000"/>
              </a:lnSpc>
              <a:spcBef>
                <a:spcPts val="0"/>
              </a:spcBef>
              <a:spcAft>
                <a:spcPts val="300"/>
              </a:spcAft>
            </a:pPr>
            <a:r>
              <a:rPr lang="en-US" sz="800" b="1" dirty="0">
                <a:effectLst/>
                <a:latin typeface="+mj-lt"/>
                <a:ea typeface="Times New Roman"/>
                <a:cs typeface="Arial" pitchFamily="34" charset="0"/>
              </a:rPr>
              <a:t>Atoms last forever</a:t>
            </a:r>
            <a:r>
              <a:rPr lang="en-US" sz="800" dirty="0">
                <a:effectLst/>
                <a:latin typeface="+mj-lt"/>
                <a:ea typeface="Times New Roman"/>
                <a:cs typeface="Arial" pitchFamily="34" charset="0"/>
              </a:rPr>
              <a:t> in combustion and living systems.</a:t>
            </a:r>
            <a:endParaRPr lang="en-US" sz="800" dirty="0">
              <a:effectLst/>
              <a:latin typeface="+mj-lt"/>
              <a:ea typeface="Calibri"/>
              <a:cs typeface="Arial" pitchFamily="34" charset="0"/>
            </a:endParaRPr>
          </a:p>
          <a:p>
            <a:pPr marR="0">
              <a:lnSpc>
                <a:spcPct val="115000"/>
              </a:lnSpc>
              <a:spcBef>
                <a:spcPts val="0"/>
              </a:spcBef>
              <a:spcAft>
                <a:spcPts val="300"/>
              </a:spcAft>
            </a:pPr>
            <a:r>
              <a:rPr lang="en-US" sz="800" b="1" dirty="0">
                <a:effectLst/>
                <a:latin typeface="+mj-lt"/>
                <a:ea typeface="Times New Roman"/>
                <a:cs typeface="Arial" pitchFamily="34" charset="0"/>
              </a:rPr>
              <a:t>Atoms can be rearranged </a:t>
            </a:r>
            <a:r>
              <a:rPr lang="en-US" sz="800" dirty="0">
                <a:effectLst/>
                <a:latin typeface="+mj-lt"/>
                <a:ea typeface="Times New Roman"/>
                <a:cs typeface="Arial" pitchFamily="34" charset="0"/>
              </a:rPr>
              <a:t>to make new molecules, but not created or destroyed.</a:t>
            </a:r>
            <a:endParaRPr lang="en-US" sz="800" dirty="0">
              <a:effectLst/>
              <a:latin typeface="+mj-lt"/>
              <a:ea typeface="Calibri"/>
              <a:cs typeface="Arial" pitchFamily="34" charset="0"/>
            </a:endParaRPr>
          </a:p>
          <a:p>
            <a:pPr marR="0">
              <a:lnSpc>
                <a:spcPct val="115000"/>
              </a:lnSpc>
              <a:spcBef>
                <a:spcPts val="0"/>
              </a:spcBef>
              <a:spcAft>
                <a:spcPts val="300"/>
              </a:spcAft>
            </a:pPr>
            <a:r>
              <a:rPr lang="en-US" sz="800" dirty="0">
                <a:effectLst/>
                <a:latin typeface="+mj-lt"/>
                <a:ea typeface="Times New Roman"/>
                <a:cs typeface="Arial" pitchFamily="34" charset="0"/>
              </a:rPr>
              <a:t>Carbon atoms are bound to other atoms in molecules.</a:t>
            </a:r>
            <a:endParaRPr lang="en-US" sz="800" dirty="0">
              <a:effectLst/>
              <a:latin typeface="+mj-lt"/>
              <a:ea typeface="Calibri"/>
              <a:cs typeface="Arial" pitchFamily="34" charset="0"/>
            </a:endParaRPr>
          </a:p>
          <a:p>
            <a:pPr marL="0" marR="0">
              <a:lnSpc>
                <a:spcPct val="115000"/>
              </a:lnSpc>
              <a:spcBef>
                <a:spcPts val="0"/>
              </a:spcBef>
              <a:spcAft>
                <a:spcPts val="300"/>
              </a:spcAft>
            </a:pPr>
            <a:r>
              <a:rPr lang="en-US" sz="800" b="1" dirty="0">
                <a:effectLst/>
                <a:latin typeface="+mj-lt"/>
                <a:ea typeface="Times New Roman"/>
                <a:cs typeface="Arial" pitchFamily="34" charset="0"/>
              </a:rPr>
              <a:t>Scale</a:t>
            </a:r>
            <a:r>
              <a:rPr lang="en-US" sz="800" dirty="0">
                <a:effectLst/>
                <a:latin typeface="+mj-lt"/>
                <a:ea typeface="Times New Roman"/>
                <a:cs typeface="Arial" pitchFamily="34" charset="0"/>
              </a:rPr>
              <a:t>: The matter change question is always answered at the atomic-molecular scale.</a:t>
            </a:r>
            <a:endParaRPr lang="en-US" sz="800" dirty="0">
              <a:effectLst/>
              <a:latin typeface="+mj-lt"/>
              <a:ea typeface="Calibri"/>
              <a:cs typeface="Arial" pitchFamily="34" charset="0"/>
            </a:endParaRPr>
          </a:p>
        </p:txBody>
      </p:sp>
      <p:sp>
        <p:nvSpPr>
          <p:cNvPr id="22" name="Text Box 32"/>
          <p:cNvSpPr txBox="1"/>
          <p:nvPr/>
        </p:nvSpPr>
        <p:spPr>
          <a:xfrm>
            <a:off x="3086099" y="5123347"/>
            <a:ext cx="3200399" cy="130270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300"/>
              </a:spcAft>
            </a:pPr>
            <a:r>
              <a:rPr lang="en-US" sz="1100" b="1" dirty="0">
                <a:effectLst/>
                <a:latin typeface="+mj-lt"/>
                <a:ea typeface="Times New Roman"/>
                <a:cs typeface="Arial" pitchFamily="34" charset="0"/>
              </a:rPr>
              <a:t>Rules to Follow</a:t>
            </a:r>
            <a:endParaRPr lang="en-US" sz="1100" dirty="0">
              <a:effectLst/>
              <a:latin typeface="+mj-lt"/>
              <a:ea typeface="Calibri"/>
              <a:cs typeface="Arial" pitchFamily="34" charset="0"/>
            </a:endParaRPr>
          </a:p>
          <a:p>
            <a:pPr marR="0">
              <a:lnSpc>
                <a:spcPct val="115000"/>
              </a:lnSpc>
              <a:spcBef>
                <a:spcPts val="0"/>
              </a:spcBef>
              <a:spcAft>
                <a:spcPts val="300"/>
              </a:spcAft>
            </a:pPr>
            <a:r>
              <a:rPr lang="en-US" sz="800" b="1" dirty="0">
                <a:effectLst/>
                <a:latin typeface="+mj-lt"/>
                <a:ea typeface="Times New Roman"/>
                <a:cs typeface="Arial" pitchFamily="34" charset="0"/>
              </a:rPr>
              <a:t>Energy lasts forever</a:t>
            </a:r>
            <a:r>
              <a:rPr lang="en-US" sz="800" dirty="0">
                <a:effectLst/>
                <a:latin typeface="+mj-lt"/>
                <a:ea typeface="Times New Roman"/>
                <a:cs typeface="Arial" pitchFamily="34" charset="0"/>
              </a:rPr>
              <a:t> in combustion and living systems.</a:t>
            </a:r>
            <a:endParaRPr lang="en-US" sz="800" dirty="0">
              <a:effectLst/>
              <a:latin typeface="+mj-lt"/>
              <a:ea typeface="Calibri"/>
              <a:cs typeface="Arial" pitchFamily="34" charset="0"/>
            </a:endParaRPr>
          </a:p>
          <a:p>
            <a:pPr marR="0">
              <a:lnSpc>
                <a:spcPct val="115000"/>
              </a:lnSpc>
              <a:spcBef>
                <a:spcPts val="0"/>
              </a:spcBef>
              <a:spcAft>
                <a:spcPts val="300"/>
              </a:spcAft>
            </a:pPr>
            <a:r>
              <a:rPr lang="en-US" sz="800" b="1" dirty="0">
                <a:effectLst/>
                <a:latin typeface="+mj-lt"/>
                <a:ea typeface="Times New Roman"/>
                <a:cs typeface="Arial" pitchFamily="34" charset="0"/>
              </a:rPr>
              <a:t>Energy can be transformed</a:t>
            </a:r>
            <a:r>
              <a:rPr lang="en-US" sz="800" dirty="0">
                <a:effectLst/>
                <a:latin typeface="+mj-lt"/>
                <a:ea typeface="Times New Roman"/>
                <a:cs typeface="Arial" pitchFamily="34" charset="0"/>
              </a:rPr>
              <a:t>, but not created or destroyed. </a:t>
            </a:r>
            <a:endParaRPr lang="en-US" sz="800" dirty="0">
              <a:effectLst/>
              <a:latin typeface="+mj-lt"/>
              <a:ea typeface="Calibri"/>
              <a:cs typeface="Arial" pitchFamily="34" charset="0"/>
            </a:endParaRPr>
          </a:p>
          <a:p>
            <a:pPr marR="0">
              <a:lnSpc>
                <a:spcPct val="115000"/>
              </a:lnSpc>
              <a:spcBef>
                <a:spcPts val="0"/>
              </a:spcBef>
              <a:spcAft>
                <a:spcPts val="300"/>
              </a:spcAft>
            </a:pPr>
            <a:r>
              <a:rPr lang="en-US" sz="800" dirty="0">
                <a:effectLst/>
                <a:latin typeface="+mj-lt"/>
                <a:ea typeface="Times New Roman"/>
                <a:cs typeface="Arial" pitchFamily="34" charset="0"/>
              </a:rPr>
              <a:t>C-C and C-H bonds have more stored chemical energy than C-O and H-O bonds.</a:t>
            </a:r>
            <a:endParaRPr lang="en-US" sz="800" dirty="0">
              <a:effectLst/>
              <a:latin typeface="+mj-lt"/>
              <a:ea typeface="Calibri"/>
              <a:cs typeface="Arial" pitchFamily="34" charset="0"/>
            </a:endParaRPr>
          </a:p>
          <a:p>
            <a:pPr marR="0">
              <a:lnSpc>
                <a:spcPct val="115000"/>
              </a:lnSpc>
              <a:spcBef>
                <a:spcPts val="0"/>
              </a:spcBef>
              <a:spcAft>
                <a:spcPts val="300"/>
              </a:spcAft>
            </a:pPr>
            <a:r>
              <a:rPr lang="en-US" sz="800" b="1" dirty="0">
                <a:effectLst/>
                <a:latin typeface="+mj-lt"/>
                <a:ea typeface="Times New Roman"/>
                <a:cs typeface="Arial" pitchFamily="34" charset="0"/>
              </a:rPr>
              <a:t>Scale</a:t>
            </a:r>
            <a:r>
              <a:rPr lang="en-US" sz="800" dirty="0">
                <a:effectLst/>
                <a:latin typeface="+mj-lt"/>
                <a:ea typeface="Times New Roman"/>
                <a:cs typeface="Arial" pitchFamily="34" charset="0"/>
              </a:rPr>
              <a:t>: The energy change question can be answered at the atomic-molecular, cellular, or macroscopic scales.</a:t>
            </a:r>
            <a:endParaRPr lang="en-US" sz="800" dirty="0">
              <a:effectLst/>
              <a:latin typeface="+mj-lt"/>
              <a:ea typeface="Calibri"/>
              <a:cs typeface="Arial" pitchFamily="34" charset="0"/>
            </a:endParaRPr>
          </a:p>
        </p:txBody>
      </p:sp>
      <p:sp>
        <p:nvSpPr>
          <p:cNvPr id="5" name="TextBox 4"/>
          <p:cNvSpPr txBox="1"/>
          <p:nvPr/>
        </p:nvSpPr>
        <p:spPr>
          <a:xfrm>
            <a:off x="200871" y="124077"/>
            <a:ext cx="8764964" cy="584775"/>
          </a:xfrm>
          <a:prstGeom prst="rect">
            <a:avLst/>
          </a:prstGeom>
          <a:noFill/>
        </p:spPr>
        <p:txBody>
          <a:bodyPr wrap="none" rtlCol="0">
            <a:spAutoFit/>
          </a:bodyPr>
          <a:lstStyle/>
          <a:p>
            <a:r>
              <a:rPr lang="en-US" sz="3200" dirty="0"/>
              <a:t>Good answers to questions about decomposer cells</a:t>
            </a:r>
          </a:p>
        </p:txBody>
      </p:sp>
      <p:sp>
        <p:nvSpPr>
          <p:cNvPr id="2" name="Slide Number Placeholder 1">
            <a:extLst>
              <a:ext uri="{FF2B5EF4-FFF2-40B4-BE49-F238E27FC236}">
                <a16:creationId xmlns:a16="http://schemas.microsoft.com/office/drawing/2014/main" id="{F96F0701-072F-4CFD-B084-B4424B1BAC2A}"/>
              </a:ext>
            </a:extLst>
          </p:cNvPr>
          <p:cNvSpPr>
            <a:spLocks noGrp="1"/>
          </p:cNvSpPr>
          <p:nvPr>
            <p:ph type="sldNum" sz="quarter" idx="12"/>
          </p:nvPr>
        </p:nvSpPr>
        <p:spPr/>
        <p:txBody>
          <a:bodyPr/>
          <a:lstStyle/>
          <a:p>
            <a:fld id="{D3A1C050-F6FE-0E43-A9D0-F8EEADE3D1E4}" type="slidenum">
              <a:rPr lang="en-US" smtClean="0"/>
              <a:pPr/>
              <a:t>6</a:t>
            </a:fld>
            <a:endParaRPr lang="en-US"/>
          </a:p>
        </p:txBody>
      </p:sp>
    </p:spTree>
    <p:extLst>
      <p:ext uri="{BB962C8B-B14F-4D97-AF65-F5344CB8AC3E}">
        <p14:creationId xmlns:p14="http://schemas.microsoft.com/office/powerpoint/2010/main" val="933211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Share Your Answers</a:t>
            </a:r>
          </a:p>
        </p:txBody>
      </p:sp>
      <p:sp>
        <p:nvSpPr>
          <p:cNvPr id="6" name="Content Placeholder 5"/>
          <p:cNvSpPr>
            <a:spLocks noGrp="1"/>
          </p:cNvSpPr>
          <p:nvPr>
            <p:ph idx="1"/>
          </p:nvPr>
        </p:nvSpPr>
        <p:spPr>
          <a:xfrm>
            <a:off x="457200" y="1504826"/>
            <a:ext cx="8229600" cy="4617005"/>
          </a:xfrm>
        </p:spPr>
        <p:txBody>
          <a:bodyPr>
            <a:normAutofit/>
          </a:bodyPr>
          <a:lstStyle/>
          <a:p>
            <a:r>
              <a:rPr lang="en-US" dirty="0"/>
              <a:t>How do carbon atoms move into, through, and out of decomposers, plants, and animals?</a:t>
            </a:r>
          </a:p>
          <a:p>
            <a:r>
              <a:rPr lang="en-US" dirty="0"/>
              <a:t>How are the molecules carbon atoms are in changed in decomposers, plants, and animals?</a:t>
            </a:r>
          </a:p>
          <a:p>
            <a:r>
              <a:rPr lang="en-US" dirty="0"/>
              <a:t>How is energy transformed in decomposers, plants, and animals?</a:t>
            </a:r>
          </a:p>
          <a:p>
            <a:r>
              <a:rPr lang="en-US" dirty="0"/>
              <a:t>Are decomposers more like plants or animals?</a:t>
            </a:r>
          </a:p>
        </p:txBody>
      </p:sp>
      <p:sp>
        <p:nvSpPr>
          <p:cNvPr id="5" name="Slide Number Placeholder 4"/>
          <p:cNvSpPr>
            <a:spLocks noGrp="1"/>
          </p:cNvSpPr>
          <p:nvPr>
            <p:ph type="sldNum" sz="quarter" idx="12"/>
          </p:nvPr>
        </p:nvSpPr>
        <p:spPr/>
        <p:txBody>
          <a:bodyPr/>
          <a:lstStyle/>
          <a:p>
            <a:fld id="{D3A1C050-F6FE-0E43-A9D0-F8EEADE3D1E4}" type="slidenum">
              <a:rPr lang="en-US" sz="1800" kern="0">
                <a:solidFill>
                  <a:sysClr val="windowText" lastClr="000000"/>
                </a:solidFill>
              </a:rPr>
              <a:pPr/>
              <a:t>7</a:t>
            </a:fld>
            <a:endParaRPr lang="en-US" sz="1800" kern="0">
              <a:solidFill>
                <a:sysClr val="windowText" lastClr="000000"/>
              </a:solidFill>
            </a:endParaRPr>
          </a:p>
        </p:txBody>
      </p:sp>
    </p:spTree>
    <p:extLst>
      <p:ext uri="{BB962C8B-B14F-4D97-AF65-F5344CB8AC3E}">
        <p14:creationId xmlns:p14="http://schemas.microsoft.com/office/powerpoint/2010/main" val="326570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1013</TotalTime>
  <Words>1168</Words>
  <Application>Microsoft Macintosh PowerPoint</Application>
  <PresentationFormat>On-screen Show (4:3)</PresentationFormat>
  <Paragraphs>98</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Helvetica Neue</vt:lpstr>
      <vt:lpstr>Office Theme</vt:lpstr>
      <vt:lpstr>Decomposers Unit Activity 6.3 Comparing Decomposers, Plants, and Animals</vt:lpstr>
      <vt:lpstr>Unit Map</vt:lpstr>
      <vt:lpstr>Scenarios of Decomposer Growth, Movement, and Functioning</vt:lpstr>
      <vt:lpstr>More Scenarios</vt:lpstr>
      <vt:lpstr>Comparing Decomposers, Plants, and Animals</vt:lpstr>
      <vt:lpstr>PowerPoint Presentation</vt:lpstr>
      <vt:lpstr>Share Your Answers</vt:lpstr>
    </vt:vector>
  </TitlesOfParts>
  <Company>Michigan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Dauer</dc:creator>
  <cp:lastModifiedBy>Tompkins, Elizabeth</cp:lastModifiedBy>
  <cp:revision>86</cp:revision>
  <dcterms:created xsi:type="dcterms:W3CDTF">2013-03-15T22:46:26Z</dcterms:created>
  <dcterms:modified xsi:type="dcterms:W3CDTF">2019-11-11T19:55:34Z</dcterms:modified>
</cp:coreProperties>
</file>