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77" r:id="rId2"/>
    <p:sldId id="343" r:id="rId3"/>
    <p:sldId id="279" r:id="rId4"/>
    <p:sldId id="280" r:id="rId5"/>
    <p:sldId id="291" r:id="rId6"/>
    <p:sldId id="287" r:id="rId7"/>
    <p:sldId id="292" r:id="rId8"/>
    <p:sldId id="281" r:id="rId9"/>
    <p:sldId id="282" r:id="rId10"/>
    <p:sldId id="283" r:id="rId11"/>
    <p:sldId id="285" r:id="rId12"/>
    <p:sldId id="284" r:id="rId13"/>
    <p:sldId id="286" r:id="rId14"/>
    <p:sldId id="289" r:id="rId15"/>
    <p:sldId id="34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46"/>
    <p:restoredTop sz="79517"/>
  </p:normalViewPr>
  <p:slideViewPr>
    <p:cSldViewPr snapToGrid="0" snapToObjects="1">
      <p:cViewPr varScale="1">
        <p:scale>
          <a:sx n="74" d="100"/>
          <a:sy n="74" d="100"/>
        </p:scale>
        <p:origin x="1008" y="184"/>
      </p:cViewPr>
      <p:guideLst>
        <p:guide orient="horz" pos="2160"/>
        <p:guide pos="2880"/>
      </p:guideLst>
    </p:cSldViewPr>
  </p:slideViewPr>
  <p:notesTextViewPr>
    <p:cViewPr>
      <p:scale>
        <a:sx n="130" d="100"/>
        <a:sy n="130" d="100"/>
      </p:scale>
      <p:origin x="0" y="0"/>
    </p:cViewPr>
  </p:notesTextViewPr>
  <p:sorterViewPr>
    <p:cViewPr>
      <p:scale>
        <a:sx n="150" d="100"/>
        <a:sy n="150" d="100"/>
      </p:scale>
      <p:origin x="0" y="15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2DF50D-21D7-7F4E-8017-195F3FC74AC2}" type="datetimeFigureOut">
              <a:rPr lang="en-US" smtClean="0"/>
              <a:pPr/>
              <a:t>9/4/19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EC0993-5D4C-D840-8BBD-4837800D5D2B}" type="slidenum">
              <a:rPr lang="en-US" smtClean="0"/>
              <a:pPr/>
              <a:t>‹#›</a:t>
            </a:fld>
            <a:endParaRPr lang="en-US"/>
          </a:p>
        </p:txBody>
      </p:sp>
    </p:spTree>
    <p:extLst>
      <p:ext uri="{BB962C8B-B14F-4D97-AF65-F5344CB8AC3E}">
        <p14:creationId xmlns:p14="http://schemas.microsoft.com/office/powerpoint/2010/main" val="42224868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348E9A-9C9B-F845-9A60-0AEE82910B40}" type="datetimeFigureOut">
              <a:rPr lang="en-US" smtClean="0"/>
              <a:pPr/>
              <a:t>9/4/19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6B7EDE-1D34-AF43-A72F-F106018D4F39}" type="slidenum">
              <a:rPr lang="en-US" smtClean="0"/>
              <a:pPr/>
              <a:t>‹#›</a:t>
            </a:fld>
            <a:endParaRPr lang="en-US"/>
          </a:p>
        </p:txBody>
      </p:sp>
    </p:spTree>
    <p:extLst>
      <p:ext uri="{BB962C8B-B14F-4D97-AF65-F5344CB8AC3E}">
        <p14:creationId xmlns:p14="http://schemas.microsoft.com/office/powerpoint/2010/main" val="29228368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Craig</a:t>
            </a:r>
            <a:r>
              <a:rPr lang="en-US" baseline="0" dirty="0"/>
              <a:t> Douglas, Michigan State University</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a:t>
            </a:fld>
            <a:endParaRPr lang="en-US"/>
          </a:p>
        </p:txBody>
      </p:sp>
    </p:spTree>
    <p:extLst>
      <p:ext uri="{BB962C8B-B14F-4D97-AF65-F5344CB8AC3E}">
        <p14:creationId xmlns:p14="http://schemas.microsoft.com/office/powerpoint/2010/main" val="293991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Discuss structure questions about cells.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Slides 10 and 11 address the two structure questions about cells in Slide 9</a:t>
            </a:r>
          </a:p>
          <a:p>
            <a:pPr lvl="0"/>
            <a:r>
              <a:rPr lang="en-US" sz="1200" kern="1200" dirty="0">
                <a:solidFill>
                  <a:schemeClr val="tx1"/>
                </a:solidFill>
                <a:effectLst/>
                <a:latin typeface="+mn-lt"/>
                <a:ea typeface="+mn-ea"/>
                <a:cs typeface="+mn-cs"/>
              </a:rPr>
              <a:t>Show the students Slide 10, then you have a choice:</a:t>
            </a:r>
          </a:p>
          <a:p>
            <a:pPr lvl="1"/>
            <a:r>
              <a:rPr lang="en-US" sz="1200" kern="1200" dirty="0">
                <a:solidFill>
                  <a:schemeClr val="tx1"/>
                </a:solidFill>
                <a:effectLst/>
                <a:latin typeface="+mn-lt"/>
                <a:ea typeface="+mn-ea"/>
                <a:cs typeface="+mn-cs"/>
              </a:rPr>
              <a:t>Option 1: Give students time to explore the website sliders and report what they found about cells.</a:t>
            </a:r>
          </a:p>
          <a:p>
            <a:pPr lvl="1"/>
            <a:r>
              <a:rPr lang="en-US" sz="1200" kern="1200" dirty="0">
                <a:solidFill>
                  <a:schemeClr val="tx1"/>
                </a:solidFill>
                <a:effectLst/>
                <a:latin typeface="+mn-lt"/>
                <a:ea typeface="+mn-ea"/>
                <a:cs typeface="+mn-cs"/>
              </a:rPr>
              <a:t>Option 2: Show the sliders on the display computer and look for cells with the students.</a:t>
            </a:r>
          </a:p>
          <a:p>
            <a:pPr lvl="1"/>
            <a:r>
              <a:rPr lang="en-US" sz="1200" kern="1200" dirty="0">
                <a:solidFill>
                  <a:schemeClr val="tx1"/>
                </a:solidFill>
                <a:effectLst/>
                <a:latin typeface="+mn-lt"/>
                <a:ea typeface="+mn-ea"/>
                <a:cs typeface="+mn-cs"/>
              </a:rPr>
              <a:t>Option 3: Look back at Slides 5-7 for the approximate size of animal, plant, and decomposer cells.  (A narrower range of cell sizes than cells in general.)</a:t>
            </a:r>
          </a:p>
        </p:txBody>
      </p:sp>
      <p:sp>
        <p:nvSpPr>
          <p:cNvPr id="4" name="Slide Number Placeholder 3"/>
          <p:cNvSpPr>
            <a:spLocks noGrp="1"/>
          </p:cNvSpPr>
          <p:nvPr>
            <p:ph type="sldNum" sz="quarter" idx="10"/>
          </p:nvPr>
        </p:nvSpPr>
        <p:spPr/>
        <p:txBody>
          <a:bodyPr/>
          <a:lstStyle/>
          <a:p>
            <a:fld id="{946B7EDE-1D34-AF43-A72F-F106018D4F39}" type="slidenum">
              <a:rPr lang="en-US" smtClean="0"/>
              <a:pPr/>
              <a:t>10</a:t>
            </a:fld>
            <a:endParaRPr lang="en-US"/>
          </a:p>
        </p:txBody>
      </p:sp>
    </p:spTree>
    <p:extLst>
      <p:ext uri="{BB962C8B-B14F-4D97-AF65-F5344CB8AC3E}">
        <p14:creationId xmlns:p14="http://schemas.microsoft.com/office/powerpoint/2010/main" val="2002992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Show students Slide 11 and ask for their ideas and questions.  (Their questions will be addressed in Activity 2.2.)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11</a:t>
            </a:fld>
            <a:endParaRPr lang="en-US"/>
          </a:p>
        </p:txBody>
      </p:sp>
    </p:spTree>
    <p:extLst>
      <p:ext uri="{BB962C8B-B14F-4D97-AF65-F5344CB8AC3E}">
        <p14:creationId xmlns:p14="http://schemas.microsoft.com/office/powerpoint/2010/main" val="1115418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Discuss function questions about cells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Slides 12-14 address the two function questions on Slide 8.</a:t>
            </a:r>
          </a:p>
          <a:p>
            <a:pPr lvl="0"/>
            <a:r>
              <a:rPr lang="en-US" sz="1200" kern="1200" dirty="0">
                <a:solidFill>
                  <a:schemeClr val="tx1"/>
                </a:solidFill>
                <a:effectLst/>
                <a:latin typeface="+mn-lt"/>
                <a:ea typeface="+mn-ea"/>
                <a:cs typeface="+mn-cs"/>
              </a:rPr>
              <a:t>Slide 12 addresses how cells work together to accomplish the macroscopic functions of organisms.  Pause after showing each question to get students’ ideas before showing the answer.</a:t>
            </a:r>
          </a:p>
        </p:txBody>
      </p:sp>
      <p:sp>
        <p:nvSpPr>
          <p:cNvPr id="4" name="Slide Number Placeholder 3"/>
          <p:cNvSpPr>
            <a:spLocks noGrp="1"/>
          </p:cNvSpPr>
          <p:nvPr>
            <p:ph type="sldNum" sz="quarter" idx="10"/>
          </p:nvPr>
        </p:nvSpPr>
        <p:spPr/>
        <p:txBody>
          <a:bodyPr/>
          <a:lstStyle/>
          <a:p>
            <a:fld id="{946B7EDE-1D34-AF43-A72F-F106018D4F39}" type="slidenum">
              <a:rPr lang="en-US" smtClean="0"/>
              <a:pPr/>
              <a:t>12</a:t>
            </a:fld>
            <a:endParaRPr lang="en-US"/>
          </a:p>
        </p:txBody>
      </p:sp>
    </p:spTree>
    <p:extLst>
      <p:ext uri="{BB962C8B-B14F-4D97-AF65-F5344CB8AC3E}">
        <p14:creationId xmlns:p14="http://schemas.microsoft.com/office/powerpoint/2010/main" val="2107654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Slide 13 elicits students’ ideas and questions about how cells grow and function</a:t>
            </a:r>
          </a:p>
          <a:p>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13</a:t>
            </a:fld>
            <a:endParaRPr lang="en-US"/>
          </a:p>
        </p:txBody>
      </p:sp>
    </p:spTree>
    <p:extLst>
      <p:ext uri="{BB962C8B-B14F-4D97-AF65-F5344CB8AC3E}">
        <p14:creationId xmlns:p14="http://schemas.microsoft.com/office/powerpoint/2010/main" val="1196774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Slide 14 to remind students of the Three Questions (which they should remember from </a:t>
            </a:r>
            <a:r>
              <a:rPr lang="en-US" sz="1200" i="1" kern="1200" dirty="0">
                <a:solidFill>
                  <a:schemeClr val="tx1"/>
                </a:solidFill>
                <a:effectLst/>
                <a:latin typeface="+mn-lt"/>
                <a:ea typeface="+mn-ea"/>
                <a:cs typeface="+mn-cs"/>
              </a:rPr>
              <a:t>Systems and Scale</a:t>
            </a:r>
            <a:r>
              <a:rPr lang="en-US" sz="1200" kern="1200" dirty="0">
                <a:solidFill>
                  <a:schemeClr val="tx1"/>
                </a:solidFill>
                <a:effectLst/>
                <a:latin typeface="+mn-lt"/>
                <a:ea typeface="+mn-ea"/>
                <a:cs typeface="+mn-cs"/>
              </a:rPr>
              <a:t>).  They will be learning to explain cell functions by describing movement of matter, and changes in matter and energy, at the atomic-molecular scale.</a:t>
            </a:r>
          </a:p>
          <a:p>
            <a:r>
              <a:rPr lang="en-US" sz="1200" kern="1200" dirty="0">
                <a:solidFill>
                  <a:schemeClr val="tx1"/>
                </a:solidFill>
                <a:effectLst/>
                <a:latin typeface="+mn-lt"/>
                <a:ea typeface="+mn-ea"/>
                <a:cs typeface="+mn-cs"/>
              </a:rPr>
              <a:t>Point out the Three Questions 11x17 Poster on the wall.</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14</a:t>
            </a:fld>
            <a:endParaRPr lang="en-US"/>
          </a:p>
        </p:txBody>
      </p:sp>
    </p:spTree>
    <p:extLst>
      <p:ext uri="{BB962C8B-B14F-4D97-AF65-F5344CB8AC3E}">
        <p14:creationId xmlns:p14="http://schemas.microsoft.com/office/powerpoint/2010/main" val="1521740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complete an exit ticket.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15 of the 2.1 Zooming into Plants, Animals and Decomposers PPT.</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Conclusions: What do animals, plants, and decomposers have in common?</a:t>
            </a:r>
          </a:p>
          <a:p>
            <a:pPr lvl="0"/>
            <a:r>
              <a:rPr lang="en-US" sz="1200" kern="1200" dirty="0">
                <a:solidFill>
                  <a:schemeClr val="tx1"/>
                </a:solidFill>
                <a:effectLst/>
                <a:latin typeface="+mn-lt"/>
                <a:ea typeface="+mn-ea"/>
                <a:cs typeface="+mn-cs"/>
              </a:rPr>
              <a:t>Predictions: What do you think cells are made up of?</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 a sheet of paper or a sticky note, have students individually answer the exit ticket questions. Depending on time, you may have students answer both questions, assign students to answer a particular question, or let students choose one question to answer. Collect and review the answers.</a:t>
            </a:r>
          </a:p>
          <a:p>
            <a:r>
              <a:rPr lang="en-US" sz="1200" kern="1200" dirty="0">
                <a:solidFill>
                  <a:schemeClr val="tx1"/>
                </a:solidFill>
                <a:effectLst/>
                <a:latin typeface="+mn-lt"/>
                <a:ea typeface="+mn-ea"/>
                <a:cs typeface="+mn-cs"/>
              </a:rPr>
              <a:t>The conclusions question will provide you with information about what your students are taking away from the activity. Student answers to the conclusions question can be used on the Driving Question Board (if you are using one). The predictions question allows students to begin thinking about the next activity and allows you to assess their current ideas as you prepare for the next activity. Student answers to the predictions question can be used as a lead in to the next activity.</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6B7EDE-1D34-AF43-A72F-F106018D4F39}" type="slidenum">
              <a:rPr lang="en-US" smtClean="0"/>
              <a:pPr/>
              <a:t>15</a:t>
            </a:fld>
            <a:endParaRPr lang="en-US"/>
          </a:p>
        </p:txBody>
      </p:sp>
    </p:spTree>
    <p:extLst>
      <p:ext uri="{BB962C8B-B14F-4D97-AF65-F5344CB8AC3E}">
        <p14:creationId xmlns:p14="http://schemas.microsoft.com/office/powerpoint/2010/main" val="4278435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Use the instructional model to show students where they are in the course of the unit.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 of the 2.1 Zooming into Plants, Animals and Decomposers PPT.</a:t>
            </a:r>
            <a:r>
              <a:rPr lang="en-US" dirty="0">
                <a:effectLst/>
              </a:rPr>
              <a:t> </a:t>
            </a:r>
            <a:endParaRPr lang="en-US" dirty="0"/>
          </a:p>
        </p:txBody>
      </p:sp>
      <p:sp>
        <p:nvSpPr>
          <p:cNvPr id="4" name="Slide Number Placeholder 3"/>
          <p:cNvSpPr>
            <a:spLocks noGrp="1"/>
          </p:cNvSpPr>
          <p:nvPr>
            <p:ph type="sldNum" sz="quarter" idx="5"/>
          </p:nvPr>
        </p:nvSpPr>
        <p:spPr/>
        <p:txBody>
          <a:bodyPr/>
          <a:lstStyle/>
          <a:p>
            <a:fld id="{946B7EDE-1D34-AF43-A72F-F106018D4F39}" type="slidenum">
              <a:rPr lang="en-US" smtClean="0"/>
              <a:pPr/>
              <a:t>2</a:t>
            </a:fld>
            <a:endParaRPr lang="en-US"/>
          </a:p>
        </p:txBody>
      </p:sp>
    </p:spTree>
    <p:extLst>
      <p:ext uri="{BB962C8B-B14F-4D97-AF65-F5344CB8AC3E}">
        <p14:creationId xmlns:p14="http://schemas.microsoft.com/office/powerpoint/2010/main" val="1561573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Show Slides 3-4 of 2.1 Zooming Into Plants, Animals, and Decomposers PPT.  Discuss how to use the Venn diagram to identify characteristics that are alike and different and practice locating one characteristic from the list on the diagram.</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3</a:t>
            </a:fld>
            <a:endParaRPr lang="en-US"/>
          </a:p>
        </p:txBody>
      </p:sp>
    </p:spTree>
    <p:extLst>
      <p:ext uri="{BB962C8B-B14F-4D97-AF65-F5344CB8AC3E}">
        <p14:creationId xmlns:p14="http://schemas.microsoft.com/office/powerpoint/2010/main" val="819485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Show Slides 3-4 of 2.1 Zooming Into Plants, Animals, and Decomposers PPT.  Discuss how to use the Venn diagram to identify characteristics that are alike and different and practice locating one characteristic from the list on the diagram.</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4</a:t>
            </a:fld>
            <a:endParaRPr lang="en-US"/>
          </a:p>
        </p:txBody>
      </p:sp>
    </p:spTree>
    <p:extLst>
      <p:ext uri="{BB962C8B-B14F-4D97-AF65-F5344CB8AC3E}">
        <p14:creationId xmlns:p14="http://schemas.microsoft.com/office/powerpoint/2010/main" val="304505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Show Slides 5-7, asking students to notice how the Zooming In animations are alike and different.</a:t>
            </a:r>
          </a:p>
        </p:txBody>
      </p:sp>
      <p:sp>
        <p:nvSpPr>
          <p:cNvPr id="4" name="Slide Number Placeholder 3"/>
          <p:cNvSpPr>
            <a:spLocks noGrp="1"/>
          </p:cNvSpPr>
          <p:nvPr>
            <p:ph type="sldNum" sz="quarter" idx="10"/>
          </p:nvPr>
        </p:nvSpPr>
        <p:spPr/>
        <p:txBody>
          <a:bodyPr/>
          <a:lstStyle/>
          <a:p>
            <a:fld id="{946B7EDE-1D34-AF43-A72F-F106018D4F39}" type="slidenum">
              <a:rPr lang="en-US" smtClean="0"/>
              <a:pPr/>
              <a:t>5</a:t>
            </a:fld>
            <a:endParaRPr lang="en-US"/>
          </a:p>
        </p:txBody>
      </p:sp>
    </p:spTree>
    <p:extLst>
      <p:ext uri="{BB962C8B-B14F-4D97-AF65-F5344CB8AC3E}">
        <p14:creationId xmlns:p14="http://schemas.microsoft.com/office/powerpoint/2010/main" val="627434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Discuss ideas that students can consider in making their predictions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Slides 5-7 to help student connect scales and learn about atoms in plants</a:t>
            </a:r>
          </a:p>
          <a:p>
            <a:pPr lvl="0"/>
            <a:r>
              <a:rPr lang="en-US" sz="1200" kern="1200" dirty="0">
                <a:solidFill>
                  <a:schemeClr val="tx1"/>
                </a:solidFill>
                <a:effectLst/>
                <a:latin typeface="+mn-lt"/>
                <a:ea typeface="+mn-ea"/>
                <a:cs typeface="+mn-cs"/>
              </a:rPr>
              <a:t>Slide 6 “zooms in” to plants from the macroscopic to the atomic-molecular scale</a:t>
            </a:r>
          </a:p>
          <a:p>
            <a:pPr lvl="0"/>
            <a:r>
              <a:rPr lang="en-US" sz="1200" kern="1200" dirty="0">
                <a:solidFill>
                  <a:schemeClr val="tx1"/>
                </a:solidFill>
                <a:effectLst/>
                <a:latin typeface="+mn-lt"/>
                <a:ea typeface="+mn-ea"/>
                <a:cs typeface="+mn-cs"/>
              </a:rPr>
              <a:t>Slide 7 reminds students of rules to follow from the Movement Question and inform them about the kinds of atoms found in plants</a:t>
            </a:r>
          </a:p>
          <a:p>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6</a:t>
            </a:fld>
            <a:endParaRPr lang="en-US"/>
          </a:p>
        </p:txBody>
      </p:sp>
    </p:spTree>
    <p:extLst>
      <p:ext uri="{BB962C8B-B14F-4D97-AF65-F5344CB8AC3E}">
        <p14:creationId xmlns:p14="http://schemas.microsoft.com/office/powerpoint/2010/main" val="1017248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Show Slides 5-7, asking students to notice how the Zooming In animations are alike and different.</a:t>
            </a:r>
          </a:p>
        </p:txBody>
      </p:sp>
      <p:sp>
        <p:nvSpPr>
          <p:cNvPr id="4" name="Slide Number Placeholder 3"/>
          <p:cNvSpPr>
            <a:spLocks noGrp="1"/>
          </p:cNvSpPr>
          <p:nvPr>
            <p:ph type="sldNum" sz="quarter" idx="10"/>
          </p:nvPr>
        </p:nvSpPr>
        <p:spPr/>
        <p:txBody>
          <a:bodyPr/>
          <a:lstStyle/>
          <a:p>
            <a:fld id="{946B7EDE-1D34-AF43-A72F-F106018D4F39}" type="slidenum">
              <a:rPr lang="en-US" smtClean="0"/>
              <a:pPr/>
              <a:t>7</a:t>
            </a:fld>
            <a:endParaRPr lang="en-US"/>
          </a:p>
        </p:txBody>
      </p:sp>
    </p:spTree>
    <p:extLst>
      <p:ext uri="{BB962C8B-B14F-4D97-AF65-F5344CB8AC3E}">
        <p14:creationId xmlns:p14="http://schemas.microsoft.com/office/powerpoint/2010/main" val="1428511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Show Slides 8 and 9 of the PPT</a:t>
            </a:r>
          </a:p>
          <a:p>
            <a:pPr lvl="0"/>
            <a:r>
              <a:rPr lang="en-US" sz="1200" kern="1200" dirty="0">
                <a:solidFill>
                  <a:schemeClr val="tx1"/>
                </a:solidFill>
                <a:effectLst/>
                <a:latin typeface="+mn-lt"/>
                <a:ea typeface="+mn-ea"/>
                <a:cs typeface="+mn-cs"/>
              </a:rPr>
              <a:t>Have students correct their worksheets based on this slide and save their worksheets.  (They will refer back to them in Activity 2.4.)</a:t>
            </a:r>
          </a:p>
          <a:p>
            <a:pPr lvl="0"/>
            <a:r>
              <a:rPr lang="en-US" sz="1200" kern="1200" dirty="0">
                <a:solidFill>
                  <a:schemeClr val="tx1"/>
                </a:solidFill>
                <a:effectLst/>
                <a:latin typeface="+mn-lt"/>
                <a:ea typeface="+mn-ea"/>
                <a:cs typeface="+mn-cs"/>
              </a:rPr>
              <a:t>Discuss why the slide has two columns for Structure and Function.  Tell the students that we will be using those words in the future, so they need to understand the distinction.</a:t>
            </a:r>
          </a:p>
          <a:p>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8</a:t>
            </a:fld>
            <a:endParaRPr lang="en-US"/>
          </a:p>
        </p:txBody>
      </p:sp>
    </p:spTree>
    <p:extLst>
      <p:ext uri="{BB962C8B-B14F-4D97-AF65-F5344CB8AC3E}">
        <p14:creationId xmlns:p14="http://schemas.microsoft.com/office/powerpoint/2010/main" val="1835342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Show Slides 8 and 9 of the PPT</a:t>
            </a:r>
          </a:p>
          <a:p>
            <a:pPr lvl="0"/>
            <a:r>
              <a:rPr lang="en-US" sz="1200" kern="1200" dirty="0">
                <a:solidFill>
                  <a:schemeClr val="tx1"/>
                </a:solidFill>
                <a:effectLst/>
                <a:latin typeface="+mn-lt"/>
                <a:ea typeface="+mn-ea"/>
                <a:cs typeface="+mn-cs"/>
              </a:rPr>
              <a:t>Have students correct their worksheets based on this slide and save their worksheets.  (They will refer back to them in Activity 2.4.)</a:t>
            </a:r>
          </a:p>
          <a:p>
            <a:pPr lvl="0"/>
            <a:r>
              <a:rPr lang="en-US" sz="1200" kern="1200" dirty="0">
                <a:solidFill>
                  <a:schemeClr val="tx1"/>
                </a:solidFill>
                <a:effectLst/>
                <a:latin typeface="+mn-lt"/>
                <a:ea typeface="+mn-ea"/>
                <a:cs typeface="+mn-cs"/>
              </a:rPr>
              <a:t>Discuss why the slide has two columns for Structure and Function.  Tell the students that we will be using those words in the future, so they need to understand the distinction.</a:t>
            </a:r>
          </a:p>
          <a:p>
            <a:endParaRPr lang="en-US" dirty="0"/>
          </a:p>
          <a:p>
            <a:r>
              <a:rPr lang="en-US" sz="1200" kern="1200" dirty="0">
                <a:solidFill>
                  <a:schemeClr val="tx1"/>
                </a:solidFill>
                <a:effectLst/>
                <a:latin typeface="+mn-lt"/>
                <a:ea typeface="+mn-ea"/>
                <a:cs typeface="+mn-cs"/>
              </a:rPr>
              <a:t>Slide 9 has structure and function questions that the students will answer in the rest of the unit.</a:t>
            </a:r>
            <a:r>
              <a:rPr lang="en-US" dirty="0">
                <a:effectLst/>
              </a:rPr>
              <a:t> </a:t>
            </a:r>
          </a:p>
          <a:p>
            <a:endParaRPr lang="en-US" dirty="0">
              <a:effectLst/>
            </a:endParaRPr>
          </a:p>
          <a:p>
            <a:pPr lvl="0"/>
            <a:r>
              <a:rPr lang="en-US" sz="1200" b="1" kern="1200" dirty="0">
                <a:solidFill>
                  <a:schemeClr val="tx1"/>
                </a:solidFill>
                <a:effectLst/>
                <a:latin typeface="+mn-lt"/>
                <a:ea typeface="+mn-ea"/>
                <a:cs typeface="+mn-cs"/>
              </a:rPr>
              <a:t>(Optional) Have students read about cells.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middle school and lower level high school students with limited prior knowledge about cells, read the 2.1 Cells: The Building Blocks of Organisms Reading. Have students pause and discuss the italicized questions in the reading with a partner.</a:t>
            </a:r>
          </a:p>
          <a:p>
            <a:r>
              <a:rPr lang="en-US" sz="1200" kern="1200" dirty="0">
                <a:solidFill>
                  <a:schemeClr val="tx1"/>
                </a:solidFill>
                <a:effectLst/>
                <a:latin typeface="+mn-lt"/>
                <a:ea typeface="+mn-ea"/>
                <a:cs typeface="+mn-cs"/>
              </a:rPr>
              <a:t>After students read, discuss the questions at the end as a whole class.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9</a:t>
            </a:fld>
            <a:endParaRPr lang="en-US"/>
          </a:p>
        </p:txBody>
      </p:sp>
    </p:spTree>
    <p:extLst>
      <p:ext uri="{BB962C8B-B14F-4D97-AF65-F5344CB8AC3E}">
        <p14:creationId xmlns:p14="http://schemas.microsoft.com/office/powerpoint/2010/main" val="837626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
        <p:nvSpPr>
          <p:cNvPr id="7" name="TextBox 6"/>
          <p:cNvSpPr txBox="1"/>
          <p:nvPr userDrawn="1"/>
        </p:nvSpPr>
        <p:spPr>
          <a:xfrm>
            <a:off x="3366003" y="690424"/>
            <a:ext cx="2287787" cy="692497"/>
          </a:xfrm>
          <a:prstGeom prst="rect">
            <a:avLst/>
          </a:prstGeom>
          <a:noFill/>
        </p:spPr>
        <p:txBody>
          <a:bodyPr wrap="none" rtlCol="0">
            <a:spAutoFit/>
          </a:bodyPr>
          <a:lstStyle/>
          <a:p>
            <a:r>
              <a:rPr lang="en-US" sz="1300" i="1" kern="1200" dirty="0">
                <a:solidFill>
                  <a:schemeClr val="tx1"/>
                </a:solidFill>
                <a:effectLst/>
                <a:latin typeface="+mn-lt"/>
                <a:ea typeface="+mn-ea"/>
                <a:cs typeface="+mn-cs"/>
              </a:rPr>
              <a:t> </a:t>
            </a:r>
            <a:endParaRPr lang="en-US" sz="1300" kern="1200" dirty="0">
              <a:solidFill>
                <a:schemeClr val="tx1"/>
              </a:solidFill>
              <a:effectLst/>
              <a:latin typeface="+mn-lt"/>
              <a:ea typeface="+mn-ea"/>
              <a:cs typeface="+mn-cs"/>
            </a:endParaRPr>
          </a:p>
          <a:p>
            <a:r>
              <a:rPr lang="en-US" sz="1300" i="1" kern="1200" dirty="0">
                <a:solidFill>
                  <a:schemeClr val="tx1"/>
                </a:solidFill>
                <a:effectLst/>
                <a:latin typeface="+mn-lt"/>
                <a:ea typeface="+mn-ea"/>
                <a:cs typeface="+mn-cs"/>
              </a:rPr>
              <a:t>Environmental Literacy Project</a:t>
            </a:r>
            <a:br>
              <a:rPr lang="en-US" sz="1300" i="1" kern="1200" dirty="0">
                <a:solidFill>
                  <a:schemeClr val="tx1"/>
                </a:solidFill>
                <a:effectLst/>
                <a:latin typeface="+mn-lt"/>
                <a:ea typeface="+mn-ea"/>
                <a:cs typeface="+mn-cs"/>
              </a:rPr>
            </a:br>
            <a:r>
              <a:rPr lang="en-US" sz="1300" i="1" kern="1200" dirty="0">
                <a:solidFill>
                  <a:schemeClr val="tx1"/>
                </a:solidFill>
                <a:effectLst/>
                <a:latin typeface="+mn-lt"/>
                <a:ea typeface="+mn-ea"/>
                <a:cs typeface="+mn-cs"/>
              </a:rPr>
              <a:t>Michigan State University</a:t>
            </a:r>
            <a:r>
              <a:rPr lang="en-US" sz="1300" dirty="0">
                <a:effectLst/>
              </a:rPr>
              <a:t> </a:t>
            </a:r>
            <a:endParaRPr lang="en-US" sz="1300" dirty="0"/>
          </a:p>
        </p:txBody>
      </p:sp>
      <p:pic>
        <p:nvPicPr>
          <p:cNvPr id="9" name="Picture 8" descr="C:\Documents and Settings\Craig Douglas\My Documents\for JJ\Carbon TIME\logo\Carbon TIME 1 line small.pn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8162" y="687134"/>
            <a:ext cx="2689225" cy="626110"/>
          </a:xfrm>
          <a:prstGeom prst="rect">
            <a:avLst/>
          </a:prstGeom>
          <a:noFill/>
          <a:ln>
            <a:noFill/>
          </a:ln>
        </p:spPr>
      </p:pic>
    </p:spTree>
    <p:extLst>
      <p:ext uri="{BB962C8B-B14F-4D97-AF65-F5344CB8AC3E}">
        <p14:creationId xmlns:p14="http://schemas.microsoft.com/office/powerpoint/2010/main" val="8905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25615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83201"/>
            <a:ext cx="2057400" cy="564296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483201"/>
            <a:ext cx="6019800" cy="5642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699412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504826"/>
            <a:ext cx="8229600" cy="49067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23400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150747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331118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124714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1372278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95850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5588"/>
            <a:ext cx="3008313" cy="97951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455588"/>
            <a:ext cx="5111750" cy="5670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75227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3510289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924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491020"/>
            <a:ext cx="8229600" cy="49067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411574"/>
            <a:ext cx="21336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2BAAFF94-8111-A348-8301-1F63C1D0CE4E}" type="slidenum">
              <a:rPr lang="en-US" smtClean="0"/>
              <a:pPr/>
              <a:t>‹#›</a:t>
            </a:fld>
            <a:endParaRPr lang="en-US" dirty="0"/>
          </a:p>
        </p:txBody>
      </p:sp>
      <p:sp>
        <p:nvSpPr>
          <p:cNvPr id="9" name="Footer Placeholder 5"/>
          <p:cNvSpPr>
            <a:spLocks noGrp="1"/>
          </p:cNvSpPr>
          <p:nvPr>
            <p:ph type="ftr" sz="quarter" idx="3"/>
          </p:nvPr>
        </p:nvSpPr>
        <p:spPr>
          <a:xfrm>
            <a:off x="457200" y="6400800"/>
            <a:ext cx="5989674" cy="365125"/>
          </a:xfrm>
          <a:prstGeom prst="rect">
            <a:avLst/>
          </a:prstGeom>
        </p:spPr>
        <p:txBody>
          <a:bodyPr/>
          <a:lstStyle/>
          <a:p>
            <a:endParaRPr lang="en-US" dirty="0"/>
          </a:p>
        </p:txBody>
      </p:sp>
    </p:spTree>
    <p:extLst>
      <p:ext uri="{BB962C8B-B14F-4D97-AF65-F5344CB8AC3E}">
        <p14:creationId xmlns:p14="http://schemas.microsoft.com/office/powerpoint/2010/main" val="791356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htwins.net/scale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learn.genetics.utah.edu/content/cells/scal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ea typeface="ＭＳ Ｐゴシック" charset="-128"/>
              <a:cs typeface="ＭＳ Ｐゴシック" charset="-128"/>
            </a:endParaRPr>
          </a:p>
        </p:txBody>
      </p:sp>
      <p:sp>
        <p:nvSpPr>
          <p:cNvPr id="7" name="Subtitle 2"/>
          <p:cNvSpPr txBox="1">
            <a:spLocks/>
          </p:cNvSpPr>
          <p:nvPr/>
        </p:nvSpPr>
        <p:spPr>
          <a:xfrm>
            <a:off x="1371600" y="38862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rgbClr val="000000"/>
              </a:solidFill>
              <a:ea typeface="ＭＳ Ｐゴシック" charset="-128"/>
              <a:cs typeface="ＭＳ Ｐゴシック" charset="-128"/>
            </a:endParaRPr>
          </a:p>
        </p:txBody>
      </p:sp>
      <p:grpSp>
        <p:nvGrpSpPr>
          <p:cNvPr id="3" name="Group 2"/>
          <p:cNvGrpSpPr/>
          <p:nvPr/>
        </p:nvGrpSpPr>
        <p:grpSpPr>
          <a:xfrm>
            <a:off x="178036" y="294321"/>
            <a:ext cx="5954172" cy="684705"/>
            <a:chOff x="178036" y="294321"/>
            <a:chExt cx="5954172" cy="684705"/>
          </a:xfrm>
        </p:grpSpPr>
        <p:sp>
          <p:nvSpPr>
            <p:cNvPr id="6" name="TextBox 5"/>
            <p:cNvSpPr txBox="1"/>
            <p:nvPr/>
          </p:nvSpPr>
          <p:spPr>
            <a:xfrm>
              <a:off x="3003051" y="332695"/>
              <a:ext cx="3129157" cy="646331"/>
            </a:xfrm>
            <a:prstGeom prst="rect">
              <a:avLst/>
            </a:prstGeom>
            <a:noFill/>
          </p:spPr>
          <p:txBody>
            <a:bodyPr wrap="none" rtlCol="0">
              <a:spAutoFit/>
            </a:bodyPr>
            <a:lstStyle/>
            <a:p>
              <a:r>
                <a:rPr lang="en-US" sz="1200" i="1" dirty="0"/>
                <a:t>Carbon: Transformations in Matter and Energy</a:t>
              </a:r>
            </a:p>
            <a:p>
              <a:r>
                <a:rPr lang="en-US" sz="1200" i="1" dirty="0"/>
                <a:t>Environmental Literacy Project</a:t>
              </a:r>
              <a:br>
                <a:rPr lang="en-US" sz="1200" i="1" dirty="0"/>
              </a:br>
              <a:r>
                <a:rPr lang="en-US" sz="1200" i="1" dirty="0"/>
                <a:t>Michigan State University</a:t>
              </a:r>
              <a:r>
                <a:rPr lang="en-US" sz="1200" dirty="0">
                  <a:effectLst/>
                </a:rPr>
                <a:t> </a:t>
              </a:r>
              <a:endParaRPr lang="en-US" sz="1600" dirty="0"/>
            </a:p>
          </p:txBody>
        </p:sp>
        <p:pic>
          <p:nvPicPr>
            <p:cNvPr id="2" name="Picture 1" descr="Carbon TIME 1 line sm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36" y="294321"/>
              <a:ext cx="2831104" cy="643007"/>
            </a:xfrm>
            <a:prstGeom prst="rect">
              <a:avLst/>
            </a:prstGeom>
          </p:spPr>
        </p:pic>
      </p:grpSp>
      <p:sp>
        <p:nvSpPr>
          <p:cNvPr id="12" name="Title 11"/>
          <p:cNvSpPr>
            <a:spLocks noGrp="1"/>
          </p:cNvSpPr>
          <p:nvPr>
            <p:ph type="title"/>
          </p:nvPr>
        </p:nvSpPr>
        <p:spPr>
          <a:xfrm>
            <a:off x="452829" y="2130425"/>
            <a:ext cx="8229600" cy="1838318"/>
          </a:xfrm>
        </p:spPr>
        <p:txBody>
          <a:bodyPr>
            <a:normAutofit fontScale="90000"/>
          </a:bodyPr>
          <a:lstStyle/>
          <a:p>
            <a:r>
              <a:rPr lang="en-US" dirty="0">
                <a:latin typeface="Arial"/>
                <a:cs typeface="Arial"/>
              </a:rPr>
              <a:t>Activity 2.1: Zooming Into Plants, Animals, and Decomposers</a:t>
            </a:r>
          </a:p>
        </p:txBody>
      </p:sp>
      <p:sp>
        <p:nvSpPr>
          <p:cNvPr id="5" name="Slide Number Placeholder 4">
            <a:extLst>
              <a:ext uri="{FF2B5EF4-FFF2-40B4-BE49-F238E27FC236}">
                <a16:creationId xmlns:a16="http://schemas.microsoft.com/office/drawing/2014/main" id="{315C0743-EE88-4BEA-A1C9-D285EC3C20C4}"/>
              </a:ext>
            </a:extLst>
          </p:cNvPr>
          <p:cNvSpPr>
            <a:spLocks noGrp="1"/>
          </p:cNvSpPr>
          <p:nvPr>
            <p:ph type="sldNum" sz="quarter" idx="12"/>
          </p:nvPr>
        </p:nvSpPr>
        <p:spPr/>
        <p:txBody>
          <a:bodyPr/>
          <a:lstStyle/>
          <a:p>
            <a:fld id="{D3A1C050-F6FE-0E43-A9D0-F8EEADE3D1E4}" type="slidenum">
              <a:rPr lang="en-US" smtClean="0"/>
              <a:pPr/>
              <a:t>1</a:t>
            </a:fld>
            <a:endParaRPr lang="en-US"/>
          </a:p>
        </p:txBody>
      </p:sp>
    </p:spTree>
    <p:extLst>
      <p:ext uri="{BB962C8B-B14F-4D97-AF65-F5344CB8AC3E}">
        <p14:creationId xmlns:p14="http://schemas.microsoft.com/office/powerpoint/2010/main" val="2557317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Structure: How big are cells and what do they look like?</a:t>
            </a:r>
          </a:p>
        </p:txBody>
      </p:sp>
      <p:sp>
        <p:nvSpPr>
          <p:cNvPr id="3" name="Content Placeholder 2"/>
          <p:cNvSpPr>
            <a:spLocks noGrp="1"/>
          </p:cNvSpPr>
          <p:nvPr>
            <p:ph idx="1"/>
          </p:nvPr>
        </p:nvSpPr>
        <p:spPr/>
        <p:txBody>
          <a:bodyPr/>
          <a:lstStyle/>
          <a:p>
            <a:pPr marL="0" indent="0">
              <a:buNone/>
            </a:pPr>
            <a:r>
              <a:rPr lang="en-US" dirty="0"/>
              <a:t>Cells come in many different sizes and shapes.</a:t>
            </a:r>
          </a:p>
          <a:p>
            <a:pPr marL="0" indent="0">
              <a:buNone/>
            </a:pPr>
            <a:r>
              <a:rPr lang="en-US" dirty="0"/>
              <a:t>Look for cells on these websites:</a:t>
            </a:r>
          </a:p>
          <a:p>
            <a:pPr lvl="0"/>
            <a:r>
              <a:rPr lang="en-US" dirty="0"/>
              <a:t>Scale of Universe: </a:t>
            </a:r>
            <a:r>
              <a:rPr lang="en-US" u="sng" dirty="0">
                <a:hlinkClick r:id="rId3"/>
              </a:rPr>
              <a:t>http://htwins.net/scale2/</a:t>
            </a:r>
            <a:r>
              <a:rPr lang="en-US" dirty="0"/>
              <a:t>  </a:t>
            </a:r>
          </a:p>
          <a:p>
            <a:pPr lvl="0"/>
            <a:r>
              <a:rPr lang="en-US" dirty="0"/>
              <a:t>Cell Size and Scale: </a:t>
            </a:r>
            <a:r>
              <a:rPr lang="en-US" u="sng" dirty="0">
                <a:hlinkClick r:id="rId4"/>
              </a:rPr>
              <a:t>http://learn.genetics.utah.edu/content/cells/scale/</a:t>
            </a:r>
            <a:r>
              <a:rPr lang="en-US" dirty="0"/>
              <a:t> </a:t>
            </a:r>
          </a:p>
          <a:p>
            <a:pPr marL="0" indent="0">
              <a:buNone/>
            </a:pPr>
            <a:r>
              <a:rPr lang="en-US" dirty="0"/>
              <a:t>What is the size range that you found for cells?</a:t>
            </a:r>
          </a:p>
        </p:txBody>
      </p:sp>
      <p:sp>
        <p:nvSpPr>
          <p:cNvPr id="4" name="Slide Number Placeholder 3"/>
          <p:cNvSpPr>
            <a:spLocks noGrp="1"/>
          </p:cNvSpPr>
          <p:nvPr>
            <p:ph type="sldNum" sz="quarter" idx="12"/>
          </p:nvPr>
        </p:nvSpPr>
        <p:spPr/>
        <p:txBody>
          <a:bodyPr/>
          <a:lstStyle/>
          <a:p>
            <a:fld id="{D3A1C050-F6FE-0E43-A9D0-F8EEADE3D1E4}" type="slidenum">
              <a:rPr lang="en-US" smtClean="0"/>
              <a:pPr/>
              <a:t>10</a:t>
            </a:fld>
            <a:endParaRPr lang="en-US"/>
          </a:p>
        </p:txBody>
      </p:sp>
    </p:spTree>
    <p:extLst>
      <p:ext uri="{BB962C8B-B14F-4D97-AF65-F5344CB8AC3E}">
        <p14:creationId xmlns:p14="http://schemas.microsoft.com/office/powerpoint/2010/main" val="289178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What are cells made of?</a:t>
            </a:r>
          </a:p>
        </p:txBody>
      </p:sp>
      <p:sp>
        <p:nvSpPr>
          <p:cNvPr id="3" name="Content Placeholder 2"/>
          <p:cNvSpPr>
            <a:spLocks noGrp="1"/>
          </p:cNvSpPr>
          <p:nvPr>
            <p:ph sz="half" idx="1"/>
          </p:nvPr>
        </p:nvSpPr>
        <p:spPr>
          <a:xfrm>
            <a:off x="457200" y="2499360"/>
            <a:ext cx="4038600" cy="3626803"/>
          </a:xfrm>
        </p:spPr>
        <p:txBody>
          <a:bodyPr/>
          <a:lstStyle/>
          <a:p>
            <a:pPr marL="0" indent="0">
              <a:buNone/>
            </a:pPr>
            <a:r>
              <a:rPr lang="en-US" i="1" dirty="0"/>
              <a:t>Your ideas about what cells are made of.</a:t>
            </a:r>
          </a:p>
        </p:txBody>
      </p:sp>
      <p:sp>
        <p:nvSpPr>
          <p:cNvPr id="4" name="Content Placeholder 3"/>
          <p:cNvSpPr>
            <a:spLocks noGrp="1"/>
          </p:cNvSpPr>
          <p:nvPr>
            <p:ph sz="half" idx="2"/>
          </p:nvPr>
        </p:nvSpPr>
        <p:spPr>
          <a:xfrm>
            <a:off x="4648200" y="2499360"/>
            <a:ext cx="4038600" cy="362680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i="1" dirty="0"/>
              <a:t>Your questions about what cells are made of.</a:t>
            </a:r>
          </a:p>
        </p:txBody>
      </p:sp>
      <p:sp>
        <p:nvSpPr>
          <p:cNvPr id="5" name="Slide Number Placeholder 4"/>
          <p:cNvSpPr>
            <a:spLocks noGrp="1"/>
          </p:cNvSpPr>
          <p:nvPr>
            <p:ph type="sldNum" sz="quarter" idx="12"/>
          </p:nvPr>
        </p:nvSpPr>
        <p:spPr/>
        <p:txBody>
          <a:bodyPr/>
          <a:lstStyle/>
          <a:p>
            <a:fld id="{D3A1C050-F6FE-0E43-A9D0-F8EEADE3D1E4}" type="slidenum">
              <a:rPr lang="en-US" smtClean="0"/>
              <a:pPr/>
              <a:t>11</a:t>
            </a:fld>
            <a:endParaRPr lang="en-US"/>
          </a:p>
        </p:txBody>
      </p:sp>
      <p:sp>
        <p:nvSpPr>
          <p:cNvPr id="6" name="TextBox 5"/>
          <p:cNvSpPr txBox="1"/>
          <p:nvPr/>
        </p:nvSpPr>
        <p:spPr>
          <a:xfrm>
            <a:off x="609600" y="1449602"/>
            <a:ext cx="7583424" cy="954107"/>
          </a:xfrm>
          <a:prstGeom prst="rect">
            <a:avLst/>
          </a:prstGeom>
          <a:noFill/>
        </p:spPr>
        <p:txBody>
          <a:bodyPr wrap="square" rtlCol="0">
            <a:spAutoFit/>
          </a:bodyPr>
          <a:lstStyle/>
          <a:p>
            <a:r>
              <a:rPr lang="en-US" sz="2800" dirty="0"/>
              <a:t>What’s inside a cell?  Share your ideas and questions before we study this in the next activity.</a:t>
            </a:r>
          </a:p>
        </p:txBody>
      </p:sp>
    </p:spTree>
    <p:extLst>
      <p:ext uri="{BB962C8B-B14F-4D97-AF65-F5344CB8AC3E}">
        <p14:creationId xmlns:p14="http://schemas.microsoft.com/office/powerpoint/2010/main" val="99549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088"/>
            <a:ext cx="8229600" cy="682501"/>
          </a:xfrm>
        </p:spPr>
        <p:txBody>
          <a:bodyPr>
            <a:noAutofit/>
          </a:bodyPr>
          <a:lstStyle/>
          <a:p>
            <a:r>
              <a:rPr lang="en-US" dirty="0"/>
              <a:t>Function: What do cells do?</a:t>
            </a:r>
          </a:p>
        </p:txBody>
      </p:sp>
      <p:sp>
        <p:nvSpPr>
          <p:cNvPr id="3" name="Content Placeholder 2"/>
          <p:cNvSpPr>
            <a:spLocks noGrp="1"/>
          </p:cNvSpPr>
          <p:nvPr>
            <p:ph idx="1"/>
          </p:nvPr>
        </p:nvSpPr>
        <p:spPr>
          <a:xfrm>
            <a:off x="457200" y="1182624"/>
            <a:ext cx="8229600" cy="5228950"/>
          </a:xfrm>
        </p:spPr>
        <p:txBody>
          <a:bodyPr>
            <a:normAutofit fontScale="925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Everything that organisms do is done by their cells working together! Think about some examples:</a:t>
            </a:r>
          </a:p>
          <a:p>
            <a:pPr defTabSz="914400">
              <a:spcBef>
                <a:spcPts val="0"/>
              </a:spcBef>
            </a:pPr>
            <a:r>
              <a:rPr lang="en-US" dirty="0"/>
              <a:t>A young girl grows.  What are her cells doing?</a:t>
            </a:r>
          </a:p>
          <a:p>
            <a:pPr defTabSz="914400">
              <a:spcBef>
                <a:spcPts val="0"/>
              </a:spcBef>
            </a:pPr>
            <a:r>
              <a:rPr lang="en-US" i="1" dirty="0">
                <a:solidFill>
                  <a:srgbClr val="0432FF"/>
                </a:solidFill>
              </a:rPr>
              <a:t>Her cells are growing larger, then dividing.</a:t>
            </a:r>
          </a:p>
          <a:p>
            <a:pPr defTabSz="914400">
              <a:spcBef>
                <a:spcPts val="0"/>
              </a:spcBef>
            </a:pPr>
            <a:r>
              <a:rPr lang="en-US" dirty="0"/>
              <a:t>A potato plant’s leaves get water.  What cells help this to happen?</a:t>
            </a:r>
          </a:p>
          <a:p>
            <a:pPr defTabSz="914400">
              <a:spcBef>
                <a:spcPts val="0"/>
              </a:spcBef>
            </a:pPr>
            <a:r>
              <a:rPr lang="en-US" i="1" dirty="0">
                <a:solidFill>
                  <a:srgbClr val="0432FF"/>
                </a:solidFill>
              </a:rPr>
              <a:t>Root cells absorb water from the soil.  Stem cells carry water to the leaves.</a:t>
            </a:r>
          </a:p>
          <a:p>
            <a:pPr defTabSz="914400">
              <a:spcBef>
                <a:spcPts val="0"/>
              </a:spcBef>
            </a:pPr>
            <a:r>
              <a:rPr lang="en-US" dirty="0"/>
              <a:t>A cow walks across a field.  What cells help this to happen?</a:t>
            </a:r>
          </a:p>
          <a:p>
            <a:pPr defTabSz="914400">
              <a:spcBef>
                <a:spcPts val="0"/>
              </a:spcBef>
            </a:pPr>
            <a:r>
              <a:rPr lang="en-US" i="1" dirty="0">
                <a:solidFill>
                  <a:srgbClr val="0432FF"/>
                </a:solidFill>
              </a:rPr>
              <a:t>Brain and nerve cells send signals telling the muscle cells to contract and move the cow’s legs.</a:t>
            </a:r>
            <a:r>
              <a:rPr lang="en-US" i="1" dirty="0"/>
              <a:t> </a:t>
            </a:r>
          </a:p>
        </p:txBody>
      </p:sp>
      <p:sp>
        <p:nvSpPr>
          <p:cNvPr id="4" name="Slide Number Placeholder 3"/>
          <p:cNvSpPr>
            <a:spLocks noGrp="1"/>
          </p:cNvSpPr>
          <p:nvPr>
            <p:ph type="sldNum" sz="quarter" idx="12"/>
          </p:nvPr>
        </p:nvSpPr>
        <p:spPr/>
        <p:txBody>
          <a:bodyPr/>
          <a:lstStyle/>
          <a:p>
            <a:fld id="{D3A1C050-F6FE-0E43-A9D0-F8EEADE3D1E4}" type="slidenum">
              <a:rPr lang="en-US" smtClean="0"/>
              <a:pPr/>
              <a:t>12</a:t>
            </a:fld>
            <a:endParaRPr lang="en-US"/>
          </a:p>
        </p:txBody>
      </p:sp>
    </p:spTree>
    <p:extLst>
      <p:ext uri="{BB962C8B-B14F-4D97-AF65-F5344CB8AC3E}">
        <p14:creationId xmlns:p14="http://schemas.microsoft.com/office/powerpoint/2010/main" val="24711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Function: How do cells do what they do?</a:t>
            </a:r>
          </a:p>
        </p:txBody>
      </p:sp>
      <p:sp>
        <p:nvSpPr>
          <p:cNvPr id="3" name="Content Placeholder 2"/>
          <p:cNvSpPr>
            <a:spLocks noGrp="1"/>
          </p:cNvSpPr>
          <p:nvPr>
            <p:ph sz="half" idx="1"/>
          </p:nvPr>
        </p:nvSpPr>
        <p:spPr>
          <a:xfrm>
            <a:off x="457200" y="2834597"/>
            <a:ext cx="4038600" cy="3291566"/>
          </a:xfrm>
        </p:spPr>
        <p:txBody>
          <a:bodyPr/>
          <a:lstStyle/>
          <a:p>
            <a:pPr marL="0" indent="0">
              <a:buNone/>
            </a:pPr>
            <a:r>
              <a:rPr lang="en-US" i="1" dirty="0"/>
              <a:t>Your ideas about how cells grow and function.</a:t>
            </a:r>
          </a:p>
        </p:txBody>
      </p:sp>
      <p:sp>
        <p:nvSpPr>
          <p:cNvPr id="4" name="Content Placeholder 3"/>
          <p:cNvSpPr>
            <a:spLocks noGrp="1"/>
          </p:cNvSpPr>
          <p:nvPr>
            <p:ph sz="half" idx="2"/>
          </p:nvPr>
        </p:nvSpPr>
        <p:spPr>
          <a:xfrm>
            <a:off x="4648200" y="2834597"/>
            <a:ext cx="4038600" cy="3291566"/>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i="1" dirty="0"/>
              <a:t>Your questions about how cells grow and function.</a:t>
            </a:r>
          </a:p>
        </p:txBody>
      </p:sp>
      <p:sp>
        <p:nvSpPr>
          <p:cNvPr id="5" name="Slide Number Placeholder 4"/>
          <p:cNvSpPr>
            <a:spLocks noGrp="1"/>
          </p:cNvSpPr>
          <p:nvPr>
            <p:ph type="sldNum" sz="quarter" idx="12"/>
          </p:nvPr>
        </p:nvSpPr>
        <p:spPr/>
        <p:txBody>
          <a:bodyPr/>
          <a:lstStyle/>
          <a:p>
            <a:fld id="{D3A1C050-F6FE-0E43-A9D0-F8EEADE3D1E4}" type="slidenum">
              <a:rPr lang="en-US" smtClean="0"/>
              <a:pPr/>
              <a:t>13</a:t>
            </a:fld>
            <a:endParaRPr lang="en-US"/>
          </a:p>
        </p:txBody>
      </p:sp>
      <p:sp>
        <p:nvSpPr>
          <p:cNvPr id="6" name="TextBox 5"/>
          <p:cNvSpPr txBox="1"/>
          <p:nvPr/>
        </p:nvSpPr>
        <p:spPr>
          <a:xfrm>
            <a:off x="609600" y="1449602"/>
            <a:ext cx="7583424" cy="1384995"/>
          </a:xfrm>
          <a:prstGeom prst="rect">
            <a:avLst/>
          </a:prstGeom>
          <a:noFill/>
        </p:spPr>
        <p:txBody>
          <a:bodyPr wrap="square" rtlCol="0">
            <a:spAutoFit/>
          </a:bodyPr>
          <a:lstStyle/>
          <a:p>
            <a:r>
              <a:rPr lang="en-US" sz="2800" dirty="0"/>
              <a:t>How can cells do so many things, like growing, moving, and moving materials?  Share your ideas before we study this in the rest of the unit.</a:t>
            </a:r>
          </a:p>
        </p:txBody>
      </p:sp>
    </p:spTree>
    <p:extLst>
      <p:ext uri="{BB962C8B-B14F-4D97-AF65-F5344CB8AC3E}">
        <p14:creationId xmlns:p14="http://schemas.microsoft.com/office/powerpoint/2010/main" val="698476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0"/>
          <p:cNvSpPr>
            <a:spLocks noChangeArrowheads="1"/>
          </p:cNvSpPr>
          <p:nvPr/>
        </p:nvSpPr>
        <p:spPr bwMode="auto">
          <a:xfrm>
            <a:off x="200871" y="718209"/>
            <a:ext cx="8686800"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Answer each of the questions (numbered 1-4) below to explain how matter and energy move and change in a system.  Note that matter movement is addressed at both the beginning (1) and end (4) of your explanation.</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62"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47899" y="1229797"/>
            <a:ext cx="4572000" cy="1462910"/>
          </a:xfrm>
          <a:prstGeom prst="rect">
            <a:avLst/>
          </a:prstGeom>
          <a:noFill/>
          <a:extLst>
            <a:ext uri="{909E8E84-426E-40dd-AFC4-6F175D3DCCD1}">
              <a14:hiddenFill xmlns:a14="http://schemas.microsoft.com/office/drawing/2010/main" xmlns="">
                <a:solidFill>
                  <a:srgbClr val="FFFFFF"/>
                </a:solidFill>
              </a14:hiddenFill>
            </a:ext>
          </a:extLst>
        </p:spPr>
      </p:pic>
      <p:pic>
        <p:nvPicPr>
          <p:cNvPr id="63"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97269" y="1142353"/>
            <a:ext cx="1963430" cy="1831975"/>
          </a:xfrm>
          <a:prstGeom prst="rect">
            <a:avLst/>
          </a:prstGeom>
          <a:noFill/>
          <a:extLst>
            <a:ext uri="{909E8E84-426E-40dd-AFC4-6F175D3DCCD1}">
              <a14:hiddenFill xmlns:a14="http://schemas.microsoft.com/office/drawing/2010/main" xmlns="">
                <a:solidFill>
                  <a:srgbClr val="FFFFFF"/>
                </a:solidFill>
              </a14:hiddenFill>
            </a:ext>
          </a:extLst>
        </p:spPr>
      </p:pic>
      <p:pic>
        <p:nvPicPr>
          <p:cNvPr id="64"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628662">
            <a:off x="6034452" y="1078225"/>
            <a:ext cx="2004538" cy="2135407"/>
          </a:xfrm>
          <a:prstGeom prst="rect">
            <a:avLst/>
          </a:prstGeom>
          <a:noFill/>
          <a:extLst>
            <a:ext uri="{909E8E84-426E-40dd-AFC4-6F175D3DCCD1}">
              <a14:hiddenFill xmlns:a14="http://schemas.microsoft.com/office/drawing/2010/main" xmlns="">
                <a:solidFill>
                  <a:srgbClr val="FFFFFF"/>
                </a:solidFill>
              </a14:hiddenFill>
            </a:ext>
          </a:extLst>
        </p:spPr>
      </p:pic>
      <p:pic>
        <p:nvPicPr>
          <p:cNvPr id="56"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47899" y="3072680"/>
            <a:ext cx="4572000" cy="1462910"/>
          </a:xfrm>
          <a:prstGeom prst="rect">
            <a:avLst/>
          </a:prstGeom>
          <a:noFill/>
          <a:extLst>
            <a:ext uri="{909E8E84-426E-40dd-AFC4-6F175D3DCCD1}">
              <a14:hiddenFill xmlns:a14="http://schemas.microsoft.com/office/drawing/2010/main" xmlns="">
                <a:solidFill>
                  <a:srgbClr val="FFFFFF"/>
                </a:solidFill>
              </a14:hiddenFill>
            </a:ext>
          </a:extLst>
        </p:spPr>
      </p:pic>
      <p:pic>
        <p:nvPicPr>
          <p:cNvPr id="57"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97269" y="2985236"/>
            <a:ext cx="1963430" cy="1831975"/>
          </a:xfrm>
          <a:prstGeom prst="rect">
            <a:avLst/>
          </a:prstGeom>
          <a:noFill/>
          <a:extLst>
            <a:ext uri="{909E8E84-426E-40dd-AFC4-6F175D3DCCD1}">
              <a14:hiddenFill xmlns:a14="http://schemas.microsoft.com/office/drawing/2010/main" xmlns="">
                <a:solidFill>
                  <a:srgbClr val="FFFFFF"/>
                </a:solidFill>
              </a14:hiddenFill>
            </a:ext>
          </a:extLst>
        </p:spPr>
      </p:pic>
      <p:pic>
        <p:nvPicPr>
          <p:cNvPr id="58"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628662">
            <a:off x="6034452" y="2921108"/>
            <a:ext cx="2004538" cy="2135407"/>
          </a:xfrm>
          <a:prstGeom prst="rect">
            <a:avLst/>
          </a:prstGeom>
          <a:noFill/>
          <a:extLst>
            <a:ext uri="{909E8E84-426E-40dd-AFC4-6F175D3DCCD1}">
              <a14:hiddenFill xmlns:a14="http://schemas.microsoft.com/office/drawing/2010/main" xmlns="">
                <a:solidFill>
                  <a:srgbClr val="FFFFFF"/>
                </a:solidFill>
              </a14:hiddenFill>
            </a:ext>
          </a:extLst>
        </p:spPr>
      </p:pic>
      <p:pic>
        <p:nvPicPr>
          <p:cNvPr id="65" name="Picture 5"/>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2247899" y="4963140"/>
            <a:ext cx="4572000" cy="1462910"/>
          </a:xfrm>
          <a:prstGeom prst="rect">
            <a:avLst/>
          </a:prstGeom>
          <a:noFill/>
          <a:extLst>
            <a:ext uri="{909E8E84-426E-40dd-AFC4-6F175D3DCCD1}">
              <a14:hiddenFill xmlns:a14="http://schemas.microsoft.com/office/drawing/2010/main" xmlns="">
                <a:solidFill>
                  <a:srgbClr val="FFFFFF"/>
                </a:solidFill>
              </a14:hiddenFill>
            </a:ext>
          </a:extLst>
        </p:spPr>
      </p:pic>
      <p:pic>
        <p:nvPicPr>
          <p:cNvPr id="66" name="Picture 6"/>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1097269" y="4875696"/>
            <a:ext cx="1963430" cy="1831975"/>
          </a:xfrm>
          <a:prstGeom prst="rect">
            <a:avLst/>
          </a:prstGeom>
          <a:noFill/>
          <a:extLst>
            <a:ext uri="{909E8E84-426E-40dd-AFC4-6F175D3DCCD1}">
              <a14:hiddenFill xmlns:a14="http://schemas.microsoft.com/office/drawing/2010/main" xmlns="">
                <a:solidFill>
                  <a:srgbClr val="FFFFFF"/>
                </a:solidFill>
              </a14:hiddenFill>
            </a:ext>
          </a:extLst>
        </p:spPr>
      </p:pic>
      <p:pic>
        <p:nvPicPr>
          <p:cNvPr id="67" name="Picture 7"/>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rot="628662">
            <a:off x="6055237" y="4811795"/>
            <a:ext cx="2004538" cy="2134953"/>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Text Box 16"/>
          <p:cNvSpPr txBox="1"/>
          <p:nvPr/>
        </p:nvSpPr>
        <p:spPr>
          <a:xfrm>
            <a:off x="6286498" y="3072679"/>
            <a:ext cx="1828800" cy="20049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effectLst/>
                <a:latin typeface="+mj-lt"/>
                <a:ea typeface="Times New Roman"/>
                <a:cs typeface="Arial" pitchFamily="34" charset="0"/>
              </a:rPr>
              <a:t>Evidence We </a:t>
            </a:r>
            <a:br>
              <a:rPr lang="en-US" sz="1100" b="1" dirty="0">
                <a:effectLst/>
                <a:latin typeface="+mj-lt"/>
                <a:ea typeface="Times New Roman"/>
                <a:cs typeface="Arial" pitchFamily="34" charset="0"/>
              </a:rPr>
            </a:br>
            <a:r>
              <a:rPr lang="en-US" sz="1100" b="1" dirty="0">
                <a:effectLst/>
                <a:latin typeface="+mj-lt"/>
                <a:ea typeface="Times New Roman"/>
                <a:cs typeface="Arial" pitchFamily="34" charset="0"/>
              </a:rPr>
              <a:t>Can Observe</a:t>
            </a:r>
            <a:endParaRPr lang="en-US" sz="1100" dirty="0">
              <a:effectLst/>
              <a:latin typeface="+mj-lt"/>
              <a:ea typeface="Calibri"/>
              <a:cs typeface="Arial" pitchFamily="34" charset="0"/>
            </a:endParaRPr>
          </a:p>
          <a:p>
            <a:pPr marL="0" marR="0">
              <a:lnSpc>
                <a:spcPct val="115000"/>
              </a:lnSpc>
              <a:spcBef>
                <a:spcPts val="0"/>
              </a:spcBef>
              <a:spcAft>
                <a:spcPts val="300"/>
              </a:spcAft>
            </a:pPr>
            <a:r>
              <a:rPr lang="en-US" sz="800" dirty="0">
                <a:effectLst/>
                <a:latin typeface="+mj-lt"/>
                <a:ea typeface="Times New Roman"/>
                <a:cs typeface="Arial" pitchFamily="34" charset="0"/>
              </a:rPr>
              <a:t>BTB can indicate CO</a:t>
            </a:r>
            <a:r>
              <a:rPr lang="en-US" sz="800" baseline="-25000" dirty="0">
                <a:effectLst/>
                <a:latin typeface="+mj-lt"/>
                <a:ea typeface="Times New Roman"/>
                <a:cs typeface="Arial" pitchFamily="34" charset="0"/>
              </a:rPr>
              <a:t>2</a:t>
            </a:r>
            <a:r>
              <a:rPr lang="en-US" sz="800" dirty="0">
                <a:effectLst/>
                <a:latin typeface="+mj-lt"/>
                <a:ea typeface="Times New Roman"/>
                <a:cs typeface="Arial" pitchFamily="34" charset="0"/>
              </a:rPr>
              <a:t> in the air.</a:t>
            </a:r>
            <a:endParaRPr lang="en-US" sz="800" dirty="0">
              <a:effectLst/>
              <a:latin typeface="+mj-lt"/>
              <a:ea typeface="Calibri"/>
              <a:cs typeface="Arial" pitchFamily="34" charset="0"/>
            </a:endParaRPr>
          </a:p>
          <a:p>
            <a:pPr marL="0" marR="0">
              <a:lnSpc>
                <a:spcPct val="115000"/>
              </a:lnSpc>
              <a:spcBef>
                <a:spcPts val="0"/>
              </a:spcBef>
            </a:pPr>
            <a:r>
              <a:rPr lang="en-US" sz="800" dirty="0">
                <a:effectLst/>
                <a:latin typeface="+mj-lt"/>
                <a:ea typeface="Times New Roman"/>
                <a:cs typeface="Arial" pitchFamily="34" charset="0"/>
              </a:rPr>
              <a:t>Organic materials are made up of molecules containing carbon atoms:</a:t>
            </a:r>
            <a:endParaRPr lang="en-US" sz="800" dirty="0">
              <a:effectLst/>
              <a:latin typeface="+mj-lt"/>
              <a:ea typeface="Calibri"/>
              <a:cs typeface="Arial" pitchFamily="34" charset="0"/>
            </a:endParaRPr>
          </a:p>
          <a:p>
            <a:pPr marL="228600" marR="0" lvl="0">
              <a:lnSpc>
                <a:spcPct val="115000"/>
              </a:lnSpc>
              <a:spcBef>
                <a:spcPts val="0"/>
              </a:spcBef>
              <a:buSzPts val="1000"/>
            </a:pPr>
            <a:r>
              <a:rPr lang="en-US" sz="800" dirty="0">
                <a:effectLst/>
                <a:latin typeface="+mj-lt"/>
                <a:ea typeface="Times New Roman"/>
                <a:cs typeface="Arial" pitchFamily="34" charset="0"/>
              </a:rPr>
              <a:t>• fuels</a:t>
            </a:r>
            <a:r>
              <a:rPr lang="en-US" sz="800" dirty="0">
                <a:latin typeface="+mj-lt"/>
                <a:ea typeface="Times New Roman"/>
                <a:cs typeface="Arial" pitchFamily="34" charset="0"/>
              </a:rPr>
              <a:t>	</a:t>
            </a:r>
            <a:r>
              <a:rPr lang="en-US" sz="800" dirty="0">
                <a:effectLst/>
                <a:latin typeface="+mj-lt"/>
                <a:ea typeface="Times New Roman"/>
                <a:cs typeface="Arial" pitchFamily="34" charset="0"/>
              </a:rPr>
              <a:t>• foods</a:t>
            </a:r>
            <a:endParaRPr lang="en-US" sz="800" dirty="0">
              <a:effectLst/>
              <a:latin typeface="+mj-lt"/>
              <a:ea typeface="Calibri"/>
              <a:cs typeface="Arial" pitchFamily="34" charset="0"/>
            </a:endParaRPr>
          </a:p>
          <a:p>
            <a:pPr marL="228600" marR="0" lvl="0">
              <a:lnSpc>
                <a:spcPct val="115000"/>
              </a:lnSpc>
              <a:spcBef>
                <a:spcPts val="0"/>
              </a:spcBef>
              <a:buSzPts val="1000"/>
            </a:pPr>
            <a:r>
              <a:rPr lang="en-US" sz="800" dirty="0">
                <a:effectLst/>
                <a:latin typeface="+mj-lt"/>
                <a:ea typeface="Times New Roman"/>
                <a:cs typeface="Arial" pitchFamily="34" charset="0"/>
              </a:rPr>
              <a:t>• living and dead plants</a:t>
            </a:r>
            <a:r>
              <a:rPr lang="en-US" sz="800" dirty="0">
                <a:latin typeface="+mj-lt"/>
                <a:ea typeface="Times New Roman"/>
                <a:cs typeface="Arial" pitchFamily="34" charset="0"/>
              </a:rPr>
              <a:t> and </a:t>
            </a:r>
            <a:br>
              <a:rPr lang="en-US" sz="800" dirty="0">
                <a:effectLst/>
                <a:latin typeface="+mj-lt"/>
                <a:ea typeface="Times New Roman"/>
                <a:cs typeface="Arial" pitchFamily="34" charset="0"/>
              </a:rPr>
            </a:br>
            <a:r>
              <a:rPr lang="en-US" sz="800" dirty="0">
                <a:effectLst/>
                <a:latin typeface="+mj-lt"/>
                <a:ea typeface="Times New Roman"/>
                <a:cs typeface="Arial" pitchFamily="34" charset="0"/>
              </a:rPr>
              <a:t>   animals</a:t>
            </a:r>
          </a:p>
          <a:p>
            <a:pPr marL="515938" marR="0" lvl="0" indent="-60325">
              <a:lnSpc>
                <a:spcPct val="115000"/>
              </a:lnSpc>
              <a:spcBef>
                <a:spcPts val="0"/>
              </a:spcBef>
              <a:buSzPts val="1000"/>
              <a:buFont typeface="Arial" panose="020B0604020202020204" pitchFamily="34" charset="0"/>
              <a:buChar char="•"/>
            </a:pPr>
            <a:r>
              <a:rPr lang="en-US" sz="800" dirty="0">
                <a:effectLst/>
                <a:latin typeface="+mj-lt"/>
                <a:ea typeface="Times New Roman"/>
                <a:cs typeface="Arial" pitchFamily="34" charset="0"/>
              </a:rPr>
              <a:t>decomposers</a:t>
            </a:r>
            <a:endParaRPr lang="en-US" sz="800" dirty="0">
              <a:effectLst/>
              <a:latin typeface="+mj-lt"/>
              <a:ea typeface="Calibri"/>
              <a:cs typeface="Arial" pitchFamily="34" charset="0"/>
            </a:endParaRPr>
          </a:p>
        </p:txBody>
      </p:sp>
      <p:sp>
        <p:nvSpPr>
          <p:cNvPr id="21" name="Text Box 31"/>
          <p:cNvSpPr txBox="1"/>
          <p:nvPr/>
        </p:nvSpPr>
        <p:spPr>
          <a:xfrm>
            <a:off x="1140894" y="4959099"/>
            <a:ext cx="1819910" cy="22771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solidFill>
                  <a:srgbClr val="000000"/>
                </a:solidFill>
                <a:effectLst/>
                <a:latin typeface="+mj-lt"/>
                <a:ea typeface="Times New Roman"/>
                <a:cs typeface="Times New Roman"/>
              </a:rPr>
              <a:t>Question</a:t>
            </a:r>
            <a:endParaRPr lang="en-US" sz="1100" dirty="0">
              <a:effectLst/>
              <a:latin typeface="+mj-lt"/>
              <a:ea typeface="Calibri"/>
              <a:cs typeface="Times New Roman"/>
            </a:endParaRPr>
          </a:p>
          <a:p>
            <a:pPr marL="0" marR="0" algn="ctr">
              <a:lnSpc>
                <a:spcPct val="115000"/>
              </a:lnSpc>
              <a:spcBef>
                <a:spcPts val="0"/>
              </a:spcBef>
              <a:spcAft>
                <a:spcPts val="300"/>
              </a:spcAft>
            </a:pPr>
            <a:r>
              <a:rPr lang="en-US" sz="950" dirty="0">
                <a:solidFill>
                  <a:srgbClr val="000000"/>
                </a:solidFill>
                <a:effectLst/>
                <a:latin typeface="+mj-lt"/>
                <a:ea typeface="Times New Roman"/>
                <a:cs typeface="Times New Roman"/>
              </a:rPr>
              <a:t>What is happening </a:t>
            </a:r>
            <a:br>
              <a:rPr lang="en-US" sz="950" dirty="0">
                <a:solidFill>
                  <a:srgbClr val="000000"/>
                </a:solidFill>
                <a:effectLst/>
                <a:latin typeface="+mj-lt"/>
                <a:ea typeface="Times New Roman"/>
                <a:cs typeface="Times New Roman"/>
              </a:rPr>
            </a:br>
            <a:r>
              <a:rPr lang="en-US" sz="950" dirty="0">
                <a:solidFill>
                  <a:srgbClr val="000000"/>
                </a:solidFill>
                <a:effectLst/>
                <a:latin typeface="+mj-lt"/>
                <a:ea typeface="Times New Roman"/>
                <a:cs typeface="Times New Roman"/>
              </a:rPr>
              <a:t>to energy?</a:t>
            </a:r>
            <a:endParaRPr lang="en-US" sz="950" dirty="0">
              <a:effectLst/>
              <a:latin typeface="+mj-lt"/>
              <a:ea typeface="Calibri"/>
              <a:cs typeface="Times New Roman"/>
            </a:endParaRPr>
          </a:p>
          <a:p>
            <a:pPr marL="457200" marR="0">
              <a:lnSpc>
                <a:spcPct val="115000"/>
              </a:lnSpc>
              <a:spcBef>
                <a:spcPts val="0"/>
              </a:spcBef>
              <a:spcAft>
                <a:spcPts val="300"/>
              </a:spcAft>
            </a:pPr>
            <a:r>
              <a:rPr lang="en-US" sz="800" dirty="0">
                <a:solidFill>
                  <a:srgbClr val="000000"/>
                </a:solidFill>
                <a:effectLst/>
                <a:latin typeface="+mj-lt"/>
                <a:ea typeface="Times New Roman"/>
                <a:cs typeface="Times New Roman"/>
              </a:rPr>
              <a:t>What forms of energy are involved?</a:t>
            </a:r>
            <a:endParaRPr lang="en-US" sz="800" dirty="0">
              <a:effectLst/>
              <a:latin typeface="+mj-lt"/>
              <a:ea typeface="Calibri"/>
              <a:cs typeface="Times New Roman"/>
            </a:endParaRPr>
          </a:p>
          <a:p>
            <a:pPr marL="228600" marR="0">
              <a:lnSpc>
                <a:spcPct val="115000"/>
              </a:lnSpc>
              <a:spcBef>
                <a:spcPts val="0"/>
              </a:spcBef>
              <a:spcAft>
                <a:spcPts val="300"/>
              </a:spcAft>
            </a:pPr>
            <a:r>
              <a:rPr lang="en-US" sz="800" dirty="0">
                <a:solidFill>
                  <a:srgbClr val="000000"/>
                </a:solidFill>
                <a:effectLst/>
                <a:latin typeface="+mj-lt"/>
                <a:ea typeface="Times New Roman"/>
                <a:cs typeface="Times New Roman"/>
              </a:rPr>
              <a:t>What energy transformations take place during the chemical change?</a:t>
            </a:r>
            <a:endParaRPr lang="en-US" sz="800" dirty="0">
              <a:effectLst/>
              <a:latin typeface="+mj-lt"/>
              <a:ea typeface="Calibri"/>
              <a:cs typeface="Times New Roman"/>
            </a:endParaRPr>
          </a:p>
        </p:txBody>
      </p:sp>
      <p:sp>
        <p:nvSpPr>
          <p:cNvPr id="23" name="Text Box 37"/>
          <p:cNvSpPr txBox="1"/>
          <p:nvPr/>
        </p:nvSpPr>
        <p:spPr>
          <a:xfrm>
            <a:off x="6362697" y="4890576"/>
            <a:ext cx="1752601" cy="19773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effectLst/>
                <a:latin typeface="+mj-lt"/>
                <a:ea typeface="Times New Roman"/>
                <a:cs typeface="Times New Roman"/>
              </a:rPr>
              <a:t>Evidence We </a:t>
            </a:r>
            <a:br>
              <a:rPr lang="en-US" sz="1100" b="1" dirty="0">
                <a:effectLst/>
                <a:latin typeface="+mj-lt"/>
                <a:ea typeface="Times New Roman"/>
                <a:cs typeface="Times New Roman"/>
              </a:rPr>
            </a:br>
            <a:r>
              <a:rPr lang="en-US" sz="1100" b="1" dirty="0">
                <a:effectLst/>
                <a:latin typeface="+mj-lt"/>
                <a:ea typeface="Times New Roman"/>
                <a:cs typeface="Times New Roman"/>
              </a:rPr>
              <a:t>Can Observe</a:t>
            </a:r>
            <a:endParaRPr lang="en-US" sz="1100" dirty="0">
              <a:effectLst/>
              <a:latin typeface="+mj-lt"/>
              <a:ea typeface="Calibri"/>
              <a:cs typeface="Times New Roman"/>
            </a:endParaRPr>
          </a:p>
          <a:p>
            <a:pPr marL="0" marR="0">
              <a:lnSpc>
                <a:spcPct val="115000"/>
              </a:lnSpc>
              <a:spcBef>
                <a:spcPts val="0"/>
              </a:spcBef>
              <a:spcAft>
                <a:spcPts val="300"/>
              </a:spcAft>
            </a:pPr>
            <a:r>
              <a:rPr lang="en-US" sz="800" dirty="0">
                <a:effectLst/>
                <a:latin typeface="+mj-lt"/>
                <a:ea typeface="Times New Roman"/>
                <a:cs typeface="Times New Roman"/>
              </a:rPr>
              <a:t>We can observe indicators of different forms of energy before and after chemical changes:</a:t>
            </a:r>
            <a:endParaRPr lang="en-US" sz="800" dirty="0">
              <a:effectLst/>
              <a:latin typeface="+mj-lt"/>
              <a:ea typeface="Calibri"/>
              <a:cs typeface="Times New Roman"/>
            </a:endParaRPr>
          </a:p>
          <a:p>
            <a:pPr>
              <a:lnSpc>
                <a:spcPct val="115000"/>
              </a:lnSpc>
              <a:spcAft>
                <a:spcPts val="300"/>
              </a:spcAft>
              <a:buSzPts val="1000"/>
            </a:pPr>
            <a:r>
              <a:rPr lang="en-US" sz="800" dirty="0">
                <a:ea typeface="Times New Roman"/>
                <a:cs typeface="Arial" pitchFamily="34" charset="0"/>
              </a:rPr>
              <a:t>• </a:t>
            </a:r>
            <a:r>
              <a:rPr lang="en-US" sz="800" dirty="0">
                <a:effectLst/>
                <a:latin typeface="+mj-lt"/>
                <a:ea typeface="Times New Roman"/>
                <a:cs typeface="Times New Roman"/>
              </a:rPr>
              <a:t>light energy	</a:t>
            </a:r>
            <a:r>
              <a:rPr lang="en-US" sz="800" dirty="0">
                <a:ea typeface="Times New Roman"/>
                <a:cs typeface="Arial" pitchFamily="34" charset="0"/>
              </a:rPr>
              <a:t>• </a:t>
            </a:r>
            <a:r>
              <a:rPr lang="en-US" sz="800" dirty="0">
                <a:ea typeface="Times New Roman"/>
                <a:cs typeface="Times New Roman"/>
              </a:rPr>
              <a:t>heat energy</a:t>
            </a:r>
            <a:endParaRPr lang="en-US" sz="800" dirty="0">
              <a:effectLst/>
              <a:latin typeface="+mj-lt"/>
              <a:ea typeface="Calibri"/>
              <a:cs typeface="Times New Roman"/>
            </a:endParaRPr>
          </a:p>
          <a:p>
            <a:pPr marL="53975" marR="0" lvl="0" indent="-53975">
              <a:lnSpc>
                <a:spcPct val="115000"/>
              </a:lnSpc>
              <a:spcBef>
                <a:spcPts val="0"/>
              </a:spcBef>
              <a:spcAft>
                <a:spcPts val="300"/>
              </a:spcAft>
              <a:buSzPts val="1000"/>
            </a:pPr>
            <a:r>
              <a:rPr lang="en-US" sz="800" dirty="0">
                <a:ea typeface="Times New Roman"/>
                <a:cs typeface="Arial" pitchFamily="34" charset="0"/>
              </a:rPr>
              <a:t>• </a:t>
            </a:r>
            <a:r>
              <a:rPr lang="en-US" sz="800" dirty="0">
                <a:effectLst/>
                <a:latin typeface="+mj-lt"/>
                <a:ea typeface="Times New Roman"/>
                <a:cs typeface="Times New Roman"/>
              </a:rPr>
              <a:t>chemical energy stored in organic materials</a:t>
            </a:r>
            <a:endParaRPr lang="en-US" sz="800" dirty="0">
              <a:effectLst/>
              <a:latin typeface="+mj-lt"/>
              <a:ea typeface="Calibri"/>
              <a:cs typeface="Times New Roman"/>
            </a:endParaRPr>
          </a:p>
          <a:p>
            <a:pPr marR="0" lvl="0" algn="ctr">
              <a:lnSpc>
                <a:spcPct val="115000"/>
              </a:lnSpc>
              <a:spcBef>
                <a:spcPts val="0"/>
              </a:spcBef>
              <a:spcAft>
                <a:spcPts val="300"/>
              </a:spcAft>
              <a:buSzPts val="1000"/>
            </a:pPr>
            <a:r>
              <a:rPr lang="en-US" sz="800" dirty="0">
                <a:ea typeface="Times New Roman"/>
                <a:cs typeface="Arial" pitchFamily="34" charset="0"/>
              </a:rPr>
              <a:t>• </a:t>
            </a:r>
            <a:r>
              <a:rPr lang="en-US" sz="800" dirty="0">
                <a:effectLst/>
                <a:latin typeface="+mj-lt"/>
                <a:ea typeface="Times New Roman"/>
                <a:cs typeface="Times New Roman"/>
              </a:rPr>
              <a:t>motion energy</a:t>
            </a:r>
            <a:endParaRPr lang="en-US" sz="800" dirty="0">
              <a:effectLst/>
              <a:latin typeface="+mj-lt"/>
              <a:ea typeface="Calibri"/>
              <a:cs typeface="Times New Roman"/>
            </a:endParaRPr>
          </a:p>
        </p:txBody>
      </p:sp>
      <p:sp>
        <p:nvSpPr>
          <p:cNvPr id="12" name="Text Box 42"/>
          <p:cNvSpPr txBox="1"/>
          <p:nvPr/>
        </p:nvSpPr>
        <p:spPr>
          <a:xfrm>
            <a:off x="3086098" y="1447800"/>
            <a:ext cx="3133285" cy="98108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solidFill>
                  <a:srgbClr val="000000"/>
                </a:solidFill>
                <a:effectLst/>
                <a:latin typeface="+mj-lt"/>
                <a:ea typeface="Times New Roman"/>
                <a:cs typeface="Arial" pitchFamily="34" charset="0"/>
              </a:rPr>
              <a:t>Rules to Follow</a:t>
            </a:r>
            <a:endParaRPr lang="en-US" sz="1100" dirty="0">
              <a:effectLst/>
              <a:latin typeface="+mj-lt"/>
              <a:ea typeface="Calibri"/>
              <a:cs typeface="Arial" pitchFamily="34" charset="0"/>
            </a:endParaRPr>
          </a:p>
          <a:p>
            <a:pPr marL="0" marR="0">
              <a:lnSpc>
                <a:spcPct val="115000"/>
              </a:lnSpc>
              <a:spcBef>
                <a:spcPts val="0"/>
              </a:spcBef>
              <a:spcAft>
                <a:spcPts val="300"/>
              </a:spcAft>
            </a:pPr>
            <a:r>
              <a:rPr lang="en-US" sz="800" dirty="0">
                <a:solidFill>
                  <a:srgbClr val="000000"/>
                </a:solidFill>
                <a:effectLst/>
                <a:latin typeface="+mj-lt"/>
                <a:ea typeface="Times New Roman"/>
                <a:cs typeface="Arial" pitchFamily="34" charset="0"/>
              </a:rPr>
              <a:t>All materials (solids, liquids, and gases) are made of atoms that are bonded together in molecules.</a:t>
            </a:r>
            <a:endParaRPr lang="en-US" sz="800" dirty="0">
              <a:effectLst/>
              <a:latin typeface="+mj-lt"/>
              <a:ea typeface="Calibri"/>
              <a:cs typeface="Arial" pitchFamily="34" charset="0"/>
            </a:endParaRPr>
          </a:p>
          <a:p>
            <a:pPr marL="0" marR="0">
              <a:lnSpc>
                <a:spcPct val="115000"/>
              </a:lnSpc>
              <a:spcBef>
                <a:spcPts val="0"/>
              </a:spcBef>
              <a:spcAft>
                <a:spcPts val="300"/>
              </a:spcAft>
            </a:pPr>
            <a:r>
              <a:rPr lang="en-US" sz="800" b="1" dirty="0">
                <a:solidFill>
                  <a:srgbClr val="000000"/>
                </a:solidFill>
                <a:effectLst/>
                <a:latin typeface="+mj-lt"/>
                <a:ea typeface="Times New Roman"/>
                <a:cs typeface="Arial" pitchFamily="34" charset="0"/>
              </a:rPr>
              <a:t>Scale</a:t>
            </a:r>
            <a:r>
              <a:rPr lang="en-US" sz="800" dirty="0">
                <a:solidFill>
                  <a:srgbClr val="000000"/>
                </a:solidFill>
                <a:effectLst/>
                <a:latin typeface="+mj-lt"/>
                <a:ea typeface="Times New Roman"/>
                <a:cs typeface="Arial" pitchFamily="34" charset="0"/>
              </a:rPr>
              <a:t>: The matter movement question can be answered at the atomic-molecular, cellular, or macroscopic scale.</a:t>
            </a:r>
            <a:endParaRPr lang="en-US" sz="800" dirty="0">
              <a:effectLst/>
              <a:latin typeface="+mj-lt"/>
              <a:ea typeface="Calibri"/>
              <a:cs typeface="Arial" pitchFamily="34" charset="0"/>
            </a:endParaRPr>
          </a:p>
        </p:txBody>
      </p:sp>
      <p:sp>
        <p:nvSpPr>
          <p:cNvPr id="14" name="Text Box 8"/>
          <p:cNvSpPr txBox="1"/>
          <p:nvPr/>
        </p:nvSpPr>
        <p:spPr>
          <a:xfrm>
            <a:off x="1289051" y="1165860"/>
            <a:ext cx="1608136" cy="15907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solidFill>
                  <a:srgbClr val="000000"/>
                </a:solidFill>
                <a:effectLst/>
                <a:latin typeface="+mj-lt"/>
                <a:ea typeface="Times New Roman"/>
                <a:cs typeface="Times New Roman"/>
              </a:rPr>
              <a:t>Question</a:t>
            </a:r>
            <a:endParaRPr lang="en-US" sz="1100" dirty="0">
              <a:effectLst/>
              <a:latin typeface="+mj-lt"/>
              <a:ea typeface="Calibri"/>
              <a:cs typeface="Times New Roman"/>
            </a:endParaRPr>
          </a:p>
          <a:p>
            <a:pPr marL="0" marR="0" algn="ctr">
              <a:lnSpc>
                <a:spcPct val="115000"/>
              </a:lnSpc>
              <a:spcBef>
                <a:spcPts val="0"/>
              </a:spcBef>
              <a:spcAft>
                <a:spcPts val="300"/>
              </a:spcAft>
            </a:pPr>
            <a:r>
              <a:rPr lang="en-US" sz="950" dirty="0">
                <a:solidFill>
                  <a:srgbClr val="000000"/>
                </a:solidFill>
                <a:effectLst/>
                <a:latin typeface="+mj-lt"/>
                <a:ea typeface="Times New Roman"/>
                <a:cs typeface="Times New Roman"/>
              </a:rPr>
              <a:t>Where are molecules moving?</a:t>
            </a:r>
            <a:endParaRPr lang="en-US" sz="950" dirty="0">
              <a:effectLst/>
              <a:latin typeface="+mj-lt"/>
              <a:ea typeface="Calibri"/>
              <a:cs typeface="Times New Roman"/>
            </a:endParaRPr>
          </a:p>
          <a:p>
            <a:pPr marL="228600" marR="0">
              <a:lnSpc>
                <a:spcPct val="115000"/>
              </a:lnSpc>
              <a:spcBef>
                <a:spcPts val="0"/>
              </a:spcBef>
              <a:spcAft>
                <a:spcPts val="300"/>
              </a:spcAft>
            </a:pPr>
            <a:r>
              <a:rPr lang="en-US" sz="800" dirty="0">
                <a:solidFill>
                  <a:srgbClr val="000000"/>
                </a:solidFill>
                <a:effectLst/>
                <a:latin typeface="+mj-lt"/>
                <a:ea typeface="Times New Roman"/>
                <a:cs typeface="Times New Roman"/>
              </a:rPr>
              <a:t>How do molecules move to the location of the chemical change? </a:t>
            </a:r>
            <a:endParaRPr lang="en-US" sz="800" dirty="0">
              <a:effectLst/>
              <a:latin typeface="+mj-lt"/>
              <a:ea typeface="Calibri"/>
              <a:cs typeface="Times New Roman"/>
            </a:endParaRPr>
          </a:p>
          <a:p>
            <a:pPr marL="0" marR="0">
              <a:lnSpc>
                <a:spcPct val="115000"/>
              </a:lnSpc>
              <a:spcBef>
                <a:spcPts val="0"/>
              </a:spcBef>
              <a:spcAft>
                <a:spcPts val="300"/>
              </a:spcAft>
            </a:pPr>
            <a:r>
              <a:rPr lang="en-US" sz="800" dirty="0">
                <a:solidFill>
                  <a:srgbClr val="000000"/>
                </a:solidFill>
                <a:effectLst/>
                <a:latin typeface="+mj-lt"/>
                <a:ea typeface="Times New Roman"/>
                <a:cs typeface="Times New Roman"/>
              </a:rPr>
              <a:t>How do molecules move away from the location of the chemical change?</a:t>
            </a:r>
            <a:endParaRPr lang="en-US" sz="800" dirty="0">
              <a:effectLst/>
              <a:latin typeface="+mj-lt"/>
              <a:ea typeface="Calibri"/>
              <a:cs typeface="Times New Roman"/>
            </a:endParaRPr>
          </a:p>
        </p:txBody>
      </p:sp>
      <p:sp>
        <p:nvSpPr>
          <p:cNvPr id="15" name="Text Box 9"/>
          <p:cNvSpPr txBox="1"/>
          <p:nvPr/>
        </p:nvSpPr>
        <p:spPr>
          <a:xfrm>
            <a:off x="6408417" y="1219200"/>
            <a:ext cx="1554481" cy="12665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solidFill>
                  <a:srgbClr val="000000"/>
                </a:solidFill>
                <a:effectLst/>
                <a:latin typeface="+mj-lt"/>
                <a:ea typeface="Times New Roman"/>
                <a:cs typeface="Arial" pitchFamily="34" charset="0"/>
              </a:rPr>
              <a:t>Evidence We </a:t>
            </a:r>
            <a:br>
              <a:rPr lang="en-US" sz="1100" b="1" dirty="0">
                <a:solidFill>
                  <a:srgbClr val="000000"/>
                </a:solidFill>
                <a:effectLst/>
                <a:latin typeface="+mj-lt"/>
                <a:ea typeface="Times New Roman"/>
                <a:cs typeface="Arial" pitchFamily="34" charset="0"/>
              </a:rPr>
            </a:br>
            <a:r>
              <a:rPr lang="en-US" sz="1100" b="1" dirty="0">
                <a:solidFill>
                  <a:srgbClr val="000000"/>
                </a:solidFill>
                <a:effectLst/>
                <a:latin typeface="+mj-lt"/>
                <a:ea typeface="Times New Roman"/>
                <a:cs typeface="Arial" pitchFamily="34" charset="0"/>
              </a:rPr>
              <a:t>Can Observe</a:t>
            </a:r>
            <a:endParaRPr lang="en-US" sz="1100" dirty="0">
              <a:effectLst/>
              <a:latin typeface="+mj-lt"/>
              <a:ea typeface="Calibri"/>
              <a:cs typeface="Arial" pitchFamily="34" charset="0"/>
            </a:endParaRPr>
          </a:p>
          <a:p>
            <a:pPr marL="0" marR="0">
              <a:lnSpc>
                <a:spcPct val="115000"/>
              </a:lnSpc>
              <a:spcBef>
                <a:spcPts val="0"/>
              </a:spcBef>
              <a:spcAft>
                <a:spcPts val="300"/>
              </a:spcAft>
            </a:pPr>
            <a:r>
              <a:rPr lang="en-US" sz="800" dirty="0">
                <a:solidFill>
                  <a:srgbClr val="000000"/>
                </a:solidFill>
                <a:effectLst/>
                <a:latin typeface="+mj-lt"/>
                <a:ea typeface="Times New Roman"/>
                <a:cs typeface="Arial" pitchFamily="34" charset="0"/>
              </a:rPr>
              <a:t>Moving solids, liquids, and gases are made of moving molecules.</a:t>
            </a:r>
            <a:endParaRPr lang="en-US" sz="800" dirty="0">
              <a:effectLst/>
              <a:latin typeface="+mj-lt"/>
              <a:ea typeface="Calibri"/>
              <a:cs typeface="Arial" pitchFamily="34" charset="0"/>
            </a:endParaRPr>
          </a:p>
          <a:p>
            <a:pPr marL="0" marR="0">
              <a:lnSpc>
                <a:spcPct val="115000"/>
              </a:lnSpc>
              <a:spcBef>
                <a:spcPts val="0"/>
              </a:spcBef>
              <a:spcAft>
                <a:spcPts val="300"/>
              </a:spcAft>
            </a:pPr>
            <a:r>
              <a:rPr lang="en-US" sz="800" dirty="0">
                <a:solidFill>
                  <a:srgbClr val="000000"/>
                </a:solidFill>
                <a:effectLst/>
                <a:latin typeface="+mj-lt"/>
                <a:ea typeface="Times New Roman"/>
                <a:cs typeface="Arial" pitchFamily="34" charset="0"/>
              </a:rPr>
              <a:t>A change in mass shows that molecules are moving</a:t>
            </a:r>
            <a:r>
              <a:rPr lang="en-US" sz="1000" dirty="0">
                <a:solidFill>
                  <a:srgbClr val="000000"/>
                </a:solidFill>
                <a:effectLst/>
                <a:latin typeface="+mj-lt"/>
                <a:ea typeface="Times New Roman"/>
                <a:cs typeface="Arial" pitchFamily="34" charset="0"/>
              </a:rPr>
              <a:t>.</a:t>
            </a:r>
            <a:endParaRPr lang="en-US" sz="1100" dirty="0">
              <a:effectLst/>
              <a:latin typeface="+mj-lt"/>
              <a:ea typeface="Calibri"/>
              <a:cs typeface="Arial" pitchFamily="34" charset="0"/>
            </a:endParaRPr>
          </a:p>
        </p:txBody>
      </p:sp>
      <p:pic>
        <p:nvPicPr>
          <p:cNvPr id="1049" name="Picture 1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255644" y="1116647"/>
            <a:ext cx="1288967" cy="356247"/>
          </a:xfrm>
          <a:prstGeom prst="rect">
            <a:avLst/>
          </a:prstGeom>
          <a:noFill/>
          <a:extLst>
            <a:ext uri="{909E8E84-426E-40dd-AFC4-6F175D3DCCD1}">
              <a14:hiddenFill xmlns:a14="http://schemas.microsoft.com/office/drawing/2010/main" xmlns="">
                <a:solidFill>
                  <a:srgbClr val="FFFFFF"/>
                </a:solidFill>
              </a14:hiddenFill>
            </a:ext>
          </a:extLst>
        </p:spPr>
      </p:pic>
      <p:pic>
        <p:nvPicPr>
          <p:cNvPr id="1046" name="Picture 17"/>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342325" y="1828800"/>
            <a:ext cx="233180" cy="236418"/>
          </a:xfrm>
          <a:prstGeom prst="rect">
            <a:avLst/>
          </a:prstGeom>
          <a:noFill/>
          <a:extLst>
            <a:ext uri="{909E8E84-426E-40dd-AFC4-6F175D3DCCD1}">
              <a14:hiddenFill xmlns:a14="http://schemas.microsoft.com/office/drawing/2010/main" xmlns="">
                <a:solidFill>
                  <a:srgbClr val="FFFFFF"/>
                </a:solidFill>
              </a14:hiddenFill>
            </a:ext>
          </a:extLst>
        </p:spPr>
      </p:pic>
      <p:pic>
        <p:nvPicPr>
          <p:cNvPr id="1045" name="Picture 19"/>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09144" y="2278182"/>
            <a:ext cx="233181" cy="236418"/>
          </a:xfrm>
          <a:prstGeom prst="rect">
            <a:avLst/>
          </a:prstGeom>
          <a:noFill/>
          <a:extLst>
            <a:ext uri="{909E8E84-426E-40dd-AFC4-6F175D3DCCD1}">
              <a14:hiddenFill xmlns:a14="http://schemas.microsoft.com/office/drawing/2010/main" xmlns="">
                <a:solidFill>
                  <a:srgbClr val="FFFFFF"/>
                </a:solidFill>
              </a14:hiddenFill>
            </a:ext>
          </a:extLst>
        </p:spPr>
      </p:pic>
      <p:pic>
        <p:nvPicPr>
          <p:cNvPr id="1047" name="Picture 21"/>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289051" y="5256684"/>
            <a:ext cx="234487" cy="237744"/>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12"/>
          <p:cNvPicPr>
            <a:picLocks noChangeAspect="1" noChangeArrowheads="1"/>
          </p:cNvPicPr>
          <p:nvPr/>
        </p:nvPicPr>
        <p:blipFill>
          <a:blip r:embed="rId13" cstate="screen">
            <a:extLst>
              <a:ext uri="{28A0092B-C50C-407E-A947-70E740481C1C}">
                <a14:useLocalDpi xmlns:a14="http://schemas.microsoft.com/office/drawing/2010/main"/>
              </a:ext>
            </a:extLst>
          </a:blip>
          <a:stretch>
            <a:fillRect/>
          </a:stretch>
        </p:blipFill>
        <p:spPr bwMode="auto">
          <a:xfrm>
            <a:off x="3256973" y="2973809"/>
            <a:ext cx="1288287" cy="356247"/>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12"/>
          <p:cNvPicPr>
            <a:picLocks noChangeAspect="1" noChangeArrowheads="1"/>
          </p:cNvPicPr>
          <p:nvPr/>
        </p:nvPicPr>
        <p:blipFill>
          <a:blip r:embed="rId14" cstate="screen">
            <a:extLst>
              <a:ext uri="{28A0092B-C50C-407E-A947-70E740481C1C}">
                <a14:useLocalDpi xmlns:a14="http://schemas.microsoft.com/office/drawing/2010/main"/>
              </a:ext>
            </a:extLst>
          </a:blip>
          <a:stretch>
            <a:fillRect/>
          </a:stretch>
        </p:blipFill>
        <p:spPr bwMode="auto">
          <a:xfrm>
            <a:off x="3255984" y="4849343"/>
            <a:ext cx="1288287" cy="356247"/>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 Box 14"/>
          <p:cNvSpPr txBox="1"/>
          <p:nvPr/>
        </p:nvSpPr>
        <p:spPr>
          <a:xfrm>
            <a:off x="1174749" y="2994978"/>
            <a:ext cx="1705610" cy="16294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solidFill>
                  <a:srgbClr val="000000"/>
                </a:solidFill>
                <a:effectLst/>
                <a:latin typeface="+mj-lt"/>
                <a:ea typeface="Times New Roman"/>
                <a:cs typeface="Arial" pitchFamily="34" charset="0"/>
              </a:rPr>
              <a:t>Question</a:t>
            </a:r>
            <a:endParaRPr lang="en-US" sz="1100" dirty="0">
              <a:effectLst/>
              <a:latin typeface="+mj-lt"/>
              <a:ea typeface="Calibri"/>
              <a:cs typeface="Arial" pitchFamily="34" charset="0"/>
            </a:endParaRPr>
          </a:p>
          <a:p>
            <a:pPr marL="0" marR="0" algn="ctr">
              <a:lnSpc>
                <a:spcPct val="115000"/>
              </a:lnSpc>
              <a:spcBef>
                <a:spcPts val="0"/>
              </a:spcBef>
              <a:spcAft>
                <a:spcPts val="300"/>
              </a:spcAft>
            </a:pPr>
            <a:r>
              <a:rPr lang="en-US" sz="950" dirty="0">
                <a:solidFill>
                  <a:srgbClr val="000000"/>
                </a:solidFill>
                <a:effectLst/>
                <a:latin typeface="+mj-lt"/>
                <a:ea typeface="Times New Roman"/>
                <a:cs typeface="Arial" pitchFamily="34" charset="0"/>
              </a:rPr>
              <a:t>How are atoms in molecules being rearranged into </a:t>
            </a:r>
            <a:br>
              <a:rPr lang="en-US" sz="950" dirty="0">
                <a:solidFill>
                  <a:srgbClr val="000000"/>
                </a:solidFill>
                <a:effectLst/>
                <a:latin typeface="+mj-lt"/>
                <a:ea typeface="Times New Roman"/>
                <a:cs typeface="Arial" pitchFamily="34" charset="0"/>
              </a:rPr>
            </a:br>
            <a:r>
              <a:rPr lang="en-US" sz="950" dirty="0">
                <a:solidFill>
                  <a:srgbClr val="000000"/>
                </a:solidFill>
                <a:effectLst/>
                <a:latin typeface="+mj-lt"/>
                <a:ea typeface="Times New Roman"/>
                <a:cs typeface="Arial" pitchFamily="34" charset="0"/>
              </a:rPr>
              <a:t>different molecules?</a:t>
            </a:r>
            <a:endParaRPr lang="en-US" sz="950" dirty="0">
              <a:effectLst/>
              <a:latin typeface="+mj-lt"/>
              <a:ea typeface="Calibri"/>
              <a:cs typeface="Arial" pitchFamily="34" charset="0"/>
            </a:endParaRPr>
          </a:p>
          <a:p>
            <a:pPr marL="228600" marR="0" indent="228600">
              <a:lnSpc>
                <a:spcPct val="115000"/>
              </a:lnSpc>
              <a:spcBef>
                <a:spcPts val="0"/>
              </a:spcBef>
              <a:spcAft>
                <a:spcPts val="300"/>
              </a:spcAft>
            </a:pPr>
            <a:r>
              <a:rPr lang="en-US" sz="800" dirty="0">
                <a:solidFill>
                  <a:srgbClr val="000000"/>
                </a:solidFill>
                <a:effectLst/>
                <a:latin typeface="+mj-lt"/>
                <a:ea typeface="Times New Roman"/>
                <a:cs typeface="Arial" pitchFamily="34" charset="0"/>
              </a:rPr>
              <a:t>What molecules are carbon atoms in before and after the chemical change?</a:t>
            </a:r>
            <a:endParaRPr lang="en-US" sz="800" dirty="0">
              <a:effectLst/>
              <a:latin typeface="+mj-lt"/>
              <a:ea typeface="Calibri"/>
              <a:cs typeface="Arial" pitchFamily="34" charset="0"/>
            </a:endParaRPr>
          </a:p>
          <a:p>
            <a:pPr marL="0" marR="0">
              <a:lnSpc>
                <a:spcPct val="115000"/>
              </a:lnSpc>
              <a:spcBef>
                <a:spcPts val="0"/>
              </a:spcBef>
              <a:spcAft>
                <a:spcPts val="300"/>
              </a:spcAft>
            </a:pPr>
            <a:r>
              <a:rPr lang="en-US" sz="800" dirty="0">
                <a:solidFill>
                  <a:srgbClr val="000000"/>
                </a:solidFill>
                <a:effectLst/>
                <a:latin typeface="+mj-lt"/>
                <a:ea typeface="Times New Roman"/>
                <a:cs typeface="Arial" pitchFamily="34" charset="0"/>
              </a:rPr>
              <a:t>What other molecules are involved?</a:t>
            </a:r>
            <a:endParaRPr lang="en-US" sz="800" dirty="0">
              <a:effectLst/>
              <a:latin typeface="+mj-lt"/>
              <a:ea typeface="Calibri"/>
              <a:cs typeface="Arial" pitchFamily="34" charset="0"/>
            </a:endParaRPr>
          </a:p>
        </p:txBody>
      </p:sp>
      <p:pic>
        <p:nvPicPr>
          <p:cNvPr id="1048" name="Picture 20"/>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060912" y="3301278"/>
            <a:ext cx="234488" cy="237744"/>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Text Box 10"/>
          <p:cNvSpPr txBox="1"/>
          <p:nvPr/>
        </p:nvSpPr>
        <p:spPr>
          <a:xfrm>
            <a:off x="3060699" y="3245144"/>
            <a:ext cx="3158685" cy="12904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effectLst/>
                <a:latin typeface="+mj-lt"/>
                <a:ea typeface="Times New Roman"/>
                <a:cs typeface="Arial" pitchFamily="34" charset="0"/>
              </a:rPr>
              <a:t>Rules to Follow</a:t>
            </a:r>
            <a:endParaRPr lang="en-US" sz="1100" dirty="0">
              <a:effectLst/>
              <a:latin typeface="+mj-lt"/>
              <a:ea typeface="Calibri"/>
              <a:cs typeface="Arial" pitchFamily="34" charset="0"/>
            </a:endParaRPr>
          </a:p>
          <a:p>
            <a:pPr marR="0">
              <a:lnSpc>
                <a:spcPct val="115000"/>
              </a:lnSpc>
              <a:spcBef>
                <a:spcPts val="0"/>
              </a:spcBef>
              <a:spcAft>
                <a:spcPts val="300"/>
              </a:spcAft>
            </a:pPr>
            <a:r>
              <a:rPr lang="en-US" sz="800" b="1" dirty="0">
                <a:effectLst/>
                <a:latin typeface="+mj-lt"/>
                <a:ea typeface="Times New Roman"/>
                <a:cs typeface="Arial" pitchFamily="34" charset="0"/>
              </a:rPr>
              <a:t>Atoms last forever</a:t>
            </a:r>
            <a:r>
              <a:rPr lang="en-US" sz="800" dirty="0">
                <a:effectLst/>
                <a:latin typeface="+mj-lt"/>
                <a:ea typeface="Times New Roman"/>
                <a:cs typeface="Arial" pitchFamily="34" charset="0"/>
              </a:rPr>
              <a:t> in combustion and living systems.</a:t>
            </a:r>
            <a:endParaRPr lang="en-US" sz="800" dirty="0">
              <a:effectLst/>
              <a:latin typeface="+mj-lt"/>
              <a:ea typeface="Calibri"/>
              <a:cs typeface="Arial" pitchFamily="34" charset="0"/>
            </a:endParaRPr>
          </a:p>
          <a:p>
            <a:pPr marR="0">
              <a:lnSpc>
                <a:spcPct val="115000"/>
              </a:lnSpc>
              <a:spcBef>
                <a:spcPts val="0"/>
              </a:spcBef>
              <a:spcAft>
                <a:spcPts val="300"/>
              </a:spcAft>
            </a:pPr>
            <a:r>
              <a:rPr lang="en-US" sz="800" b="1" dirty="0">
                <a:effectLst/>
                <a:latin typeface="+mj-lt"/>
                <a:ea typeface="Times New Roman"/>
                <a:cs typeface="Arial" pitchFamily="34" charset="0"/>
              </a:rPr>
              <a:t>Atoms can be rearranged </a:t>
            </a:r>
            <a:r>
              <a:rPr lang="en-US" sz="800" dirty="0">
                <a:effectLst/>
                <a:latin typeface="+mj-lt"/>
                <a:ea typeface="Times New Roman"/>
                <a:cs typeface="Arial" pitchFamily="34" charset="0"/>
              </a:rPr>
              <a:t>to make new molecules, but not created or destroyed.</a:t>
            </a:r>
            <a:endParaRPr lang="en-US" sz="800" dirty="0">
              <a:effectLst/>
              <a:latin typeface="+mj-lt"/>
              <a:ea typeface="Calibri"/>
              <a:cs typeface="Arial" pitchFamily="34" charset="0"/>
            </a:endParaRPr>
          </a:p>
          <a:p>
            <a:pPr marR="0">
              <a:lnSpc>
                <a:spcPct val="115000"/>
              </a:lnSpc>
              <a:spcBef>
                <a:spcPts val="0"/>
              </a:spcBef>
              <a:spcAft>
                <a:spcPts val="300"/>
              </a:spcAft>
            </a:pPr>
            <a:r>
              <a:rPr lang="en-US" sz="800" dirty="0">
                <a:effectLst/>
                <a:latin typeface="+mj-lt"/>
                <a:ea typeface="Times New Roman"/>
                <a:cs typeface="Arial" pitchFamily="34" charset="0"/>
              </a:rPr>
              <a:t>Carbon atoms are bound to other atoms in molecules.</a:t>
            </a:r>
            <a:endParaRPr lang="en-US" sz="800" dirty="0">
              <a:effectLst/>
              <a:latin typeface="+mj-lt"/>
              <a:ea typeface="Calibri"/>
              <a:cs typeface="Arial" pitchFamily="34" charset="0"/>
            </a:endParaRPr>
          </a:p>
          <a:p>
            <a:pPr marL="0" marR="0">
              <a:lnSpc>
                <a:spcPct val="115000"/>
              </a:lnSpc>
              <a:spcBef>
                <a:spcPts val="0"/>
              </a:spcBef>
              <a:spcAft>
                <a:spcPts val="300"/>
              </a:spcAft>
            </a:pPr>
            <a:r>
              <a:rPr lang="en-US" sz="800" b="1" dirty="0">
                <a:effectLst/>
                <a:latin typeface="+mj-lt"/>
                <a:ea typeface="Times New Roman"/>
                <a:cs typeface="Arial" pitchFamily="34" charset="0"/>
              </a:rPr>
              <a:t>Scale</a:t>
            </a:r>
            <a:r>
              <a:rPr lang="en-US" sz="800" dirty="0">
                <a:effectLst/>
                <a:latin typeface="+mj-lt"/>
                <a:ea typeface="Times New Roman"/>
                <a:cs typeface="Arial" pitchFamily="34" charset="0"/>
              </a:rPr>
              <a:t>: The matter change question is always answered at the atomic-molecular scale.</a:t>
            </a:r>
            <a:endParaRPr lang="en-US" sz="800" dirty="0">
              <a:effectLst/>
              <a:latin typeface="+mj-lt"/>
              <a:ea typeface="Calibri"/>
              <a:cs typeface="Arial" pitchFamily="34" charset="0"/>
            </a:endParaRPr>
          </a:p>
        </p:txBody>
      </p:sp>
      <p:sp>
        <p:nvSpPr>
          <p:cNvPr id="22" name="Text Box 32"/>
          <p:cNvSpPr txBox="1"/>
          <p:nvPr/>
        </p:nvSpPr>
        <p:spPr>
          <a:xfrm>
            <a:off x="3086099" y="5123347"/>
            <a:ext cx="3200399" cy="130270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effectLst/>
                <a:latin typeface="+mj-lt"/>
                <a:ea typeface="Times New Roman"/>
                <a:cs typeface="Arial" pitchFamily="34" charset="0"/>
              </a:rPr>
              <a:t>Rules to Follow</a:t>
            </a:r>
            <a:endParaRPr lang="en-US" sz="1100" dirty="0">
              <a:effectLst/>
              <a:latin typeface="+mj-lt"/>
              <a:ea typeface="Calibri"/>
              <a:cs typeface="Arial" pitchFamily="34" charset="0"/>
            </a:endParaRPr>
          </a:p>
          <a:p>
            <a:pPr marR="0">
              <a:lnSpc>
                <a:spcPct val="115000"/>
              </a:lnSpc>
              <a:spcBef>
                <a:spcPts val="0"/>
              </a:spcBef>
              <a:spcAft>
                <a:spcPts val="300"/>
              </a:spcAft>
            </a:pPr>
            <a:r>
              <a:rPr lang="en-US" sz="800" b="1" dirty="0">
                <a:effectLst/>
                <a:latin typeface="+mj-lt"/>
                <a:ea typeface="Times New Roman"/>
                <a:cs typeface="Arial" pitchFamily="34" charset="0"/>
              </a:rPr>
              <a:t>Energy lasts forever</a:t>
            </a:r>
            <a:r>
              <a:rPr lang="en-US" sz="800" dirty="0">
                <a:effectLst/>
                <a:latin typeface="+mj-lt"/>
                <a:ea typeface="Times New Roman"/>
                <a:cs typeface="Arial" pitchFamily="34" charset="0"/>
              </a:rPr>
              <a:t> in combustion and living systems.</a:t>
            </a:r>
            <a:endParaRPr lang="en-US" sz="800" dirty="0">
              <a:effectLst/>
              <a:latin typeface="+mj-lt"/>
              <a:ea typeface="Calibri"/>
              <a:cs typeface="Arial" pitchFamily="34" charset="0"/>
            </a:endParaRPr>
          </a:p>
          <a:p>
            <a:pPr marR="0">
              <a:lnSpc>
                <a:spcPct val="115000"/>
              </a:lnSpc>
              <a:spcBef>
                <a:spcPts val="0"/>
              </a:spcBef>
              <a:spcAft>
                <a:spcPts val="300"/>
              </a:spcAft>
            </a:pPr>
            <a:r>
              <a:rPr lang="en-US" sz="800" b="1" dirty="0">
                <a:effectLst/>
                <a:latin typeface="+mj-lt"/>
                <a:ea typeface="Times New Roman"/>
                <a:cs typeface="Arial" pitchFamily="34" charset="0"/>
              </a:rPr>
              <a:t>Energy can be transformed</a:t>
            </a:r>
            <a:r>
              <a:rPr lang="en-US" sz="800" dirty="0">
                <a:effectLst/>
                <a:latin typeface="+mj-lt"/>
                <a:ea typeface="Times New Roman"/>
                <a:cs typeface="Arial" pitchFamily="34" charset="0"/>
              </a:rPr>
              <a:t>, but not created or destroyed. </a:t>
            </a:r>
            <a:endParaRPr lang="en-US" sz="800" dirty="0">
              <a:effectLst/>
              <a:latin typeface="+mj-lt"/>
              <a:ea typeface="Calibri"/>
              <a:cs typeface="Arial" pitchFamily="34" charset="0"/>
            </a:endParaRPr>
          </a:p>
          <a:p>
            <a:pPr marR="0">
              <a:lnSpc>
                <a:spcPct val="115000"/>
              </a:lnSpc>
              <a:spcBef>
                <a:spcPts val="0"/>
              </a:spcBef>
              <a:spcAft>
                <a:spcPts val="300"/>
              </a:spcAft>
            </a:pPr>
            <a:r>
              <a:rPr lang="en-US" sz="800" dirty="0">
                <a:effectLst/>
                <a:latin typeface="+mj-lt"/>
                <a:ea typeface="Times New Roman"/>
                <a:cs typeface="Arial" pitchFamily="34" charset="0"/>
              </a:rPr>
              <a:t>C-C and C-H bonds have more stored chemical energy than C-O and H-O bonds.</a:t>
            </a:r>
            <a:endParaRPr lang="en-US" sz="800" dirty="0">
              <a:effectLst/>
              <a:latin typeface="+mj-lt"/>
              <a:ea typeface="Calibri"/>
              <a:cs typeface="Arial" pitchFamily="34" charset="0"/>
            </a:endParaRPr>
          </a:p>
          <a:p>
            <a:pPr marR="0">
              <a:lnSpc>
                <a:spcPct val="115000"/>
              </a:lnSpc>
              <a:spcBef>
                <a:spcPts val="0"/>
              </a:spcBef>
              <a:spcAft>
                <a:spcPts val="300"/>
              </a:spcAft>
            </a:pPr>
            <a:r>
              <a:rPr lang="en-US" sz="800" b="1" dirty="0">
                <a:effectLst/>
                <a:latin typeface="+mj-lt"/>
                <a:ea typeface="Times New Roman"/>
                <a:cs typeface="Arial" pitchFamily="34" charset="0"/>
              </a:rPr>
              <a:t>Scale</a:t>
            </a:r>
            <a:r>
              <a:rPr lang="en-US" sz="800" dirty="0">
                <a:effectLst/>
                <a:latin typeface="+mj-lt"/>
                <a:ea typeface="Times New Roman"/>
                <a:cs typeface="Arial" pitchFamily="34" charset="0"/>
              </a:rPr>
              <a:t>: The energy change question can be answered at the atomic-molecular, cellular, or macroscopic scales.</a:t>
            </a:r>
            <a:endParaRPr lang="en-US" sz="800" dirty="0">
              <a:effectLst/>
              <a:latin typeface="+mj-lt"/>
              <a:ea typeface="Calibri"/>
              <a:cs typeface="Arial" pitchFamily="34" charset="0"/>
            </a:endParaRPr>
          </a:p>
        </p:txBody>
      </p:sp>
      <p:sp>
        <p:nvSpPr>
          <p:cNvPr id="5" name="TextBox 4"/>
          <p:cNvSpPr txBox="1"/>
          <p:nvPr/>
        </p:nvSpPr>
        <p:spPr>
          <a:xfrm>
            <a:off x="783770" y="104500"/>
            <a:ext cx="7790979" cy="584775"/>
          </a:xfrm>
          <a:prstGeom prst="rect">
            <a:avLst/>
          </a:prstGeom>
          <a:noFill/>
        </p:spPr>
        <p:txBody>
          <a:bodyPr wrap="none" rtlCol="0">
            <a:spAutoFit/>
          </a:bodyPr>
          <a:lstStyle/>
          <a:p>
            <a:r>
              <a:rPr lang="en-US" sz="3200" dirty="0"/>
              <a:t>How to answer function questions about cells</a:t>
            </a:r>
          </a:p>
        </p:txBody>
      </p:sp>
      <p:sp>
        <p:nvSpPr>
          <p:cNvPr id="2" name="Slide Number Placeholder 1">
            <a:extLst>
              <a:ext uri="{FF2B5EF4-FFF2-40B4-BE49-F238E27FC236}">
                <a16:creationId xmlns:a16="http://schemas.microsoft.com/office/drawing/2014/main" id="{E831176D-E28A-45C8-A3CC-4A0B5AA69CB6}"/>
              </a:ext>
            </a:extLst>
          </p:cNvPr>
          <p:cNvSpPr>
            <a:spLocks noGrp="1"/>
          </p:cNvSpPr>
          <p:nvPr>
            <p:ph type="sldNum" sz="quarter" idx="12"/>
          </p:nvPr>
        </p:nvSpPr>
        <p:spPr/>
        <p:txBody>
          <a:bodyPr/>
          <a:lstStyle/>
          <a:p>
            <a:fld id="{D3A1C050-F6FE-0E43-A9D0-F8EEADE3D1E4}" type="slidenum">
              <a:rPr lang="en-US" smtClean="0"/>
              <a:pPr/>
              <a:t>14</a:t>
            </a:fld>
            <a:endParaRPr lang="en-US"/>
          </a:p>
        </p:txBody>
      </p:sp>
    </p:spTree>
    <p:extLst>
      <p:ext uri="{BB962C8B-B14F-4D97-AF65-F5344CB8AC3E}">
        <p14:creationId xmlns:p14="http://schemas.microsoft.com/office/powerpoint/2010/main" val="614555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8331-F9EF-6A42-ABE3-35AC71C60E9A}"/>
              </a:ext>
            </a:extLst>
          </p:cNvPr>
          <p:cNvSpPr>
            <a:spLocks noGrp="1"/>
          </p:cNvSpPr>
          <p:nvPr>
            <p:ph type="title"/>
          </p:nvPr>
        </p:nvSpPr>
        <p:spPr/>
        <p:txBody>
          <a:bodyPr/>
          <a:lstStyle/>
          <a:p>
            <a:r>
              <a:rPr lang="en-US" dirty="0"/>
              <a:t>Exit Ticket</a:t>
            </a:r>
          </a:p>
        </p:txBody>
      </p:sp>
      <p:sp>
        <p:nvSpPr>
          <p:cNvPr id="3" name="Content Placeholder 2">
            <a:extLst>
              <a:ext uri="{FF2B5EF4-FFF2-40B4-BE49-F238E27FC236}">
                <a16:creationId xmlns:a16="http://schemas.microsoft.com/office/drawing/2014/main" id="{7D9069A4-238A-F74D-9636-4EADC03771FB}"/>
              </a:ext>
            </a:extLst>
          </p:cNvPr>
          <p:cNvSpPr>
            <a:spLocks noGrp="1"/>
          </p:cNvSpPr>
          <p:nvPr>
            <p:ph idx="1"/>
          </p:nvPr>
        </p:nvSpPr>
        <p:spPr/>
        <p:txBody>
          <a:bodyPr/>
          <a:lstStyle/>
          <a:p>
            <a:r>
              <a:rPr lang="en-US" dirty="0"/>
              <a:t>Conclusions</a:t>
            </a:r>
          </a:p>
          <a:p>
            <a:pPr lvl="1"/>
            <a:r>
              <a:rPr lang="en-US" dirty="0"/>
              <a:t>What do animals, plants, and decomposers have in common?</a:t>
            </a:r>
          </a:p>
          <a:p>
            <a:r>
              <a:rPr lang="en-US" dirty="0"/>
              <a:t>Predictions</a:t>
            </a:r>
          </a:p>
          <a:p>
            <a:pPr lvl="1"/>
            <a:r>
              <a:rPr lang="en-US" dirty="0"/>
              <a:t>What do you think cells are made of?</a:t>
            </a:r>
            <a:endParaRPr lang="en-US" sz="3200" dirty="0"/>
          </a:p>
        </p:txBody>
      </p:sp>
      <p:sp>
        <p:nvSpPr>
          <p:cNvPr id="4" name="Slide Number Placeholder 3">
            <a:extLst>
              <a:ext uri="{FF2B5EF4-FFF2-40B4-BE49-F238E27FC236}">
                <a16:creationId xmlns:a16="http://schemas.microsoft.com/office/drawing/2014/main" id="{88671A43-0D0D-324B-9149-7B81DF8D5110}"/>
              </a:ext>
            </a:extLst>
          </p:cNvPr>
          <p:cNvSpPr>
            <a:spLocks noGrp="1"/>
          </p:cNvSpPr>
          <p:nvPr>
            <p:ph type="sldNum" sz="quarter" idx="12"/>
          </p:nvPr>
        </p:nvSpPr>
        <p:spPr/>
        <p:txBody>
          <a:bodyPr/>
          <a:lstStyle/>
          <a:p>
            <a:fld id="{C82A8714-C4A1-614E-B309-DB23F8B4D841}" type="slidenum">
              <a:rPr lang="en-US" smtClean="0"/>
              <a:t>15</a:t>
            </a:fld>
            <a:endParaRPr lang="en-US"/>
          </a:p>
        </p:txBody>
      </p:sp>
    </p:spTree>
    <p:extLst>
      <p:ext uri="{BB962C8B-B14F-4D97-AF65-F5344CB8AC3E}">
        <p14:creationId xmlns:p14="http://schemas.microsoft.com/office/powerpoint/2010/main" val="4151537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A7D568-5C6F-B940-B73A-DA95C5F95C2F}"/>
              </a:ext>
            </a:extLst>
          </p:cNvPr>
          <p:cNvSpPr>
            <a:spLocks noGrp="1"/>
          </p:cNvSpPr>
          <p:nvPr>
            <p:ph type="sldNum" sz="quarter" idx="12"/>
          </p:nvPr>
        </p:nvSpPr>
        <p:spPr/>
        <p:txBody>
          <a:bodyPr/>
          <a:lstStyle/>
          <a:p>
            <a:fld id="{D3A1C050-F6FE-0E43-A9D0-F8EEADE3D1E4}" type="slidenum">
              <a:rPr lang="en-US" smtClean="0"/>
              <a:pPr/>
              <a:t>2</a:t>
            </a:fld>
            <a:endParaRPr lang="en-US"/>
          </a:p>
        </p:txBody>
      </p:sp>
      <p:sp>
        <p:nvSpPr>
          <p:cNvPr id="3" name="Title 3">
            <a:extLst>
              <a:ext uri="{FF2B5EF4-FFF2-40B4-BE49-F238E27FC236}">
                <a16:creationId xmlns:a16="http://schemas.microsoft.com/office/drawing/2014/main" id="{F8A18E85-6877-9C43-92A3-8A822DCFC5B0}"/>
              </a:ext>
            </a:extLst>
          </p:cNvPr>
          <p:cNvSpPr txBox="1">
            <a:spLocks/>
          </p:cNvSpPr>
          <p:nvPr/>
        </p:nvSpPr>
        <p:spPr>
          <a:xfrm>
            <a:off x="588835" y="870547"/>
            <a:ext cx="3494010" cy="343186"/>
          </a:xfrm>
          <a:prstGeom prst="rect">
            <a:avLst/>
          </a:prstGeom>
        </p:spPr>
        <p:txBody>
          <a:bodyPr>
            <a:noAutofit/>
          </a:bodyPr>
          <a:lstStyle>
            <a:lvl1pPr algn="ctr" defTabSz="731717" rtl="0" eaLnBrk="1" latinLnBrk="0" hangingPunct="1">
              <a:spcBef>
                <a:spcPct val="0"/>
              </a:spcBef>
              <a:buNone/>
              <a:defRPr sz="7000" kern="1200">
                <a:solidFill>
                  <a:schemeClr val="tx1"/>
                </a:solidFill>
                <a:latin typeface="+mj-lt"/>
                <a:ea typeface="+mj-ea"/>
                <a:cs typeface="+mj-cs"/>
              </a:defRPr>
            </a:lvl1pPr>
          </a:lstStyle>
          <a:p>
            <a:r>
              <a:rPr lang="en-US" sz="2048" dirty="0"/>
              <a:t>The Instructional Model</a:t>
            </a:r>
          </a:p>
        </p:txBody>
      </p:sp>
      <p:pic>
        <p:nvPicPr>
          <p:cNvPr id="5" name="Picture 4">
            <a:extLst>
              <a:ext uri="{FF2B5EF4-FFF2-40B4-BE49-F238E27FC236}">
                <a16:creationId xmlns:a16="http://schemas.microsoft.com/office/drawing/2014/main" id="{86E8D008-C288-9744-AA66-494747B55A01}"/>
              </a:ext>
            </a:extLst>
          </p:cNvPr>
          <p:cNvPicPr>
            <a:picLocks noChangeAspect="1"/>
          </p:cNvPicPr>
          <p:nvPr/>
        </p:nvPicPr>
        <p:blipFill>
          <a:blip r:embed="rId3"/>
          <a:stretch>
            <a:fillRect/>
          </a:stretch>
        </p:blipFill>
        <p:spPr>
          <a:xfrm>
            <a:off x="558800" y="1543529"/>
            <a:ext cx="8026400" cy="4737100"/>
          </a:xfrm>
          <a:prstGeom prst="rect">
            <a:avLst/>
          </a:prstGeom>
        </p:spPr>
      </p:pic>
      <p:sp>
        <p:nvSpPr>
          <p:cNvPr id="7" name="Oval Callout 6">
            <a:extLst>
              <a:ext uri="{FF2B5EF4-FFF2-40B4-BE49-F238E27FC236}">
                <a16:creationId xmlns:a16="http://schemas.microsoft.com/office/drawing/2014/main" id="{C637F14A-1E94-F443-A381-3B62EB37BB11}"/>
              </a:ext>
            </a:extLst>
          </p:cNvPr>
          <p:cNvSpPr>
            <a:spLocks noChangeArrowheads="1"/>
          </p:cNvSpPr>
          <p:nvPr/>
        </p:nvSpPr>
        <p:spPr bwMode="auto">
          <a:xfrm>
            <a:off x="389244" y="1412584"/>
            <a:ext cx="1310968" cy="1301449"/>
          </a:xfrm>
          <a:prstGeom prst="wedgeEllipseCallout">
            <a:avLst>
              <a:gd name="adj1" fmla="val 91114"/>
              <a:gd name="adj2" fmla="val 22582"/>
            </a:avLst>
          </a:prstGeom>
          <a:solidFill>
            <a:schemeClr val="tx1">
              <a:lumMod val="65000"/>
              <a:lumOff val="35000"/>
            </a:schemeClr>
          </a:solidFill>
          <a:ln w="9525">
            <a:solidFill>
              <a:schemeClr val="tx1">
                <a:lumMod val="50000"/>
                <a:lumOff val="50000"/>
              </a:schemeClr>
            </a:solidFill>
            <a:miter lim="800000"/>
            <a:headEnd/>
            <a:tailEnd/>
          </a:ln>
          <a:effectLst>
            <a:outerShdw blurRad="40000" dist="23000" dir="5400000" rotWithShape="0">
              <a:srgbClr val="000000">
                <a:alpha val="34999"/>
              </a:srgbClr>
            </a:outerShdw>
          </a:effectLst>
        </p:spPr>
        <p:txBody>
          <a:bodyPr rot="0" vert="horz" wrap="square" lIns="53788" tIns="26894" rIns="53788" bIns="26894" anchor="ctr" anchorCtr="0" upright="1">
            <a:noAutofit/>
          </a:bodyPr>
          <a:lstStyle/>
          <a:p>
            <a:pPr algn="ctr"/>
            <a:r>
              <a:rPr lang="en-US" sz="2118" dirty="0">
                <a:solidFill>
                  <a:srgbClr val="FFFFFF"/>
                </a:solidFill>
                <a:latin typeface="Arial"/>
                <a:ea typeface="Times New Roman"/>
                <a:cs typeface="Times New Roman"/>
              </a:rPr>
              <a:t>You are here</a:t>
            </a:r>
            <a:endParaRPr lang="en-US" sz="2118" dirty="0">
              <a:latin typeface="Arial"/>
              <a:ea typeface="Times New Roman"/>
              <a:cs typeface="Times New Roman"/>
            </a:endParaRPr>
          </a:p>
        </p:txBody>
      </p:sp>
    </p:spTree>
    <p:extLst>
      <p:ext uri="{BB962C8B-B14F-4D97-AF65-F5344CB8AC3E}">
        <p14:creationId xmlns:p14="http://schemas.microsoft.com/office/powerpoint/2010/main" val="285961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Three Kinds of Organisms (Living Things)</a:t>
            </a:r>
          </a:p>
        </p:txBody>
      </p:sp>
      <p:sp>
        <p:nvSpPr>
          <p:cNvPr id="3" name="Content Placeholder 2"/>
          <p:cNvSpPr>
            <a:spLocks noGrp="1"/>
          </p:cNvSpPr>
          <p:nvPr>
            <p:ph sz="half" idx="1"/>
          </p:nvPr>
        </p:nvSpPr>
        <p:spPr>
          <a:xfrm>
            <a:off x="457200" y="1600200"/>
            <a:ext cx="2822448" cy="452596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Animals</a:t>
            </a:r>
          </a:p>
          <a:p>
            <a:pPr defTabSz="914400">
              <a:spcBef>
                <a:spcPts val="0"/>
              </a:spcBef>
            </a:pPr>
            <a:r>
              <a:rPr lang="en-US" dirty="0"/>
              <a:t>People</a:t>
            </a:r>
          </a:p>
          <a:p>
            <a:pPr defTabSz="914400">
              <a:spcBef>
                <a:spcPts val="0"/>
              </a:spcBef>
            </a:pPr>
            <a:r>
              <a:rPr lang="en-US" dirty="0"/>
              <a:t>Cows</a:t>
            </a:r>
          </a:p>
          <a:p>
            <a:pPr defTabSz="914400">
              <a:spcBef>
                <a:spcPts val="0"/>
              </a:spcBef>
            </a:pPr>
            <a:r>
              <a:rPr lang="en-US" dirty="0"/>
              <a:t>Mealworms</a:t>
            </a:r>
          </a:p>
          <a:p>
            <a:pPr defTabSz="914400">
              <a:spcBef>
                <a:spcPts val="0"/>
              </a:spcBef>
            </a:pPr>
            <a:r>
              <a:rPr lang="en-US" dirty="0"/>
              <a:t>Fish</a:t>
            </a:r>
          </a:p>
          <a:p>
            <a:pPr defTabSz="914400">
              <a:spcBef>
                <a:spcPts val="0"/>
              </a:spcBef>
            </a:pPr>
            <a:r>
              <a:rPr lang="en-US" dirty="0"/>
              <a:t>Sponges</a:t>
            </a:r>
          </a:p>
        </p:txBody>
      </p:sp>
      <p:sp>
        <p:nvSpPr>
          <p:cNvPr id="4" name="Content Placeholder 3"/>
          <p:cNvSpPr>
            <a:spLocks noGrp="1"/>
          </p:cNvSpPr>
          <p:nvPr>
            <p:ph sz="half" idx="2"/>
          </p:nvPr>
        </p:nvSpPr>
        <p:spPr>
          <a:xfrm>
            <a:off x="3453384" y="1600199"/>
            <a:ext cx="2654808" cy="452596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Plants</a:t>
            </a:r>
          </a:p>
          <a:p>
            <a:pPr defTabSz="914400">
              <a:spcBef>
                <a:spcPts val="0"/>
              </a:spcBef>
            </a:pPr>
            <a:r>
              <a:rPr lang="en-US" dirty="0"/>
              <a:t>Radishes</a:t>
            </a:r>
          </a:p>
          <a:p>
            <a:pPr defTabSz="914400">
              <a:spcBef>
                <a:spcPts val="0"/>
              </a:spcBef>
            </a:pPr>
            <a:r>
              <a:rPr lang="en-US" dirty="0"/>
              <a:t>Potato plants</a:t>
            </a:r>
          </a:p>
          <a:p>
            <a:pPr defTabSz="914400">
              <a:spcBef>
                <a:spcPts val="0"/>
              </a:spcBef>
            </a:pPr>
            <a:r>
              <a:rPr lang="en-US" dirty="0"/>
              <a:t>Oak trees</a:t>
            </a:r>
          </a:p>
          <a:p>
            <a:pPr defTabSz="914400">
              <a:spcBef>
                <a:spcPts val="0"/>
              </a:spcBef>
            </a:pPr>
            <a:r>
              <a:rPr lang="en-US" dirty="0"/>
              <a:t>Algae</a:t>
            </a:r>
          </a:p>
          <a:p>
            <a:pPr defTabSz="914400">
              <a:spcBef>
                <a:spcPts val="0"/>
              </a:spcBef>
            </a:pPr>
            <a:r>
              <a:rPr lang="en-US" dirty="0"/>
              <a:t>Grass</a:t>
            </a:r>
          </a:p>
        </p:txBody>
      </p:sp>
      <p:sp>
        <p:nvSpPr>
          <p:cNvPr id="5" name="Slide Number Placeholder 4"/>
          <p:cNvSpPr>
            <a:spLocks noGrp="1"/>
          </p:cNvSpPr>
          <p:nvPr>
            <p:ph type="sldNum" sz="quarter" idx="12"/>
          </p:nvPr>
        </p:nvSpPr>
        <p:spPr/>
        <p:txBody>
          <a:bodyPr/>
          <a:lstStyle/>
          <a:p>
            <a:fld id="{D3A1C050-F6FE-0E43-A9D0-F8EEADE3D1E4}" type="slidenum">
              <a:rPr lang="en-US" smtClean="0"/>
              <a:pPr/>
              <a:t>3</a:t>
            </a:fld>
            <a:endParaRPr lang="en-US"/>
          </a:p>
        </p:txBody>
      </p:sp>
      <p:sp>
        <p:nvSpPr>
          <p:cNvPr id="6" name="Content Placeholder 3"/>
          <p:cNvSpPr txBox="1">
            <a:spLocks/>
          </p:cNvSpPr>
          <p:nvPr/>
        </p:nvSpPr>
        <p:spPr>
          <a:xfrm>
            <a:off x="6047232" y="1600199"/>
            <a:ext cx="2654808"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defTabSz="914400">
              <a:spcBef>
                <a:spcPts val="0"/>
              </a:spcBef>
              <a:buFontTx/>
              <a:buNone/>
            </a:pPr>
            <a:r>
              <a:rPr lang="en-US" b="1" dirty="0"/>
              <a:t>Decomposers</a:t>
            </a:r>
          </a:p>
          <a:p>
            <a:pPr defTabSz="914400">
              <a:spcBef>
                <a:spcPts val="0"/>
              </a:spcBef>
            </a:pPr>
            <a:r>
              <a:rPr lang="en-US" dirty="0"/>
              <a:t>Bread mold</a:t>
            </a:r>
          </a:p>
          <a:p>
            <a:pPr defTabSz="914400">
              <a:spcBef>
                <a:spcPts val="0"/>
              </a:spcBef>
            </a:pPr>
            <a:r>
              <a:rPr lang="en-US" dirty="0"/>
              <a:t>Mushrooms</a:t>
            </a:r>
          </a:p>
          <a:p>
            <a:pPr defTabSz="914400">
              <a:spcBef>
                <a:spcPts val="0"/>
              </a:spcBef>
            </a:pPr>
            <a:r>
              <a:rPr lang="en-US" dirty="0"/>
              <a:t>Yeast</a:t>
            </a:r>
          </a:p>
          <a:p>
            <a:pPr defTabSz="914400">
              <a:spcBef>
                <a:spcPts val="0"/>
              </a:spcBef>
            </a:pPr>
            <a:r>
              <a:rPr lang="en-US" dirty="0"/>
              <a:t>Soil bacteria</a:t>
            </a:r>
          </a:p>
        </p:txBody>
      </p:sp>
    </p:spTree>
    <p:extLst>
      <p:ext uri="{BB962C8B-B14F-4D97-AF65-F5344CB8AC3E}">
        <p14:creationId xmlns:p14="http://schemas.microsoft.com/office/powerpoint/2010/main" val="392679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are plants, animals, and decomposers alike and different?</a:t>
            </a:r>
          </a:p>
        </p:txBody>
      </p:sp>
      <p:sp>
        <p:nvSpPr>
          <p:cNvPr id="3" name="Slide Number Placeholder 2"/>
          <p:cNvSpPr>
            <a:spLocks noGrp="1"/>
          </p:cNvSpPr>
          <p:nvPr>
            <p:ph type="sldNum" sz="quarter" idx="12"/>
          </p:nvPr>
        </p:nvSpPr>
        <p:spPr/>
        <p:txBody>
          <a:bodyPr/>
          <a:lstStyle/>
          <a:p>
            <a:fld id="{D3A1C050-F6FE-0E43-A9D0-F8EEADE3D1E4}" type="slidenum">
              <a:rPr lang="en-US" smtClean="0"/>
              <a:pPr/>
              <a:t>4</a:t>
            </a:fld>
            <a:endParaRPr lang="en-US"/>
          </a:p>
        </p:txBody>
      </p:sp>
      <p:grpSp>
        <p:nvGrpSpPr>
          <p:cNvPr id="4" name="Group 3"/>
          <p:cNvGrpSpPr/>
          <p:nvPr/>
        </p:nvGrpSpPr>
        <p:grpSpPr>
          <a:xfrm>
            <a:off x="2038096" y="1749552"/>
            <a:ext cx="5067808" cy="4187952"/>
            <a:chOff x="0" y="0"/>
            <a:chExt cx="5527040" cy="4602480"/>
          </a:xfrm>
        </p:grpSpPr>
        <p:sp>
          <p:nvSpPr>
            <p:cNvPr id="5" name="Oval 4"/>
            <p:cNvSpPr/>
            <p:nvPr/>
          </p:nvSpPr>
          <p:spPr>
            <a:xfrm>
              <a:off x="0" y="0"/>
              <a:ext cx="3525520" cy="3698240"/>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Oval 5"/>
            <p:cNvSpPr/>
            <p:nvPr/>
          </p:nvSpPr>
          <p:spPr>
            <a:xfrm>
              <a:off x="1818640" y="20320"/>
              <a:ext cx="3708400" cy="3647440"/>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Oval 6"/>
            <p:cNvSpPr/>
            <p:nvPr/>
          </p:nvSpPr>
          <p:spPr>
            <a:xfrm>
              <a:off x="802640" y="955040"/>
              <a:ext cx="3708400" cy="3647440"/>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 Box 3"/>
            <p:cNvSpPr txBox="1"/>
            <p:nvPr/>
          </p:nvSpPr>
          <p:spPr>
            <a:xfrm>
              <a:off x="640080" y="640080"/>
              <a:ext cx="680085" cy="304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dirty="0">
                  <a:effectLst/>
                  <a:latin typeface="Arial" charset="0"/>
                  <a:ea typeface="ＭＳ 明朝" charset="-128"/>
                  <a:cs typeface="Times New Roman" charset="0"/>
                </a:rPr>
                <a:t>Animals</a:t>
              </a:r>
              <a:endParaRPr lang="en-US" dirty="0">
                <a:effectLst/>
                <a:ea typeface="ＭＳ 明朝" charset="-128"/>
                <a:cs typeface="Times New Roman" charset="0"/>
              </a:endParaRPr>
            </a:p>
          </p:txBody>
        </p:sp>
        <p:sp>
          <p:nvSpPr>
            <p:cNvPr id="9" name="Text Box 5"/>
            <p:cNvSpPr txBox="1"/>
            <p:nvPr/>
          </p:nvSpPr>
          <p:spPr>
            <a:xfrm>
              <a:off x="3830320" y="650240"/>
              <a:ext cx="571500" cy="304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dirty="0">
                  <a:effectLst/>
                  <a:latin typeface="Arial" charset="0"/>
                  <a:ea typeface="ＭＳ 明朝" charset="-128"/>
                  <a:cs typeface="Times New Roman" charset="0"/>
                </a:rPr>
                <a:t>Plants</a:t>
              </a:r>
              <a:endParaRPr lang="en-US" dirty="0">
                <a:effectLst/>
                <a:ea typeface="ＭＳ 明朝" charset="-128"/>
                <a:cs typeface="Times New Roman" charset="0"/>
              </a:endParaRPr>
            </a:p>
          </p:txBody>
        </p:sp>
        <p:sp>
          <p:nvSpPr>
            <p:cNvPr id="10" name="Text Box 6"/>
            <p:cNvSpPr txBox="1"/>
            <p:nvPr/>
          </p:nvSpPr>
          <p:spPr>
            <a:xfrm>
              <a:off x="1971040" y="3840480"/>
              <a:ext cx="1045210" cy="304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dirty="0">
                  <a:effectLst/>
                  <a:latin typeface="Arial" charset="0"/>
                  <a:ea typeface="ＭＳ 明朝" charset="-128"/>
                  <a:cs typeface="Times New Roman" charset="0"/>
                </a:rPr>
                <a:t>Decomposers</a:t>
              </a:r>
              <a:endParaRPr lang="en-US" dirty="0">
                <a:effectLst/>
                <a:ea typeface="ＭＳ 明朝" charset="-128"/>
                <a:cs typeface="Times New Roman" charset="0"/>
              </a:endParaRPr>
            </a:p>
          </p:txBody>
        </p:sp>
      </p:grpSp>
    </p:spTree>
    <p:extLst>
      <p:ext uri="{BB962C8B-B14F-4D97-AF65-F5344CB8AC3E}">
        <p14:creationId xmlns:p14="http://schemas.microsoft.com/office/powerpoint/2010/main" val="1360624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3528"/>
            <a:ext cx="8229600" cy="509207"/>
          </a:xfrm>
        </p:spPr>
        <p:txBody>
          <a:bodyPr>
            <a:normAutofit fontScale="90000"/>
          </a:bodyPr>
          <a:lstStyle/>
          <a:p>
            <a:r>
              <a:rPr lang="en-US" dirty="0">
                <a:latin typeface="Arial" panose="020B0604020202020204" pitchFamily="34" charset="0"/>
                <a:cs typeface="Arial" panose="020B0604020202020204" pitchFamily="34" charset="0"/>
              </a:rPr>
              <a:t>Animals are made of cells</a:t>
            </a:r>
          </a:p>
        </p:txBody>
      </p:sp>
      <p:sp>
        <p:nvSpPr>
          <p:cNvPr id="4" name="Slide Number Placeholder 3"/>
          <p:cNvSpPr>
            <a:spLocks noGrp="1"/>
          </p:cNvSpPr>
          <p:nvPr>
            <p:ph type="sldNum" sz="quarter" idx="12"/>
          </p:nvPr>
        </p:nvSpPr>
        <p:spPr/>
        <p:txBody>
          <a:bodyPr/>
          <a:lstStyle/>
          <a:p>
            <a:fld id="{D3A1C050-F6FE-0E43-A9D0-F8EEADE3D1E4}" type="slidenum">
              <a:rPr lang="en-US" smtClean="0">
                <a:latin typeface="Arial" panose="020B0604020202020204" pitchFamily="34" charset="0"/>
                <a:cs typeface="Arial" panose="020B0604020202020204" pitchFamily="34" charset="0"/>
              </a:rPr>
              <a:pPr/>
              <a:t>5</a:t>
            </a:fld>
            <a:endParaRPr lang="en-US">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nvGraphicFramePr>
        <p:xfrm>
          <a:off x="645398" y="966407"/>
          <a:ext cx="3177572" cy="5268985"/>
        </p:xfrm>
        <a:graphic>
          <a:graphicData uri="http://schemas.openxmlformats.org/drawingml/2006/table">
            <a:tbl>
              <a:tblPr firstRow="1" bandRow="1">
                <a:tableStyleId>{5C22544A-7EE6-4342-B048-85BDC9FD1C3A}</a:tableStyleId>
              </a:tblPr>
              <a:tblGrid>
                <a:gridCol w="1183402">
                  <a:extLst>
                    <a:ext uri="{9D8B030D-6E8A-4147-A177-3AD203B41FA5}">
                      <a16:colId xmlns:a16="http://schemas.microsoft.com/office/drawing/2014/main" val="20000"/>
                    </a:ext>
                  </a:extLst>
                </a:gridCol>
                <a:gridCol w="797668">
                  <a:extLst>
                    <a:ext uri="{9D8B030D-6E8A-4147-A177-3AD203B41FA5}">
                      <a16:colId xmlns:a16="http://schemas.microsoft.com/office/drawing/2014/main" val="20001"/>
                    </a:ext>
                  </a:extLst>
                </a:gridCol>
                <a:gridCol w="1196502">
                  <a:extLst>
                    <a:ext uri="{9D8B030D-6E8A-4147-A177-3AD203B41FA5}">
                      <a16:colId xmlns:a16="http://schemas.microsoft.com/office/drawing/2014/main" val="20002"/>
                    </a:ext>
                  </a:extLst>
                </a:gridCol>
              </a:tblGrid>
              <a:tr h="729438">
                <a:tc>
                  <a:txBody>
                    <a:bodyPr/>
                    <a:lstStyle/>
                    <a:p>
                      <a:pPr algn="ctr"/>
                      <a:r>
                        <a:rPr lang="en-US" spc="-100" baseline="0" dirty="0">
                          <a:solidFill>
                            <a:srgbClr val="002060"/>
                          </a:solidFill>
                        </a:rPr>
                        <a:t>Benchmark Scale</a:t>
                      </a:r>
                    </a:p>
                  </a:txBody>
                  <a:tcPr anchor="ctr">
                    <a:solidFill>
                      <a:schemeClr val="bg1">
                        <a:lumMod val="75000"/>
                      </a:schemeClr>
                    </a:solidFill>
                  </a:tcPr>
                </a:tc>
                <a:tc>
                  <a:txBody>
                    <a:bodyPr/>
                    <a:lstStyle/>
                    <a:p>
                      <a:pPr algn="ctr"/>
                      <a:r>
                        <a:rPr lang="en-US" spc="-100" baseline="0" dirty="0">
                          <a:solidFill>
                            <a:srgbClr val="002060"/>
                          </a:solidFill>
                        </a:rPr>
                        <a:t>Power of Ten</a:t>
                      </a:r>
                    </a:p>
                  </a:txBody>
                  <a:tcPr anchor="ctr">
                    <a:solidFill>
                      <a:schemeClr val="bg1">
                        <a:lumMod val="75000"/>
                      </a:schemeClr>
                    </a:solidFill>
                  </a:tcPr>
                </a:tc>
                <a:tc>
                  <a:txBody>
                    <a:bodyPr/>
                    <a:lstStyle/>
                    <a:p>
                      <a:pPr algn="ctr"/>
                      <a:r>
                        <a:rPr lang="en-US" spc="-100" baseline="0" dirty="0">
                          <a:solidFill>
                            <a:srgbClr val="002060"/>
                          </a:solidFill>
                        </a:rPr>
                        <a:t>Decimal Style</a:t>
                      </a:r>
                    </a:p>
                  </a:txBody>
                  <a:tcPr anchor="ctr">
                    <a:solidFill>
                      <a:schemeClr val="bg1">
                        <a:lumMod val="75000"/>
                      </a:schemeClr>
                    </a:solidFill>
                  </a:tcPr>
                </a:tc>
                <a:extLst>
                  <a:ext uri="{0D108BD9-81ED-4DB2-BD59-A6C34878D82A}">
                    <a16:rowId xmlns:a16="http://schemas.microsoft.com/office/drawing/2014/main" val="10000"/>
                  </a:ext>
                </a:extLst>
              </a:tr>
              <a:tr h="1036913">
                <a:tc>
                  <a:txBody>
                    <a:bodyPr/>
                    <a:lstStyle/>
                    <a:p>
                      <a:pPr algn="ctr"/>
                      <a:r>
                        <a:rPr lang="en-US" sz="1600" spc="-100" baseline="0" dirty="0"/>
                        <a:t>Large scale</a:t>
                      </a:r>
                    </a:p>
                  </a:txBody>
                  <a:tcPr anchor="ctr">
                    <a:solidFill>
                      <a:srgbClr val="FFFF00"/>
                    </a:solidFill>
                  </a:tcPr>
                </a:tc>
                <a:tc>
                  <a:txBody>
                    <a:bodyPr/>
                    <a:lstStyle/>
                    <a:p>
                      <a:pPr algn="ctr"/>
                      <a:r>
                        <a:rPr lang="en-US" sz="1600" spc="-100" baseline="0" dirty="0"/>
                        <a:t>Larger</a:t>
                      </a:r>
                      <a:br>
                        <a:rPr lang="en-US" sz="1600" spc="-100" baseline="0" dirty="0"/>
                      </a:br>
                      <a:r>
                        <a:rPr lang="en-US" sz="1600" spc="-100" baseline="0" dirty="0"/>
                        <a:t>10</a:t>
                      </a:r>
                      <a:r>
                        <a:rPr lang="en-US" sz="1600" spc="-100" baseline="30000" dirty="0"/>
                        <a:t>5</a:t>
                      </a:r>
                      <a:br>
                        <a:rPr lang="en-US" sz="1600" spc="-100" baseline="0" dirty="0"/>
                      </a:br>
                      <a:r>
                        <a:rPr lang="en-US" sz="1600" spc="-100" baseline="0" dirty="0"/>
                        <a:t>10</a:t>
                      </a:r>
                      <a:r>
                        <a:rPr lang="en-US" sz="1600" spc="-100" baseline="30000" dirty="0"/>
                        <a:t>4</a:t>
                      </a:r>
                      <a:br>
                        <a:rPr lang="en-US" sz="1600" spc="-100" baseline="0" dirty="0"/>
                      </a:br>
                      <a:r>
                        <a:rPr lang="en-US" sz="1600" spc="-100" baseline="0" dirty="0"/>
                        <a:t>10</a:t>
                      </a:r>
                      <a:r>
                        <a:rPr lang="en-US" sz="1600" strike="noStrike" spc="-100" baseline="30000" dirty="0"/>
                        <a:t>3</a:t>
                      </a:r>
                    </a:p>
                  </a:txBody>
                  <a:tcPr>
                    <a:solidFill>
                      <a:srgbClr val="FFFF00"/>
                    </a:solidFill>
                  </a:tcPr>
                </a:tc>
                <a:tc>
                  <a:txBody>
                    <a:bodyPr/>
                    <a:lstStyle/>
                    <a:p>
                      <a:r>
                        <a:rPr lang="en-US" sz="1600" spc="-100" baseline="0" dirty="0"/>
                        <a:t>Larger</a:t>
                      </a:r>
                      <a:br>
                        <a:rPr lang="en-US" sz="1600" spc="-100" baseline="0" dirty="0"/>
                      </a:br>
                      <a:r>
                        <a:rPr lang="en-US" sz="1600" spc="-100" baseline="0" dirty="0"/>
                        <a:t>100,000</a:t>
                      </a:r>
                      <a:br>
                        <a:rPr lang="en-US" sz="1600" spc="-100" baseline="0" dirty="0"/>
                      </a:br>
                      <a:r>
                        <a:rPr lang="en-US" sz="1600" spc="-100" baseline="0" dirty="0"/>
                        <a:t>10,000</a:t>
                      </a:r>
                      <a:br>
                        <a:rPr lang="en-US" sz="1600" spc="-100" baseline="0" dirty="0"/>
                      </a:br>
                      <a:r>
                        <a:rPr lang="en-US" sz="1600" spc="-100" baseline="0" dirty="0"/>
                        <a:t>1,000</a:t>
                      </a:r>
                    </a:p>
                  </a:txBody>
                  <a:tcPr>
                    <a:solidFill>
                      <a:srgbClr val="FFFF00"/>
                    </a:solidFill>
                  </a:tcPr>
                </a:tc>
                <a:extLst>
                  <a:ext uri="{0D108BD9-81ED-4DB2-BD59-A6C34878D82A}">
                    <a16:rowId xmlns:a16="http://schemas.microsoft.com/office/drawing/2014/main" val="10001"/>
                  </a:ext>
                </a:extLst>
              </a:tr>
              <a:tr h="1095307">
                <a:tc>
                  <a:txBody>
                    <a:bodyPr/>
                    <a:lstStyle/>
                    <a:p>
                      <a:pPr algn="ctr"/>
                      <a:r>
                        <a:rPr lang="en-US" sz="1600" spc="-100" baseline="0" dirty="0"/>
                        <a:t>Macroscopic</a:t>
                      </a:r>
                    </a:p>
                  </a:txBody>
                  <a:tcPr anchor="ctr">
                    <a:solidFill>
                      <a:srgbClr val="92D050"/>
                    </a:solidFill>
                  </a:tcPr>
                </a:tc>
                <a:tc>
                  <a:txBody>
                    <a:bodyPr/>
                    <a:lstStyle/>
                    <a:p>
                      <a:pPr algn="ctr"/>
                      <a:r>
                        <a:rPr lang="en-US" sz="1600" spc="-100" baseline="0" dirty="0"/>
                        <a:t>10</a:t>
                      </a:r>
                      <a:r>
                        <a:rPr lang="en-US" sz="1600" spc="-100" baseline="30000" dirty="0"/>
                        <a:t>2</a:t>
                      </a:r>
                      <a:br>
                        <a:rPr lang="en-US" sz="1600" spc="-100" baseline="30000" dirty="0"/>
                      </a:br>
                      <a:r>
                        <a:rPr lang="en-US" sz="1600" spc="-100" baseline="0" dirty="0"/>
                        <a:t>10</a:t>
                      </a:r>
                      <a:r>
                        <a:rPr lang="en-US" sz="1600" spc="-100" baseline="30000" dirty="0"/>
                        <a:t>1</a:t>
                      </a:r>
                      <a:br>
                        <a:rPr lang="en-US" sz="1600" spc="-100" baseline="30000" dirty="0"/>
                      </a:br>
                      <a:r>
                        <a:rPr lang="en-US" sz="1600" spc="-100" baseline="0" dirty="0"/>
                        <a:t>10</a:t>
                      </a:r>
                      <a:r>
                        <a:rPr lang="en-US" sz="1600" spc="-100" baseline="30000" dirty="0"/>
                        <a:t>0</a:t>
                      </a:r>
                      <a:br>
                        <a:rPr lang="en-US" sz="1600" spc="-100" baseline="30000" dirty="0"/>
                      </a:br>
                      <a:r>
                        <a:rPr lang="en-US" sz="1600" spc="-100" baseline="0" dirty="0"/>
                        <a:t>10</a:t>
                      </a:r>
                      <a:r>
                        <a:rPr lang="en-US" sz="1600" spc="-100" baseline="30000" dirty="0"/>
                        <a:t>-1</a:t>
                      </a:r>
                      <a:br>
                        <a:rPr lang="en-US" sz="1600" spc="-100" baseline="30000" dirty="0"/>
                      </a:br>
                      <a:r>
                        <a:rPr lang="en-US" sz="1600" spc="-100" baseline="0" dirty="0"/>
                        <a:t>10</a:t>
                      </a:r>
                      <a:r>
                        <a:rPr lang="en-US" sz="1600" spc="-100" baseline="30000" dirty="0"/>
                        <a:t>-2</a:t>
                      </a:r>
                      <a:br>
                        <a:rPr lang="en-US" sz="1600" spc="-100" baseline="30000" dirty="0"/>
                      </a:br>
                      <a:r>
                        <a:rPr lang="en-US" sz="1600" spc="-100" baseline="0" dirty="0"/>
                        <a:t>10</a:t>
                      </a:r>
                      <a:r>
                        <a:rPr lang="en-US" sz="1600" spc="-100" baseline="30000" dirty="0"/>
                        <a:t>-3</a:t>
                      </a:r>
                    </a:p>
                  </a:txBody>
                  <a:tcPr>
                    <a:solidFill>
                      <a:srgbClr val="92D050"/>
                    </a:solidFill>
                  </a:tcPr>
                </a:tc>
                <a:tc>
                  <a:txBody>
                    <a:bodyPr/>
                    <a:lstStyle/>
                    <a:p>
                      <a:r>
                        <a:rPr lang="en-US" sz="1600" spc="-100" baseline="0" dirty="0"/>
                        <a:t>100</a:t>
                      </a:r>
                      <a:br>
                        <a:rPr lang="en-US" sz="1600" spc="-100" baseline="0" dirty="0"/>
                      </a:br>
                      <a:r>
                        <a:rPr lang="en-US" sz="1600" spc="-100" baseline="0" dirty="0"/>
                        <a:t>10</a:t>
                      </a:r>
                      <a:br>
                        <a:rPr lang="en-US" sz="1600" spc="-100" baseline="0" dirty="0"/>
                      </a:br>
                      <a:r>
                        <a:rPr lang="en-US" sz="1600" spc="-100" baseline="0" dirty="0"/>
                        <a:t>1 meter</a:t>
                      </a:r>
                      <a:br>
                        <a:rPr lang="en-US" sz="1600" spc="-100" baseline="0" dirty="0"/>
                      </a:br>
                      <a:r>
                        <a:rPr lang="en-US" sz="1600" spc="-100" baseline="0" dirty="0"/>
                        <a:t>0.1</a:t>
                      </a:r>
                      <a:br>
                        <a:rPr lang="en-US" sz="1600" spc="-100" baseline="0" dirty="0"/>
                      </a:br>
                      <a:r>
                        <a:rPr lang="en-US" sz="1600" spc="-100" baseline="0" dirty="0"/>
                        <a:t>0.01</a:t>
                      </a:r>
                      <a:br>
                        <a:rPr lang="en-US" sz="1600" spc="-100" baseline="0" dirty="0"/>
                      </a:br>
                      <a:r>
                        <a:rPr lang="en-US" sz="1600" spc="-100" baseline="0" dirty="0"/>
                        <a:t>0.001</a:t>
                      </a:r>
                    </a:p>
                  </a:txBody>
                  <a:tcPr>
                    <a:solidFill>
                      <a:srgbClr val="92D050"/>
                    </a:solidFill>
                  </a:tcPr>
                </a:tc>
                <a:extLst>
                  <a:ext uri="{0D108BD9-81ED-4DB2-BD59-A6C34878D82A}">
                    <a16:rowId xmlns:a16="http://schemas.microsoft.com/office/drawing/2014/main" val="10002"/>
                  </a:ext>
                </a:extLst>
              </a:tr>
              <a:tr h="1095307">
                <a:tc>
                  <a:txBody>
                    <a:bodyPr/>
                    <a:lstStyle/>
                    <a:p>
                      <a:pPr algn="ctr"/>
                      <a:r>
                        <a:rPr lang="en-US" sz="1600" spc="-100" baseline="0" dirty="0"/>
                        <a:t>Microscopic</a:t>
                      </a:r>
                    </a:p>
                  </a:txBody>
                  <a:tcPr anchor="ctr">
                    <a:solidFill>
                      <a:srgbClr val="00B050"/>
                    </a:solidFill>
                  </a:tcPr>
                </a:tc>
                <a:tc>
                  <a:txBody>
                    <a:bodyPr/>
                    <a:lstStyle/>
                    <a:p>
                      <a:pPr algn="ctr"/>
                      <a:r>
                        <a:rPr lang="en-US" sz="1600" spc="-100" baseline="0" dirty="0"/>
                        <a:t>10</a:t>
                      </a:r>
                      <a:r>
                        <a:rPr lang="en-US" sz="1600" spc="-100" baseline="30000" dirty="0"/>
                        <a:t>-4</a:t>
                      </a:r>
                      <a:br>
                        <a:rPr lang="en-US" sz="1600" spc="-100" baseline="0" dirty="0"/>
                      </a:br>
                      <a:r>
                        <a:rPr lang="en-US" sz="1600" spc="-100" baseline="0" dirty="0"/>
                        <a:t>10</a:t>
                      </a:r>
                      <a:r>
                        <a:rPr lang="en-US" sz="1600" spc="-100" baseline="30000" dirty="0"/>
                        <a:t>-5</a:t>
                      </a:r>
                      <a:br>
                        <a:rPr lang="en-US" sz="1600" spc="-100" baseline="0" dirty="0"/>
                      </a:br>
                      <a:r>
                        <a:rPr lang="en-US" sz="1600" spc="-100" baseline="0" dirty="0"/>
                        <a:t>10</a:t>
                      </a:r>
                      <a:r>
                        <a:rPr lang="en-US" sz="1600" spc="-100" baseline="30000" dirty="0"/>
                        <a:t>-6</a:t>
                      </a:r>
                      <a:br>
                        <a:rPr lang="en-US" sz="1600" spc="-100" baseline="0" dirty="0"/>
                      </a:br>
                      <a:r>
                        <a:rPr lang="en-US" sz="1600" spc="-100" baseline="0" dirty="0"/>
                        <a:t>10</a:t>
                      </a:r>
                      <a:r>
                        <a:rPr lang="en-US" sz="1600" spc="-100" baseline="30000" dirty="0"/>
                        <a:t>-7</a:t>
                      </a:r>
                    </a:p>
                  </a:txBody>
                  <a:tcPr>
                    <a:solidFill>
                      <a:srgbClr val="00B050"/>
                    </a:solidFill>
                  </a:tcPr>
                </a:tc>
                <a:tc>
                  <a:txBody>
                    <a:bodyPr/>
                    <a:lstStyle/>
                    <a:p>
                      <a:r>
                        <a:rPr lang="en-US" sz="1600" spc="-100" baseline="0" dirty="0"/>
                        <a:t>0.0 001</a:t>
                      </a:r>
                      <a:br>
                        <a:rPr lang="en-US" sz="1600" spc="-100" baseline="0" dirty="0"/>
                      </a:br>
                      <a:r>
                        <a:rPr lang="en-US" sz="1600" spc="-100" baseline="0" dirty="0"/>
                        <a:t>0.00 001</a:t>
                      </a:r>
                      <a:br>
                        <a:rPr lang="en-US" sz="1600" spc="-100" baseline="0" dirty="0"/>
                      </a:br>
                      <a:r>
                        <a:rPr lang="en-US" sz="1600" spc="-100" baseline="0" dirty="0"/>
                        <a:t>0.000 001</a:t>
                      </a:r>
                      <a:br>
                        <a:rPr lang="en-US" sz="1600" spc="-100" baseline="0" dirty="0"/>
                      </a:br>
                      <a:r>
                        <a:rPr lang="en-US" sz="1600" spc="-100" baseline="0" dirty="0"/>
                        <a:t>0.0 000 001</a:t>
                      </a:r>
                    </a:p>
                  </a:txBody>
                  <a:tcPr>
                    <a:solidFill>
                      <a:srgbClr val="00B050"/>
                    </a:solidFill>
                  </a:tcPr>
                </a:tc>
                <a:extLst>
                  <a:ext uri="{0D108BD9-81ED-4DB2-BD59-A6C34878D82A}">
                    <a16:rowId xmlns:a16="http://schemas.microsoft.com/office/drawing/2014/main" val="10003"/>
                  </a:ext>
                </a:extLst>
              </a:tr>
              <a:tr h="797723">
                <a:tc>
                  <a:txBody>
                    <a:bodyPr/>
                    <a:lstStyle/>
                    <a:p>
                      <a:pPr algn="ctr"/>
                      <a:r>
                        <a:rPr lang="en-US" sz="1600" spc="-100" baseline="0" dirty="0"/>
                        <a:t>Atomic-molecular</a:t>
                      </a:r>
                    </a:p>
                  </a:txBody>
                  <a:tcPr anchor="ctr">
                    <a:solidFill>
                      <a:srgbClr val="00B0F0"/>
                    </a:solidFill>
                  </a:tcPr>
                </a:tc>
                <a:tc>
                  <a:txBody>
                    <a:bodyPr/>
                    <a:lstStyle/>
                    <a:p>
                      <a:pPr algn="ctr"/>
                      <a:r>
                        <a:rPr lang="en-US" sz="1600" spc="-100" baseline="0" dirty="0"/>
                        <a:t>10</a:t>
                      </a:r>
                      <a:r>
                        <a:rPr lang="en-US" sz="1600" spc="-100" baseline="30000" dirty="0"/>
                        <a:t>-8</a:t>
                      </a:r>
                      <a:br>
                        <a:rPr lang="en-US" sz="1600" spc="-100" baseline="30000" dirty="0"/>
                      </a:br>
                      <a:r>
                        <a:rPr lang="en-US" sz="1600" spc="-100" baseline="0" dirty="0"/>
                        <a:t>10</a:t>
                      </a:r>
                      <a:r>
                        <a:rPr lang="en-US" sz="1600" spc="-100" baseline="30000" dirty="0"/>
                        <a:t>-9</a:t>
                      </a:r>
                      <a:br>
                        <a:rPr lang="en-US" sz="1600" spc="-100" baseline="30000" dirty="0"/>
                      </a:br>
                      <a:r>
                        <a:rPr lang="en-US" sz="1600" spc="-100" baseline="0" dirty="0"/>
                        <a:t>Smaller</a:t>
                      </a:r>
                    </a:p>
                  </a:txBody>
                  <a:tcPr>
                    <a:solidFill>
                      <a:srgbClr val="00B0F0"/>
                    </a:solidFill>
                  </a:tcPr>
                </a:tc>
                <a:tc>
                  <a:txBody>
                    <a:bodyPr/>
                    <a:lstStyle/>
                    <a:p>
                      <a:r>
                        <a:rPr lang="en-US" sz="1600" spc="-100" baseline="0" dirty="0"/>
                        <a:t>0.00 000 001</a:t>
                      </a:r>
                      <a:br>
                        <a:rPr lang="en-US" sz="1600" spc="-100" baseline="0" dirty="0"/>
                      </a:br>
                      <a:r>
                        <a:rPr lang="en-US" sz="1600" spc="-100" baseline="0" dirty="0"/>
                        <a:t>0.000 000 001</a:t>
                      </a:r>
                      <a:br>
                        <a:rPr lang="en-US" sz="1600" spc="-100" baseline="0" dirty="0"/>
                      </a:br>
                      <a:r>
                        <a:rPr lang="en-US" sz="1600" spc="-100" baseline="0" dirty="0"/>
                        <a:t>Smaller</a:t>
                      </a:r>
                    </a:p>
                  </a:txBody>
                  <a:tcPr>
                    <a:solidFill>
                      <a:srgbClr val="00B0F0"/>
                    </a:solidFill>
                  </a:tcPr>
                </a:tc>
                <a:extLst>
                  <a:ext uri="{0D108BD9-81ED-4DB2-BD59-A6C34878D82A}">
                    <a16:rowId xmlns:a16="http://schemas.microsoft.com/office/drawing/2014/main" val="10004"/>
                  </a:ext>
                </a:extLst>
              </a:tr>
            </a:tbl>
          </a:graphicData>
        </a:graphic>
      </p:graphicFrame>
      <p:sp>
        <p:nvSpPr>
          <p:cNvPr id="8" name="AutoShape 15"/>
          <p:cNvSpPr>
            <a:spLocks noChangeArrowheads="1"/>
          </p:cNvSpPr>
          <p:nvPr/>
        </p:nvSpPr>
        <p:spPr bwMode="auto">
          <a:xfrm flipH="1">
            <a:off x="1713520" y="3315601"/>
            <a:ext cx="247653" cy="226796"/>
          </a:xfrm>
          <a:prstGeom prst="leftArrow">
            <a:avLst>
              <a:gd name="adj1" fmla="val 50000"/>
              <a:gd name="adj2" fmla="val 37500"/>
            </a:avLst>
          </a:prstGeom>
          <a:solidFill>
            <a:srgbClr val="C00000"/>
          </a:solidFill>
          <a:ln>
            <a:noFill/>
          </a:ln>
        </p:spPr>
        <p:txBody>
          <a:bodyPr wrap="none" anchor="ctr"/>
          <a:lstStyle/>
          <a:p>
            <a:endParaRPr lang="en-US">
              <a:latin typeface="Arial" panose="020B0604020202020204" pitchFamily="34" charset="0"/>
              <a:cs typeface="Arial" panose="020B0604020202020204" pitchFamily="34" charset="0"/>
            </a:endParaRPr>
          </a:p>
        </p:txBody>
      </p:sp>
      <p:sp>
        <p:nvSpPr>
          <p:cNvPr id="10" name="Rectangle 9"/>
          <p:cNvSpPr/>
          <p:nvPr/>
        </p:nvSpPr>
        <p:spPr>
          <a:xfrm>
            <a:off x="4227139" y="5791797"/>
            <a:ext cx="4152900" cy="400050"/>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0"/>
          <p:cNvSpPr txBox="1">
            <a:spLocks noChangeArrowheads="1"/>
          </p:cNvSpPr>
          <p:nvPr/>
        </p:nvSpPr>
        <p:spPr bwMode="auto">
          <a:xfrm>
            <a:off x="4227137" y="5790652"/>
            <a:ext cx="4152900" cy="40005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0</a:t>
            </a:r>
            <a:r>
              <a:rPr lang="en-US" altLang="zh-CN" sz="2000" b="1" spc="-100" dirty="0">
                <a:latin typeface="Arial" panose="020B0604020202020204" pitchFamily="34" charset="0"/>
                <a:cs typeface="Arial" panose="020B0604020202020204" pitchFamily="34" charset="0"/>
              </a:rPr>
              <a:t> meters = 1 meters </a:t>
            </a:r>
          </a:p>
        </p:txBody>
      </p:sp>
      <p:sp>
        <p:nvSpPr>
          <p:cNvPr id="14" name="-1"/>
          <p:cNvSpPr txBox="1">
            <a:spLocks noChangeArrowheads="1"/>
          </p:cNvSpPr>
          <p:nvPr/>
        </p:nvSpPr>
        <p:spPr bwMode="auto">
          <a:xfrm>
            <a:off x="4228120" y="5790652"/>
            <a:ext cx="4152900" cy="40005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-1</a:t>
            </a:r>
            <a:r>
              <a:rPr lang="en-US" altLang="zh-CN" sz="2000" b="1" spc="-100" dirty="0">
                <a:latin typeface="Arial" panose="020B0604020202020204" pitchFamily="34" charset="0"/>
                <a:cs typeface="Arial" panose="020B0604020202020204" pitchFamily="34" charset="0"/>
              </a:rPr>
              <a:t> meters = 0.1 meters </a:t>
            </a:r>
          </a:p>
        </p:txBody>
      </p:sp>
      <p:sp>
        <p:nvSpPr>
          <p:cNvPr id="15" name="-2"/>
          <p:cNvSpPr txBox="1">
            <a:spLocks noChangeArrowheads="1"/>
          </p:cNvSpPr>
          <p:nvPr/>
        </p:nvSpPr>
        <p:spPr bwMode="auto">
          <a:xfrm>
            <a:off x="4227135" y="5790652"/>
            <a:ext cx="4152900" cy="40005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-2</a:t>
            </a:r>
            <a:r>
              <a:rPr lang="en-US" altLang="zh-CN" sz="2000" b="1" spc="-100" dirty="0">
                <a:latin typeface="Arial" panose="020B0604020202020204" pitchFamily="34" charset="0"/>
                <a:cs typeface="Arial" panose="020B0604020202020204" pitchFamily="34" charset="0"/>
              </a:rPr>
              <a:t> meters = 0.01 meters </a:t>
            </a:r>
          </a:p>
        </p:txBody>
      </p:sp>
      <p:sp>
        <p:nvSpPr>
          <p:cNvPr id="16" name="-3"/>
          <p:cNvSpPr txBox="1">
            <a:spLocks noChangeArrowheads="1"/>
          </p:cNvSpPr>
          <p:nvPr/>
        </p:nvSpPr>
        <p:spPr bwMode="auto">
          <a:xfrm>
            <a:off x="4227134" y="5790652"/>
            <a:ext cx="4152900" cy="40005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-3</a:t>
            </a:r>
            <a:r>
              <a:rPr lang="en-US" altLang="zh-CN" sz="2000" b="1" spc="-100" dirty="0">
                <a:latin typeface="Arial" panose="020B0604020202020204" pitchFamily="34" charset="0"/>
                <a:cs typeface="Arial" panose="020B0604020202020204" pitchFamily="34" charset="0"/>
              </a:rPr>
              <a:t> meters = 0.001 meters </a:t>
            </a:r>
          </a:p>
        </p:txBody>
      </p:sp>
      <p:sp>
        <p:nvSpPr>
          <p:cNvPr id="17" name="-4"/>
          <p:cNvSpPr txBox="1">
            <a:spLocks noChangeArrowheads="1"/>
          </p:cNvSpPr>
          <p:nvPr/>
        </p:nvSpPr>
        <p:spPr bwMode="auto">
          <a:xfrm>
            <a:off x="4228120" y="5790622"/>
            <a:ext cx="4152900" cy="40011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-4</a:t>
            </a:r>
            <a:r>
              <a:rPr lang="en-US" altLang="zh-CN" sz="2000" b="1" spc="-100" dirty="0">
                <a:latin typeface="Arial" panose="020B0604020202020204" pitchFamily="34" charset="0"/>
                <a:cs typeface="Arial" panose="020B0604020202020204" pitchFamily="34" charset="0"/>
              </a:rPr>
              <a:t> meters = 0.0 001 meters </a:t>
            </a:r>
          </a:p>
        </p:txBody>
      </p:sp>
      <p:sp>
        <p:nvSpPr>
          <p:cNvPr id="18" name="-5"/>
          <p:cNvSpPr txBox="1">
            <a:spLocks noChangeArrowheads="1"/>
          </p:cNvSpPr>
          <p:nvPr/>
        </p:nvSpPr>
        <p:spPr bwMode="auto">
          <a:xfrm>
            <a:off x="4227134" y="5790622"/>
            <a:ext cx="4152900" cy="40011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-5</a:t>
            </a:r>
            <a:r>
              <a:rPr lang="en-US" altLang="zh-CN" sz="2000" b="1" spc="-100" dirty="0">
                <a:latin typeface="Arial" panose="020B0604020202020204" pitchFamily="34" charset="0"/>
                <a:cs typeface="Arial" panose="020B0604020202020204" pitchFamily="34" charset="0"/>
              </a:rPr>
              <a:t> meters = 0.00 001 meters </a:t>
            </a:r>
          </a:p>
        </p:txBody>
      </p:sp>
      <p:sp>
        <p:nvSpPr>
          <p:cNvPr id="19" name="-6"/>
          <p:cNvSpPr txBox="1">
            <a:spLocks noChangeArrowheads="1"/>
          </p:cNvSpPr>
          <p:nvPr/>
        </p:nvSpPr>
        <p:spPr bwMode="auto">
          <a:xfrm>
            <a:off x="4227134" y="5790592"/>
            <a:ext cx="4152900" cy="40011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Narrow" pitchFamily="34" charset="0"/>
                <a:cs typeface="Arial" panose="020B0604020202020204" pitchFamily="34" charset="0"/>
              </a:rPr>
              <a:t>Scale: 10</a:t>
            </a:r>
            <a:r>
              <a:rPr lang="en-US" altLang="zh-CN" sz="2000" b="1" spc="-100" baseline="30000" dirty="0">
                <a:latin typeface="Arial Narrow" pitchFamily="34" charset="0"/>
                <a:cs typeface="Arial" panose="020B0604020202020204" pitchFamily="34" charset="0"/>
              </a:rPr>
              <a:t>-6</a:t>
            </a:r>
            <a:r>
              <a:rPr lang="en-US" altLang="zh-CN" sz="2000" b="1" spc="-100" dirty="0">
                <a:latin typeface="Arial Narrow" pitchFamily="34" charset="0"/>
                <a:cs typeface="Arial" panose="020B0604020202020204" pitchFamily="34" charset="0"/>
              </a:rPr>
              <a:t> meters = 0.000 001 meters </a:t>
            </a:r>
          </a:p>
        </p:txBody>
      </p:sp>
      <p:sp>
        <p:nvSpPr>
          <p:cNvPr id="20" name="-7"/>
          <p:cNvSpPr txBox="1">
            <a:spLocks noChangeArrowheads="1"/>
          </p:cNvSpPr>
          <p:nvPr/>
        </p:nvSpPr>
        <p:spPr bwMode="auto">
          <a:xfrm>
            <a:off x="4227134" y="5790592"/>
            <a:ext cx="4152900" cy="40011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Narrow" pitchFamily="34" charset="0"/>
                <a:cs typeface="Arial" panose="020B0604020202020204" pitchFamily="34" charset="0"/>
              </a:rPr>
              <a:t>Scale: 10</a:t>
            </a:r>
            <a:r>
              <a:rPr lang="en-US" altLang="zh-CN" sz="2000" b="1" spc="-100" baseline="30000" dirty="0">
                <a:latin typeface="Arial Narrow" pitchFamily="34" charset="0"/>
                <a:cs typeface="Arial" panose="020B0604020202020204" pitchFamily="34" charset="0"/>
              </a:rPr>
              <a:t>-7</a:t>
            </a:r>
            <a:r>
              <a:rPr lang="en-US" altLang="zh-CN" sz="2000" b="1" spc="-100" dirty="0">
                <a:latin typeface="Arial Narrow" pitchFamily="34" charset="0"/>
                <a:cs typeface="Arial" panose="020B0604020202020204" pitchFamily="34" charset="0"/>
              </a:rPr>
              <a:t> meters = 0.0 000 001 meters </a:t>
            </a:r>
          </a:p>
        </p:txBody>
      </p:sp>
      <p:sp>
        <p:nvSpPr>
          <p:cNvPr id="21" name="-8"/>
          <p:cNvSpPr txBox="1">
            <a:spLocks noChangeArrowheads="1"/>
          </p:cNvSpPr>
          <p:nvPr/>
        </p:nvSpPr>
        <p:spPr bwMode="auto">
          <a:xfrm>
            <a:off x="4227134" y="5789984"/>
            <a:ext cx="4152900" cy="40011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Narrow" pitchFamily="34" charset="0"/>
                <a:cs typeface="Arial" panose="020B0604020202020204" pitchFamily="34" charset="0"/>
              </a:rPr>
              <a:t>Scale: 10</a:t>
            </a:r>
            <a:r>
              <a:rPr lang="en-US" altLang="zh-CN" sz="2000" b="1" spc="-100" baseline="30000" dirty="0">
                <a:latin typeface="Arial Narrow" pitchFamily="34" charset="0"/>
                <a:cs typeface="Arial" panose="020B0604020202020204" pitchFamily="34" charset="0"/>
              </a:rPr>
              <a:t>-8</a:t>
            </a:r>
            <a:r>
              <a:rPr lang="en-US" altLang="zh-CN" sz="2000" b="1" spc="-100" dirty="0">
                <a:latin typeface="Arial Narrow" pitchFamily="34" charset="0"/>
                <a:cs typeface="Arial" panose="020B0604020202020204" pitchFamily="34" charset="0"/>
              </a:rPr>
              <a:t> meters = 0.00 000 001 meters </a:t>
            </a:r>
          </a:p>
        </p:txBody>
      </p:sp>
      <p:sp>
        <p:nvSpPr>
          <p:cNvPr id="22" name="-9"/>
          <p:cNvSpPr txBox="1">
            <a:spLocks noChangeArrowheads="1"/>
          </p:cNvSpPr>
          <p:nvPr/>
        </p:nvSpPr>
        <p:spPr bwMode="auto">
          <a:xfrm>
            <a:off x="4228120" y="5789984"/>
            <a:ext cx="4152900" cy="40011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Narrow" pitchFamily="34" charset="0"/>
                <a:cs typeface="Arial" panose="020B0604020202020204" pitchFamily="34" charset="0"/>
              </a:rPr>
              <a:t>Scale: 10</a:t>
            </a:r>
            <a:r>
              <a:rPr lang="en-US" altLang="zh-CN" sz="2000" b="1" spc="-100" baseline="30000" dirty="0">
                <a:latin typeface="Arial Narrow" pitchFamily="34" charset="0"/>
                <a:cs typeface="Arial" panose="020B0604020202020204" pitchFamily="34" charset="0"/>
              </a:rPr>
              <a:t>-9</a:t>
            </a:r>
            <a:r>
              <a:rPr lang="en-US" altLang="zh-CN" sz="2000" b="1" spc="-100" dirty="0">
                <a:latin typeface="Arial Narrow" pitchFamily="34" charset="0"/>
                <a:cs typeface="Arial" panose="020B0604020202020204" pitchFamily="34" charset="0"/>
              </a:rPr>
              <a:t> meters = 0.000 000 001 meters </a:t>
            </a:r>
          </a:p>
        </p:txBody>
      </p:sp>
      <p:pic>
        <p:nvPicPr>
          <p:cNvPr id="23" name="cow"/>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110865" y="1978925"/>
            <a:ext cx="4385436" cy="2900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leg"/>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269202" y="1394618"/>
            <a:ext cx="4068762" cy="406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cell"/>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269202" y="1397748"/>
            <a:ext cx="4068762" cy="4062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cellulose" descr="C:\Users\Public\Documents\for JJ\Systems &amp; Scale\molecules\cellulose06.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956320" y="1959821"/>
            <a:ext cx="4900845" cy="2938355"/>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glucose" descr="C:\Users\Public\Documents\for JJ\Systems &amp; Scale\molecules\glucose labeled06.5.pn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821652" y="1719246"/>
            <a:ext cx="3255548" cy="3419503"/>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Title 2"/>
          <p:cNvSpPr txBox="1">
            <a:spLocks/>
          </p:cNvSpPr>
          <p:nvPr/>
        </p:nvSpPr>
        <p:spPr>
          <a:xfrm>
            <a:off x="457200" y="457200"/>
            <a:ext cx="8229600" cy="619125"/>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Arial" panose="020B0604020202020204" pitchFamily="34" charset="0"/>
                <a:cs typeface="Arial" panose="020B0604020202020204" pitchFamily="34" charset="0"/>
              </a:rPr>
              <a:t>Animal cells are made of molecules</a:t>
            </a:r>
          </a:p>
        </p:txBody>
      </p:sp>
      <p:sp>
        <p:nvSpPr>
          <p:cNvPr id="38" name="Title 3"/>
          <p:cNvSpPr txBox="1">
            <a:spLocks/>
          </p:cNvSpPr>
          <p:nvPr/>
        </p:nvSpPr>
        <p:spPr>
          <a:xfrm>
            <a:off x="457200" y="457199"/>
            <a:ext cx="8229600" cy="619125"/>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Arial" panose="020B0604020202020204" pitchFamily="34" charset="0"/>
                <a:cs typeface="Arial" panose="020B0604020202020204" pitchFamily="34" charset="0"/>
              </a:rPr>
              <a:t>Animal molecules are made of atoms</a:t>
            </a:r>
          </a:p>
        </p:txBody>
      </p:sp>
    </p:spTree>
    <p:extLst>
      <p:ext uri="{BB962C8B-B14F-4D97-AF65-F5344CB8AC3E}">
        <p14:creationId xmlns:p14="http://schemas.microsoft.com/office/powerpoint/2010/main" val="144579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grpId="0" nodeType="clickEffect">
                                  <p:stCondLst>
                                    <p:cond delay="0"/>
                                  </p:stCondLst>
                                  <p:childTnLst>
                                    <p:animMotion origin="layout" path="M 1.94444E-6 -1.85185E-6 L 1.94444E-6 0.06991 " pathEditMode="relative" rAng="0" ptsTypes="AA">
                                      <p:cBhvr>
                                        <p:cTn id="6" dur="1000" fill="hold"/>
                                        <p:tgtEl>
                                          <p:spTgt spid="8"/>
                                        </p:tgtEl>
                                        <p:attrNameLst>
                                          <p:attrName>ppt_x</p:attrName>
                                          <p:attrName>ppt_y</p:attrName>
                                        </p:attrNameLst>
                                      </p:cBhvr>
                                      <p:rCtr x="0" y="3495"/>
                                    </p:animMotion>
                                  </p:childTnLst>
                                </p:cTn>
                              </p:par>
                              <p:par>
                                <p:cTn id="7" presetID="47" presetClass="exit" presetSubtype="0" fill="hold" grpId="0" nodeType="withEffect">
                                  <p:stCondLst>
                                    <p:cond delay="0"/>
                                  </p:stCondLst>
                                  <p:childTnLst>
                                    <p:animEffect transition="out" filter="fade">
                                      <p:cBhvr>
                                        <p:cTn id="8" dur="500"/>
                                        <p:tgtEl>
                                          <p:spTgt spid="13"/>
                                        </p:tgtEl>
                                      </p:cBhvr>
                                    </p:animEffect>
                                    <p:anim calcmode="lin" valueType="num">
                                      <p:cBhvr>
                                        <p:cTn id="9" dur="500"/>
                                        <p:tgtEl>
                                          <p:spTgt spid="13"/>
                                        </p:tgtEl>
                                        <p:attrNameLst>
                                          <p:attrName>ppt_x</p:attrName>
                                        </p:attrNameLst>
                                      </p:cBhvr>
                                      <p:tavLst>
                                        <p:tav tm="0">
                                          <p:val>
                                            <p:strVal val="ppt_x"/>
                                          </p:val>
                                        </p:tav>
                                        <p:tav tm="100000">
                                          <p:val>
                                            <p:strVal val="ppt_x"/>
                                          </p:val>
                                        </p:tav>
                                      </p:tavLst>
                                    </p:anim>
                                    <p:anim calcmode="lin" valueType="num">
                                      <p:cBhvr>
                                        <p:cTn id="10" dur="500"/>
                                        <p:tgtEl>
                                          <p:spTgt spid="13"/>
                                        </p:tgtEl>
                                        <p:attrNameLst>
                                          <p:attrName>ppt_y</p:attrName>
                                        </p:attrNameLst>
                                      </p:cBhvr>
                                      <p:tavLst>
                                        <p:tav tm="0">
                                          <p:val>
                                            <p:strVal val="ppt_y"/>
                                          </p:val>
                                        </p:tav>
                                        <p:tav tm="100000">
                                          <p:val>
                                            <p:strVal val="ppt_y-.1"/>
                                          </p:val>
                                        </p:tav>
                                      </p:tavLst>
                                    </p:anim>
                                    <p:set>
                                      <p:cBhvr>
                                        <p:cTn id="11" dur="1" fill="hold">
                                          <p:stCondLst>
                                            <p:cond delay="499"/>
                                          </p:stCondLst>
                                        </p:cTn>
                                        <p:tgtEl>
                                          <p:spTgt spid="13"/>
                                        </p:tgtEl>
                                        <p:attrNameLst>
                                          <p:attrName>style.visibility</p:attrName>
                                        </p:attrNameLst>
                                      </p:cBhvr>
                                      <p:to>
                                        <p:strVal val="hidden"/>
                                      </p:to>
                                    </p:set>
                                  </p:childTnLst>
                                </p:cTn>
                              </p:par>
                              <p:par>
                                <p:cTn id="12" presetID="42" presetClass="entr" presetSubtype="0" fill="hold" grpId="1"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anim calcmode="lin" valueType="num">
                                      <p:cBhvr>
                                        <p:cTn id="15" dur="500" fill="hold"/>
                                        <p:tgtEl>
                                          <p:spTgt spid="14"/>
                                        </p:tgtEl>
                                        <p:attrNameLst>
                                          <p:attrName>ppt_x</p:attrName>
                                        </p:attrNameLst>
                                      </p:cBhvr>
                                      <p:tavLst>
                                        <p:tav tm="0">
                                          <p:val>
                                            <p:strVal val="#ppt_x"/>
                                          </p:val>
                                        </p:tav>
                                        <p:tav tm="100000">
                                          <p:val>
                                            <p:strVal val="#ppt_x"/>
                                          </p:val>
                                        </p:tav>
                                      </p:tavLst>
                                    </p:anim>
                                    <p:anim calcmode="lin" valueType="num">
                                      <p:cBhvr>
                                        <p:cTn id="16" dur="500" fill="hold"/>
                                        <p:tgtEl>
                                          <p:spTgt spid="14"/>
                                        </p:tgtEl>
                                        <p:attrNameLst>
                                          <p:attrName>ppt_y</p:attrName>
                                        </p:attrNameLst>
                                      </p:cBhvr>
                                      <p:tavLst>
                                        <p:tav tm="0">
                                          <p:val>
                                            <p:strVal val="#ppt_y+.1"/>
                                          </p:val>
                                        </p:tav>
                                        <p:tav tm="100000">
                                          <p:val>
                                            <p:strVal val="#ppt_y"/>
                                          </p:val>
                                        </p:tav>
                                      </p:tavLst>
                                    </p:anim>
                                  </p:childTnLst>
                                </p:cTn>
                              </p:par>
                              <p:par>
                                <p:cTn id="17" presetID="47" presetClass="exit" presetSubtype="0" fill="hold" grpId="0" nodeType="withEffect">
                                  <p:stCondLst>
                                    <p:cond delay="500"/>
                                  </p:stCondLst>
                                  <p:childTnLst>
                                    <p:animEffect transition="out" filter="fade">
                                      <p:cBhvr>
                                        <p:cTn id="18" dur="500"/>
                                        <p:tgtEl>
                                          <p:spTgt spid="14"/>
                                        </p:tgtEl>
                                      </p:cBhvr>
                                    </p:animEffect>
                                    <p:anim calcmode="lin" valueType="num">
                                      <p:cBhvr>
                                        <p:cTn id="19" dur="500"/>
                                        <p:tgtEl>
                                          <p:spTgt spid="14"/>
                                        </p:tgtEl>
                                        <p:attrNameLst>
                                          <p:attrName>ppt_x</p:attrName>
                                        </p:attrNameLst>
                                      </p:cBhvr>
                                      <p:tavLst>
                                        <p:tav tm="0">
                                          <p:val>
                                            <p:strVal val="ppt_x"/>
                                          </p:val>
                                        </p:tav>
                                        <p:tav tm="100000">
                                          <p:val>
                                            <p:strVal val="ppt_x"/>
                                          </p:val>
                                        </p:tav>
                                      </p:tavLst>
                                    </p:anim>
                                    <p:anim calcmode="lin" valueType="num">
                                      <p:cBhvr>
                                        <p:cTn id="20" dur="500"/>
                                        <p:tgtEl>
                                          <p:spTgt spid="14"/>
                                        </p:tgtEl>
                                        <p:attrNameLst>
                                          <p:attrName>ppt_y</p:attrName>
                                        </p:attrNameLst>
                                      </p:cBhvr>
                                      <p:tavLst>
                                        <p:tav tm="0">
                                          <p:val>
                                            <p:strVal val="ppt_y"/>
                                          </p:val>
                                        </p:tav>
                                        <p:tav tm="100000">
                                          <p:val>
                                            <p:strVal val="ppt_y-.1"/>
                                          </p:val>
                                        </p:tav>
                                      </p:tavLst>
                                    </p:anim>
                                    <p:set>
                                      <p:cBhvr>
                                        <p:cTn id="21" dur="1" fill="hold">
                                          <p:stCondLst>
                                            <p:cond delay="499"/>
                                          </p:stCondLst>
                                        </p:cTn>
                                        <p:tgtEl>
                                          <p:spTgt spid="14"/>
                                        </p:tgtEl>
                                        <p:attrNameLst>
                                          <p:attrName>style.visibility</p:attrName>
                                        </p:attrNameLst>
                                      </p:cBhvr>
                                      <p:to>
                                        <p:strVal val="hidden"/>
                                      </p:to>
                                    </p:set>
                                  </p:childTnLst>
                                </p:cTn>
                              </p:par>
                              <p:par>
                                <p:cTn id="22" presetID="42" presetClass="entr" presetSubtype="0" fill="hold" grpId="1" nodeType="withEffect">
                                  <p:stCondLst>
                                    <p:cond delay="5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strVal val="#ppt_x"/>
                                          </p:val>
                                        </p:tav>
                                        <p:tav tm="100000">
                                          <p:val>
                                            <p:strVal val="#ppt_x"/>
                                          </p:val>
                                        </p:tav>
                                      </p:tavLst>
                                    </p:anim>
                                    <p:anim calcmode="lin" valueType="num">
                                      <p:cBhvr>
                                        <p:cTn id="26" dur="500" fill="hold"/>
                                        <p:tgtEl>
                                          <p:spTgt spid="15"/>
                                        </p:tgtEl>
                                        <p:attrNameLst>
                                          <p:attrName>ppt_y</p:attrName>
                                        </p:attrNameLst>
                                      </p:cBhvr>
                                      <p:tavLst>
                                        <p:tav tm="0">
                                          <p:val>
                                            <p:strVal val="#ppt_y+.1"/>
                                          </p:val>
                                        </p:tav>
                                        <p:tav tm="100000">
                                          <p:val>
                                            <p:strVal val="#ppt_y"/>
                                          </p:val>
                                        </p:tav>
                                      </p:tavLst>
                                    </p:anim>
                                  </p:childTnLst>
                                </p:cTn>
                              </p:par>
                              <p:par>
                                <p:cTn id="27" presetID="22" presetClass="exit" presetSubtype="4" fill="hold" nodeType="withEffect">
                                  <p:stCondLst>
                                    <p:cond delay="500"/>
                                  </p:stCondLst>
                                  <p:childTnLst>
                                    <p:animEffect transition="out" filter="wipe(down)">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cTn>
                              </p:par>
                              <p:par>
                                <p:cTn id="30" presetID="22" presetClass="entr" presetSubtype="4" fill="hold" nodeType="withEffect">
                                  <p:stCondLst>
                                    <p:cond delay="50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childTnLst>
                          </p:cTn>
                        </p:par>
                        <p:par>
                          <p:cTn id="33" fill="hold">
                            <p:stCondLst>
                              <p:cond delay="1000"/>
                            </p:stCondLst>
                            <p:childTnLst>
                              <p:par>
                                <p:cTn id="34" presetID="42" presetClass="path" presetSubtype="0" fill="hold" grpId="1" nodeType="afterEffect">
                                  <p:stCondLst>
                                    <p:cond delay="0"/>
                                  </p:stCondLst>
                                  <p:childTnLst>
                                    <p:animMotion origin="layout" path="M 1.94444E-6 0.06991 L 1.94444E-6 0.22546 " pathEditMode="relative" rAng="0" ptsTypes="AA">
                                      <p:cBhvr>
                                        <p:cTn id="35" dur="2000" fill="hold"/>
                                        <p:tgtEl>
                                          <p:spTgt spid="8"/>
                                        </p:tgtEl>
                                        <p:attrNameLst>
                                          <p:attrName>ppt_x</p:attrName>
                                          <p:attrName>ppt_y</p:attrName>
                                        </p:attrNameLst>
                                      </p:cBhvr>
                                      <p:rCtr x="0" y="7778"/>
                                    </p:animMotion>
                                  </p:childTnLst>
                                </p:cTn>
                              </p:par>
                              <p:par>
                                <p:cTn id="36" presetID="47" presetClass="exit" presetSubtype="0" fill="hold" grpId="0" nodeType="withEffect">
                                  <p:stCondLst>
                                    <p:cond delay="0"/>
                                  </p:stCondLst>
                                  <p:childTnLst>
                                    <p:animEffect transition="out" filter="fade">
                                      <p:cBhvr>
                                        <p:cTn id="37" dur="500"/>
                                        <p:tgtEl>
                                          <p:spTgt spid="15"/>
                                        </p:tgtEl>
                                      </p:cBhvr>
                                    </p:animEffect>
                                    <p:anim calcmode="lin" valueType="num">
                                      <p:cBhvr>
                                        <p:cTn id="38" dur="500"/>
                                        <p:tgtEl>
                                          <p:spTgt spid="15"/>
                                        </p:tgtEl>
                                        <p:attrNameLst>
                                          <p:attrName>ppt_x</p:attrName>
                                        </p:attrNameLst>
                                      </p:cBhvr>
                                      <p:tavLst>
                                        <p:tav tm="0">
                                          <p:val>
                                            <p:strVal val="ppt_x"/>
                                          </p:val>
                                        </p:tav>
                                        <p:tav tm="100000">
                                          <p:val>
                                            <p:strVal val="ppt_x"/>
                                          </p:val>
                                        </p:tav>
                                      </p:tavLst>
                                    </p:anim>
                                    <p:anim calcmode="lin" valueType="num">
                                      <p:cBhvr>
                                        <p:cTn id="39" dur="500"/>
                                        <p:tgtEl>
                                          <p:spTgt spid="15"/>
                                        </p:tgtEl>
                                        <p:attrNameLst>
                                          <p:attrName>ppt_y</p:attrName>
                                        </p:attrNameLst>
                                      </p:cBhvr>
                                      <p:tavLst>
                                        <p:tav tm="0">
                                          <p:val>
                                            <p:strVal val="ppt_y"/>
                                          </p:val>
                                        </p:tav>
                                        <p:tav tm="100000">
                                          <p:val>
                                            <p:strVal val="ppt_y-.1"/>
                                          </p:val>
                                        </p:tav>
                                      </p:tavLst>
                                    </p:anim>
                                    <p:set>
                                      <p:cBhvr>
                                        <p:cTn id="40" dur="1" fill="hold">
                                          <p:stCondLst>
                                            <p:cond delay="499"/>
                                          </p:stCondLst>
                                        </p:cTn>
                                        <p:tgtEl>
                                          <p:spTgt spid="15"/>
                                        </p:tgtEl>
                                        <p:attrNameLst>
                                          <p:attrName>style.visibility</p:attrName>
                                        </p:attrNameLst>
                                      </p:cBhvr>
                                      <p:to>
                                        <p:strVal val="hidden"/>
                                      </p:to>
                                    </p:set>
                                  </p:childTnLst>
                                </p:cTn>
                              </p:par>
                              <p:par>
                                <p:cTn id="41" presetID="42" presetClass="entr"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anim calcmode="lin" valueType="num">
                                      <p:cBhvr>
                                        <p:cTn id="44" dur="500" fill="hold"/>
                                        <p:tgtEl>
                                          <p:spTgt spid="16"/>
                                        </p:tgtEl>
                                        <p:attrNameLst>
                                          <p:attrName>ppt_x</p:attrName>
                                        </p:attrNameLst>
                                      </p:cBhvr>
                                      <p:tavLst>
                                        <p:tav tm="0">
                                          <p:val>
                                            <p:strVal val="#ppt_x"/>
                                          </p:val>
                                        </p:tav>
                                        <p:tav tm="100000">
                                          <p:val>
                                            <p:strVal val="#ppt_x"/>
                                          </p:val>
                                        </p:tav>
                                      </p:tavLst>
                                    </p:anim>
                                    <p:anim calcmode="lin" valueType="num">
                                      <p:cBhvr>
                                        <p:cTn id="45" dur="500" fill="hold"/>
                                        <p:tgtEl>
                                          <p:spTgt spid="16"/>
                                        </p:tgtEl>
                                        <p:attrNameLst>
                                          <p:attrName>ppt_y</p:attrName>
                                        </p:attrNameLst>
                                      </p:cBhvr>
                                      <p:tavLst>
                                        <p:tav tm="0">
                                          <p:val>
                                            <p:strVal val="#ppt_y+.1"/>
                                          </p:val>
                                        </p:tav>
                                        <p:tav tm="100000">
                                          <p:val>
                                            <p:strVal val="#ppt_y"/>
                                          </p:val>
                                        </p:tav>
                                      </p:tavLst>
                                    </p:anim>
                                  </p:childTnLst>
                                </p:cTn>
                              </p:par>
                              <p:par>
                                <p:cTn id="46" presetID="47" presetClass="exit" presetSubtype="0" fill="hold" grpId="0" nodeType="withEffect">
                                  <p:stCondLst>
                                    <p:cond delay="500"/>
                                  </p:stCondLst>
                                  <p:childTnLst>
                                    <p:animEffect transition="out" filter="fade">
                                      <p:cBhvr>
                                        <p:cTn id="47" dur="500"/>
                                        <p:tgtEl>
                                          <p:spTgt spid="16"/>
                                        </p:tgtEl>
                                      </p:cBhvr>
                                    </p:animEffect>
                                    <p:anim calcmode="lin" valueType="num">
                                      <p:cBhvr>
                                        <p:cTn id="48" dur="500"/>
                                        <p:tgtEl>
                                          <p:spTgt spid="16"/>
                                        </p:tgtEl>
                                        <p:attrNameLst>
                                          <p:attrName>ppt_x</p:attrName>
                                        </p:attrNameLst>
                                      </p:cBhvr>
                                      <p:tavLst>
                                        <p:tav tm="0">
                                          <p:val>
                                            <p:strVal val="ppt_x"/>
                                          </p:val>
                                        </p:tav>
                                        <p:tav tm="100000">
                                          <p:val>
                                            <p:strVal val="ppt_x"/>
                                          </p:val>
                                        </p:tav>
                                      </p:tavLst>
                                    </p:anim>
                                    <p:anim calcmode="lin" valueType="num">
                                      <p:cBhvr>
                                        <p:cTn id="49" dur="500"/>
                                        <p:tgtEl>
                                          <p:spTgt spid="16"/>
                                        </p:tgtEl>
                                        <p:attrNameLst>
                                          <p:attrName>ppt_y</p:attrName>
                                        </p:attrNameLst>
                                      </p:cBhvr>
                                      <p:tavLst>
                                        <p:tav tm="0">
                                          <p:val>
                                            <p:strVal val="ppt_y"/>
                                          </p:val>
                                        </p:tav>
                                        <p:tav tm="100000">
                                          <p:val>
                                            <p:strVal val="ppt_y-.1"/>
                                          </p:val>
                                        </p:tav>
                                      </p:tavLst>
                                    </p:anim>
                                    <p:set>
                                      <p:cBhvr>
                                        <p:cTn id="50" dur="1" fill="hold">
                                          <p:stCondLst>
                                            <p:cond delay="499"/>
                                          </p:stCondLst>
                                        </p:cTn>
                                        <p:tgtEl>
                                          <p:spTgt spid="16"/>
                                        </p:tgtEl>
                                        <p:attrNameLst>
                                          <p:attrName>style.visibility</p:attrName>
                                        </p:attrNameLst>
                                      </p:cBhvr>
                                      <p:to>
                                        <p:strVal val="hidden"/>
                                      </p:to>
                                    </p:set>
                                  </p:childTnLst>
                                </p:cTn>
                              </p:par>
                              <p:par>
                                <p:cTn id="51" presetID="42" presetClass="entr" presetSubtype="0" fill="hold" grpId="1" nodeType="withEffect">
                                  <p:stCondLst>
                                    <p:cond delay="50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strVal val="#ppt_x"/>
                                          </p:val>
                                        </p:tav>
                                        <p:tav tm="100000">
                                          <p:val>
                                            <p:strVal val="#ppt_x"/>
                                          </p:val>
                                        </p:tav>
                                      </p:tavLst>
                                    </p:anim>
                                    <p:anim calcmode="lin" valueType="num">
                                      <p:cBhvr>
                                        <p:cTn id="55" dur="500" fill="hold"/>
                                        <p:tgtEl>
                                          <p:spTgt spid="17"/>
                                        </p:tgtEl>
                                        <p:attrNameLst>
                                          <p:attrName>ppt_y</p:attrName>
                                        </p:attrNameLst>
                                      </p:cBhvr>
                                      <p:tavLst>
                                        <p:tav tm="0">
                                          <p:val>
                                            <p:strVal val="#ppt_y+.1"/>
                                          </p:val>
                                        </p:tav>
                                        <p:tav tm="100000">
                                          <p:val>
                                            <p:strVal val="#ppt_y"/>
                                          </p:val>
                                        </p:tav>
                                      </p:tavLst>
                                    </p:anim>
                                  </p:childTnLst>
                                </p:cTn>
                              </p:par>
                              <p:par>
                                <p:cTn id="56" presetID="47" presetClass="exit" presetSubtype="0" fill="hold" grpId="0" nodeType="withEffect">
                                  <p:stCondLst>
                                    <p:cond delay="1000"/>
                                  </p:stCondLst>
                                  <p:childTnLst>
                                    <p:animEffect transition="out" filter="fade">
                                      <p:cBhvr>
                                        <p:cTn id="57" dur="500"/>
                                        <p:tgtEl>
                                          <p:spTgt spid="17"/>
                                        </p:tgtEl>
                                      </p:cBhvr>
                                    </p:animEffect>
                                    <p:anim calcmode="lin" valueType="num">
                                      <p:cBhvr>
                                        <p:cTn id="58" dur="500"/>
                                        <p:tgtEl>
                                          <p:spTgt spid="17"/>
                                        </p:tgtEl>
                                        <p:attrNameLst>
                                          <p:attrName>ppt_x</p:attrName>
                                        </p:attrNameLst>
                                      </p:cBhvr>
                                      <p:tavLst>
                                        <p:tav tm="0">
                                          <p:val>
                                            <p:strVal val="ppt_x"/>
                                          </p:val>
                                        </p:tav>
                                        <p:tav tm="100000">
                                          <p:val>
                                            <p:strVal val="ppt_x"/>
                                          </p:val>
                                        </p:tav>
                                      </p:tavLst>
                                    </p:anim>
                                    <p:anim calcmode="lin" valueType="num">
                                      <p:cBhvr>
                                        <p:cTn id="59" dur="500"/>
                                        <p:tgtEl>
                                          <p:spTgt spid="17"/>
                                        </p:tgtEl>
                                        <p:attrNameLst>
                                          <p:attrName>ppt_y</p:attrName>
                                        </p:attrNameLst>
                                      </p:cBhvr>
                                      <p:tavLst>
                                        <p:tav tm="0">
                                          <p:val>
                                            <p:strVal val="ppt_y"/>
                                          </p:val>
                                        </p:tav>
                                        <p:tav tm="100000">
                                          <p:val>
                                            <p:strVal val="ppt_y-.1"/>
                                          </p:val>
                                        </p:tav>
                                      </p:tavLst>
                                    </p:anim>
                                    <p:set>
                                      <p:cBhvr>
                                        <p:cTn id="60" dur="1" fill="hold">
                                          <p:stCondLst>
                                            <p:cond delay="499"/>
                                          </p:stCondLst>
                                        </p:cTn>
                                        <p:tgtEl>
                                          <p:spTgt spid="17"/>
                                        </p:tgtEl>
                                        <p:attrNameLst>
                                          <p:attrName>style.visibility</p:attrName>
                                        </p:attrNameLst>
                                      </p:cBhvr>
                                      <p:to>
                                        <p:strVal val="hidden"/>
                                      </p:to>
                                    </p:set>
                                  </p:childTnLst>
                                </p:cTn>
                              </p:par>
                              <p:par>
                                <p:cTn id="61" presetID="42" presetClass="entr" presetSubtype="0" fill="hold" grpId="1" nodeType="withEffect">
                                  <p:stCondLst>
                                    <p:cond delay="100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anim calcmode="lin" valueType="num">
                                      <p:cBhvr>
                                        <p:cTn id="64" dur="500" fill="hold"/>
                                        <p:tgtEl>
                                          <p:spTgt spid="18"/>
                                        </p:tgtEl>
                                        <p:attrNameLst>
                                          <p:attrName>ppt_x</p:attrName>
                                        </p:attrNameLst>
                                      </p:cBhvr>
                                      <p:tavLst>
                                        <p:tav tm="0">
                                          <p:val>
                                            <p:strVal val="#ppt_x"/>
                                          </p:val>
                                        </p:tav>
                                        <p:tav tm="100000">
                                          <p:val>
                                            <p:strVal val="#ppt_x"/>
                                          </p:val>
                                        </p:tav>
                                      </p:tavLst>
                                    </p:anim>
                                    <p:anim calcmode="lin" valueType="num">
                                      <p:cBhvr>
                                        <p:cTn id="65" dur="500" fill="hold"/>
                                        <p:tgtEl>
                                          <p:spTgt spid="18"/>
                                        </p:tgtEl>
                                        <p:attrNameLst>
                                          <p:attrName>ppt_y</p:attrName>
                                        </p:attrNameLst>
                                      </p:cBhvr>
                                      <p:tavLst>
                                        <p:tav tm="0">
                                          <p:val>
                                            <p:strVal val="#ppt_y+.1"/>
                                          </p:val>
                                        </p:tav>
                                        <p:tav tm="100000">
                                          <p:val>
                                            <p:strVal val="#ppt_y"/>
                                          </p:val>
                                        </p:tav>
                                      </p:tavLst>
                                    </p:anim>
                                  </p:childTnLst>
                                </p:cTn>
                              </p:par>
                              <p:par>
                                <p:cTn id="66" presetID="47" presetClass="exit" presetSubtype="0" fill="hold" grpId="0" nodeType="withEffect">
                                  <p:stCondLst>
                                    <p:cond delay="1500"/>
                                  </p:stCondLst>
                                  <p:childTnLst>
                                    <p:animEffect transition="out" filter="fade">
                                      <p:cBhvr>
                                        <p:cTn id="67" dur="500"/>
                                        <p:tgtEl>
                                          <p:spTgt spid="18"/>
                                        </p:tgtEl>
                                      </p:cBhvr>
                                    </p:animEffect>
                                    <p:anim calcmode="lin" valueType="num">
                                      <p:cBhvr>
                                        <p:cTn id="68" dur="500"/>
                                        <p:tgtEl>
                                          <p:spTgt spid="18"/>
                                        </p:tgtEl>
                                        <p:attrNameLst>
                                          <p:attrName>ppt_x</p:attrName>
                                        </p:attrNameLst>
                                      </p:cBhvr>
                                      <p:tavLst>
                                        <p:tav tm="0">
                                          <p:val>
                                            <p:strVal val="ppt_x"/>
                                          </p:val>
                                        </p:tav>
                                        <p:tav tm="100000">
                                          <p:val>
                                            <p:strVal val="ppt_x"/>
                                          </p:val>
                                        </p:tav>
                                      </p:tavLst>
                                    </p:anim>
                                    <p:anim calcmode="lin" valueType="num">
                                      <p:cBhvr>
                                        <p:cTn id="69" dur="500"/>
                                        <p:tgtEl>
                                          <p:spTgt spid="18"/>
                                        </p:tgtEl>
                                        <p:attrNameLst>
                                          <p:attrName>ppt_y</p:attrName>
                                        </p:attrNameLst>
                                      </p:cBhvr>
                                      <p:tavLst>
                                        <p:tav tm="0">
                                          <p:val>
                                            <p:strVal val="ppt_y"/>
                                          </p:val>
                                        </p:tav>
                                        <p:tav tm="100000">
                                          <p:val>
                                            <p:strVal val="ppt_y-.1"/>
                                          </p:val>
                                        </p:tav>
                                      </p:tavLst>
                                    </p:anim>
                                    <p:set>
                                      <p:cBhvr>
                                        <p:cTn id="70" dur="1" fill="hold">
                                          <p:stCondLst>
                                            <p:cond delay="499"/>
                                          </p:stCondLst>
                                        </p:cTn>
                                        <p:tgtEl>
                                          <p:spTgt spid="18"/>
                                        </p:tgtEl>
                                        <p:attrNameLst>
                                          <p:attrName>style.visibility</p:attrName>
                                        </p:attrNameLst>
                                      </p:cBhvr>
                                      <p:to>
                                        <p:strVal val="hidden"/>
                                      </p:to>
                                    </p:set>
                                  </p:childTnLst>
                                </p:cTn>
                              </p:par>
                              <p:par>
                                <p:cTn id="71" presetID="42" presetClass="entr" presetSubtype="0" fill="hold" grpId="1" nodeType="withEffect">
                                  <p:stCondLst>
                                    <p:cond delay="150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anim calcmode="lin" valueType="num">
                                      <p:cBhvr>
                                        <p:cTn id="74" dur="500" fill="hold"/>
                                        <p:tgtEl>
                                          <p:spTgt spid="19"/>
                                        </p:tgtEl>
                                        <p:attrNameLst>
                                          <p:attrName>ppt_x</p:attrName>
                                        </p:attrNameLst>
                                      </p:cBhvr>
                                      <p:tavLst>
                                        <p:tav tm="0">
                                          <p:val>
                                            <p:strVal val="#ppt_x"/>
                                          </p:val>
                                        </p:tav>
                                        <p:tav tm="100000">
                                          <p:val>
                                            <p:strVal val="#ppt_x"/>
                                          </p:val>
                                        </p:tav>
                                      </p:tavLst>
                                    </p:anim>
                                    <p:anim calcmode="lin" valueType="num">
                                      <p:cBhvr>
                                        <p:cTn id="75" dur="500" fill="hold"/>
                                        <p:tgtEl>
                                          <p:spTgt spid="19"/>
                                        </p:tgtEl>
                                        <p:attrNameLst>
                                          <p:attrName>ppt_y</p:attrName>
                                        </p:attrNameLst>
                                      </p:cBhvr>
                                      <p:tavLst>
                                        <p:tav tm="0">
                                          <p:val>
                                            <p:strVal val="#ppt_y+.1"/>
                                          </p:val>
                                        </p:tav>
                                        <p:tav tm="100000">
                                          <p:val>
                                            <p:strVal val="#ppt_y"/>
                                          </p:val>
                                        </p:tav>
                                      </p:tavLst>
                                    </p:anim>
                                  </p:childTnLst>
                                </p:cTn>
                              </p:par>
                              <p:par>
                                <p:cTn id="76" presetID="22" presetClass="exit" presetSubtype="4" fill="hold" nodeType="withEffect">
                                  <p:stCondLst>
                                    <p:cond delay="1500"/>
                                  </p:stCondLst>
                                  <p:childTnLst>
                                    <p:animEffect transition="out" filter="wipe(down)">
                                      <p:cBhvr>
                                        <p:cTn id="77" dur="500"/>
                                        <p:tgtEl>
                                          <p:spTgt spid="24"/>
                                        </p:tgtEl>
                                      </p:cBhvr>
                                    </p:animEffect>
                                    <p:set>
                                      <p:cBhvr>
                                        <p:cTn id="78" dur="1" fill="hold">
                                          <p:stCondLst>
                                            <p:cond delay="499"/>
                                          </p:stCondLst>
                                        </p:cTn>
                                        <p:tgtEl>
                                          <p:spTgt spid="24"/>
                                        </p:tgtEl>
                                        <p:attrNameLst>
                                          <p:attrName>style.visibility</p:attrName>
                                        </p:attrNameLst>
                                      </p:cBhvr>
                                      <p:to>
                                        <p:strVal val="hidden"/>
                                      </p:to>
                                    </p:set>
                                  </p:childTnLst>
                                </p:cTn>
                              </p:par>
                              <p:par>
                                <p:cTn id="79" presetID="22" presetClass="entr" presetSubtype="4" fill="hold" nodeType="withEffect">
                                  <p:stCondLst>
                                    <p:cond delay="1500"/>
                                  </p:stCondLst>
                                  <p:childTnLst>
                                    <p:set>
                                      <p:cBhvr>
                                        <p:cTn id="80" dur="1" fill="hold">
                                          <p:stCondLst>
                                            <p:cond delay="0"/>
                                          </p:stCondLst>
                                        </p:cTn>
                                        <p:tgtEl>
                                          <p:spTgt spid="25"/>
                                        </p:tgtEl>
                                        <p:attrNameLst>
                                          <p:attrName>style.visibility</p:attrName>
                                        </p:attrNameLst>
                                      </p:cBhvr>
                                      <p:to>
                                        <p:strVal val="visible"/>
                                      </p:to>
                                    </p:set>
                                    <p:animEffect transition="in" filter="wipe(down)">
                                      <p:cBhvr>
                                        <p:cTn id="81" dur="5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path" presetSubtype="0" fill="hold" grpId="2" nodeType="clickEffect">
                                  <p:stCondLst>
                                    <p:cond delay="0"/>
                                  </p:stCondLst>
                                  <p:childTnLst>
                                    <p:animMotion origin="layout" path="M 1.94444E-6 0.22546 L 1.94444E-6 0.31667 " pathEditMode="relative" rAng="0" ptsTypes="AA">
                                      <p:cBhvr>
                                        <p:cTn id="85" dur="1500" fill="hold"/>
                                        <p:tgtEl>
                                          <p:spTgt spid="8"/>
                                        </p:tgtEl>
                                        <p:attrNameLst>
                                          <p:attrName>ppt_x</p:attrName>
                                          <p:attrName>ppt_y</p:attrName>
                                        </p:attrNameLst>
                                      </p:cBhvr>
                                      <p:rCtr x="0" y="4560"/>
                                    </p:animMotion>
                                  </p:childTnLst>
                                </p:cTn>
                              </p:par>
                              <p:par>
                                <p:cTn id="86" presetID="10" presetClass="exit" presetSubtype="0" fill="hold" grpId="0" nodeType="withEffect">
                                  <p:stCondLst>
                                    <p:cond delay="0"/>
                                  </p:stCondLst>
                                  <p:childTnLst>
                                    <p:animEffect transition="out" filter="fade">
                                      <p:cBhvr>
                                        <p:cTn id="87" dur="500"/>
                                        <p:tgtEl>
                                          <p:spTgt spid="2"/>
                                        </p:tgtEl>
                                      </p:cBhvr>
                                    </p:animEffect>
                                    <p:set>
                                      <p:cBhvr>
                                        <p:cTn id="88" dur="1" fill="hold">
                                          <p:stCondLst>
                                            <p:cond delay="499"/>
                                          </p:stCondLst>
                                        </p:cTn>
                                        <p:tgtEl>
                                          <p:spTgt spid="2"/>
                                        </p:tgtEl>
                                        <p:attrNameLst>
                                          <p:attrName>style.visibility</p:attrName>
                                        </p:attrNameLst>
                                      </p:cBhvr>
                                      <p:to>
                                        <p:strVal val="hidden"/>
                                      </p:to>
                                    </p:set>
                                  </p:childTnLst>
                                </p:cTn>
                              </p:par>
                              <p:par>
                                <p:cTn id="89" presetID="47" presetClass="exit" presetSubtype="0" fill="hold" grpId="0" nodeType="withEffect">
                                  <p:stCondLst>
                                    <p:cond delay="0"/>
                                  </p:stCondLst>
                                  <p:childTnLst>
                                    <p:animEffect transition="out" filter="fade">
                                      <p:cBhvr>
                                        <p:cTn id="90" dur="500"/>
                                        <p:tgtEl>
                                          <p:spTgt spid="19"/>
                                        </p:tgtEl>
                                      </p:cBhvr>
                                    </p:animEffect>
                                    <p:anim calcmode="lin" valueType="num">
                                      <p:cBhvr>
                                        <p:cTn id="91" dur="500"/>
                                        <p:tgtEl>
                                          <p:spTgt spid="19"/>
                                        </p:tgtEl>
                                        <p:attrNameLst>
                                          <p:attrName>ppt_x</p:attrName>
                                        </p:attrNameLst>
                                      </p:cBhvr>
                                      <p:tavLst>
                                        <p:tav tm="0">
                                          <p:val>
                                            <p:strVal val="ppt_x"/>
                                          </p:val>
                                        </p:tav>
                                        <p:tav tm="100000">
                                          <p:val>
                                            <p:strVal val="ppt_x"/>
                                          </p:val>
                                        </p:tav>
                                      </p:tavLst>
                                    </p:anim>
                                    <p:anim calcmode="lin" valueType="num">
                                      <p:cBhvr>
                                        <p:cTn id="92" dur="500"/>
                                        <p:tgtEl>
                                          <p:spTgt spid="19"/>
                                        </p:tgtEl>
                                        <p:attrNameLst>
                                          <p:attrName>ppt_y</p:attrName>
                                        </p:attrNameLst>
                                      </p:cBhvr>
                                      <p:tavLst>
                                        <p:tav tm="0">
                                          <p:val>
                                            <p:strVal val="ppt_y"/>
                                          </p:val>
                                        </p:tav>
                                        <p:tav tm="100000">
                                          <p:val>
                                            <p:strVal val="ppt_y-.1"/>
                                          </p:val>
                                        </p:tav>
                                      </p:tavLst>
                                    </p:anim>
                                    <p:set>
                                      <p:cBhvr>
                                        <p:cTn id="93" dur="1" fill="hold">
                                          <p:stCondLst>
                                            <p:cond delay="499"/>
                                          </p:stCondLst>
                                        </p:cTn>
                                        <p:tgtEl>
                                          <p:spTgt spid="19"/>
                                        </p:tgtEl>
                                        <p:attrNameLst>
                                          <p:attrName>style.visibility</p:attrName>
                                        </p:attrNameLst>
                                      </p:cBhvr>
                                      <p:to>
                                        <p:strVal val="hidden"/>
                                      </p:to>
                                    </p:set>
                                  </p:childTnLst>
                                </p:cTn>
                              </p:par>
                              <p:par>
                                <p:cTn id="94" presetID="42" presetClass="entr" presetSubtype="0" fill="hold" grpId="1" nodeType="with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500"/>
                                        <p:tgtEl>
                                          <p:spTgt spid="20"/>
                                        </p:tgtEl>
                                      </p:cBhvr>
                                    </p:animEffect>
                                    <p:anim calcmode="lin" valueType="num">
                                      <p:cBhvr>
                                        <p:cTn id="97" dur="500" fill="hold"/>
                                        <p:tgtEl>
                                          <p:spTgt spid="20"/>
                                        </p:tgtEl>
                                        <p:attrNameLst>
                                          <p:attrName>ppt_x</p:attrName>
                                        </p:attrNameLst>
                                      </p:cBhvr>
                                      <p:tavLst>
                                        <p:tav tm="0">
                                          <p:val>
                                            <p:strVal val="#ppt_x"/>
                                          </p:val>
                                        </p:tav>
                                        <p:tav tm="100000">
                                          <p:val>
                                            <p:strVal val="#ppt_x"/>
                                          </p:val>
                                        </p:tav>
                                      </p:tavLst>
                                    </p:anim>
                                    <p:anim calcmode="lin" valueType="num">
                                      <p:cBhvr>
                                        <p:cTn id="98" dur="500" fill="hold"/>
                                        <p:tgtEl>
                                          <p:spTgt spid="20"/>
                                        </p:tgtEl>
                                        <p:attrNameLst>
                                          <p:attrName>ppt_y</p:attrName>
                                        </p:attrNameLst>
                                      </p:cBhvr>
                                      <p:tavLst>
                                        <p:tav tm="0">
                                          <p:val>
                                            <p:strVal val="#ppt_y+.1"/>
                                          </p:val>
                                        </p:tav>
                                        <p:tav tm="100000">
                                          <p:val>
                                            <p:strVal val="#ppt_y"/>
                                          </p:val>
                                        </p:tav>
                                      </p:tavLst>
                                    </p:anim>
                                  </p:childTnLst>
                                </p:cTn>
                              </p:par>
                              <p:par>
                                <p:cTn id="99" presetID="10" presetClass="entr" presetSubtype="0" fill="hold" grpId="0" nodeType="withEffect">
                                  <p:stCondLst>
                                    <p:cond delay="50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500"/>
                                        <p:tgtEl>
                                          <p:spTgt spid="37"/>
                                        </p:tgtEl>
                                      </p:cBhvr>
                                    </p:animEffect>
                                  </p:childTnLst>
                                </p:cTn>
                              </p:par>
                              <p:par>
                                <p:cTn id="102" presetID="47" presetClass="exit" presetSubtype="0" fill="hold" grpId="0" nodeType="withEffect">
                                  <p:stCondLst>
                                    <p:cond delay="500"/>
                                  </p:stCondLst>
                                  <p:childTnLst>
                                    <p:animEffect transition="out" filter="fade">
                                      <p:cBhvr>
                                        <p:cTn id="103" dur="500"/>
                                        <p:tgtEl>
                                          <p:spTgt spid="20"/>
                                        </p:tgtEl>
                                      </p:cBhvr>
                                    </p:animEffect>
                                    <p:anim calcmode="lin" valueType="num">
                                      <p:cBhvr>
                                        <p:cTn id="104" dur="500"/>
                                        <p:tgtEl>
                                          <p:spTgt spid="20"/>
                                        </p:tgtEl>
                                        <p:attrNameLst>
                                          <p:attrName>ppt_x</p:attrName>
                                        </p:attrNameLst>
                                      </p:cBhvr>
                                      <p:tavLst>
                                        <p:tav tm="0">
                                          <p:val>
                                            <p:strVal val="ppt_x"/>
                                          </p:val>
                                        </p:tav>
                                        <p:tav tm="100000">
                                          <p:val>
                                            <p:strVal val="ppt_x"/>
                                          </p:val>
                                        </p:tav>
                                      </p:tavLst>
                                    </p:anim>
                                    <p:anim calcmode="lin" valueType="num">
                                      <p:cBhvr>
                                        <p:cTn id="105" dur="500"/>
                                        <p:tgtEl>
                                          <p:spTgt spid="20"/>
                                        </p:tgtEl>
                                        <p:attrNameLst>
                                          <p:attrName>ppt_y</p:attrName>
                                        </p:attrNameLst>
                                      </p:cBhvr>
                                      <p:tavLst>
                                        <p:tav tm="0">
                                          <p:val>
                                            <p:strVal val="ppt_y"/>
                                          </p:val>
                                        </p:tav>
                                        <p:tav tm="100000">
                                          <p:val>
                                            <p:strVal val="ppt_y-.1"/>
                                          </p:val>
                                        </p:tav>
                                      </p:tavLst>
                                    </p:anim>
                                    <p:set>
                                      <p:cBhvr>
                                        <p:cTn id="106" dur="1" fill="hold">
                                          <p:stCondLst>
                                            <p:cond delay="499"/>
                                          </p:stCondLst>
                                        </p:cTn>
                                        <p:tgtEl>
                                          <p:spTgt spid="20"/>
                                        </p:tgtEl>
                                        <p:attrNameLst>
                                          <p:attrName>style.visibility</p:attrName>
                                        </p:attrNameLst>
                                      </p:cBhvr>
                                      <p:to>
                                        <p:strVal val="hidden"/>
                                      </p:to>
                                    </p:set>
                                  </p:childTnLst>
                                </p:cTn>
                              </p:par>
                              <p:par>
                                <p:cTn id="107" presetID="42" presetClass="entr" presetSubtype="0" fill="hold" grpId="1" nodeType="withEffect">
                                  <p:stCondLst>
                                    <p:cond delay="50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500"/>
                                        <p:tgtEl>
                                          <p:spTgt spid="21"/>
                                        </p:tgtEl>
                                      </p:cBhvr>
                                    </p:animEffect>
                                    <p:anim calcmode="lin" valueType="num">
                                      <p:cBhvr>
                                        <p:cTn id="110" dur="500" fill="hold"/>
                                        <p:tgtEl>
                                          <p:spTgt spid="21"/>
                                        </p:tgtEl>
                                        <p:attrNameLst>
                                          <p:attrName>ppt_x</p:attrName>
                                        </p:attrNameLst>
                                      </p:cBhvr>
                                      <p:tavLst>
                                        <p:tav tm="0">
                                          <p:val>
                                            <p:strVal val="#ppt_x"/>
                                          </p:val>
                                        </p:tav>
                                        <p:tav tm="100000">
                                          <p:val>
                                            <p:strVal val="#ppt_x"/>
                                          </p:val>
                                        </p:tav>
                                      </p:tavLst>
                                    </p:anim>
                                    <p:anim calcmode="lin" valueType="num">
                                      <p:cBhvr>
                                        <p:cTn id="111" dur="500" fill="hold"/>
                                        <p:tgtEl>
                                          <p:spTgt spid="21"/>
                                        </p:tgtEl>
                                        <p:attrNameLst>
                                          <p:attrName>ppt_y</p:attrName>
                                        </p:attrNameLst>
                                      </p:cBhvr>
                                      <p:tavLst>
                                        <p:tav tm="0">
                                          <p:val>
                                            <p:strVal val="#ppt_y+.1"/>
                                          </p:val>
                                        </p:tav>
                                        <p:tav tm="100000">
                                          <p:val>
                                            <p:strVal val="#ppt_y"/>
                                          </p:val>
                                        </p:tav>
                                      </p:tavLst>
                                    </p:anim>
                                  </p:childTnLst>
                                </p:cTn>
                              </p:par>
                              <p:par>
                                <p:cTn id="112" presetID="22" presetClass="exit" presetSubtype="4" fill="hold" nodeType="withEffect">
                                  <p:stCondLst>
                                    <p:cond delay="500"/>
                                  </p:stCondLst>
                                  <p:childTnLst>
                                    <p:animEffect transition="out" filter="wipe(down)">
                                      <p:cBhvr>
                                        <p:cTn id="113" dur="500"/>
                                        <p:tgtEl>
                                          <p:spTgt spid="25"/>
                                        </p:tgtEl>
                                      </p:cBhvr>
                                    </p:animEffect>
                                    <p:set>
                                      <p:cBhvr>
                                        <p:cTn id="114" dur="1" fill="hold">
                                          <p:stCondLst>
                                            <p:cond delay="499"/>
                                          </p:stCondLst>
                                        </p:cTn>
                                        <p:tgtEl>
                                          <p:spTgt spid="25"/>
                                        </p:tgtEl>
                                        <p:attrNameLst>
                                          <p:attrName>style.visibility</p:attrName>
                                        </p:attrNameLst>
                                      </p:cBhvr>
                                      <p:to>
                                        <p:strVal val="hidden"/>
                                      </p:to>
                                    </p:set>
                                  </p:childTnLst>
                                </p:cTn>
                              </p:par>
                              <p:par>
                                <p:cTn id="115" presetID="22" presetClass="entr" presetSubtype="4" fill="hold" nodeType="withEffect">
                                  <p:stCondLst>
                                    <p:cond delay="500"/>
                                  </p:stCondLst>
                                  <p:childTnLst>
                                    <p:set>
                                      <p:cBhvr>
                                        <p:cTn id="116" dur="1" fill="hold">
                                          <p:stCondLst>
                                            <p:cond delay="0"/>
                                          </p:stCondLst>
                                        </p:cTn>
                                        <p:tgtEl>
                                          <p:spTgt spid="1026"/>
                                        </p:tgtEl>
                                        <p:attrNameLst>
                                          <p:attrName>style.visibility</p:attrName>
                                        </p:attrNameLst>
                                      </p:cBhvr>
                                      <p:to>
                                        <p:strVal val="visible"/>
                                      </p:to>
                                    </p:set>
                                    <p:animEffect transition="in" filter="wipe(down)">
                                      <p:cBhvr>
                                        <p:cTn id="117" dur="500"/>
                                        <p:tgtEl>
                                          <p:spTgt spid="1026"/>
                                        </p:tgtEl>
                                      </p:cBhvr>
                                    </p:animEffect>
                                  </p:childTnLst>
                                </p:cTn>
                              </p:par>
                            </p:childTnLst>
                          </p:cTn>
                        </p:par>
                      </p:childTnLst>
                    </p:cTn>
                  </p:par>
                  <p:par>
                    <p:cTn id="118" fill="hold">
                      <p:stCondLst>
                        <p:cond delay="indefinite"/>
                      </p:stCondLst>
                      <p:childTnLst>
                        <p:par>
                          <p:cTn id="119" fill="hold">
                            <p:stCondLst>
                              <p:cond delay="0"/>
                            </p:stCondLst>
                            <p:childTnLst>
                              <p:par>
                                <p:cTn id="120" presetID="42" presetClass="path" presetSubtype="0" accel="50000" decel="50000" fill="hold" grpId="3" nodeType="clickEffect">
                                  <p:stCondLst>
                                    <p:cond delay="0"/>
                                  </p:stCondLst>
                                  <p:childTnLst>
                                    <p:animMotion origin="layout" path="M 1.94444E-6 0.31667 L 1.94444E-6 0.35 " pathEditMode="relative" rAng="0" ptsTypes="AA">
                                      <p:cBhvr>
                                        <p:cTn id="121" dur="2000" fill="hold"/>
                                        <p:tgtEl>
                                          <p:spTgt spid="8"/>
                                        </p:tgtEl>
                                        <p:attrNameLst>
                                          <p:attrName>ppt_x</p:attrName>
                                          <p:attrName>ppt_y</p:attrName>
                                        </p:attrNameLst>
                                      </p:cBhvr>
                                      <p:rCtr x="0" y="1667"/>
                                    </p:animMotion>
                                  </p:childTnLst>
                                </p:cTn>
                              </p:par>
                              <p:par>
                                <p:cTn id="122" presetID="10" presetClass="exit" presetSubtype="0" fill="hold" grpId="1" nodeType="withEffect">
                                  <p:stCondLst>
                                    <p:cond delay="0"/>
                                  </p:stCondLst>
                                  <p:childTnLst>
                                    <p:animEffect transition="out" filter="fade">
                                      <p:cBhvr>
                                        <p:cTn id="123" dur="500"/>
                                        <p:tgtEl>
                                          <p:spTgt spid="37"/>
                                        </p:tgtEl>
                                      </p:cBhvr>
                                    </p:animEffect>
                                    <p:set>
                                      <p:cBhvr>
                                        <p:cTn id="124" dur="1" fill="hold">
                                          <p:stCondLst>
                                            <p:cond delay="499"/>
                                          </p:stCondLst>
                                        </p:cTn>
                                        <p:tgtEl>
                                          <p:spTgt spid="37"/>
                                        </p:tgtEl>
                                        <p:attrNameLst>
                                          <p:attrName>style.visibility</p:attrName>
                                        </p:attrNameLst>
                                      </p:cBhvr>
                                      <p:to>
                                        <p:strVal val="hidden"/>
                                      </p:to>
                                    </p:set>
                                  </p:childTnLst>
                                </p:cTn>
                              </p:par>
                              <p:par>
                                <p:cTn id="125" presetID="47" presetClass="exit" presetSubtype="0" fill="hold" grpId="0" nodeType="withEffect">
                                  <p:stCondLst>
                                    <p:cond delay="0"/>
                                  </p:stCondLst>
                                  <p:childTnLst>
                                    <p:animEffect transition="out" filter="fade">
                                      <p:cBhvr>
                                        <p:cTn id="126" dur="500"/>
                                        <p:tgtEl>
                                          <p:spTgt spid="21"/>
                                        </p:tgtEl>
                                      </p:cBhvr>
                                    </p:animEffect>
                                    <p:anim calcmode="lin" valueType="num">
                                      <p:cBhvr>
                                        <p:cTn id="127" dur="500"/>
                                        <p:tgtEl>
                                          <p:spTgt spid="21"/>
                                        </p:tgtEl>
                                        <p:attrNameLst>
                                          <p:attrName>ppt_x</p:attrName>
                                        </p:attrNameLst>
                                      </p:cBhvr>
                                      <p:tavLst>
                                        <p:tav tm="0">
                                          <p:val>
                                            <p:strVal val="ppt_x"/>
                                          </p:val>
                                        </p:tav>
                                        <p:tav tm="100000">
                                          <p:val>
                                            <p:strVal val="ppt_x"/>
                                          </p:val>
                                        </p:tav>
                                      </p:tavLst>
                                    </p:anim>
                                    <p:anim calcmode="lin" valueType="num">
                                      <p:cBhvr>
                                        <p:cTn id="128" dur="500"/>
                                        <p:tgtEl>
                                          <p:spTgt spid="21"/>
                                        </p:tgtEl>
                                        <p:attrNameLst>
                                          <p:attrName>ppt_y</p:attrName>
                                        </p:attrNameLst>
                                      </p:cBhvr>
                                      <p:tavLst>
                                        <p:tav tm="0">
                                          <p:val>
                                            <p:strVal val="ppt_y"/>
                                          </p:val>
                                        </p:tav>
                                        <p:tav tm="100000">
                                          <p:val>
                                            <p:strVal val="ppt_y-.1"/>
                                          </p:val>
                                        </p:tav>
                                      </p:tavLst>
                                    </p:anim>
                                    <p:set>
                                      <p:cBhvr>
                                        <p:cTn id="129" dur="1" fill="hold">
                                          <p:stCondLst>
                                            <p:cond delay="499"/>
                                          </p:stCondLst>
                                        </p:cTn>
                                        <p:tgtEl>
                                          <p:spTgt spid="21"/>
                                        </p:tgtEl>
                                        <p:attrNameLst>
                                          <p:attrName>style.visibility</p:attrName>
                                        </p:attrNameLst>
                                      </p:cBhvr>
                                      <p:to>
                                        <p:strVal val="hidden"/>
                                      </p:to>
                                    </p:set>
                                  </p:childTnLst>
                                </p:cTn>
                              </p:par>
                              <p:par>
                                <p:cTn id="130" presetID="42" presetClass="entr" presetSubtype="0" fill="hold" grpId="0" nodeType="withEffect">
                                  <p:stCondLst>
                                    <p:cond delay="0"/>
                                  </p:stCondLst>
                                  <p:childTnLst>
                                    <p:set>
                                      <p:cBhvr>
                                        <p:cTn id="131" dur="1" fill="hold">
                                          <p:stCondLst>
                                            <p:cond delay="0"/>
                                          </p:stCondLst>
                                        </p:cTn>
                                        <p:tgtEl>
                                          <p:spTgt spid="22"/>
                                        </p:tgtEl>
                                        <p:attrNameLst>
                                          <p:attrName>style.visibility</p:attrName>
                                        </p:attrNameLst>
                                      </p:cBhvr>
                                      <p:to>
                                        <p:strVal val="visible"/>
                                      </p:to>
                                    </p:set>
                                    <p:animEffect transition="in" filter="fade">
                                      <p:cBhvr>
                                        <p:cTn id="132" dur="500"/>
                                        <p:tgtEl>
                                          <p:spTgt spid="22"/>
                                        </p:tgtEl>
                                      </p:cBhvr>
                                    </p:animEffect>
                                    <p:anim calcmode="lin" valueType="num">
                                      <p:cBhvr>
                                        <p:cTn id="133" dur="500" fill="hold"/>
                                        <p:tgtEl>
                                          <p:spTgt spid="22"/>
                                        </p:tgtEl>
                                        <p:attrNameLst>
                                          <p:attrName>ppt_x</p:attrName>
                                        </p:attrNameLst>
                                      </p:cBhvr>
                                      <p:tavLst>
                                        <p:tav tm="0">
                                          <p:val>
                                            <p:strVal val="#ppt_x"/>
                                          </p:val>
                                        </p:tav>
                                        <p:tav tm="100000">
                                          <p:val>
                                            <p:strVal val="#ppt_x"/>
                                          </p:val>
                                        </p:tav>
                                      </p:tavLst>
                                    </p:anim>
                                    <p:anim calcmode="lin" valueType="num">
                                      <p:cBhvr>
                                        <p:cTn id="134" dur="500" fill="hold"/>
                                        <p:tgtEl>
                                          <p:spTgt spid="22"/>
                                        </p:tgtEl>
                                        <p:attrNameLst>
                                          <p:attrName>ppt_y</p:attrName>
                                        </p:attrNameLst>
                                      </p:cBhvr>
                                      <p:tavLst>
                                        <p:tav tm="0">
                                          <p:val>
                                            <p:strVal val="#ppt_y+.1"/>
                                          </p:val>
                                        </p:tav>
                                        <p:tav tm="100000">
                                          <p:val>
                                            <p:strVal val="#ppt_y"/>
                                          </p:val>
                                        </p:tav>
                                      </p:tavLst>
                                    </p:anim>
                                  </p:childTnLst>
                                </p:cTn>
                              </p:par>
                              <p:par>
                                <p:cTn id="135" presetID="22" presetClass="exit" presetSubtype="4" fill="hold" nodeType="withEffect">
                                  <p:stCondLst>
                                    <p:cond delay="0"/>
                                  </p:stCondLst>
                                  <p:childTnLst>
                                    <p:animEffect transition="out" filter="wipe(down)">
                                      <p:cBhvr>
                                        <p:cTn id="136" dur="500"/>
                                        <p:tgtEl>
                                          <p:spTgt spid="1026"/>
                                        </p:tgtEl>
                                      </p:cBhvr>
                                    </p:animEffect>
                                    <p:set>
                                      <p:cBhvr>
                                        <p:cTn id="137" dur="1" fill="hold">
                                          <p:stCondLst>
                                            <p:cond delay="499"/>
                                          </p:stCondLst>
                                        </p:cTn>
                                        <p:tgtEl>
                                          <p:spTgt spid="1026"/>
                                        </p:tgtEl>
                                        <p:attrNameLst>
                                          <p:attrName>style.visibility</p:attrName>
                                        </p:attrNameLst>
                                      </p:cBhvr>
                                      <p:to>
                                        <p:strVal val="hidden"/>
                                      </p:to>
                                    </p:set>
                                  </p:childTnLst>
                                </p:cTn>
                              </p:par>
                              <p:par>
                                <p:cTn id="138" presetID="22" presetClass="entr" presetSubtype="4" fill="hold" nodeType="withEffect">
                                  <p:stCondLst>
                                    <p:cond delay="0"/>
                                  </p:stCondLst>
                                  <p:childTnLst>
                                    <p:set>
                                      <p:cBhvr>
                                        <p:cTn id="139" dur="1" fill="hold">
                                          <p:stCondLst>
                                            <p:cond delay="0"/>
                                          </p:stCondLst>
                                        </p:cTn>
                                        <p:tgtEl>
                                          <p:spTgt spid="1027"/>
                                        </p:tgtEl>
                                        <p:attrNameLst>
                                          <p:attrName>style.visibility</p:attrName>
                                        </p:attrNameLst>
                                      </p:cBhvr>
                                      <p:to>
                                        <p:strVal val="visible"/>
                                      </p:to>
                                    </p:set>
                                    <p:animEffect transition="in" filter="wipe(down)">
                                      <p:cBhvr>
                                        <p:cTn id="140" dur="500"/>
                                        <p:tgtEl>
                                          <p:spTgt spid="1027"/>
                                        </p:tgtEl>
                                      </p:cBhvr>
                                    </p:animEffect>
                                  </p:childTnLst>
                                </p:cTn>
                              </p:par>
                              <p:par>
                                <p:cTn id="141" presetID="10" presetClass="entr" presetSubtype="0" fill="hold" grpId="0" nodeType="withEffect">
                                  <p:stCondLst>
                                    <p:cond delay="500"/>
                                  </p:stCondLst>
                                  <p:childTnLst>
                                    <p:set>
                                      <p:cBhvr>
                                        <p:cTn id="142" dur="1" fill="hold">
                                          <p:stCondLst>
                                            <p:cond delay="0"/>
                                          </p:stCondLst>
                                        </p:cTn>
                                        <p:tgtEl>
                                          <p:spTgt spid="38"/>
                                        </p:tgtEl>
                                        <p:attrNameLst>
                                          <p:attrName>style.visibility</p:attrName>
                                        </p:attrNameLst>
                                      </p:cBhvr>
                                      <p:to>
                                        <p:strVal val="visible"/>
                                      </p:to>
                                    </p:set>
                                    <p:animEffect transition="in" filter="fade">
                                      <p:cBhvr>
                                        <p:cTn id="14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8" grpId="1" animBg="1"/>
      <p:bldP spid="8" grpId="2" animBg="1"/>
      <p:bldP spid="8" grpId="3" animBg="1"/>
      <p:bldP spid="13" grpId="0"/>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37" grpId="0"/>
      <p:bldP spid="37" grpId="1"/>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09207"/>
          </a:xfrm>
        </p:spPr>
        <p:txBody>
          <a:bodyPr>
            <a:normAutofit fontScale="90000"/>
          </a:bodyPr>
          <a:lstStyle/>
          <a:p>
            <a:r>
              <a:rPr lang="en-US" dirty="0">
                <a:latin typeface="Arial" panose="020B0604020202020204" pitchFamily="34" charset="0"/>
                <a:cs typeface="Arial" panose="020B0604020202020204" pitchFamily="34" charset="0"/>
              </a:rPr>
              <a:t>Plants are made of cells</a:t>
            </a:r>
          </a:p>
        </p:txBody>
      </p:sp>
      <p:sp>
        <p:nvSpPr>
          <p:cNvPr id="4" name="Slide Number Placeholder 3"/>
          <p:cNvSpPr>
            <a:spLocks noGrp="1"/>
          </p:cNvSpPr>
          <p:nvPr>
            <p:ph type="sldNum" sz="quarter" idx="12"/>
          </p:nvPr>
        </p:nvSpPr>
        <p:spPr/>
        <p:txBody>
          <a:bodyPr/>
          <a:lstStyle/>
          <a:p>
            <a:fld id="{D3A1C050-F6FE-0E43-A9D0-F8EEADE3D1E4}" type="slidenum">
              <a:rPr lang="en-US" smtClean="0">
                <a:latin typeface="Arial" panose="020B0604020202020204" pitchFamily="34" charset="0"/>
                <a:cs typeface="Arial" panose="020B0604020202020204" pitchFamily="34" charset="0"/>
              </a:rPr>
              <a:pPr/>
              <a:t>6</a:t>
            </a:fld>
            <a:endParaRPr lang="en-US">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nvGraphicFramePr>
        <p:xfrm>
          <a:off x="645398" y="966407"/>
          <a:ext cx="3177572" cy="5268985"/>
        </p:xfrm>
        <a:graphic>
          <a:graphicData uri="http://schemas.openxmlformats.org/drawingml/2006/table">
            <a:tbl>
              <a:tblPr firstRow="1" bandRow="1">
                <a:tableStyleId>{5C22544A-7EE6-4342-B048-85BDC9FD1C3A}</a:tableStyleId>
              </a:tblPr>
              <a:tblGrid>
                <a:gridCol w="1183402">
                  <a:extLst>
                    <a:ext uri="{9D8B030D-6E8A-4147-A177-3AD203B41FA5}">
                      <a16:colId xmlns:a16="http://schemas.microsoft.com/office/drawing/2014/main" val="20000"/>
                    </a:ext>
                  </a:extLst>
                </a:gridCol>
                <a:gridCol w="797668">
                  <a:extLst>
                    <a:ext uri="{9D8B030D-6E8A-4147-A177-3AD203B41FA5}">
                      <a16:colId xmlns:a16="http://schemas.microsoft.com/office/drawing/2014/main" val="20001"/>
                    </a:ext>
                  </a:extLst>
                </a:gridCol>
                <a:gridCol w="1196502">
                  <a:extLst>
                    <a:ext uri="{9D8B030D-6E8A-4147-A177-3AD203B41FA5}">
                      <a16:colId xmlns:a16="http://schemas.microsoft.com/office/drawing/2014/main" val="20002"/>
                    </a:ext>
                  </a:extLst>
                </a:gridCol>
              </a:tblGrid>
              <a:tr h="729438">
                <a:tc>
                  <a:txBody>
                    <a:bodyPr/>
                    <a:lstStyle/>
                    <a:p>
                      <a:pPr algn="ctr"/>
                      <a:r>
                        <a:rPr lang="en-US" spc="-100" baseline="0" dirty="0">
                          <a:solidFill>
                            <a:srgbClr val="002060"/>
                          </a:solidFill>
                        </a:rPr>
                        <a:t>Benchmark Scale</a:t>
                      </a:r>
                    </a:p>
                  </a:txBody>
                  <a:tcPr anchor="ctr">
                    <a:solidFill>
                      <a:schemeClr val="bg1">
                        <a:lumMod val="75000"/>
                      </a:schemeClr>
                    </a:solidFill>
                  </a:tcPr>
                </a:tc>
                <a:tc>
                  <a:txBody>
                    <a:bodyPr/>
                    <a:lstStyle/>
                    <a:p>
                      <a:pPr algn="ctr"/>
                      <a:r>
                        <a:rPr lang="en-US" spc="-100" baseline="0" dirty="0">
                          <a:solidFill>
                            <a:srgbClr val="002060"/>
                          </a:solidFill>
                        </a:rPr>
                        <a:t>Power of Ten</a:t>
                      </a:r>
                    </a:p>
                  </a:txBody>
                  <a:tcPr anchor="ctr">
                    <a:solidFill>
                      <a:schemeClr val="bg1">
                        <a:lumMod val="75000"/>
                      </a:schemeClr>
                    </a:solidFill>
                  </a:tcPr>
                </a:tc>
                <a:tc>
                  <a:txBody>
                    <a:bodyPr/>
                    <a:lstStyle/>
                    <a:p>
                      <a:pPr algn="ctr"/>
                      <a:r>
                        <a:rPr lang="en-US" spc="-100" baseline="0" dirty="0">
                          <a:solidFill>
                            <a:srgbClr val="002060"/>
                          </a:solidFill>
                        </a:rPr>
                        <a:t>Decimal Style</a:t>
                      </a:r>
                    </a:p>
                  </a:txBody>
                  <a:tcPr anchor="ctr">
                    <a:solidFill>
                      <a:schemeClr val="bg1">
                        <a:lumMod val="75000"/>
                      </a:schemeClr>
                    </a:solidFill>
                  </a:tcPr>
                </a:tc>
                <a:extLst>
                  <a:ext uri="{0D108BD9-81ED-4DB2-BD59-A6C34878D82A}">
                    <a16:rowId xmlns:a16="http://schemas.microsoft.com/office/drawing/2014/main" val="10000"/>
                  </a:ext>
                </a:extLst>
              </a:tr>
              <a:tr h="1036913">
                <a:tc>
                  <a:txBody>
                    <a:bodyPr/>
                    <a:lstStyle/>
                    <a:p>
                      <a:pPr algn="ctr"/>
                      <a:r>
                        <a:rPr lang="en-US" sz="1600" spc="-100" baseline="0" dirty="0"/>
                        <a:t>Large scale</a:t>
                      </a:r>
                    </a:p>
                  </a:txBody>
                  <a:tcPr anchor="ctr">
                    <a:solidFill>
                      <a:srgbClr val="FFFF00"/>
                    </a:solidFill>
                  </a:tcPr>
                </a:tc>
                <a:tc>
                  <a:txBody>
                    <a:bodyPr/>
                    <a:lstStyle/>
                    <a:p>
                      <a:pPr algn="ctr"/>
                      <a:r>
                        <a:rPr lang="en-US" sz="1600" spc="-100" baseline="0" dirty="0"/>
                        <a:t>Larger</a:t>
                      </a:r>
                      <a:br>
                        <a:rPr lang="en-US" sz="1600" spc="-100" baseline="0" dirty="0"/>
                      </a:br>
                      <a:r>
                        <a:rPr lang="en-US" sz="1600" spc="-100" baseline="0" dirty="0"/>
                        <a:t>10</a:t>
                      </a:r>
                      <a:r>
                        <a:rPr lang="en-US" sz="1600" spc="-100" baseline="30000" dirty="0"/>
                        <a:t>5</a:t>
                      </a:r>
                      <a:br>
                        <a:rPr lang="en-US" sz="1600" spc="-100" baseline="0" dirty="0"/>
                      </a:br>
                      <a:r>
                        <a:rPr lang="en-US" sz="1600" spc="-100" baseline="0" dirty="0"/>
                        <a:t>10</a:t>
                      </a:r>
                      <a:r>
                        <a:rPr lang="en-US" sz="1600" spc="-100" baseline="30000" dirty="0"/>
                        <a:t>4</a:t>
                      </a:r>
                      <a:br>
                        <a:rPr lang="en-US" sz="1600" spc="-100" baseline="0" dirty="0"/>
                      </a:br>
                      <a:r>
                        <a:rPr lang="en-US" sz="1600" spc="-100" baseline="0" dirty="0"/>
                        <a:t>10</a:t>
                      </a:r>
                      <a:r>
                        <a:rPr lang="en-US" sz="1600" strike="noStrike" spc="-100" baseline="30000" dirty="0"/>
                        <a:t>3</a:t>
                      </a:r>
                    </a:p>
                  </a:txBody>
                  <a:tcPr>
                    <a:solidFill>
                      <a:srgbClr val="FFFF00"/>
                    </a:solidFill>
                  </a:tcPr>
                </a:tc>
                <a:tc>
                  <a:txBody>
                    <a:bodyPr/>
                    <a:lstStyle/>
                    <a:p>
                      <a:r>
                        <a:rPr lang="en-US" sz="1600" spc="-100" baseline="0" dirty="0"/>
                        <a:t>Larger</a:t>
                      </a:r>
                      <a:br>
                        <a:rPr lang="en-US" sz="1600" spc="-100" baseline="0" dirty="0"/>
                      </a:br>
                      <a:r>
                        <a:rPr lang="en-US" sz="1600" spc="-100" baseline="0" dirty="0"/>
                        <a:t>100,000</a:t>
                      </a:r>
                      <a:br>
                        <a:rPr lang="en-US" sz="1600" spc="-100" baseline="0" dirty="0"/>
                      </a:br>
                      <a:r>
                        <a:rPr lang="en-US" sz="1600" spc="-100" baseline="0" dirty="0"/>
                        <a:t>10,000</a:t>
                      </a:r>
                      <a:br>
                        <a:rPr lang="en-US" sz="1600" spc="-100" baseline="0" dirty="0"/>
                      </a:br>
                      <a:r>
                        <a:rPr lang="en-US" sz="1600" spc="-100" baseline="0" dirty="0"/>
                        <a:t>1,000</a:t>
                      </a:r>
                    </a:p>
                  </a:txBody>
                  <a:tcPr>
                    <a:solidFill>
                      <a:srgbClr val="FFFF00"/>
                    </a:solidFill>
                  </a:tcPr>
                </a:tc>
                <a:extLst>
                  <a:ext uri="{0D108BD9-81ED-4DB2-BD59-A6C34878D82A}">
                    <a16:rowId xmlns:a16="http://schemas.microsoft.com/office/drawing/2014/main" val="10001"/>
                  </a:ext>
                </a:extLst>
              </a:tr>
              <a:tr h="1095307">
                <a:tc>
                  <a:txBody>
                    <a:bodyPr/>
                    <a:lstStyle/>
                    <a:p>
                      <a:pPr algn="ctr"/>
                      <a:r>
                        <a:rPr lang="en-US" sz="1600" spc="-100" baseline="0" dirty="0"/>
                        <a:t>Macroscopic</a:t>
                      </a:r>
                    </a:p>
                  </a:txBody>
                  <a:tcPr anchor="ctr">
                    <a:solidFill>
                      <a:srgbClr val="92D050"/>
                    </a:solidFill>
                  </a:tcPr>
                </a:tc>
                <a:tc>
                  <a:txBody>
                    <a:bodyPr/>
                    <a:lstStyle/>
                    <a:p>
                      <a:pPr algn="ctr"/>
                      <a:r>
                        <a:rPr lang="en-US" sz="1600" spc="-100" baseline="0" dirty="0"/>
                        <a:t>10</a:t>
                      </a:r>
                      <a:r>
                        <a:rPr lang="en-US" sz="1600" spc="-100" baseline="30000" dirty="0"/>
                        <a:t>2</a:t>
                      </a:r>
                      <a:br>
                        <a:rPr lang="en-US" sz="1600" spc="-100" baseline="30000" dirty="0"/>
                      </a:br>
                      <a:r>
                        <a:rPr lang="en-US" sz="1600" spc="-100" baseline="0" dirty="0"/>
                        <a:t>10</a:t>
                      </a:r>
                      <a:r>
                        <a:rPr lang="en-US" sz="1600" spc="-100" baseline="30000" dirty="0"/>
                        <a:t>1</a:t>
                      </a:r>
                      <a:br>
                        <a:rPr lang="en-US" sz="1600" spc="-100" baseline="30000" dirty="0"/>
                      </a:br>
                      <a:r>
                        <a:rPr lang="en-US" sz="1600" spc="-100" baseline="0" dirty="0"/>
                        <a:t>10</a:t>
                      </a:r>
                      <a:r>
                        <a:rPr lang="en-US" sz="1600" spc="-100" baseline="30000" dirty="0"/>
                        <a:t>0</a:t>
                      </a:r>
                      <a:br>
                        <a:rPr lang="en-US" sz="1600" spc="-100" baseline="30000" dirty="0"/>
                      </a:br>
                      <a:r>
                        <a:rPr lang="en-US" sz="1600" spc="-100" baseline="0" dirty="0"/>
                        <a:t>10</a:t>
                      </a:r>
                      <a:r>
                        <a:rPr lang="en-US" sz="1600" spc="-100" baseline="30000" dirty="0"/>
                        <a:t>-1</a:t>
                      </a:r>
                      <a:br>
                        <a:rPr lang="en-US" sz="1600" spc="-100" baseline="30000" dirty="0"/>
                      </a:br>
                      <a:r>
                        <a:rPr lang="en-US" sz="1600" spc="-100" baseline="0" dirty="0"/>
                        <a:t>10</a:t>
                      </a:r>
                      <a:r>
                        <a:rPr lang="en-US" sz="1600" spc="-100" baseline="30000" dirty="0"/>
                        <a:t>-2</a:t>
                      </a:r>
                      <a:br>
                        <a:rPr lang="en-US" sz="1600" spc="-100" baseline="30000" dirty="0"/>
                      </a:br>
                      <a:r>
                        <a:rPr lang="en-US" sz="1600" spc="-100" baseline="0" dirty="0"/>
                        <a:t>10</a:t>
                      </a:r>
                      <a:r>
                        <a:rPr lang="en-US" sz="1600" spc="-100" baseline="30000" dirty="0"/>
                        <a:t>-3</a:t>
                      </a:r>
                    </a:p>
                  </a:txBody>
                  <a:tcPr>
                    <a:solidFill>
                      <a:srgbClr val="92D050"/>
                    </a:solidFill>
                  </a:tcPr>
                </a:tc>
                <a:tc>
                  <a:txBody>
                    <a:bodyPr/>
                    <a:lstStyle/>
                    <a:p>
                      <a:r>
                        <a:rPr lang="en-US" sz="1600" spc="-100" baseline="0" dirty="0"/>
                        <a:t>100</a:t>
                      </a:r>
                      <a:br>
                        <a:rPr lang="en-US" sz="1600" spc="-100" baseline="0" dirty="0"/>
                      </a:br>
                      <a:r>
                        <a:rPr lang="en-US" sz="1600" spc="-100" baseline="0" dirty="0"/>
                        <a:t>10</a:t>
                      </a:r>
                      <a:br>
                        <a:rPr lang="en-US" sz="1600" spc="-100" baseline="0" dirty="0"/>
                      </a:br>
                      <a:r>
                        <a:rPr lang="en-US" sz="1600" spc="-100" baseline="0" dirty="0"/>
                        <a:t>1 meter</a:t>
                      </a:r>
                      <a:br>
                        <a:rPr lang="en-US" sz="1600" spc="-100" baseline="0" dirty="0"/>
                      </a:br>
                      <a:r>
                        <a:rPr lang="en-US" sz="1600" spc="-100" baseline="0" dirty="0"/>
                        <a:t>0.1</a:t>
                      </a:r>
                      <a:br>
                        <a:rPr lang="en-US" sz="1600" spc="-100" baseline="0" dirty="0"/>
                      </a:br>
                      <a:r>
                        <a:rPr lang="en-US" sz="1600" spc="-100" baseline="0" dirty="0"/>
                        <a:t>0.01</a:t>
                      </a:r>
                      <a:br>
                        <a:rPr lang="en-US" sz="1600" spc="-100" baseline="0" dirty="0"/>
                      </a:br>
                      <a:r>
                        <a:rPr lang="en-US" sz="1600" spc="-100" baseline="0" dirty="0"/>
                        <a:t>0.001</a:t>
                      </a:r>
                    </a:p>
                  </a:txBody>
                  <a:tcPr>
                    <a:solidFill>
                      <a:srgbClr val="92D050"/>
                    </a:solidFill>
                  </a:tcPr>
                </a:tc>
                <a:extLst>
                  <a:ext uri="{0D108BD9-81ED-4DB2-BD59-A6C34878D82A}">
                    <a16:rowId xmlns:a16="http://schemas.microsoft.com/office/drawing/2014/main" val="10002"/>
                  </a:ext>
                </a:extLst>
              </a:tr>
              <a:tr h="1095307">
                <a:tc>
                  <a:txBody>
                    <a:bodyPr/>
                    <a:lstStyle/>
                    <a:p>
                      <a:pPr algn="ctr"/>
                      <a:r>
                        <a:rPr lang="en-US" sz="1600" spc="-100" baseline="0" dirty="0"/>
                        <a:t>Microscopic</a:t>
                      </a:r>
                    </a:p>
                  </a:txBody>
                  <a:tcPr anchor="ctr">
                    <a:solidFill>
                      <a:srgbClr val="00B050"/>
                    </a:solidFill>
                  </a:tcPr>
                </a:tc>
                <a:tc>
                  <a:txBody>
                    <a:bodyPr/>
                    <a:lstStyle/>
                    <a:p>
                      <a:pPr algn="ctr"/>
                      <a:r>
                        <a:rPr lang="en-US" sz="1600" spc="-100" baseline="0" dirty="0"/>
                        <a:t>10</a:t>
                      </a:r>
                      <a:r>
                        <a:rPr lang="en-US" sz="1600" spc="-100" baseline="30000" dirty="0"/>
                        <a:t>-4</a:t>
                      </a:r>
                      <a:br>
                        <a:rPr lang="en-US" sz="1600" spc="-100" baseline="0" dirty="0"/>
                      </a:br>
                      <a:r>
                        <a:rPr lang="en-US" sz="1600" spc="-100" baseline="0" dirty="0"/>
                        <a:t>10</a:t>
                      </a:r>
                      <a:r>
                        <a:rPr lang="en-US" sz="1600" spc="-100" baseline="30000" dirty="0"/>
                        <a:t>-5</a:t>
                      </a:r>
                      <a:br>
                        <a:rPr lang="en-US" sz="1600" spc="-100" baseline="0" dirty="0"/>
                      </a:br>
                      <a:r>
                        <a:rPr lang="en-US" sz="1600" spc="-100" baseline="0" dirty="0"/>
                        <a:t>10</a:t>
                      </a:r>
                      <a:r>
                        <a:rPr lang="en-US" sz="1600" spc="-100" baseline="30000" dirty="0"/>
                        <a:t>-6</a:t>
                      </a:r>
                      <a:br>
                        <a:rPr lang="en-US" sz="1600" spc="-100" baseline="0" dirty="0"/>
                      </a:br>
                      <a:r>
                        <a:rPr lang="en-US" sz="1600" spc="-100" baseline="0" dirty="0"/>
                        <a:t>10</a:t>
                      </a:r>
                      <a:r>
                        <a:rPr lang="en-US" sz="1600" spc="-100" baseline="30000" dirty="0"/>
                        <a:t>-7</a:t>
                      </a:r>
                    </a:p>
                  </a:txBody>
                  <a:tcPr>
                    <a:solidFill>
                      <a:srgbClr val="00B050"/>
                    </a:solidFill>
                  </a:tcPr>
                </a:tc>
                <a:tc>
                  <a:txBody>
                    <a:bodyPr/>
                    <a:lstStyle/>
                    <a:p>
                      <a:r>
                        <a:rPr lang="en-US" sz="1600" spc="-100" baseline="0" dirty="0"/>
                        <a:t>0.0 001</a:t>
                      </a:r>
                      <a:br>
                        <a:rPr lang="en-US" sz="1600" spc="-100" baseline="0" dirty="0"/>
                      </a:br>
                      <a:r>
                        <a:rPr lang="en-US" sz="1600" spc="-100" baseline="0" dirty="0"/>
                        <a:t>0.00 001</a:t>
                      </a:r>
                      <a:br>
                        <a:rPr lang="en-US" sz="1600" spc="-100" baseline="0" dirty="0"/>
                      </a:br>
                      <a:r>
                        <a:rPr lang="en-US" sz="1600" spc="-100" baseline="0" dirty="0"/>
                        <a:t>0.000 001</a:t>
                      </a:r>
                      <a:br>
                        <a:rPr lang="en-US" sz="1600" spc="-100" baseline="0" dirty="0"/>
                      </a:br>
                      <a:r>
                        <a:rPr lang="en-US" sz="1600" spc="-100" baseline="0" dirty="0"/>
                        <a:t>0.0 000 001</a:t>
                      </a:r>
                    </a:p>
                  </a:txBody>
                  <a:tcPr>
                    <a:solidFill>
                      <a:srgbClr val="00B050"/>
                    </a:solidFill>
                  </a:tcPr>
                </a:tc>
                <a:extLst>
                  <a:ext uri="{0D108BD9-81ED-4DB2-BD59-A6C34878D82A}">
                    <a16:rowId xmlns:a16="http://schemas.microsoft.com/office/drawing/2014/main" val="10003"/>
                  </a:ext>
                </a:extLst>
              </a:tr>
              <a:tr h="797723">
                <a:tc>
                  <a:txBody>
                    <a:bodyPr/>
                    <a:lstStyle/>
                    <a:p>
                      <a:pPr algn="ctr"/>
                      <a:r>
                        <a:rPr lang="en-US" sz="1600" spc="-100" baseline="0" dirty="0"/>
                        <a:t>Atomic-molecular</a:t>
                      </a:r>
                    </a:p>
                  </a:txBody>
                  <a:tcPr anchor="ctr">
                    <a:solidFill>
                      <a:srgbClr val="00B0F0"/>
                    </a:solidFill>
                  </a:tcPr>
                </a:tc>
                <a:tc>
                  <a:txBody>
                    <a:bodyPr/>
                    <a:lstStyle/>
                    <a:p>
                      <a:pPr algn="ctr"/>
                      <a:r>
                        <a:rPr lang="en-US" sz="1600" spc="-100" baseline="0" dirty="0"/>
                        <a:t>10</a:t>
                      </a:r>
                      <a:r>
                        <a:rPr lang="en-US" sz="1600" spc="-100" baseline="30000" dirty="0"/>
                        <a:t>-8</a:t>
                      </a:r>
                      <a:br>
                        <a:rPr lang="en-US" sz="1600" spc="-100" baseline="30000" dirty="0"/>
                      </a:br>
                      <a:r>
                        <a:rPr lang="en-US" sz="1600" spc="-100" baseline="0" dirty="0"/>
                        <a:t>10</a:t>
                      </a:r>
                      <a:r>
                        <a:rPr lang="en-US" sz="1600" spc="-100" baseline="30000" dirty="0"/>
                        <a:t>-9</a:t>
                      </a:r>
                      <a:br>
                        <a:rPr lang="en-US" sz="1600" spc="-100" baseline="30000" dirty="0"/>
                      </a:br>
                      <a:r>
                        <a:rPr lang="en-US" sz="1600" spc="-100" baseline="0" dirty="0"/>
                        <a:t>Smaller</a:t>
                      </a:r>
                    </a:p>
                  </a:txBody>
                  <a:tcPr>
                    <a:solidFill>
                      <a:srgbClr val="00B0F0"/>
                    </a:solidFill>
                  </a:tcPr>
                </a:tc>
                <a:tc>
                  <a:txBody>
                    <a:bodyPr/>
                    <a:lstStyle/>
                    <a:p>
                      <a:r>
                        <a:rPr lang="en-US" sz="1600" spc="-100" baseline="0" dirty="0"/>
                        <a:t>0.00 000 001</a:t>
                      </a:r>
                      <a:br>
                        <a:rPr lang="en-US" sz="1600" spc="-100" baseline="0" dirty="0"/>
                      </a:br>
                      <a:r>
                        <a:rPr lang="en-US" sz="1600" spc="-100" baseline="0" dirty="0"/>
                        <a:t>0.000 000 001</a:t>
                      </a:r>
                      <a:br>
                        <a:rPr lang="en-US" sz="1600" spc="-100" baseline="0" dirty="0"/>
                      </a:br>
                      <a:r>
                        <a:rPr lang="en-US" sz="1600" spc="-100" baseline="0" dirty="0"/>
                        <a:t>Smaller</a:t>
                      </a:r>
                    </a:p>
                  </a:txBody>
                  <a:tcPr>
                    <a:solidFill>
                      <a:srgbClr val="00B0F0"/>
                    </a:solidFill>
                  </a:tcPr>
                </a:tc>
                <a:extLst>
                  <a:ext uri="{0D108BD9-81ED-4DB2-BD59-A6C34878D82A}">
                    <a16:rowId xmlns:a16="http://schemas.microsoft.com/office/drawing/2014/main" val="10004"/>
                  </a:ext>
                </a:extLst>
              </a:tr>
            </a:tbl>
          </a:graphicData>
        </a:graphic>
      </p:graphicFrame>
      <p:sp>
        <p:nvSpPr>
          <p:cNvPr id="8" name="AutoShape 15"/>
          <p:cNvSpPr>
            <a:spLocks noChangeArrowheads="1"/>
          </p:cNvSpPr>
          <p:nvPr/>
        </p:nvSpPr>
        <p:spPr bwMode="auto">
          <a:xfrm flipH="1">
            <a:off x="1713520" y="3315601"/>
            <a:ext cx="247653" cy="226796"/>
          </a:xfrm>
          <a:prstGeom prst="leftArrow">
            <a:avLst>
              <a:gd name="adj1" fmla="val 50000"/>
              <a:gd name="adj2" fmla="val 37500"/>
            </a:avLst>
          </a:prstGeom>
          <a:solidFill>
            <a:srgbClr val="C00000"/>
          </a:solidFill>
          <a:ln>
            <a:noFill/>
          </a:ln>
        </p:spPr>
        <p:txBody>
          <a:bodyPr wrap="none" anchor="ctr"/>
          <a:lstStyle/>
          <a:p>
            <a:endParaRPr lang="en-US">
              <a:latin typeface="Arial" panose="020B0604020202020204" pitchFamily="34" charset="0"/>
              <a:cs typeface="Arial" panose="020B0604020202020204" pitchFamily="34" charset="0"/>
            </a:endParaRPr>
          </a:p>
        </p:txBody>
      </p:sp>
      <p:sp>
        <p:nvSpPr>
          <p:cNvPr id="10" name="Rectangle 9"/>
          <p:cNvSpPr/>
          <p:nvPr/>
        </p:nvSpPr>
        <p:spPr>
          <a:xfrm>
            <a:off x="4227139" y="5791797"/>
            <a:ext cx="4152900" cy="400050"/>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0"/>
          <p:cNvSpPr txBox="1">
            <a:spLocks noChangeArrowheads="1"/>
          </p:cNvSpPr>
          <p:nvPr/>
        </p:nvSpPr>
        <p:spPr bwMode="auto">
          <a:xfrm>
            <a:off x="4227137" y="5790652"/>
            <a:ext cx="4152900" cy="40005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0</a:t>
            </a:r>
            <a:r>
              <a:rPr lang="en-US" altLang="zh-CN" sz="2000" b="1" spc="-100" dirty="0">
                <a:latin typeface="Arial" panose="020B0604020202020204" pitchFamily="34" charset="0"/>
                <a:cs typeface="Arial" panose="020B0604020202020204" pitchFamily="34" charset="0"/>
              </a:rPr>
              <a:t> meters = 1 meters </a:t>
            </a:r>
          </a:p>
        </p:txBody>
      </p:sp>
      <p:sp>
        <p:nvSpPr>
          <p:cNvPr id="14" name="-1"/>
          <p:cNvSpPr txBox="1">
            <a:spLocks noChangeArrowheads="1"/>
          </p:cNvSpPr>
          <p:nvPr/>
        </p:nvSpPr>
        <p:spPr bwMode="auto">
          <a:xfrm>
            <a:off x="4228120" y="5790652"/>
            <a:ext cx="4152900" cy="40005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-1</a:t>
            </a:r>
            <a:r>
              <a:rPr lang="en-US" altLang="zh-CN" sz="2000" b="1" spc="-100" dirty="0">
                <a:latin typeface="Arial" panose="020B0604020202020204" pitchFamily="34" charset="0"/>
                <a:cs typeface="Arial" panose="020B0604020202020204" pitchFamily="34" charset="0"/>
              </a:rPr>
              <a:t> meters = 0.1 meters </a:t>
            </a:r>
          </a:p>
        </p:txBody>
      </p:sp>
      <p:sp>
        <p:nvSpPr>
          <p:cNvPr id="15" name="-2"/>
          <p:cNvSpPr txBox="1">
            <a:spLocks noChangeArrowheads="1"/>
          </p:cNvSpPr>
          <p:nvPr/>
        </p:nvSpPr>
        <p:spPr bwMode="auto">
          <a:xfrm>
            <a:off x="4227135" y="5790652"/>
            <a:ext cx="4152900" cy="40005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-2</a:t>
            </a:r>
            <a:r>
              <a:rPr lang="en-US" altLang="zh-CN" sz="2000" b="1" spc="-100" dirty="0">
                <a:latin typeface="Arial" panose="020B0604020202020204" pitchFamily="34" charset="0"/>
                <a:cs typeface="Arial" panose="020B0604020202020204" pitchFamily="34" charset="0"/>
              </a:rPr>
              <a:t> meters = 0.01 meters </a:t>
            </a:r>
          </a:p>
        </p:txBody>
      </p:sp>
      <p:sp>
        <p:nvSpPr>
          <p:cNvPr id="16" name="-3"/>
          <p:cNvSpPr txBox="1">
            <a:spLocks noChangeArrowheads="1"/>
          </p:cNvSpPr>
          <p:nvPr/>
        </p:nvSpPr>
        <p:spPr bwMode="auto">
          <a:xfrm>
            <a:off x="4227134" y="5790652"/>
            <a:ext cx="4152900" cy="40005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-3</a:t>
            </a:r>
            <a:r>
              <a:rPr lang="en-US" altLang="zh-CN" sz="2000" b="1" spc="-100" dirty="0">
                <a:latin typeface="Arial" panose="020B0604020202020204" pitchFamily="34" charset="0"/>
                <a:cs typeface="Arial" panose="020B0604020202020204" pitchFamily="34" charset="0"/>
              </a:rPr>
              <a:t> meters = 0.001 meters </a:t>
            </a:r>
          </a:p>
        </p:txBody>
      </p:sp>
      <p:sp>
        <p:nvSpPr>
          <p:cNvPr id="17" name="-4"/>
          <p:cNvSpPr txBox="1">
            <a:spLocks noChangeArrowheads="1"/>
          </p:cNvSpPr>
          <p:nvPr/>
        </p:nvSpPr>
        <p:spPr bwMode="auto">
          <a:xfrm>
            <a:off x="4228120" y="5790622"/>
            <a:ext cx="4152900" cy="40011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-4</a:t>
            </a:r>
            <a:r>
              <a:rPr lang="en-US" altLang="zh-CN" sz="2000" b="1" spc="-100" dirty="0">
                <a:latin typeface="Arial" panose="020B0604020202020204" pitchFamily="34" charset="0"/>
                <a:cs typeface="Arial" panose="020B0604020202020204" pitchFamily="34" charset="0"/>
              </a:rPr>
              <a:t> meters = 0.0 001 meters </a:t>
            </a:r>
          </a:p>
        </p:txBody>
      </p:sp>
      <p:sp>
        <p:nvSpPr>
          <p:cNvPr id="18" name="-5"/>
          <p:cNvSpPr txBox="1">
            <a:spLocks noChangeArrowheads="1"/>
          </p:cNvSpPr>
          <p:nvPr/>
        </p:nvSpPr>
        <p:spPr bwMode="auto">
          <a:xfrm>
            <a:off x="4227134" y="5790622"/>
            <a:ext cx="4152900" cy="40011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-5</a:t>
            </a:r>
            <a:r>
              <a:rPr lang="en-US" altLang="zh-CN" sz="2000" b="1" spc="-100" dirty="0">
                <a:latin typeface="Arial" panose="020B0604020202020204" pitchFamily="34" charset="0"/>
                <a:cs typeface="Arial" panose="020B0604020202020204" pitchFamily="34" charset="0"/>
              </a:rPr>
              <a:t> meters = 0.00 001 meters </a:t>
            </a:r>
          </a:p>
        </p:txBody>
      </p:sp>
      <p:sp>
        <p:nvSpPr>
          <p:cNvPr id="19" name="-6"/>
          <p:cNvSpPr txBox="1">
            <a:spLocks noChangeArrowheads="1"/>
          </p:cNvSpPr>
          <p:nvPr/>
        </p:nvSpPr>
        <p:spPr bwMode="auto">
          <a:xfrm>
            <a:off x="4227134" y="5790592"/>
            <a:ext cx="4152900" cy="707886"/>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-6</a:t>
            </a:r>
            <a:r>
              <a:rPr lang="en-US" altLang="zh-CN" sz="2000" b="1" spc="-100" dirty="0">
                <a:latin typeface="Arial" panose="020B0604020202020204" pitchFamily="34" charset="0"/>
                <a:cs typeface="Arial" panose="020B0604020202020204" pitchFamily="34" charset="0"/>
              </a:rPr>
              <a:t> meters = 0.000 001 meters </a:t>
            </a:r>
          </a:p>
        </p:txBody>
      </p:sp>
      <p:sp>
        <p:nvSpPr>
          <p:cNvPr id="20" name="-7"/>
          <p:cNvSpPr txBox="1">
            <a:spLocks noChangeArrowheads="1"/>
          </p:cNvSpPr>
          <p:nvPr/>
        </p:nvSpPr>
        <p:spPr bwMode="auto">
          <a:xfrm>
            <a:off x="4227134" y="5790592"/>
            <a:ext cx="4152900" cy="707886"/>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-7</a:t>
            </a:r>
            <a:r>
              <a:rPr lang="en-US" altLang="zh-CN" sz="2000" b="1" spc="-100" dirty="0">
                <a:latin typeface="Arial" panose="020B0604020202020204" pitchFamily="34" charset="0"/>
                <a:cs typeface="Arial" panose="020B0604020202020204" pitchFamily="34" charset="0"/>
              </a:rPr>
              <a:t> meters = 0.0 000 001 meters </a:t>
            </a:r>
          </a:p>
        </p:txBody>
      </p:sp>
      <p:sp>
        <p:nvSpPr>
          <p:cNvPr id="21" name="-8"/>
          <p:cNvSpPr txBox="1">
            <a:spLocks noChangeArrowheads="1"/>
          </p:cNvSpPr>
          <p:nvPr/>
        </p:nvSpPr>
        <p:spPr bwMode="auto">
          <a:xfrm>
            <a:off x="4227134" y="5789984"/>
            <a:ext cx="4152900" cy="707886"/>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-8</a:t>
            </a:r>
            <a:r>
              <a:rPr lang="en-US" altLang="zh-CN" sz="2000" b="1" spc="-100" dirty="0">
                <a:latin typeface="Arial" panose="020B0604020202020204" pitchFamily="34" charset="0"/>
                <a:cs typeface="Arial" panose="020B0604020202020204" pitchFamily="34" charset="0"/>
              </a:rPr>
              <a:t> meters = 0.00 000 001 meters </a:t>
            </a:r>
          </a:p>
        </p:txBody>
      </p:sp>
      <p:sp>
        <p:nvSpPr>
          <p:cNvPr id="22" name="-9"/>
          <p:cNvSpPr txBox="1">
            <a:spLocks noChangeArrowheads="1"/>
          </p:cNvSpPr>
          <p:nvPr/>
        </p:nvSpPr>
        <p:spPr bwMode="auto">
          <a:xfrm>
            <a:off x="4228120" y="5789984"/>
            <a:ext cx="4152900" cy="707886"/>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-9</a:t>
            </a:r>
            <a:r>
              <a:rPr lang="en-US" altLang="zh-CN" sz="2000" b="1" spc="-100" dirty="0">
                <a:latin typeface="Arial" panose="020B0604020202020204" pitchFamily="34" charset="0"/>
                <a:cs typeface="Arial" panose="020B0604020202020204" pitchFamily="34" charset="0"/>
              </a:rPr>
              <a:t> meters = 0.000 000 001 meters </a:t>
            </a:r>
          </a:p>
        </p:txBody>
      </p:sp>
      <p:pic>
        <p:nvPicPr>
          <p:cNvPr id="23" name="plant"/>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955805" y="1394618"/>
            <a:ext cx="2695555" cy="406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leaf"/>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529966" y="1443171"/>
            <a:ext cx="3547234" cy="3971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cell"/>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269202" y="1394618"/>
            <a:ext cx="4068762" cy="406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cellulose" descr="C:\Users\Public\Documents\for JJ\Systems &amp; Scale\molecules\cellulose0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6320" y="1959821"/>
            <a:ext cx="4900845" cy="2938355"/>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glucose" descr="C:\Users\Public\Documents\for JJ\Systems &amp; Scale\molecules\glucose labeled06.5.png"/>
          <p:cNvPicPr>
            <a:picLocks noChangeAspect="1" noChangeArrowheads="1"/>
          </p:cNvPicPr>
          <p:nvPr/>
        </p:nvPicPr>
        <p:blipFill rotWithShape="1">
          <a:blip r:embed="rId7">
            <a:extLst>
              <a:ext uri="{28A0092B-C50C-407E-A947-70E740481C1C}">
                <a14:useLocalDpi xmlns:a14="http://schemas.microsoft.com/office/drawing/2010/main" val="0"/>
              </a:ext>
            </a:extLst>
          </a:blip>
          <a:srcRect l="20453" r="45207" b="45935"/>
          <a:stretch/>
        </p:blipFill>
        <p:spPr bwMode="auto">
          <a:xfrm>
            <a:off x="4821652" y="1719246"/>
            <a:ext cx="3255548" cy="3419503"/>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Title 2"/>
          <p:cNvSpPr txBox="1">
            <a:spLocks/>
          </p:cNvSpPr>
          <p:nvPr/>
        </p:nvSpPr>
        <p:spPr>
          <a:xfrm>
            <a:off x="457200" y="457200"/>
            <a:ext cx="8229600" cy="619125"/>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atin typeface="Arial" panose="020B0604020202020204" pitchFamily="34" charset="0"/>
                <a:cs typeface="Arial" panose="020B0604020202020204" pitchFamily="34" charset="0"/>
              </a:rPr>
              <a:t>Plant cells are made of molecules</a:t>
            </a:r>
            <a:endParaRPr lang="en-US" dirty="0">
              <a:latin typeface="Arial" panose="020B0604020202020204" pitchFamily="34" charset="0"/>
              <a:cs typeface="Arial" panose="020B0604020202020204" pitchFamily="34" charset="0"/>
            </a:endParaRPr>
          </a:p>
        </p:txBody>
      </p:sp>
      <p:sp>
        <p:nvSpPr>
          <p:cNvPr id="38" name="Title 3"/>
          <p:cNvSpPr txBox="1">
            <a:spLocks/>
          </p:cNvSpPr>
          <p:nvPr/>
        </p:nvSpPr>
        <p:spPr>
          <a:xfrm>
            <a:off x="457200" y="457200"/>
            <a:ext cx="8229600" cy="619125"/>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Arial" panose="020B0604020202020204" pitchFamily="34" charset="0"/>
                <a:cs typeface="Arial" panose="020B0604020202020204" pitchFamily="34" charset="0"/>
              </a:rPr>
              <a:t>Plant molecules are made of atoms</a:t>
            </a:r>
          </a:p>
        </p:txBody>
      </p:sp>
    </p:spTree>
    <p:extLst>
      <p:ext uri="{BB962C8B-B14F-4D97-AF65-F5344CB8AC3E}">
        <p14:creationId xmlns:p14="http://schemas.microsoft.com/office/powerpoint/2010/main" val="144313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grpId="0" nodeType="clickEffect">
                                  <p:stCondLst>
                                    <p:cond delay="0"/>
                                  </p:stCondLst>
                                  <p:childTnLst>
                                    <p:animMotion origin="layout" path="M 1.94444E-6 -1.85185E-6 L 1.94444E-6 0.06991 " pathEditMode="relative" rAng="0" ptsTypes="AA">
                                      <p:cBhvr>
                                        <p:cTn id="6" dur="1000" fill="hold"/>
                                        <p:tgtEl>
                                          <p:spTgt spid="8"/>
                                        </p:tgtEl>
                                        <p:attrNameLst>
                                          <p:attrName>ppt_x</p:attrName>
                                          <p:attrName>ppt_y</p:attrName>
                                        </p:attrNameLst>
                                      </p:cBhvr>
                                      <p:rCtr x="0" y="3495"/>
                                    </p:animMotion>
                                  </p:childTnLst>
                                </p:cTn>
                              </p:par>
                              <p:par>
                                <p:cTn id="7" presetID="47" presetClass="exit" presetSubtype="0" fill="hold" grpId="0" nodeType="withEffect">
                                  <p:stCondLst>
                                    <p:cond delay="0"/>
                                  </p:stCondLst>
                                  <p:childTnLst>
                                    <p:animEffect transition="out" filter="fade">
                                      <p:cBhvr>
                                        <p:cTn id="8" dur="500"/>
                                        <p:tgtEl>
                                          <p:spTgt spid="13"/>
                                        </p:tgtEl>
                                      </p:cBhvr>
                                    </p:animEffect>
                                    <p:anim calcmode="lin" valueType="num">
                                      <p:cBhvr>
                                        <p:cTn id="9" dur="500"/>
                                        <p:tgtEl>
                                          <p:spTgt spid="13"/>
                                        </p:tgtEl>
                                        <p:attrNameLst>
                                          <p:attrName>ppt_x</p:attrName>
                                        </p:attrNameLst>
                                      </p:cBhvr>
                                      <p:tavLst>
                                        <p:tav tm="0">
                                          <p:val>
                                            <p:strVal val="ppt_x"/>
                                          </p:val>
                                        </p:tav>
                                        <p:tav tm="100000">
                                          <p:val>
                                            <p:strVal val="ppt_x"/>
                                          </p:val>
                                        </p:tav>
                                      </p:tavLst>
                                    </p:anim>
                                    <p:anim calcmode="lin" valueType="num">
                                      <p:cBhvr>
                                        <p:cTn id="10" dur="500"/>
                                        <p:tgtEl>
                                          <p:spTgt spid="13"/>
                                        </p:tgtEl>
                                        <p:attrNameLst>
                                          <p:attrName>ppt_y</p:attrName>
                                        </p:attrNameLst>
                                      </p:cBhvr>
                                      <p:tavLst>
                                        <p:tav tm="0">
                                          <p:val>
                                            <p:strVal val="ppt_y"/>
                                          </p:val>
                                        </p:tav>
                                        <p:tav tm="100000">
                                          <p:val>
                                            <p:strVal val="ppt_y-.1"/>
                                          </p:val>
                                        </p:tav>
                                      </p:tavLst>
                                    </p:anim>
                                    <p:set>
                                      <p:cBhvr>
                                        <p:cTn id="11" dur="1" fill="hold">
                                          <p:stCondLst>
                                            <p:cond delay="499"/>
                                          </p:stCondLst>
                                        </p:cTn>
                                        <p:tgtEl>
                                          <p:spTgt spid="13"/>
                                        </p:tgtEl>
                                        <p:attrNameLst>
                                          <p:attrName>style.visibility</p:attrName>
                                        </p:attrNameLst>
                                      </p:cBhvr>
                                      <p:to>
                                        <p:strVal val="hidden"/>
                                      </p:to>
                                    </p:set>
                                  </p:childTnLst>
                                </p:cTn>
                              </p:par>
                              <p:par>
                                <p:cTn id="12" presetID="42" presetClass="entr" presetSubtype="0" fill="hold" grpId="1"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anim calcmode="lin" valueType="num">
                                      <p:cBhvr>
                                        <p:cTn id="15" dur="500" fill="hold"/>
                                        <p:tgtEl>
                                          <p:spTgt spid="14"/>
                                        </p:tgtEl>
                                        <p:attrNameLst>
                                          <p:attrName>ppt_x</p:attrName>
                                        </p:attrNameLst>
                                      </p:cBhvr>
                                      <p:tavLst>
                                        <p:tav tm="0">
                                          <p:val>
                                            <p:strVal val="#ppt_x"/>
                                          </p:val>
                                        </p:tav>
                                        <p:tav tm="100000">
                                          <p:val>
                                            <p:strVal val="#ppt_x"/>
                                          </p:val>
                                        </p:tav>
                                      </p:tavLst>
                                    </p:anim>
                                    <p:anim calcmode="lin" valueType="num">
                                      <p:cBhvr>
                                        <p:cTn id="16" dur="500" fill="hold"/>
                                        <p:tgtEl>
                                          <p:spTgt spid="14"/>
                                        </p:tgtEl>
                                        <p:attrNameLst>
                                          <p:attrName>ppt_y</p:attrName>
                                        </p:attrNameLst>
                                      </p:cBhvr>
                                      <p:tavLst>
                                        <p:tav tm="0">
                                          <p:val>
                                            <p:strVal val="#ppt_y+.1"/>
                                          </p:val>
                                        </p:tav>
                                        <p:tav tm="100000">
                                          <p:val>
                                            <p:strVal val="#ppt_y"/>
                                          </p:val>
                                        </p:tav>
                                      </p:tavLst>
                                    </p:anim>
                                  </p:childTnLst>
                                </p:cTn>
                              </p:par>
                              <p:par>
                                <p:cTn id="17" presetID="47" presetClass="exit" presetSubtype="0" fill="hold" grpId="0" nodeType="withEffect">
                                  <p:stCondLst>
                                    <p:cond delay="500"/>
                                  </p:stCondLst>
                                  <p:childTnLst>
                                    <p:animEffect transition="out" filter="fade">
                                      <p:cBhvr>
                                        <p:cTn id="18" dur="500"/>
                                        <p:tgtEl>
                                          <p:spTgt spid="14"/>
                                        </p:tgtEl>
                                      </p:cBhvr>
                                    </p:animEffect>
                                    <p:anim calcmode="lin" valueType="num">
                                      <p:cBhvr>
                                        <p:cTn id="19" dur="500"/>
                                        <p:tgtEl>
                                          <p:spTgt spid="14"/>
                                        </p:tgtEl>
                                        <p:attrNameLst>
                                          <p:attrName>ppt_x</p:attrName>
                                        </p:attrNameLst>
                                      </p:cBhvr>
                                      <p:tavLst>
                                        <p:tav tm="0">
                                          <p:val>
                                            <p:strVal val="ppt_x"/>
                                          </p:val>
                                        </p:tav>
                                        <p:tav tm="100000">
                                          <p:val>
                                            <p:strVal val="ppt_x"/>
                                          </p:val>
                                        </p:tav>
                                      </p:tavLst>
                                    </p:anim>
                                    <p:anim calcmode="lin" valueType="num">
                                      <p:cBhvr>
                                        <p:cTn id="20" dur="500"/>
                                        <p:tgtEl>
                                          <p:spTgt spid="14"/>
                                        </p:tgtEl>
                                        <p:attrNameLst>
                                          <p:attrName>ppt_y</p:attrName>
                                        </p:attrNameLst>
                                      </p:cBhvr>
                                      <p:tavLst>
                                        <p:tav tm="0">
                                          <p:val>
                                            <p:strVal val="ppt_y"/>
                                          </p:val>
                                        </p:tav>
                                        <p:tav tm="100000">
                                          <p:val>
                                            <p:strVal val="ppt_y-.1"/>
                                          </p:val>
                                        </p:tav>
                                      </p:tavLst>
                                    </p:anim>
                                    <p:set>
                                      <p:cBhvr>
                                        <p:cTn id="21" dur="1" fill="hold">
                                          <p:stCondLst>
                                            <p:cond delay="499"/>
                                          </p:stCondLst>
                                        </p:cTn>
                                        <p:tgtEl>
                                          <p:spTgt spid="14"/>
                                        </p:tgtEl>
                                        <p:attrNameLst>
                                          <p:attrName>style.visibility</p:attrName>
                                        </p:attrNameLst>
                                      </p:cBhvr>
                                      <p:to>
                                        <p:strVal val="hidden"/>
                                      </p:to>
                                    </p:set>
                                  </p:childTnLst>
                                </p:cTn>
                              </p:par>
                              <p:par>
                                <p:cTn id="22" presetID="42" presetClass="entr" presetSubtype="0" fill="hold" grpId="1" nodeType="withEffect">
                                  <p:stCondLst>
                                    <p:cond delay="5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strVal val="#ppt_x"/>
                                          </p:val>
                                        </p:tav>
                                        <p:tav tm="100000">
                                          <p:val>
                                            <p:strVal val="#ppt_x"/>
                                          </p:val>
                                        </p:tav>
                                      </p:tavLst>
                                    </p:anim>
                                    <p:anim calcmode="lin" valueType="num">
                                      <p:cBhvr>
                                        <p:cTn id="26" dur="500" fill="hold"/>
                                        <p:tgtEl>
                                          <p:spTgt spid="15"/>
                                        </p:tgtEl>
                                        <p:attrNameLst>
                                          <p:attrName>ppt_y</p:attrName>
                                        </p:attrNameLst>
                                      </p:cBhvr>
                                      <p:tavLst>
                                        <p:tav tm="0">
                                          <p:val>
                                            <p:strVal val="#ppt_y+.1"/>
                                          </p:val>
                                        </p:tav>
                                        <p:tav tm="100000">
                                          <p:val>
                                            <p:strVal val="#ppt_y"/>
                                          </p:val>
                                        </p:tav>
                                      </p:tavLst>
                                    </p:anim>
                                  </p:childTnLst>
                                </p:cTn>
                              </p:par>
                              <p:par>
                                <p:cTn id="27" presetID="22" presetClass="exit" presetSubtype="4" fill="hold" nodeType="withEffect">
                                  <p:stCondLst>
                                    <p:cond delay="500"/>
                                  </p:stCondLst>
                                  <p:childTnLst>
                                    <p:animEffect transition="out" filter="wipe(down)">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cTn>
                              </p:par>
                              <p:par>
                                <p:cTn id="30" presetID="22" presetClass="entr" presetSubtype="4" fill="hold" nodeType="withEffect">
                                  <p:stCondLst>
                                    <p:cond delay="50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childTnLst>
                          </p:cTn>
                        </p:par>
                        <p:par>
                          <p:cTn id="33" fill="hold">
                            <p:stCondLst>
                              <p:cond delay="1000"/>
                            </p:stCondLst>
                            <p:childTnLst>
                              <p:par>
                                <p:cTn id="34" presetID="42" presetClass="path" presetSubtype="0" fill="hold" grpId="1" nodeType="afterEffect">
                                  <p:stCondLst>
                                    <p:cond delay="0"/>
                                  </p:stCondLst>
                                  <p:childTnLst>
                                    <p:animMotion origin="layout" path="M 1.94444E-6 0.06991 L 1.94444E-6 0.22546 " pathEditMode="relative" rAng="0" ptsTypes="AA">
                                      <p:cBhvr>
                                        <p:cTn id="35" dur="2000" fill="hold"/>
                                        <p:tgtEl>
                                          <p:spTgt spid="8"/>
                                        </p:tgtEl>
                                        <p:attrNameLst>
                                          <p:attrName>ppt_x</p:attrName>
                                          <p:attrName>ppt_y</p:attrName>
                                        </p:attrNameLst>
                                      </p:cBhvr>
                                      <p:rCtr x="0" y="7778"/>
                                    </p:animMotion>
                                  </p:childTnLst>
                                </p:cTn>
                              </p:par>
                              <p:par>
                                <p:cTn id="36" presetID="47" presetClass="exit" presetSubtype="0" fill="hold" grpId="0" nodeType="withEffect">
                                  <p:stCondLst>
                                    <p:cond delay="0"/>
                                  </p:stCondLst>
                                  <p:childTnLst>
                                    <p:animEffect transition="out" filter="fade">
                                      <p:cBhvr>
                                        <p:cTn id="37" dur="500"/>
                                        <p:tgtEl>
                                          <p:spTgt spid="15"/>
                                        </p:tgtEl>
                                      </p:cBhvr>
                                    </p:animEffect>
                                    <p:anim calcmode="lin" valueType="num">
                                      <p:cBhvr>
                                        <p:cTn id="38" dur="500"/>
                                        <p:tgtEl>
                                          <p:spTgt spid="15"/>
                                        </p:tgtEl>
                                        <p:attrNameLst>
                                          <p:attrName>ppt_x</p:attrName>
                                        </p:attrNameLst>
                                      </p:cBhvr>
                                      <p:tavLst>
                                        <p:tav tm="0">
                                          <p:val>
                                            <p:strVal val="ppt_x"/>
                                          </p:val>
                                        </p:tav>
                                        <p:tav tm="100000">
                                          <p:val>
                                            <p:strVal val="ppt_x"/>
                                          </p:val>
                                        </p:tav>
                                      </p:tavLst>
                                    </p:anim>
                                    <p:anim calcmode="lin" valueType="num">
                                      <p:cBhvr>
                                        <p:cTn id="39" dur="500"/>
                                        <p:tgtEl>
                                          <p:spTgt spid="15"/>
                                        </p:tgtEl>
                                        <p:attrNameLst>
                                          <p:attrName>ppt_y</p:attrName>
                                        </p:attrNameLst>
                                      </p:cBhvr>
                                      <p:tavLst>
                                        <p:tav tm="0">
                                          <p:val>
                                            <p:strVal val="ppt_y"/>
                                          </p:val>
                                        </p:tav>
                                        <p:tav tm="100000">
                                          <p:val>
                                            <p:strVal val="ppt_y-.1"/>
                                          </p:val>
                                        </p:tav>
                                      </p:tavLst>
                                    </p:anim>
                                    <p:set>
                                      <p:cBhvr>
                                        <p:cTn id="40" dur="1" fill="hold">
                                          <p:stCondLst>
                                            <p:cond delay="499"/>
                                          </p:stCondLst>
                                        </p:cTn>
                                        <p:tgtEl>
                                          <p:spTgt spid="15"/>
                                        </p:tgtEl>
                                        <p:attrNameLst>
                                          <p:attrName>style.visibility</p:attrName>
                                        </p:attrNameLst>
                                      </p:cBhvr>
                                      <p:to>
                                        <p:strVal val="hidden"/>
                                      </p:to>
                                    </p:set>
                                  </p:childTnLst>
                                </p:cTn>
                              </p:par>
                              <p:par>
                                <p:cTn id="41" presetID="42" presetClass="entr"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anim calcmode="lin" valueType="num">
                                      <p:cBhvr>
                                        <p:cTn id="44" dur="500" fill="hold"/>
                                        <p:tgtEl>
                                          <p:spTgt spid="16"/>
                                        </p:tgtEl>
                                        <p:attrNameLst>
                                          <p:attrName>ppt_x</p:attrName>
                                        </p:attrNameLst>
                                      </p:cBhvr>
                                      <p:tavLst>
                                        <p:tav tm="0">
                                          <p:val>
                                            <p:strVal val="#ppt_x"/>
                                          </p:val>
                                        </p:tav>
                                        <p:tav tm="100000">
                                          <p:val>
                                            <p:strVal val="#ppt_x"/>
                                          </p:val>
                                        </p:tav>
                                      </p:tavLst>
                                    </p:anim>
                                    <p:anim calcmode="lin" valueType="num">
                                      <p:cBhvr>
                                        <p:cTn id="45" dur="500" fill="hold"/>
                                        <p:tgtEl>
                                          <p:spTgt spid="16"/>
                                        </p:tgtEl>
                                        <p:attrNameLst>
                                          <p:attrName>ppt_y</p:attrName>
                                        </p:attrNameLst>
                                      </p:cBhvr>
                                      <p:tavLst>
                                        <p:tav tm="0">
                                          <p:val>
                                            <p:strVal val="#ppt_y+.1"/>
                                          </p:val>
                                        </p:tav>
                                        <p:tav tm="100000">
                                          <p:val>
                                            <p:strVal val="#ppt_y"/>
                                          </p:val>
                                        </p:tav>
                                      </p:tavLst>
                                    </p:anim>
                                  </p:childTnLst>
                                </p:cTn>
                              </p:par>
                              <p:par>
                                <p:cTn id="46" presetID="47" presetClass="exit" presetSubtype="0" fill="hold" grpId="0" nodeType="withEffect">
                                  <p:stCondLst>
                                    <p:cond delay="500"/>
                                  </p:stCondLst>
                                  <p:childTnLst>
                                    <p:animEffect transition="out" filter="fade">
                                      <p:cBhvr>
                                        <p:cTn id="47" dur="500"/>
                                        <p:tgtEl>
                                          <p:spTgt spid="16"/>
                                        </p:tgtEl>
                                      </p:cBhvr>
                                    </p:animEffect>
                                    <p:anim calcmode="lin" valueType="num">
                                      <p:cBhvr>
                                        <p:cTn id="48" dur="500"/>
                                        <p:tgtEl>
                                          <p:spTgt spid="16"/>
                                        </p:tgtEl>
                                        <p:attrNameLst>
                                          <p:attrName>ppt_x</p:attrName>
                                        </p:attrNameLst>
                                      </p:cBhvr>
                                      <p:tavLst>
                                        <p:tav tm="0">
                                          <p:val>
                                            <p:strVal val="ppt_x"/>
                                          </p:val>
                                        </p:tav>
                                        <p:tav tm="100000">
                                          <p:val>
                                            <p:strVal val="ppt_x"/>
                                          </p:val>
                                        </p:tav>
                                      </p:tavLst>
                                    </p:anim>
                                    <p:anim calcmode="lin" valueType="num">
                                      <p:cBhvr>
                                        <p:cTn id="49" dur="500"/>
                                        <p:tgtEl>
                                          <p:spTgt spid="16"/>
                                        </p:tgtEl>
                                        <p:attrNameLst>
                                          <p:attrName>ppt_y</p:attrName>
                                        </p:attrNameLst>
                                      </p:cBhvr>
                                      <p:tavLst>
                                        <p:tav tm="0">
                                          <p:val>
                                            <p:strVal val="ppt_y"/>
                                          </p:val>
                                        </p:tav>
                                        <p:tav tm="100000">
                                          <p:val>
                                            <p:strVal val="ppt_y-.1"/>
                                          </p:val>
                                        </p:tav>
                                      </p:tavLst>
                                    </p:anim>
                                    <p:set>
                                      <p:cBhvr>
                                        <p:cTn id="50" dur="1" fill="hold">
                                          <p:stCondLst>
                                            <p:cond delay="499"/>
                                          </p:stCondLst>
                                        </p:cTn>
                                        <p:tgtEl>
                                          <p:spTgt spid="16"/>
                                        </p:tgtEl>
                                        <p:attrNameLst>
                                          <p:attrName>style.visibility</p:attrName>
                                        </p:attrNameLst>
                                      </p:cBhvr>
                                      <p:to>
                                        <p:strVal val="hidden"/>
                                      </p:to>
                                    </p:set>
                                  </p:childTnLst>
                                </p:cTn>
                              </p:par>
                              <p:par>
                                <p:cTn id="51" presetID="42" presetClass="entr" presetSubtype="0" fill="hold" grpId="1" nodeType="withEffect">
                                  <p:stCondLst>
                                    <p:cond delay="50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strVal val="#ppt_x"/>
                                          </p:val>
                                        </p:tav>
                                        <p:tav tm="100000">
                                          <p:val>
                                            <p:strVal val="#ppt_x"/>
                                          </p:val>
                                        </p:tav>
                                      </p:tavLst>
                                    </p:anim>
                                    <p:anim calcmode="lin" valueType="num">
                                      <p:cBhvr>
                                        <p:cTn id="55" dur="500" fill="hold"/>
                                        <p:tgtEl>
                                          <p:spTgt spid="17"/>
                                        </p:tgtEl>
                                        <p:attrNameLst>
                                          <p:attrName>ppt_y</p:attrName>
                                        </p:attrNameLst>
                                      </p:cBhvr>
                                      <p:tavLst>
                                        <p:tav tm="0">
                                          <p:val>
                                            <p:strVal val="#ppt_y+.1"/>
                                          </p:val>
                                        </p:tav>
                                        <p:tav tm="100000">
                                          <p:val>
                                            <p:strVal val="#ppt_y"/>
                                          </p:val>
                                        </p:tav>
                                      </p:tavLst>
                                    </p:anim>
                                  </p:childTnLst>
                                </p:cTn>
                              </p:par>
                              <p:par>
                                <p:cTn id="56" presetID="47" presetClass="exit" presetSubtype="0" fill="hold" grpId="0" nodeType="withEffect">
                                  <p:stCondLst>
                                    <p:cond delay="1000"/>
                                  </p:stCondLst>
                                  <p:childTnLst>
                                    <p:animEffect transition="out" filter="fade">
                                      <p:cBhvr>
                                        <p:cTn id="57" dur="500"/>
                                        <p:tgtEl>
                                          <p:spTgt spid="17"/>
                                        </p:tgtEl>
                                      </p:cBhvr>
                                    </p:animEffect>
                                    <p:anim calcmode="lin" valueType="num">
                                      <p:cBhvr>
                                        <p:cTn id="58" dur="500"/>
                                        <p:tgtEl>
                                          <p:spTgt spid="17"/>
                                        </p:tgtEl>
                                        <p:attrNameLst>
                                          <p:attrName>ppt_x</p:attrName>
                                        </p:attrNameLst>
                                      </p:cBhvr>
                                      <p:tavLst>
                                        <p:tav tm="0">
                                          <p:val>
                                            <p:strVal val="ppt_x"/>
                                          </p:val>
                                        </p:tav>
                                        <p:tav tm="100000">
                                          <p:val>
                                            <p:strVal val="ppt_x"/>
                                          </p:val>
                                        </p:tav>
                                      </p:tavLst>
                                    </p:anim>
                                    <p:anim calcmode="lin" valueType="num">
                                      <p:cBhvr>
                                        <p:cTn id="59" dur="500"/>
                                        <p:tgtEl>
                                          <p:spTgt spid="17"/>
                                        </p:tgtEl>
                                        <p:attrNameLst>
                                          <p:attrName>ppt_y</p:attrName>
                                        </p:attrNameLst>
                                      </p:cBhvr>
                                      <p:tavLst>
                                        <p:tav tm="0">
                                          <p:val>
                                            <p:strVal val="ppt_y"/>
                                          </p:val>
                                        </p:tav>
                                        <p:tav tm="100000">
                                          <p:val>
                                            <p:strVal val="ppt_y-.1"/>
                                          </p:val>
                                        </p:tav>
                                      </p:tavLst>
                                    </p:anim>
                                    <p:set>
                                      <p:cBhvr>
                                        <p:cTn id="60" dur="1" fill="hold">
                                          <p:stCondLst>
                                            <p:cond delay="499"/>
                                          </p:stCondLst>
                                        </p:cTn>
                                        <p:tgtEl>
                                          <p:spTgt spid="17"/>
                                        </p:tgtEl>
                                        <p:attrNameLst>
                                          <p:attrName>style.visibility</p:attrName>
                                        </p:attrNameLst>
                                      </p:cBhvr>
                                      <p:to>
                                        <p:strVal val="hidden"/>
                                      </p:to>
                                    </p:set>
                                  </p:childTnLst>
                                </p:cTn>
                              </p:par>
                              <p:par>
                                <p:cTn id="61" presetID="42" presetClass="entr" presetSubtype="0" fill="hold" grpId="1" nodeType="withEffect">
                                  <p:stCondLst>
                                    <p:cond delay="100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anim calcmode="lin" valueType="num">
                                      <p:cBhvr>
                                        <p:cTn id="64" dur="500" fill="hold"/>
                                        <p:tgtEl>
                                          <p:spTgt spid="18"/>
                                        </p:tgtEl>
                                        <p:attrNameLst>
                                          <p:attrName>ppt_x</p:attrName>
                                        </p:attrNameLst>
                                      </p:cBhvr>
                                      <p:tavLst>
                                        <p:tav tm="0">
                                          <p:val>
                                            <p:strVal val="#ppt_x"/>
                                          </p:val>
                                        </p:tav>
                                        <p:tav tm="100000">
                                          <p:val>
                                            <p:strVal val="#ppt_x"/>
                                          </p:val>
                                        </p:tav>
                                      </p:tavLst>
                                    </p:anim>
                                    <p:anim calcmode="lin" valueType="num">
                                      <p:cBhvr>
                                        <p:cTn id="65" dur="500" fill="hold"/>
                                        <p:tgtEl>
                                          <p:spTgt spid="18"/>
                                        </p:tgtEl>
                                        <p:attrNameLst>
                                          <p:attrName>ppt_y</p:attrName>
                                        </p:attrNameLst>
                                      </p:cBhvr>
                                      <p:tavLst>
                                        <p:tav tm="0">
                                          <p:val>
                                            <p:strVal val="#ppt_y+.1"/>
                                          </p:val>
                                        </p:tav>
                                        <p:tav tm="100000">
                                          <p:val>
                                            <p:strVal val="#ppt_y"/>
                                          </p:val>
                                        </p:tav>
                                      </p:tavLst>
                                    </p:anim>
                                  </p:childTnLst>
                                </p:cTn>
                              </p:par>
                              <p:par>
                                <p:cTn id="66" presetID="47" presetClass="exit" presetSubtype="0" fill="hold" grpId="0" nodeType="withEffect">
                                  <p:stCondLst>
                                    <p:cond delay="1500"/>
                                  </p:stCondLst>
                                  <p:childTnLst>
                                    <p:animEffect transition="out" filter="fade">
                                      <p:cBhvr>
                                        <p:cTn id="67" dur="500"/>
                                        <p:tgtEl>
                                          <p:spTgt spid="18"/>
                                        </p:tgtEl>
                                      </p:cBhvr>
                                    </p:animEffect>
                                    <p:anim calcmode="lin" valueType="num">
                                      <p:cBhvr>
                                        <p:cTn id="68" dur="500"/>
                                        <p:tgtEl>
                                          <p:spTgt spid="18"/>
                                        </p:tgtEl>
                                        <p:attrNameLst>
                                          <p:attrName>ppt_x</p:attrName>
                                        </p:attrNameLst>
                                      </p:cBhvr>
                                      <p:tavLst>
                                        <p:tav tm="0">
                                          <p:val>
                                            <p:strVal val="ppt_x"/>
                                          </p:val>
                                        </p:tav>
                                        <p:tav tm="100000">
                                          <p:val>
                                            <p:strVal val="ppt_x"/>
                                          </p:val>
                                        </p:tav>
                                      </p:tavLst>
                                    </p:anim>
                                    <p:anim calcmode="lin" valueType="num">
                                      <p:cBhvr>
                                        <p:cTn id="69" dur="500"/>
                                        <p:tgtEl>
                                          <p:spTgt spid="18"/>
                                        </p:tgtEl>
                                        <p:attrNameLst>
                                          <p:attrName>ppt_y</p:attrName>
                                        </p:attrNameLst>
                                      </p:cBhvr>
                                      <p:tavLst>
                                        <p:tav tm="0">
                                          <p:val>
                                            <p:strVal val="ppt_y"/>
                                          </p:val>
                                        </p:tav>
                                        <p:tav tm="100000">
                                          <p:val>
                                            <p:strVal val="ppt_y-.1"/>
                                          </p:val>
                                        </p:tav>
                                      </p:tavLst>
                                    </p:anim>
                                    <p:set>
                                      <p:cBhvr>
                                        <p:cTn id="70" dur="1" fill="hold">
                                          <p:stCondLst>
                                            <p:cond delay="499"/>
                                          </p:stCondLst>
                                        </p:cTn>
                                        <p:tgtEl>
                                          <p:spTgt spid="18"/>
                                        </p:tgtEl>
                                        <p:attrNameLst>
                                          <p:attrName>style.visibility</p:attrName>
                                        </p:attrNameLst>
                                      </p:cBhvr>
                                      <p:to>
                                        <p:strVal val="hidden"/>
                                      </p:to>
                                    </p:set>
                                  </p:childTnLst>
                                </p:cTn>
                              </p:par>
                              <p:par>
                                <p:cTn id="71" presetID="42" presetClass="entr" presetSubtype="0" fill="hold" grpId="1" nodeType="withEffect">
                                  <p:stCondLst>
                                    <p:cond delay="150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anim calcmode="lin" valueType="num">
                                      <p:cBhvr>
                                        <p:cTn id="74" dur="500" fill="hold"/>
                                        <p:tgtEl>
                                          <p:spTgt spid="19"/>
                                        </p:tgtEl>
                                        <p:attrNameLst>
                                          <p:attrName>ppt_x</p:attrName>
                                        </p:attrNameLst>
                                      </p:cBhvr>
                                      <p:tavLst>
                                        <p:tav tm="0">
                                          <p:val>
                                            <p:strVal val="#ppt_x"/>
                                          </p:val>
                                        </p:tav>
                                        <p:tav tm="100000">
                                          <p:val>
                                            <p:strVal val="#ppt_x"/>
                                          </p:val>
                                        </p:tav>
                                      </p:tavLst>
                                    </p:anim>
                                    <p:anim calcmode="lin" valueType="num">
                                      <p:cBhvr>
                                        <p:cTn id="75" dur="500" fill="hold"/>
                                        <p:tgtEl>
                                          <p:spTgt spid="19"/>
                                        </p:tgtEl>
                                        <p:attrNameLst>
                                          <p:attrName>ppt_y</p:attrName>
                                        </p:attrNameLst>
                                      </p:cBhvr>
                                      <p:tavLst>
                                        <p:tav tm="0">
                                          <p:val>
                                            <p:strVal val="#ppt_y+.1"/>
                                          </p:val>
                                        </p:tav>
                                        <p:tav tm="100000">
                                          <p:val>
                                            <p:strVal val="#ppt_y"/>
                                          </p:val>
                                        </p:tav>
                                      </p:tavLst>
                                    </p:anim>
                                  </p:childTnLst>
                                </p:cTn>
                              </p:par>
                              <p:par>
                                <p:cTn id="76" presetID="22" presetClass="exit" presetSubtype="4" fill="hold" nodeType="withEffect">
                                  <p:stCondLst>
                                    <p:cond delay="1500"/>
                                  </p:stCondLst>
                                  <p:childTnLst>
                                    <p:animEffect transition="out" filter="wipe(down)">
                                      <p:cBhvr>
                                        <p:cTn id="77" dur="500"/>
                                        <p:tgtEl>
                                          <p:spTgt spid="24"/>
                                        </p:tgtEl>
                                      </p:cBhvr>
                                    </p:animEffect>
                                    <p:set>
                                      <p:cBhvr>
                                        <p:cTn id="78" dur="1" fill="hold">
                                          <p:stCondLst>
                                            <p:cond delay="499"/>
                                          </p:stCondLst>
                                        </p:cTn>
                                        <p:tgtEl>
                                          <p:spTgt spid="24"/>
                                        </p:tgtEl>
                                        <p:attrNameLst>
                                          <p:attrName>style.visibility</p:attrName>
                                        </p:attrNameLst>
                                      </p:cBhvr>
                                      <p:to>
                                        <p:strVal val="hidden"/>
                                      </p:to>
                                    </p:set>
                                  </p:childTnLst>
                                </p:cTn>
                              </p:par>
                              <p:par>
                                <p:cTn id="79" presetID="22" presetClass="entr" presetSubtype="4" fill="hold" nodeType="withEffect">
                                  <p:stCondLst>
                                    <p:cond delay="1500"/>
                                  </p:stCondLst>
                                  <p:childTnLst>
                                    <p:set>
                                      <p:cBhvr>
                                        <p:cTn id="80" dur="1" fill="hold">
                                          <p:stCondLst>
                                            <p:cond delay="0"/>
                                          </p:stCondLst>
                                        </p:cTn>
                                        <p:tgtEl>
                                          <p:spTgt spid="25"/>
                                        </p:tgtEl>
                                        <p:attrNameLst>
                                          <p:attrName>style.visibility</p:attrName>
                                        </p:attrNameLst>
                                      </p:cBhvr>
                                      <p:to>
                                        <p:strVal val="visible"/>
                                      </p:to>
                                    </p:set>
                                    <p:animEffect transition="in" filter="wipe(down)">
                                      <p:cBhvr>
                                        <p:cTn id="81" dur="5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path" presetSubtype="0" fill="hold" grpId="2" nodeType="clickEffect">
                                  <p:stCondLst>
                                    <p:cond delay="0"/>
                                  </p:stCondLst>
                                  <p:childTnLst>
                                    <p:animMotion origin="layout" path="M 1.94444E-6 0.22546 L 1.94444E-6 0.31667 " pathEditMode="relative" rAng="0" ptsTypes="AA">
                                      <p:cBhvr>
                                        <p:cTn id="85" dur="1500" fill="hold"/>
                                        <p:tgtEl>
                                          <p:spTgt spid="8"/>
                                        </p:tgtEl>
                                        <p:attrNameLst>
                                          <p:attrName>ppt_x</p:attrName>
                                          <p:attrName>ppt_y</p:attrName>
                                        </p:attrNameLst>
                                      </p:cBhvr>
                                      <p:rCtr x="0" y="4560"/>
                                    </p:animMotion>
                                  </p:childTnLst>
                                </p:cTn>
                              </p:par>
                              <p:par>
                                <p:cTn id="86" presetID="10" presetClass="exit" presetSubtype="0" fill="hold" grpId="0" nodeType="withEffect">
                                  <p:stCondLst>
                                    <p:cond delay="0"/>
                                  </p:stCondLst>
                                  <p:childTnLst>
                                    <p:animEffect transition="out" filter="fade">
                                      <p:cBhvr>
                                        <p:cTn id="87" dur="500"/>
                                        <p:tgtEl>
                                          <p:spTgt spid="2"/>
                                        </p:tgtEl>
                                      </p:cBhvr>
                                    </p:animEffect>
                                    <p:set>
                                      <p:cBhvr>
                                        <p:cTn id="88" dur="1" fill="hold">
                                          <p:stCondLst>
                                            <p:cond delay="499"/>
                                          </p:stCondLst>
                                        </p:cTn>
                                        <p:tgtEl>
                                          <p:spTgt spid="2"/>
                                        </p:tgtEl>
                                        <p:attrNameLst>
                                          <p:attrName>style.visibility</p:attrName>
                                        </p:attrNameLst>
                                      </p:cBhvr>
                                      <p:to>
                                        <p:strVal val="hidden"/>
                                      </p:to>
                                    </p:set>
                                  </p:childTnLst>
                                </p:cTn>
                              </p:par>
                              <p:par>
                                <p:cTn id="89" presetID="47" presetClass="exit" presetSubtype="0" fill="hold" grpId="0" nodeType="withEffect">
                                  <p:stCondLst>
                                    <p:cond delay="0"/>
                                  </p:stCondLst>
                                  <p:childTnLst>
                                    <p:animEffect transition="out" filter="fade">
                                      <p:cBhvr>
                                        <p:cTn id="90" dur="500"/>
                                        <p:tgtEl>
                                          <p:spTgt spid="19"/>
                                        </p:tgtEl>
                                      </p:cBhvr>
                                    </p:animEffect>
                                    <p:anim calcmode="lin" valueType="num">
                                      <p:cBhvr>
                                        <p:cTn id="91" dur="500"/>
                                        <p:tgtEl>
                                          <p:spTgt spid="19"/>
                                        </p:tgtEl>
                                        <p:attrNameLst>
                                          <p:attrName>ppt_x</p:attrName>
                                        </p:attrNameLst>
                                      </p:cBhvr>
                                      <p:tavLst>
                                        <p:tav tm="0">
                                          <p:val>
                                            <p:strVal val="ppt_x"/>
                                          </p:val>
                                        </p:tav>
                                        <p:tav tm="100000">
                                          <p:val>
                                            <p:strVal val="ppt_x"/>
                                          </p:val>
                                        </p:tav>
                                      </p:tavLst>
                                    </p:anim>
                                    <p:anim calcmode="lin" valueType="num">
                                      <p:cBhvr>
                                        <p:cTn id="92" dur="500"/>
                                        <p:tgtEl>
                                          <p:spTgt spid="19"/>
                                        </p:tgtEl>
                                        <p:attrNameLst>
                                          <p:attrName>ppt_y</p:attrName>
                                        </p:attrNameLst>
                                      </p:cBhvr>
                                      <p:tavLst>
                                        <p:tav tm="0">
                                          <p:val>
                                            <p:strVal val="ppt_y"/>
                                          </p:val>
                                        </p:tav>
                                        <p:tav tm="100000">
                                          <p:val>
                                            <p:strVal val="ppt_y-.1"/>
                                          </p:val>
                                        </p:tav>
                                      </p:tavLst>
                                    </p:anim>
                                    <p:set>
                                      <p:cBhvr>
                                        <p:cTn id="93" dur="1" fill="hold">
                                          <p:stCondLst>
                                            <p:cond delay="499"/>
                                          </p:stCondLst>
                                        </p:cTn>
                                        <p:tgtEl>
                                          <p:spTgt spid="19"/>
                                        </p:tgtEl>
                                        <p:attrNameLst>
                                          <p:attrName>style.visibility</p:attrName>
                                        </p:attrNameLst>
                                      </p:cBhvr>
                                      <p:to>
                                        <p:strVal val="hidden"/>
                                      </p:to>
                                    </p:set>
                                  </p:childTnLst>
                                </p:cTn>
                              </p:par>
                              <p:par>
                                <p:cTn id="94" presetID="42" presetClass="entr" presetSubtype="0" fill="hold" grpId="1" nodeType="with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500"/>
                                        <p:tgtEl>
                                          <p:spTgt spid="20"/>
                                        </p:tgtEl>
                                      </p:cBhvr>
                                    </p:animEffect>
                                    <p:anim calcmode="lin" valueType="num">
                                      <p:cBhvr>
                                        <p:cTn id="97" dur="500" fill="hold"/>
                                        <p:tgtEl>
                                          <p:spTgt spid="20"/>
                                        </p:tgtEl>
                                        <p:attrNameLst>
                                          <p:attrName>ppt_x</p:attrName>
                                        </p:attrNameLst>
                                      </p:cBhvr>
                                      <p:tavLst>
                                        <p:tav tm="0">
                                          <p:val>
                                            <p:strVal val="#ppt_x"/>
                                          </p:val>
                                        </p:tav>
                                        <p:tav tm="100000">
                                          <p:val>
                                            <p:strVal val="#ppt_x"/>
                                          </p:val>
                                        </p:tav>
                                      </p:tavLst>
                                    </p:anim>
                                    <p:anim calcmode="lin" valueType="num">
                                      <p:cBhvr>
                                        <p:cTn id="98" dur="500" fill="hold"/>
                                        <p:tgtEl>
                                          <p:spTgt spid="20"/>
                                        </p:tgtEl>
                                        <p:attrNameLst>
                                          <p:attrName>ppt_y</p:attrName>
                                        </p:attrNameLst>
                                      </p:cBhvr>
                                      <p:tavLst>
                                        <p:tav tm="0">
                                          <p:val>
                                            <p:strVal val="#ppt_y+.1"/>
                                          </p:val>
                                        </p:tav>
                                        <p:tav tm="100000">
                                          <p:val>
                                            <p:strVal val="#ppt_y"/>
                                          </p:val>
                                        </p:tav>
                                      </p:tavLst>
                                    </p:anim>
                                  </p:childTnLst>
                                </p:cTn>
                              </p:par>
                              <p:par>
                                <p:cTn id="99" presetID="10" presetClass="entr" presetSubtype="0" fill="hold" grpId="0" nodeType="withEffect">
                                  <p:stCondLst>
                                    <p:cond delay="50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500"/>
                                        <p:tgtEl>
                                          <p:spTgt spid="37"/>
                                        </p:tgtEl>
                                      </p:cBhvr>
                                    </p:animEffect>
                                  </p:childTnLst>
                                </p:cTn>
                              </p:par>
                              <p:par>
                                <p:cTn id="102" presetID="47" presetClass="exit" presetSubtype="0" fill="hold" grpId="0" nodeType="withEffect">
                                  <p:stCondLst>
                                    <p:cond delay="500"/>
                                  </p:stCondLst>
                                  <p:childTnLst>
                                    <p:animEffect transition="out" filter="fade">
                                      <p:cBhvr>
                                        <p:cTn id="103" dur="500"/>
                                        <p:tgtEl>
                                          <p:spTgt spid="20"/>
                                        </p:tgtEl>
                                      </p:cBhvr>
                                    </p:animEffect>
                                    <p:anim calcmode="lin" valueType="num">
                                      <p:cBhvr>
                                        <p:cTn id="104" dur="500"/>
                                        <p:tgtEl>
                                          <p:spTgt spid="20"/>
                                        </p:tgtEl>
                                        <p:attrNameLst>
                                          <p:attrName>ppt_x</p:attrName>
                                        </p:attrNameLst>
                                      </p:cBhvr>
                                      <p:tavLst>
                                        <p:tav tm="0">
                                          <p:val>
                                            <p:strVal val="ppt_x"/>
                                          </p:val>
                                        </p:tav>
                                        <p:tav tm="100000">
                                          <p:val>
                                            <p:strVal val="ppt_x"/>
                                          </p:val>
                                        </p:tav>
                                      </p:tavLst>
                                    </p:anim>
                                    <p:anim calcmode="lin" valueType="num">
                                      <p:cBhvr>
                                        <p:cTn id="105" dur="500"/>
                                        <p:tgtEl>
                                          <p:spTgt spid="20"/>
                                        </p:tgtEl>
                                        <p:attrNameLst>
                                          <p:attrName>ppt_y</p:attrName>
                                        </p:attrNameLst>
                                      </p:cBhvr>
                                      <p:tavLst>
                                        <p:tav tm="0">
                                          <p:val>
                                            <p:strVal val="ppt_y"/>
                                          </p:val>
                                        </p:tav>
                                        <p:tav tm="100000">
                                          <p:val>
                                            <p:strVal val="ppt_y-.1"/>
                                          </p:val>
                                        </p:tav>
                                      </p:tavLst>
                                    </p:anim>
                                    <p:set>
                                      <p:cBhvr>
                                        <p:cTn id="106" dur="1" fill="hold">
                                          <p:stCondLst>
                                            <p:cond delay="499"/>
                                          </p:stCondLst>
                                        </p:cTn>
                                        <p:tgtEl>
                                          <p:spTgt spid="20"/>
                                        </p:tgtEl>
                                        <p:attrNameLst>
                                          <p:attrName>style.visibility</p:attrName>
                                        </p:attrNameLst>
                                      </p:cBhvr>
                                      <p:to>
                                        <p:strVal val="hidden"/>
                                      </p:to>
                                    </p:set>
                                  </p:childTnLst>
                                </p:cTn>
                              </p:par>
                              <p:par>
                                <p:cTn id="107" presetID="42" presetClass="entr" presetSubtype="0" fill="hold" grpId="1" nodeType="withEffect">
                                  <p:stCondLst>
                                    <p:cond delay="50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500"/>
                                        <p:tgtEl>
                                          <p:spTgt spid="21"/>
                                        </p:tgtEl>
                                      </p:cBhvr>
                                    </p:animEffect>
                                    <p:anim calcmode="lin" valueType="num">
                                      <p:cBhvr>
                                        <p:cTn id="110" dur="500" fill="hold"/>
                                        <p:tgtEl>
                                          <p:spTgt spid="21"/>
                                        </p:tgtEl>
                                        <p:attrNameLst>
                                          <p:attrName>ppt_x</p:attrName>
                                        </p:attrNameLst>
                                      </p:cBhvr>
                                      <p:tavLst>
                                        <p:tav tm="0">
                                          <p:val>
                                            <p:strVal val="#ppt_x"/>
                                          </p:val>
                                        </p:tav>
                                        <p:tav tm="100000">
                                          <p:val>
                                            <p:strVal val="#ppt_x"/>
                                          </p:val>
                                        </p:tav>
                                      </p:tavLst>
                                    </p:anim>
                                    <p:anim calcmode="lin" valueType="num">
                                      <p:cBhvr>
                                        <p:cTn id="111" dur="500" fill="hold"/>
                                        <p:tgtEl>
                                          <p:spTgt spid="21"/>
                                        </p:tgtEl>
                                        <p:attrNameLst>
                                          <p:attrName>ppt_y</p:attrName>
                                        </p:attrNameLst>
                                      </p:cBhvr>
                                      <p:tavLst>
                                        <p:tav tm="0">
                                          <p:val>
                                            <p:strVal val="#ppt_y+.1"/>
                                          </p:val>
                                        </p:tav>
                                        <p:tav tm="100000">
                                          <p:val>
                                            <p:strVal val="#ppt_y"/>
                                          </p:val>
                                        </p:tav>
                                      </p:tavLst>
                                    </p:anim>
                                  </p:childTnLst>
                                </p:cTn>
                              </p:par>
                              <p:par>
                                <p:cTn id="112" presetID="22" presetClass="exit" presetSubtype="4" fill="hold" nodeType="withEffect">
                                  <p:stCondLst>
                                    <p:cond delay="500"/>
                                  </p:stCondLst>
                                  <p:childTnLst>
                                    <p:animEffect transition="out" filter="wipe(down)">
                                      <p:cBhvr>
                                        <p:cTn id="113" dur="500"/>
                                        <p:tgtEl>
                                          <p:spTgt spid="25"/>
                                        </p:tgtEl>
                                      </p:cBhvr>
                                    </p:animEffect>
                                    <p:set>
                                      <p:cBhvr>
                                        <p:cTn id="114" dur="1" fill="hold">
                                          <p:stCondLst>
                                            <p:cond delay="499"/>
                                          </p:stCondLst>
                                        </p:cTn>
                                        <p:tgtEl>
                                          <p:spTgt spid="25"/>
                                        </p:tgtEl>
                                        <p:attrNameLst>
                                          <p:attrName>style.visibility</p:attrName>
                                        </p:attrNameLst>
                                      </p:cBhvr>
                                      <p:to>
                                        <p:strVal val="hidden"/>
                                      </p:to>
                                    </p:set>
                                  </p:childTnLst>
                                </p:cTn>
                              </p:par>
                              <p:par>
                                <p:cTn id="115" presetID="22" presetClass="entr" presetSubtype="4" fill="hold" nodeType="withEffect">
                                  <p:stCondLst>
                                    <p:cond delay="500"/>
                                  </p:stCondLst>
                                  <p:childTnLst>
                                    <p:set>
                                      <p:cBhvr>
                                        <p:cTn id="116" dur="1" fill="hold">
                                          <p:stCondLst>
                                            <p:cond delay="0"/>
                                          </p:stCondLst>
                                        </p:cTn>
                                        <p:tgtEl>
                                          <p:spTgt spid="1026"/>
                                        </p:tgtEl>
                                        <p:attrNameLst>
                                          <p:attrName>style.visibility</p:attrName>
                                        </p:attrNameLst>
                                      </p:cBhvr>
                                      <p:to>
                                        <p:strVal val="visible"/>
                                      </p:to>
                                    </p:set>
                                    <p:animEffect transition="in" filter="wipe(down)">
                                      <p:cBhvr>
                                        <p:cTn id="117" dur="500"/>
                                        <p:tgtEl>
                                          <p:spTgt spid="1026"/>
                                        </p:tgtEl>
                                      </p:cBhvr>
                                    </p:animEffect>
                                  </p:childTnLst>
                                </p:cTn>
                              </p:par>
                            </p:childTnLst>
                          </p:cTn>
                        </p:par>
                      </p:childTnLst>
                    </p:cTn>
                  </p:par>
                  <p:par>
                    <p:cTn id="118" fill="hold">
                      <p:stCondLst>
                        <p:cond delay="indefinite"/>
                      </p:stCondLst>
                      <p:childTnLst>
                        <p:par>
                          <p:cTn id="119" fill="hold">
                            <p:stCondLst>
                              <p:cond delay="0"/>
                            </p:stCondLst>
                            <p:childTnLst>
                              <p:par>
                                <p:cTn id="120" presetID="42" presetClass="path" presetSubtype="0" accel="50000" decel="50000" fill="hold" grpId="3" nodeType="clickEffect">
                                  <p:stCondLst>
                                    <p:cond delay="0"/>
                                  </p:stCondLst>
                                  <p:childTnLst>
                                    <p:animMotion origin="layout" path="M 1.94444E-6 0.31667 L 1.94444E-6 0.35 " pathEditMode="relative" rAng="0" ptsTypes="AA">
                                      <p:cBhvr>
                                        <p:cTn id="121" dur="2000" fill="hold"/>
                                        <p:tgtEl>
                                          <p:spTgt spid="8"/>
                                        </p:tgtEl>
                                        <p:attrNameLst>
                                          <p:attrName>ppt_x</p:attrName>
                                          <p:attrName>ppt_y</p:attrName>
                                        </p:attrNameLst>
                                      </p:cBhvr>
                                      <p:rCtr x="0" y="1667"/>
                                    </p:animMotion>
                                  </p:childTnLst>
                                </p:cTn>
                              </p:par>
                              <p:par>
                                <p:cTn id="122" presetID="10" presetClass="exit" presetSubtype="0" fill="hold" grpId="1" nodeType="withEffect">
                                  <p:stCondLst>
                                    <p:cond delay="0"/>
                                  </p:stCondLst>
                                  <p:childTnLst>
                                    <p:animEffect transition="out" filter="fade">
                                      <p:cBhvr>
                                        <p:cTn id="123" dur="500"/>
                                        <p:tgtEl>
                                          <p:spTgt spid="37"/>
                                        </p:tgtEl>
                                      </p:cBhvr>
                                    </p:animEffect>
                                    <p:set>
                                      <p:cBhvr>
                                        <p:cTn id="124" dur="1" fill="hold">
                                          <p:stCondLst>
                                            <p:cond delay="499"/>
                                          </p:stCondLst>
                                        </p:cTn>
                                        <p:tgtEl>
                                          <p:spTgt spid="37"/>
                                        </p:tgtEl>
                                        <p:attrNameLst>
                                          <p:attrName>style.visibility</p:attrName>
                                        </p:attrNameLst>
                                      </p:cBhvr>
                                      <p:to>
                                        <p:strVal val="hidden"/>
                                      </p:to>
                                    </p:set>
                                  </p:childTnLst>
                                </p:cTn>
                              </p:par>
                              <p:par>
                                <p:cTn id="125" presetID="47" presetClass="exit" presetSubtype="0" fill="hold" grpId="0" nodeType="withEffect">
                                  <p:stCondLst>
                                    <p:cond delay="0"/>
                                  </p:stCondLst>
                                  <p:childTnLst>
                                    <p:animEffect transition="out" filter="fade">
                                      <p:cBhvr>
                                        <p:cTn id="126" dur="500"/>
                                        <p:tgtEl>
                                          <p:spTgt spid="21"/>
                                        </p:tgtEl>
                                      </p:cBhvr>
                                    </p:animEffect>
                                    <p:anim calcmode="lin" valueType="num">
                                      <p:cBhvr>
                                        <p:cTn id="127" dur="500"/>
                                        <p:tgtEl>
                                          <p:spTgt spid="21"/>
                                        </p:tgtEl>
                                        <p:attrNameLst>
                                          <p:attrName>ppt_x</p:attrName>
                                        </p:attrNameLst>
                                      </p:cBhvr>
                                      <p:tavLst>
                                        <p:tav tm="0">
                                          <p:val>
                                            <p:strVal val="ppt_x"/>
                                          </p:val>
                                        </p:tav>
                                        <p:tav tm="100000">
                                          <p:val>
                                            <p:strVal val="ppt_x"/>
                                          </p:val>
                                        </p:tav>
                                      </p:tavLst>
                                    </p:anim>
                                    <p:anim calcmode="lin" valueType="num">
                                      <p:cBhvr>
                                        <p:cTn id="128" dur="500"/>
                                        <p:tgtEl>
                                          <p:spTgt spid="21"/>
                                        </p:tgtEl>
                                        <p:attrNameLst>
                                          <p:attrName>ppt_y</p:attrName>
                                        </p:attrNameLst>
                                      </p:cBhvr>
                                      <p:tavLst>
                                        <p:tav tm="0">
                                          <p:val>
                                            <p:strVal val="ppt_y"/>
                                          </p:val>
                                        </p:tav>
                                        <p:tav tm="100000">
                                          <p:val>
                                            <p:strVal val="ppt_y-.1"/>
                                          </p:val>
                                        </p:tav>
                                      </p:tavLst>
                                    </p:anim>
                                    <p:set>
                                      <p:cBhvr>
                                        <p:cTn id="129" dur="1" fill="hold">
                                          <p:stCondLst>
                                            <p:cond delay="499"/>
                                          </p:stCondLst>
                                        </p:cTn>
                                        <p:tgtEl>
                                          <p:spTgt spid="21"/>
                                        </p:tgtEl>
                                        <p:attrNameLst>
                                          <p:attrName>style.visibility</p:attrName>
                                        </p:attrNameLst>
                                      </p:cBhvr>
                                      <p:to>
                                        <p:strVal val="hidden"/>
                                      </p:to>
                                    </p:set>
                                  </p:childTnLst>
                                </p:cTn>
                              </p:par>
                              <p:par>
                                <p:cTn id="130" presetID="42" presetClass="entr" presetSubtype="0" fill="hold" grpId="0" nodeType="withEffect">
                                  <p:stCondLst>
                                    <p:cond delay="0"/>
                                  </p:stCondLst>
                                  <p:childTnLst>
                                    <p:set>
                                      <p:cBhvr>
                                        <p:cTn id="131" dur="1" fill="hold">
                                          <p:stCondLst>
                                            <p:cond delay="0"/>
                                          </p:stCondLst>
                                        </p:cTn>
                                        <p:tgtEl>
                                          <p:spTgt spid="22"/>
                                        </p:tgtEl>
                                        <p:attrNameLst>
                                          <p:attrName>style.visibility</p:attrName>
                                        </p:attrNameLst>
                                      </p:cBhvr>
                                      <p:to>
                                        <p:strVal val="visible"/>
                                      </p:to>
                                    </p:set>
                                    <p:animEffect transition="in" filter="fade">
                                      <p:cBhvr>
                                        <p:cTn id="132" dur="500"/>
                                        <p:tgtEl>
                                          <p:spTgt spid="22"/>
                                        </p:tgtEl>
                                      </p:cBhvr>
                                    </p:animEffect>
                                    <p:anim calcmode="lin" valueType="num">
                                      <p:cBhvr>
                                        <p:cTn id="133" dur="500" fill="hold"/>
                                        <p:tgtEl>
                                          <p:spTgt spid="22"/>
                                        </p:tgtEl>
                                        <p:attrNameLst>
                                          <p:attrName>ppt_x</p:attrName>
                                        </p:attrNameLst>
                                      </p:cBhvr>
                                      <p:tavLst>
                                        <p:tav tm="0">
                                          <p:val>
                                            <p:strVal val="#ppt_x"/>
                                          </p:val>
                                        </p:tav>
                                        <p:tav tm="100000">
                                          <p:val>
                                            <p:strVal val="#ppt_x"/>
                                          </p:val>
                                        </p:tav>
                                      </p:tavLst>
                                    </p:anim>
                                    <p:anim calcmode="lin" valueType="num">
                                      <p:cBhvr>
                                        <p:cTn id="134" dur="500" fill="hold"/>
                                        <p:tgtEl>
                                          <p:spTgt spid="22"/>
                                        </p:tgtEl>
                                        <p:attrNameLst>
                                          <p:attrName>ppt_y</p:attrName>
                                        </p:attrNameLst>
                                      </p:cBhvr>
                                      <p:tavLst>
                                        <p:tav tm="0">
                                          <p:val>
                                            <p:strVal val="#ppt_y+.1"/>
                                          </p:val>
                                        </p:tav>
                                        <p:tav tm="100000">
                                          <p:val>
                                            <p:strVal val="#ppt_y"/>
                                          </p:val>
                                        </p:tav>
                                      </p:tavLst>
                                    </p:anim>
                                  </p:childTnLst>
                                </p:cTn>
                              </p:par>
                              <p:par>
                                <p:cTn id="135" presetID="22" presetClass="exit" presetSubtype="4" fill="hold" nodeType="withEffect">
                                  <p:stCondLst>
                                    <p:cond delay="0"/>
                                  </p:stCondLst>
                                  <p:childTnLst>
                                    <p:animEffect transition="out" filter="wipe(down)">
                                      <p:cBhvr>
                                        <p:cTn id="136" dur="500"/>
                                        <p:tgtEl>
                                          <p:spTgt spid="1026"/>
                                        </p:tgtEl>
                                      </p:cBhvr>
                                    </p:animEffect>
                                    <p:set>
                                      <p:cBhvr>
                                        <p:cTn id="137" dur="1" fill="hold">
                                          <p:stCondLst>
                                            <p:cond delay="499"/>
                                          </p:stCondLst>
                                        </p:cTn>
                                        <p:tgtEl>
                                          <p:spTgt spid="1026"/>
                                        </p:tgtEl>
                                        <p:attrNameLst>
                                          <p:attrName>style.visibility</p:attrName>
                                        </p:attrNameLst>
                                      </p:cBhvr>
                                      <p:to>
                                        <p:strVal val="hidden"/>
                                      </p:to>
                                    </p:set>
                                  </p:childTnLst>
                                </p:cTn>
                              </p:par>
                              <p:par>
                                <p:cTn id="138" presetID="22" presetClass="entr" presetSubtype="4" fill="hold" nodeType="withEffect">
                                  <p:stCondLst>
                                    <p:cond delay="0"/>
                                  </p:stCondLst>
                                  <p:childTnLst>
                                    <p:set>
                                      <p:cBhvr>
                                        <p:cTn id="139" dur="1" fill="hold">
                                          <p:stCondLst>
                                            <p:cond delay="0"/>
                                          </p:stCondLst>
                                        </p:cTn>
                                        <p:tgtEl>
                                          <p:spTgt spid="1027"/>
                                        </p:tgtEl>
                                        <p:attrNameLst>
                                          <p:attrName>style.visibility</p:attrName>
                                        </p:attrNameLst>
                                      </p:cBhvr>
                                      <p:to>
                                        <p:strVal val="visible"/>
                                      </p:to>
                                    </p:set>
                                    <p:animEffect transition="in" filter="wipe(down)">
                                      <p:cBhvr>
                                        <p:cTn id="140" dur="500"/>
                                        <p:tgtEl>
                                          <p:spTgt spid="1027"/>
                                        </p:tgtEl>
                                      </p:cBhvr>
                                    </p:animEffect>
                                  </p:childTnLst>
                                </p:cTn>
                              </p:par>
                              <p:par>
                                <p:cTn id="141" presetID="10" presetClass="entr" presetSubtype="0" fill="hold" grpId="0" nodeType="withEffect">
                                  <p:stCondLst>
                                    <p:cond delay="500"/>
                                  </p:stCondLst>
                                  <p:childTnLst>
                                    <p:set>
                                      <p:cBhvr>
                                        <p:cTn id="142" dur="1" fill="hold">
                                          <p:stCondLst>
                                            <p:cond delay="0"/>
                                          </p:stCondLst>
                                        </p:cTn>
                                        <p:tgtEl>
                                          <p:spTgt spid="38"/>
                                        </p:tgtEl>
                                        <p:attrNameLst>
                                          <p:attrName>style.visibility</p:attrName>
                                        </p:attrNameLst>
                                      </p:cBhvr>
                                      <p:to>
                                        <p:strVal val="visible"/>
                                      </p:to>
                                    </p:set>
                                    <p:animEffect transition="in" filter="fade">
                                      <p:cBhvr>
                                        <p:cTn id="14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8" grpId="1" animBg="1"/>
      <p:bldP spid="8" grpId="2" animBg="1"/>
      <p:bldP spid="8" grpId="3" animBg="1"/>
      <p:bldP spid="13" grpId="0"/>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37" grpId="0"/>
      <p:bldP spid="37" grpId="1"/>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9"/>
            <a:ext cx="8229600" cy="509207"/>
          </a:xfrm>
        </p:spPr>
        <p:txBody>
          <a:bodyPr>
            <a:normAutofit fontScale="90000"/>
          </a:bodyPr>
          <a:lstStyle/>
          <a:p>
            <a:r>
              <a:rPr lang="en-US" dirty="0">
                <a:latin typeface="Arial" panose="020B0604020202020204" pitchFamily="34" charset="0"/>
                <a:cs typeface="Arial" panose="020B0604020202020204" pitchFamily="34" charset="0"/>
              </a:rPr>
              <a:t>Decomposers are made of cells</a:t>
            </a:r>
          </a:p>
        </p:txBody>
      </p:sp>
      <p:sp>
        <p:nvSpPr>
          <p:cNvPr id="4" name="Slide Number Placeholder 3"/>
          <p:cNvSpPr>
            <a:spLocks noGrp="1"/>
          </p:cNvSpPr>
          <p:nvPr>
            <p:ph type="sldNum" sz="quarter" idx="12"/>
          </p:nvPr>
        </p:nvSpPr>
        <p:spPr/>
        <p:txBody>
          <a:bodyPr/>
          <a:lstStyle/>
          <a:p>
            <a:fld id="{D3A1C050-F6FE-0E43-A9D0-F8EEADE3D1E4}" type="slidenum">
              <a:rPr lang="en-US" smtClean="0">
                <a:latin typeface="Arial" panose="020B0604020202020204" pitchFamily="34" charset="0"/>
                <a:cs typeface="Arial" panose="020B0604020202020204" pitchFamily="34" charset="0"/>
              </a:rPr>
              <a:pPr/>
              <a:t>7</a:t>
            </a:fld>
            <a:endParaRPr lang="en-US">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nvGraphicFramePr>
        <p:xfrm>
          <a:off x="645398" y="966407"/>
          <a:ext cx="3177572" cy="5268985"/>
        </p:xfrm>
        <a:graphic>
          <a:graphicData uri="http://schemas.openxmlformats.org/drawingml/2006/table">
            <a:tbl>
              <a:tblPr firstRow="1" bandRow="1">
                <a:tableStyleId>{5C22544A-7EE6-4342-B048-85BDC9FD1C3A}</a:tableStyleId>
              </a:tblPr>
              <a:tblGrid>
                <a:gridCol w="1183402">
                  <a:extLst>
                    <a:ext uri="{9D8B030D-6E8A-4147-A177-3AD203B41FA5}">
                      <a16:colId xmlns:a16="http://schemas.microsoft.com/office/drawing/2014/main" val="20000"/>
                    </a:ext>
                  </a:extLst>
                </a:gridCol>
                <a:gridCol w="797668">
                  <a:extLst>
                    <a:ext uri="{9D8B030D-6E8A-4147-A177-3AD203B41FA5}">
                      <a16:colId xmlns:a16="http://schemas.microsoft.com/office/drawing/2014/main" val="20001"/>
                    </a:ext>
                  </a:extLst>
                </a:gridCol>
                <a:gridCol w="1196502">
                  <a:extLst>
                    <a:ext uri="{9D8B030D-6E8A-4147-A177-3AD203B41FA5}">
                      <a16:colId xmlns:a16="http://schemas.microsoft.com/office/drawing/2014/main" val="20002"/>
                    </a:ext>
                  </a:extLst>
                </a:gridCol>
              </a:tblGrid>
              <a:tr h="729438">
                <a:tc>
                  <a:txBody>
                    <a:bodyPr/>
                    <a:lstStyle/>
                    <a:p>
                      <a:pPr algn="ctr"/>
                      <a:r>
                        <a:rPr lang="en-US" spc="-100" baseline="0" dirty="0">
                          <a:solidFill>
                            <a:srgbClr val="002060"/>
                          </a:solidFill>
                        </a:rPr>
                        <a:t>Benchmark Scale</a:t>
                      </a:r>
                    </a:p>
                  </a:txBody>
                  <a:tcPr anchor="ctr">
                    <a:solidFill>
                      <a:schemeClr val="bg1">
                        <a:lumMod val="75000"/>
                      </a:schemeClr>
                    </a:solidFill>
                  </a:tcPr>
                </a:tc>
                <a:tc>
                  <a:txBody>
                    <a:bodyPr/>
                    <a:lstStyle/>
                    <a:p>
                      <a:pPr algn="ctr"/>
                      <a:r>
                        <a:rPr lang="en-US" spc="-100" baseline="0" dirty="0">
                          <a:solidFill>
                            <a:srgbClr val="002060"/>
                          </a:solidFill>
                        </a:rPr>
                        <a:t>Power of Ten</a:t>
                      </a:r>
                    </a:p>
                  </a:txBody>
                  <a:tcPr anchor="ctr">
                    <a:solidFill>
                      <a:schemeClr val="bg1">
                        <a:lumMod val="75000"/>
                      </a:schemeClr>
                    </a:solidFill>
                  </a:tcPr>
                </a:tc>
                <a:tc>
                  <a:txBody>
                    <a:bodyPr/>
                    <a:lstStyle/>
                    <a:p>
                      <a:pPr algn="ctr"/>
                      <a:r>
                        <a:rPr lang="en-US" spc="-100" baseline="0" dirty="0">
                          <a:solidFill>
                            <a:srgbClr val="002060"/>
                          </a:solidFill>
                        </a:rPr>
                        <a:t>Decimal Style</a:t>
                      </a:r>
                    </a:p>
                  </a:txBody>
                  <a:tcPr anchor="ctr">
                    <a:solidFill>
                      <a:schemeClr val="bg1">
                        <a:lumMod val="75000"/>
                      </a:schemeClr>
                    </a:solidFill>
                  </a:tcPr>
                </a:tc>
                <a:extLst>
                  <a:ext uri="{0D108BD9-81ED-4DB2-BD59-A6C34878D82A}">
                    <a16:rowId xmlns:a16="http://schemas.microsoft.com/office/drawing/2014/main" val="10000"/>
                  </a:ext>
                </a:extLst>
              </a:tr>
              <a:tr h="1036913">
                <a:tc>
                  <a:txBody>
                    <a:bodyPr/>
                    <a:lstStyle/>
                    <a:p>
                      <a:pPr algn="ctr"/>
                      <a:r>
                        <a:rPr lang="en-US" sz="1600" spc="-100" baseline="0" dirty="0"/>
                        <a:t>Large scale</a:t>
                      </a:r>
                    </a:p>
                  </a:txBody>
                  <a:tcPr anchor="ctr">
                    <a:solidFill>
                      <a:srgbClr val="FFFF00"/>
                    </a:solidFill>
                  </a:tcPr>
                </a:tc>
                <a:tc>
                  <a:txBody>
                    <a:bodyPr/>
                    <a:lstStyle/>
                    <a:p>
                      <a:pPr algn="ctr"/>
                      <a:r>
                        <a:rPr lang="en-US" sz="1600" spc="-100" baseline="0" dirty="0"/>
                        <a:t>Larger</a:t>
                      </a:r>
                      <a:br>
                        <a:rPr lang="en-US" sz="1600" spc="-100" baseline="0" dirty="0"/>
                      </a:br>
                      <a:r>
                        <a:rPr lang="en-US" sz="1600" spc="-100" baseline="0" dirty="0"/>
                        <a:t>10</a:t>
                      </a:r>
                      <a:r>
                        <a:rPr lang="en-US" sz="1600" spc="-100" baseline="30000" dirty="0"/>
                        <a:t>5</a:t>
                      </a:r>
                      <a:br>
                        <a:rPr lang="en-US" sz="1600" spc="-100" baseline="0" dirty="0"/>
                      </a:br>
                      <a:r>
                        <a:rPr lang="en-US" sz="1600" spc="-100" baseline="0" dirty="0"/>
                        <a:t>10</a:t>
                      </a:r>
                      <a:r>
                        <a:rPr lang="en-US" sz="1600" spc="-100" baseline="30000" dirty="0"/>
                        <a:t>4</a:t>
                      </a:r>
                      <a:br>
                        <a:rPr lang="en-US" sz="1600" spc="-100" baseline="0" dirty="0"/>
                      </a:br>
                      <a:r>
                        <a:rPr lang="en-US" sz="1600" spc="-100" baseline="0" dirty="0"/>
                        <a:t>10</a:t>
                      </a:r>
                      <a:r>
                        <a:rPr lang="en-US" sz="1600" strike="noStrike" spc="-100" baseline="30000" dirty="0"/>
                        <a:t>3</a:t>
                      </a:r>
                    </a:p>
                  </a:txBody>
                  <a:tcPr>
                    <a:solidFill>
                      <a:srgbClr val="FFFF00"/>
                    </a:solidFill>
                  </a:tcPr>
                </a:tc>
                <a:tc>
                  <a:txBody>
                    <a:bodyPr/>
                    <a:lstStyle/>
                    <a:p>
                      <a:r>
                        <a:rPr lang="en-US" sz="1600" spc="-100" baseline="0" dirty="0"/>
                        <a:t>Larger</a:t>
                      </a:r>
                      <a:br>
                        <a:rPr lang="en-US" sz="1600" spc="-100" baseline="0" dirty="0"/>
                      </a:br>
                      <a:r>
                        <a:rPr lang="en-US" sz="1600" spc="-100" baseline="0" dirty="0"/>
                        <a:t>100,000</a:t>
                      </a:r>
                      <a:br>
                        <a:rPr lang="en-US" sz="1600" spc="-100" baseline="0" dirty="0"/>
                      </a:br>
                      <a:r>
                        <a:rPr lang="en-US" sz="1600" spc="-100" baseline="0" dirty="0"/>
                        <a:t>10,000</a:t>
                      </a:r>
                      <a:br>
                        <a:rPr lang="en-US" sz="1600" spc="-100" baseline="0" dirty="0"/>
                      </a:br>
                      <a:r>
                        <a:rPr lang="en-US" sz="1600" spc="-100" baseline="0" dirty="0"/>
                        <a:t>1,000</a:t>
                      </a:r>
                    </a:p>
                  </a:txBody>
                  <a:tcPr>
                    <a:solidFill>
                      <a:srgbClr val="FFFF00"/>
                    </a:solidFill>
                  </a:tcPr>
                </a:tc>
                <a:extLst>
                  <a:ext uri="{0D108BD9-81ED-4DB2-BD59-A6C34878D82A}">
                    <a16:rowId xmlns:a16="http://schemas.microsoft.com/office/drawing/2014/main" val="10001"/>
                  </a:ext>
                </a:extLst>
              </a:tr>
              <a:tr h="1095307">
                <a:tc>
                  <a:txBody>
                    <a:bodyPr/>
                    <a:lstStyle/>
                    <a:p>
                      <a:pPr algn="ctr"/>
                      <a:r>
                        <a:rPr lang="en-US" sz="1600" spc="-100" baseline="0" dirty="0"/>
                        <a:t>Macroscopic</a:t>
                      </a:r>
                    </a:p>
                  </a:txBody>
                  <a:tcPr anchor="ctr">
                    <a:solidFill>
                      <a:srgbClr val="92D050"/>
                    </a:solidFill>
                  </a:tcPr>
                </a:tc>
                <a:tc>
                  <a:txBody>
                    <a:bodyPr/>
                    <a:lstStyle/>
                    <a:p>
                      <a:pPr algn="ctr"/>
                      <a:r>
                        <a:rPr lang="en-US" sz="1600" spc="-100" baseline="0" dirty="0"/>
                        <a:t>10</a:t>
                      </a:r>
                      <a:r>
                        <a:rPr lang="en-US" sz="1600" spc="-100" baseline="30000" dirty="0"/>
                        <a:t>2</a:t>
                      </a:r>
                      <a:br>
                        <a:rPr lang="en-US" sz="1600" spc="-100" baseline="30000" dirty="0"/>
                      </a:br>
                      <a:r>
                        <a:rPr lang="en-US" sz="1600" spc="-100" baseline="0" dirty="0"/>
                        <a:t>10</a:t>
                      </a:r>
                      <a:r>
                        <a:rPr lang="en-US" sz="1600" spc="-100" baseline="30000" dirty="0"/>
                        <a:t>1</a:t>
                      </a:r>
                      <a:br>
                        <a:rPr lang="en-US" sz="1600" spc="-100" baseline="30000" dirty="0"/>
                      </a:br>
                      <a:r>
                        <a:rPr lang="en-US" sz="1600" spc="-100" baseline="0" dirty="0"/>
                        <a:t>10</a:t>
                      </a:r>
                      <a:r>
                        <a:rPr lang="en-US" sz="1600" spc="-100" baseline="30000" dirty="0"/>
                        <a:t>0</a:t>
                      </a:r>
                      <a:br>
                        <a:rPr lang="en-US" sz="1600" spc="-100" baseline="30000" dirty="0"/>
                      </a:br>
                      <a:r>
                        <a:rPr lang="en-US" sz="1600" spc="-100" baseline="0" dirty="0"/>
                        <a:t>10</a:t>
                      </a:r>
                      <a:r>
                        <a:rPr lang="en-US" sz="1600" spc="-100" baseline="30000" dirty="0"/>
                        <a:t>-1</a:t>
                      </a:r>
                      <a:br>
                        <a:rPr lang="en-US" sz="1600" spc="-100" baseline="30000" dirty="0"/>
                      </a:br>
                      <a:r>
                        <a:rPr lang="en-US" sz="1600" spc="-100" baseline="0" dirty="0"/>
                        <a:t>10</a:t>
                      </a:r>
                      <a:r>
                        <a:rPr lang="en-US" sz="1600" spc="-100" baseline="30000" dirty="0"/>
                        <a:t>-2</a:t>
                      </a:r>
                      <a:br>
                        <a:rPr lang="en-US" sz="1600" spc="-100" baseline="30000" dirty="0"/>
                      </a:br>
                      <a:r>
                        <a:rPr lang="en-US" sz="1600" spc="-100" baseline="0" dirty="0"/>
                        <a:t>10</a:t>
                      </a:r>
                      <a:r>
                        <a:rPr lang="en-US" sz="1600" spc="-100" baseline="30000" dirty="0"/>
                        <a:t>-3</a:t>
                      </a:r>
                    </a:p>
                  </a:txBody>
                  <a:tcPr>
                    <a:solidFill>
                      <a:srgbClr val="92D050"/>
                    </a:solidFill>
                  </a:tcPr>
                </a:tc>
                <a:tc>
                  <a:txBody>
                    <a:bodyPr/>
                    <a:lstStyle/>
                    <a:p>
                      <a:r>
                        <a:rPr lang="en-US" sz="1600" spc="-100" baseline="0" dirty="0"/>
                        <a:t>100</a:t>
                      </a:r>
                      <a:br>
                        <a:rPr lang="en-US" sz="1600" spc="-100" baseline="0" dirty="0"/>
                      </a:br>
                      <a:r>
                        <a:rPr lang="en-US" sz="1600" spc="-100" baseline="0" dirty="0"/>
                        <a:t>10</a:t>
                      </a:r>
                      <a:br>
                        <a:rPr lang="en-US" sz="1600" spc="-100" baseline="0" dirty="0"/>
                      </a:br>
                      <a:r>
                        <a:rPr lang="en-US" sz="1600" spc="-100" baseline="0" dirty="0"/>
                        <a:t>1 meter</a:t>
                      </a:r>
                      <a:br>
                        <a:rPr lang="en-US" sz="1600" spc="-100" baseline="0" dirty="0"/>
                      </a:br>
                      <a:r>
                        <a:rPr lang="en-US" sz="1600" spc="-100" baseline="0" dirty="0"/>
                        <a:t>0.1</a:t>
                      </a:r>
                      <a:br>
                        <a:rPr lang="en-US" sz="1600" spc="-100" baseline="0" dirty="0"/>
                      </a:br>
                      <a:r>
                        <a:rPr lang="en-US" sz="1600" spc="-100" baseline="0" dirty="0"/>
                        <a:t>0.01</a:t>
                      </a:r>
                      <a:br>
                        <a:rPr lang="en-US" sz="1600" spc="-100" baseline="0" dirty="0"/>
                      </a:br>
                      <a:r>
                        <a:rPr lang="en-US" sz="1600" spc="-100" baseline="0" dirty="0"/>
                        <a:t>0.001</a:t>
                      </a:r>
                    </a:p>
                  </a:txBody>
                  <a:tcPr>
                    <a:solidFill>
                      <a:srgbClr val="92D050"/>
                    </a:solidFill>
                  </a:tcPr>
                </a:tc>
                <a:extLst>
                  <a:ext uri="{0D108BD9-81ED-4DB2-BD59-A6C34878D82A}">
                    <a16:rowId xmlns:a16="http://schemas.microsoft.com/office/drawing/2014/main" val="10002"/>
                  </a:ext>
                </a:extLst>
              </a:tr>
              <a:tr h="1095307">
                <a:tc>
                  <a:txBody>
                    <a:bodyPr/>
                    <a:lstStyle/>
                    <a:p>
                      <a:pPr algn="ctr"/>
                      <a:r>
                        <a:rPr lang="en-US" sz="1600" spc="-100" baseline="0" dirty="0"/>
                        <a:t>Microscopic</a:t>
                      </a:r>
                    </a:p>
                  </a:txBody>
                  <a:tcPr anchor="ctr">
                    <a:solidFill>
                      <a:srgbClr val="00B050"/>
                    </a:solidFill>
                  </a:tcPr>
                </a:tc>
                <a:tc>
                  <a:txBody>
                    <a:bodyPr/>
                    <a:lstStyle/>
                    <a:p>
                      <a:pPr algn="ctr"/>
                      <a:r>
                        <a:rPr lang="en-US" sz="1600" spc="-100" baseline="0" dirty="0"/>
                        <a:t>10</a:t>
                      </a:r>
                      <a:r>
                        <a:rPr lang="en-US" sz="1600" spc="-100" baseline="30000" dirty="0"/>
                        <a:t>-4</a:t>
                      </a:r>
                      <a:br>
                        <a:rPr lang="en-US" sz="1600" spc="-100" baseline="0" dirty="0"/>
                      </a:br>
                      <a:r>
                        <a:rPr lang="en-US" sz="1600" spc="-100" baseline="0" dirty="0"/>
                        <a:t>10</a:t>
                      </a:r>
                      <a:r>
                        <a:rPr lang="en-US" sz="1600" spc="-100" baseline="30000" dirty="0"/>
                        <a:t>-5</a:t>
                      </a:r>
                      <a:br>
                        <a:rPr lang="en-US" sz="1600" spc="-100" baseline="0" dirty="0"/>
                      </a:br>
                      <a:r>
                        <a:rPr lang="en-US" sz="1600" spc="-100" baseline="0" dirty="0"/>
                        <a:t>10</a:t>
                      </a:r>
                      <a:r>
                        <a:rPr lang="en-US" sz="1600" spc="-100" baseline="30000" dirty="0"/>
                        <a:t>-6</a:t>
                      </a:r>
                      <a:br>
                        <a:rPr lang="en-US" sz="1600" spc="-100" baseline="0" dirty="0"/>
                      </a:br>
                      <a:r>
                        <a:rPr lang="en-US" sz="1600" spc="-100" baseline="0" dirty="0"/>
                        <a:t>10</a:t>
                      </a:r>
                      <a:r>
                        <a:rPr lang="en-US" sz="1600" spc="-100" baseline="30000" dirty="0"/>
                        <a:t>-7</a:t>
                      </a:r>
                    </a:p>
                  </a:txBody>
                  <a:tcPr>
                    <a:solidFill>
                      <a:srgbClr val="00B050"/>
                    </a:solidFill>
                  </a:tcPr>
                </a:tc>
                <a:tc>
                  <a:txBody>
                    <a:bodyPr/>
                    <a:lstStyle/>
                    <a:p>
                      <a:r>
                        <a:rPr lang="en-US" sz="1600" spc="-100" baseline="0" dirty="0"/>
                        <a:t>0.0 001</a:t>
                      </a:r>
                      <a:br>
                        <a:rPr lang="en-US" sz="1600" spc="-100" baseline="0" dirty="0"/>
                      </a:br>
                      <a:r>
                        <a:rPr lang="en-US" sz="1600" spc="-100" baseline="0" dirty="0"/>
                        <a:t>0.00 001</a:t>
                      </a:r>
                      <a:br>
                        <a:rPr lang="en-US" sz="1600" spc="-100" baseline="0" dirty="0"/>
                      </a:br>
                      <a:r>
                        <a:rPr lang="en-US" sz="1600" spc="-100" baseline="0" dirty="0"/>
                        <a:t>0.000 001</a:t>
                      </a:r>
                      <a:br>
                        <a:rPr lang="en-US" sz="1600" spc="-100" baseline="0" dirty="0"/>
                      </a:br>
                      <a:r>
                        <a:rPr lang="en-US" sz="1600" spc="-100" baseline="0" dirty="0"/>
                        <a:t>0.0 000 001</a:t>
                      </a:r>
                    </a:p>
                  </a:txBody>
                  <a:tcPr>
                    <a:solidFill>
                      <a:srgbClr val="00B050"/>
                    </a:solidFill>
                  </a:tcPr>
                </a:tc>
                <a:extLst>
                  <a:ext uri="{0D108BD9-81ED-4DB2-BD59-A6C34878D82A}">
                    <a16:rowId xmlns:a16="http://schemas.microsoft.com/office/drawing/2014/main" val="10003"/>
                  </a:ext>
                </a:extLst>
              </a:tr>
              <a:tr h="797723">
                <a:tc>
                  <a:txBody>
                    <a:bodyPr/>
                    <a:lstStyle/>
                    <a:p>
                      <a:pPr algn="ctr"/>
                      <a:r>
                        <a:rPr lang="en-US" sz="1600" spc="-100" baseline="0" dirty="0"/>
                        <a:t>Atomic-molecular</a:t>
                      </a:r>
                    </a:p>
                  </a:txBody>
                  <a:tcPr anchor="ctr">
                    <a:solidFill>
                      <a:srgbClr val="00B0F0"/>
                    </a:solidFill>
                  </a:tcPr>
                </a:tc>
                <a:tc>
                  <a:txBody>
                    <a:bodyPr/>
                    <a:lstStyle/>
                    <a:p>
                      <a:pPr algn="ctr"/>
                      <a:r>
                        <a:rPr lang="en-US" sz="1600" spc="-100" baseline="0" dirty="0"/>
                        <a:t>10</a:t>
                      </a:r>
                      <a:r>
                        <a:rPr lang="en-US" sz="1600" spc="-100" baseline="30000" dirty="0"/>
                        <a:t>-8</a:t>
                      </a:r>
                      <a:br>
                        <a:rPr lang="en-US" sz="1600" spc="-100" baseline="30000" dirty="0"/>
                      </a:br>
                      <a:r>
                        <a:rPr lang="en-US" sz="1600" spc="-100" baseline="0" dirty="0"/>
                        <a:t>10</a:t>
                      </a:r>
                      <a:r>
                        <a:rPr lang="en-US" sz="1600" spc="-100" baseline="30000" dirty="0"/>
                        <a:t>-9</a:t>
                      </a:r>
                      <a:br>
                        <a:rPr lang="en-US" sz="1600" spc="-100" baseline="30000" dirty="0"/>
                      </a:br>
                      <a:r>
                        <a:rPr lang="en-US" sz="1600" spc="-100" baseline="0" dirty="0"/>
                        <a:t>Smaller</a:t>
                      </a:r>
                    </a:p>
                  </a:txBody>
                  <a:tcPr>
                    <a:solidFill>
                      <a:srgbClr val="00B0F0"/>
                    </a:solidFill>
                  </a:tcPr>
                </a:tc>
                <a:tc>
                  <a:txBody>
                    <a:bodyPr/>
                    <a:lstStyle/>
                    <a:p>
                      <a:r>
                        <a:rPr lang="en-US" sz="1600" spc="-100" baseline="0" dirty="0"/>
                        <a:t>0.00 000 001</a:t>
                      </a:r>
                      <a:br>
                        <a:rPr lang="en-US" sz="1600" spc="-100" baseline="0" dirty="0"/>
                      </a:br>
                      <a:r>
                        <a:rPr lang="en-US" sz="1600" spc="-100" baseline="0" dirty="0"/>
                        <a:t>0.000 000 001</a:t>
                      </a:r>
                      <a:br>
                        <a:rPr lang="en-US" sz="1600" spc="-100" baseline="0" dirty="0"/>
                      </a:br>
                      <a:r>
                        <a:rPr lang="en-US" sz="1600" spc="-100" baseline="0" dirty="0"/>
                        <a:t>Smaller</a:t>
                      </a:r>
                    </a:p>
                  </a:txBody>
                  <a:tcPr>
                    <a:solidFill>
                      <a:srgbClr val="00B0F0"/>
                    </a:solidFill>
                  </a:tcPr>
                </a:tc>
                <a:extLst>
                  <a:ext uri="{0D108BD9-81ED-4DB2-BD59-A6C34878D82A}">
                    <a16:rowId xmlns:a16="http://schemas.microsoft.com/office/drawing/2014/main" val="10004"/>
                  </a:ext>
                </a:extLst>
              </a:tr>
            </a:tbl>
          </a:graphicData>
        </a:graphic>
      </p:graphicFrame>
      <p:sp>
        <p:nvSpPr>
          <p:cNvPr id="8" name="AutoShape 15"/>
          <p:cNvSpPr>
            <a:spLocks noChangeArrowheads="1"/>
          </p:cNvSpPr>
          <p:nvPr/>
        </p:nvSpPr>
        <p:spPr bwMode="auto">
          <a:xfrm flipH="1">
            <a:off x="1713520" y="3542397"/>
            <a:ext cx="247653" cy="226796"/>
          </a:xfrm>
          <a:prstGeom prst="leftArrow">
            <a:avLst>
              <a:gd name="adj1" fmla="val 50000"/>
              <a:gd name="adj2" fmla="val 37500"/>
            </a:avLst>
          </a:prstGeom>
          <a:solidFill>
            <a:srgbClr val="C00000"/>
          </a:solidFill>
          <a:ln>
            <a:noFill/>
          </a:ln>
        </p:spPr>
        <p:txBody>
          <a:bodyPr wrap="none" anchor="ctr"/>
          <a:lstStyle/>
          <a:p>
            <a:endParaRPr lang="en-US">
              <a:latin typeface="Arial" panose="020B0604020202020204" pitchFamily="34" charset="0"/>
              <a:cs typeface="Arial" panose="020B0604020202020204" pitchFamily="34" charset="0"/>
            </a:endParaRPr>
          </a:p>
        </p:txBody>
      </p:sp>
      <p:sp>
        <p:nvSpPr>
          <p:cNvPr id="10" name="Rectangle 9"/>
          <p:cNvSpPr/>
          <p:nvPr/>
        </p:nvSpPr>
        <p:spPr>
          <a:xfrm>
            <a:off x="4227139" y="5791797"/>
            <a:ext cx="4152900" cy="400050"/>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1"/>
          <p:cNvSpPr txBox="1">
            <a:spLocks noChangeArrowheads="1"/>
          </p:cNvSpPr>
          <p:nvPr/>
        </p:nvSpPr>
        <p:spPr bwMode="auto">
          <a:xfrm>
            <a:off x="4228120" y="5790652"/>
            <a:ext cx="4152900" cy="40005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-1</a:t>
            </a:r>
            <a:r>
              <a:rPr lang="en-US" altLang="zh-CN" sz="2000" b="1" spc="-100" dirty="0">
                <a:latin typeface="Arial" panose="020B0604020202020204" pitchFamily="34" charset="0"/>
                <a:cs typeface="Arial" panose="020B0604020202020204" pitchFamily="34" charset="0"/>
              </a:rPr>
              <a:t> meters = 0.1 meters </a:t>
            </a:r>
          </a:p>
        </p:txBody>
      </p:sp>
      <p:sp>
        <p:nvSpPr>
          <p:cNvPr id="15" name="-2"/>
          <p:cNvSpPr txBox="1">
            <a:spLocks noChangeArrowheads="1"/>
          </p:cNvSpPr>
          <p:nvPr/>
        </p:nvSpPr>
        <p:spPr bwMode="auto">
          <a:xfrm>
            <a:off x="4227135" y="5790652"/>
            <a:ext cx="4152900" cy="40005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-2</a:t>
            </a:r>
            <a:r>
              <a:rPr lang="en-US" altLang="zh-CN" sz="2000" b="1" spc="-100" dirty="0">
                <a:latin typeface="Arial" panose="020B0604020202020204" pitchFamily="34" charset="0"/>
                <a:cs typeface="Arial" panose="020B0604020202020204" pitchFamily="34" charset="0"/>
              </a:rPr>
              <a:t> meters = 0.01 meters </a:t>
            </a:r>
          </a:p>
        </p:txBody>
      </p:sp>
      <p:sp>
        <p:nvSpPr>
          <p:cNvPr id="16" name="-3"/>
          <p:cNvSpPr txBox="1">
            <a:spLocks noChangeArrowheads="1"/>
          </p:cNvSpPr>
          <p:nvPr/>
        </p:nvSpPr>
        <p:spPr bwMode="auto">
          <a:xfrm>
            <a:off x="4227134" y="5790652"/>
            <a:ext cx="4152900" cy="40005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-3</a:t>
            </a:r>
            <a:r>
              <a:rPr lang="en-US" altLang="zh-CN" sz="2000" b="1" spc="-100" dirty="0">
                <a:latin typeface="Arial" panose="020B0604020202020204" pitchFamily="34" charset="0"/>
                <a:cs typeface="Arial" panose="020B0604020202020204" pitchFamily="34" charset="0"/>
              </a:rPr>
              <a:t> meters = 0.001 meters </a:t>
            </a:r>
          </a:p>
        </p:txBody>
      </p:sp>
      <p:sp>
        <p:nvSpPr>
          <p:cNvPr id="17" name="-4"/>
          <p:cNvSpPr txBox="1">
            <a:spLocks noChangeArrowheads="1"/>
          </p:cNvSpPr>
          <p:nvPr/>
        </p:nvSpPr>
        <p:spPr bwMode="auto">
          <a:xfrm>
            <a:off x="4228120" y="5790622"/>
            <a:ext cx="4152900" cy="40011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-4</a:t>
            </a:r>
            <a:r>
              <a:rPr lang="en-US" altLang="zh-CN" sz="2000" b="1" spc="-100" dirty="0">
                <a:latin typeface="Arial" panose="020B0604020202020204" pitchFamily="34" charset="0"/>
                <a:cs typeface="Arial" panose="020B0604020202020204" pitchFamily="34" charset="0"/>
              </a:rPr>
              <a:t> meters = 0.0 001 meters </a:t>
            </a:r>
          </a:p>
        </p:txBody>
      </p:sp>
      <p:sp>
        <p:nvSpPr>
          <p:cNvPr id="18" name="-5"/>
          <p:cNvSpPr txBox="1">
            <a:spLocks noChangeArrowheads="1"/>
          </p:cNvSpPr>
          <p:nvPr/>
        </p:nvSpPr>
        <p:spPr bwMode="auto">
          <a:xfrm>
            <a:off x="4227134" y="5790622"/>
            <a:ext cx="4152900" cy="40011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-5</a:t>
            </a:r>
            <a:r>
              <a:rPr lang="en-US" altLang="zh-CN" sz="2000" b="1" spc="-100" dirty="0">
                <a:latin typeface="Arial" panose="020B0604020202020204" pitchFamily="34" charset="0"/>
                <a:cs typeface="Arial" panose="020B0604020202020204" pitchFamily="34" charset="0"/>
              </a:rPr>
              <a:t> meters = 0.00 001 meters </a:t>
            </a:r>
          </a:p>
        </p:txBody>
      </p:sp>
      <p:sp>
        <p:nvSpPr>
          <p:cNvPr id="19" name="-6"/>
          <p:cNvSpPr txBox="1">
            <a:spLocks noChangeArrowheads="1"/>
          </p:cNvSpPr>
          <p:nvPr/>
        </p:nvSpPr>
        <p:spPr bwMode="auto">
          <a:xfrm>
            <a:off x="4227134" y="5790592"/>
            <a:ext cx="4152900" cy="40011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Narrow" pitchFamily="34" charset="0"/>
                <a:cs typeface="Arial" panose="020B0604020202020204" pitchFamily="34" charset="0"/>
              </a:rPr>
              <a:t>Scale: 10</a:t>
            </a:r>
            <a:r>
              <a:rPr lang="en-US" altLang="zh-CN" sz="2000" b="1" spc="-100" baseline="30000" dirty="0">
                <a:latin typeface="Arial Narrow" pitchFamily="34" charset="0"/>
                <a:cs typeface="Arial" panose="020B0604020202020204" pitchFamily="34" charset="0"/>
              </a:rPr>
              <a:t>-6</a:t>
            </a:r>
            <a:r>
              <a:rPr lang="en-US" altLang="zh-CN" sz="2000" b="1" spc="-100" dirty="0">
                <a:latin typeface="Arial Narrow" pitchFamily="34" charset="0"/>
                <a:cs typeface="Arial" panose="020B0604020202020204" pitchFamily="34" charset="0"/>
              </a:rPr>
              <a:t> meters = 0.000 001 meters </a:t>
            </a:r>
          </a:p>
        </p:txBody>
      </p:sp>
      <p:sp>
        <p:nvSpPr>
          <p:cNvPr id="20" name="-7"/>
          <p:cNvSpPr txBox="1">
            <a:spLocks noChangeArrowheads="1"/>
          </p:cNvSpPr>
          <p:nvPr/>
        </p:nvSpPr>
        <p:spPr bwMode="auto">
          <a:xfrm>
            <a:off x="4227134" y="5790592"/>
            <a:ext cx="4152900" cy="40011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Narrow" pitchFamily="34" charset="0"/>
                <a:cs typeface="Arial" panose="020B0604020202020204" pitchFamily="34" charset="0"/>
              </a:rPr>
              <a:t>Scale: 10</a:t>
            </a:r>
            <a:r>
              <a:rPr lang="en-US" altLang="zh-CN" sz="2000" b="1" spc="-100" baseline="30000" dirty="0">
                <a:latin typeface="Arial Narrow" pitchFamily="34" charset="0"/>
                <a:cs typeface="Arial" panose="020B0604020202020204" pitchFamily="34" charset="0"/>
              </a:rPr>
              <a:t>-7</a:t>
            </a:r>
            <a:r>
              <a:rPr lang="en-US" altLang="zh-CN" sz="2000" b="1" spc="-100" dirty="0">
                <a:latin typeface="Arial Narrow" pitchFamily="34" charset="0"/>
                <a:cs typeface="Arial" panose="020B0604020202020204" pitchFamily="34" charset="0"/>
              </a:rPr>
              <a:t> meters = 0.0 000 001 meters </a:t>
            </a:r>
          </a:p>
        </p:txBody>
      </p:sp>
      <p:sp>
        <p:nvSpPr>
          <p:cNvPr id="21" name="-8"/>
          <p:cNvSpPr txBox="1">
            <a:spLocks noChangeArrowheads="1"/>
          </p:cNvSpPr>
          <p:nvPr/>
        </p:nvSpPr>
        <p:spPr bwMode="auto">
          <a:xfrm>
            <a:off x="4227134" y="5789984"/>
            <a:ext cx="4152900" cy="40011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Narrow" pitchFamily="34" charset="0"/>
                <a:cs typeface="Arial" panose="020B0604020202020204" pitchFamily="34" charset="0"/>
              </a:rPr>
              <a:t>Scale: 10</a:t>
            </a:r>
            <a:r>
              <a:rPr lang="en-US" altLang="zh-CN" sz="2000" b="1" spc="-100" baseline="30000" dirty="0">
                <a:latin typeface="Arial Narrow" pitchFamily="34" charset="0"/>
                <a:cs typeface="Arial" panose="020B0604020202020204" pitchFamily="34" charset="0"/>
              </a:rPr>
              <a:t>-8</a:t>
            </a:r>
            <a:r>
              <a:rPr lang="en-US" altLang="zh-CN" sz="2000" b="1" spc="-100" dirty="0">
                <a:latin typeface="Arial Narrow" pitchFamily="34" charset="0"/>
                <a:cs typeface="Arial" panose="020B0604020202020204" pitchFamily="34" charset="0"/>
              </a:rPr>
              <a:t> meters = 0.00 000 001 meters </a:t>
            </a:r>
          </a:p>
        </p:txBody>
      </p:sp>
      <p:sp>
        <p:nvSpPr>
          <p:cNvPr id="22" name="-9"/>
          <p:cNvSpPr txBox="1">
            <a:spLocks noChangeArrowheads="1"/>
          </p:cNvSpPr>
          <p:nvPr/>
        </p:nvSpPr>
        <p:spPr bwMode="auto">
          <a:xfrm>
            <a:off x="4228120" y="5789984"/>
            <a:ext cx="4152900" cy="40011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Narrow" pitchFamily="34" charset="0"/>
                <a:cs typeface="Arial" panose="020B0604020202020204" pitchFamily="34" charset="0"/>
              </a:rPr>
              <a:t>Scale: 10</a:t>
            </a:r>
            <a:r>
              <a:rPr lang="en-US" altLang="zh-CN" sz="2000" b="1" spc="-100" baseline="30000" dirty="0">
                <a:latin typeface="Arial Narrow" pitchFamily="34" charset="0"/>
                <a:cs typeface="Arial" panose="020B0604020202020204" pitchFamily="34" charset="0"/>
              </a:rPr>
              <a:t>-9</a:t>
            </a:r>
            <a:r>
              <a:rPr lang="en-US" altLang="zh-CN" sz="2000" b="1" spc="-100" dirty="0">
                <a:latin typeface="Arial Narrow" pitchFamily="34" charset="0"/>
                <a:cs typeface="Arial" panose="020B0604020202020204" pitchFamily="34" charset="0"/>
              </a:rPr>
              <a:t> meters = 0.000 000 001 meters </a:t>
            </a:r>
          </a:p>
        </p:txBody>
      </p:sp>
      <p:pic>
        <p:nvPicPr>
          <p:cNvPr id="23" name="mushroom"/>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269201" y="987741"/>
            <a:ext cx="4068764" cy="4882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gill"/>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269202" y="1394618"/>
            <a:ext cx="4068762" cy="406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cell"/>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269202" y="1394618"/>
            <a:ext cx="4068762" cy="406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cellulose" descr="C:\Users\Public\Documents\for JJ\Systems &amp; Scale\molecules\cellulose06.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956320" y="1959821"/>
            <a:ext cx="4900845" cy="2938355"/>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glucose" descr="C:\Users\Public\Documents\for JJ\Systems &amp; Scale\molecules\glucose labeled06.5.pn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821652" y="1719246"/>
            <a:ext cx="3255548" cy="3419503"/>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Title 2"/>
          <p:cNvSpPr txBox="1">
            <a:spLocks/>
          </p:cNvSpPr>
          <p:nvPr/>
        </p:nvSpPr>
        <p:spPr>
          <a:xfrm>
            <a:off x="457200" y="457199"/>
            <a:ext cx="8229600" cy="619125"/>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Arial" panose="020B0604020202020204" pitchFamily="34" charset="0"/>
                <a:cs typeface="Arial" panose="020B0604020202020204" pitchFamily="34" charset="0"/>
              </a:rPr>
              <a:t>Decomposer cells are made of molecules</a:t>
            </a:r>
          </a:p>
        </p:txBody>
      </p:sp>
      <p:sp>
        <p:nvSpPr>
          <p:cNvPr id="38" name="Title 3"/>
          <p:cNvSpPr txBox="1">
            <a:spLocks/>
          </p:cNvSpPr>
          <p:nvPr/>
        </p:nvSpPr>
        <p:spPr>
          <a:xfrm>
            <a:off x="457200" y="457200"/>
            <a:ext cx="8229600" cy="619125"/>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Arial" panose="020B0604020202020204" pitchFamily="34" charset="0"/>
                <a:cs typeface="Arial" panose="020B0604020202020204" pitchFamily="34" charset="0"/>
              </a:rPr>
              <a:t>Decomposer molecules are made of atoms</a:t>
            </a:r>
          </a:p>
        </p:txBody>
      </p:sp>
    </p:spTree>
    <p:extLst>
      <p:ext uri="{BB962C8B-B14F-4D97-AF65-F5344CB8AC3E}">
        <p14:creationId xmlns:p14="http://schemas.microsoft.com/office/powerpoint/2010/main" val="81936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grpId="0" nodeType="clickEffect">
                                  <p:stCondLst>
                                    <p:cond delay="0"/>
                                  </p:stCondLst>
                                  <p:childTnLst>
                                    <p:animMotion origin="layout" path="M 1.94444E-6 -3.7037E-7 L 1.94444E-6 0.03727 " pathEditMode="relative" rAng="0" ptsTypes="AA">
                                      <p:cBhvr>
                                        <p:cTn id="6" dur="1000" fill="hold"/>
                                        <p:tgtEl>
                                          <p:spTgt spid="8"/>
                                        </p:tgtEl>
                                        <p:attrNameLst>
                                          <p:attrName>ppt_x</p:attrName>
                                          <p:attrName>ppt_y</p:attrName>
                                        </p:attrNameLst>
                                      </p:cBhvr>
                                      <p:rCtr x="0" y="1852"/>
                                    </p:animMotion>
                                  </p:childTnLst>
                                </p:cTn>
                              </p:par>
                              <p:par>
                                <p:cTn id="7" presetID="47" presetClass="exit" presetSubtype="0" fill="hold" grpId="0" nodeType="withEffect">
                                  <p:stCondLst>
                                    <p:cond delay="500"/>
                                  </p:stCondLst>
                                  <p:childTnLst>
                                    <p:animEffect transition="out" filter="fade">
                                      <p:cBhvr>
                                        <p:cTn id="8" dur="500"/>
                                        <p:tgtEl>
                                          <p:spTgt spid="14"/>
                                        </p:tgtEl>
                                      </p:cBhvr>
                                    </p:animEffect>
                                    <p:anim calcmode="lin" valueType="num">
                                      <p:cBhvr>
                                        <p:cTn id="9" dur="500"/>
                                        <p:tgtEl>
                                          <p:spTgt spid="14"/>
                                        </p:tgtEl>
                                        <p:attrNameLst>
                                          <p:attrName>ppt_x</p:attrName>
                                        </p:attrNameLst>
                                      </p:cBhvr>
                                      <p:tavLst>
                                        <p:tav tm="0">
                                          <p:val>
                                            <p:strVal val="ppt_x"/>
                                          </p:val>
                                        </p:tav>
                                        <p:tav tm="100000">
                                          <p:val>
                                            <p:strVal val="ppt_x"/>
                                          </p:val>
                                        </p:tav>
                                      </p:tavLst>
                                    </p:anim>
                                    <p:anim calcmode="lin" valueType="num">
                                      <p:cBhvr>
                                        <p:cTn id="10" dur="500"/>
                                        <p:tgtEl>
                                          <p:spTgt spid="14"/>
                                        </p:tgtEl>
                                        <p:attrNameLst>
                                          <p:attrName>ppt_y</p:attrName>
                                        </p:attrNameLst>
                                      </p:cBhvr>
                                      <p:tavLst>
                                        <p:tav tm="0">
                                          <p:val>
                                            <p:strVal val="ppt_y"/>
                                          </p:val>
                                        </p:tav>
                                        <p:tav tm="100000">
                                          <p:val>
                                            <p:strVal val="ppt_y-.1"/>
                                          </p:val>
                                        </p:tav>
                                      </p:tavLst>
                                    </p:anim>
                                    <p:set>
                                      <p:cBhvr>
                                        <p:cTn id="11" dur="1" fill="hold">
                                          <p:stCondLst>
                                            <p:cond delay="499"/>
                                          </p:stCondLst>
                                        </p:cTn>
                                        <p:tgtEl>
                                          <p:spTgt spid="14"/>
                                        </p:tgtEl>
                                        <p:attrNameLst>
                                          <p:attrName>style.visibility</p:attrName>
                                        </p:attrNameLst>
                                      </p:cBhvr>
                                      <p:to>
                                        <p:strVal val="hidden"/>
                                      </p:to>
                                    </p:set>
                                  </p:childTnLst>
                                </p:cTn>
                              </p:par>
                              <p:par>
                                <p:cTn id="12" presetID="42" presetClass="entr" presetSubtype="0" fill="hold" grpId="1" nodeType="withEffect">
                                  <p:stCondLst>
                                    <p:cond delay="50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anim calcmode="lin" valueType="num">
                                      <p:cBhvr>
                                        <p:cTn id="15" dur="500" fill="hold"/>
                                        <p:tgtEl>
                                          <p:spTgt spid="15"/>
                                        </p:tgtEl>
                                        <p:attrNameLst>
                                          <p:attrName>ppt_x</p:attrName>
                                        </p:attrNameLst>
                                      </p:cBhvr>
                                      <p:tavLst>
                                        <p:tav tm="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1"/>
                                          </p:val>
                                        </p:tav>
                                        <p:tav tm="100000">
                                          <p:val>
                                            <p:strVal val="#ppt_y"/>
                                          </p:val>
                                        </p:tav>
                                      </p:tavLst>
                                    </p:anim>
                                  </p:childTnLst>
                                </p:cTn>
                              </p:par>
                              <p:par>
                                <p:cTn id="17" presetID="22" presetClass="exit" presetSubtype="4" fill="hold" nodeType="withEffect">
                                  <p:stCondLst>
                                    <p:cond delay="500"/>
                                  </p:stCondLst>
                                  <p:childTnLst>
                                    <p:animEffect transition="out" filter="wipe(down)">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22" presetClass="entr" presetSubtype="4" fill="hold" nodeType="withEffect">
                                  <p:stCondLst>
                                    <p:cond delay="50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par>
                          <p:cTn id="23" fill="hold">
                            <p:stCondLst>
                              <p:cond delay="1000"/>
                            </p:stCondLst>
                            <p:childTnLst>
                              <p:par>
                                <p:cTn id="24" presetID="42" presetClass="path" presetSubtype="0" fill="hold" grpId="1" nodeType="afterEffect">
                                  <p:stCondLst>
                                    <p:cond delay="0"/>
                                  </p:stCondLst>
                                  <p:childTnLst>
                                    <p:animMotion origin="layout" path="M 1.94444E-6 0.03727 L 1.94444E-6 0.19282 " pathEditMode="relative" rAng="0" ptsTypes="AA">
                                      <p:cBhvr>
                                        <p:cTn id="25" dur="2000" fill="hold"/>
                                        <p:tgtEl>
                                          <p:spTgt spid="8"/>
                                        </p:tgtEl>
                                        <p:attrNameLst>
                                          <p:attrName>ppt_x</p:attrName>
                                          <p:attrName>ppt_y</p:attrName>
                                        </p:attrNameLst>
                                      </p:cBhvr>
                                      <p:rCtr x="0" y="7778"/>
                                    </p:animMotion>
                                  </p:childTnLst>
                                </p:cTn>
                              </p:par>
                              <p:par>
                                <p:cTn id="26" presetID="47" presetClass="exit" presetSubtype="0" fill="hold" grpId="0" nodeType="withEffect">
                                  <p:stCondLst>
                                    <p:cond delay="0"/>
                                  </p:stCondLst>
                                  <p:childTnLst>
                                    <p:animEffect transition="out" filter="fade">
                                      <p:cBhvr>
                                        <p:cTn id="27" dur="500"/>
                                        <p:tgtEl>
                                          <p:spTgt spid="15"/>
                                        </p:tgtEl>
                                      </p:cBhvr>
                                    </p:animEffect>
                                    <p:anim calcmode="lin" valueType="num">
                                      <p:cBhvr>
                                        <p:cTn id="28" dur="500"/>
                                        <p:tgtEl>
                                          <p:spTgt spid="15"/>
                                        </p:tgtEl>
                                        <p:attrNameLst>
                                          <p:attrName>ppt_x</p:attrName>
                                        </p:attrNameLst>
                                      </p:cBhvr>
                                      <p:tavLst>
                                        <p:tav tm="0">
                                          <p:val>
                                            <p:strVal val="ppt_x"/>
                                          </p:val>
                                        </p:tav>
                                        <p:tav tm="100000">
                                          <p:val>
                                            <p:strVal val="ppt_x"/>
                                          </p:val>
                                        </p:tav>
                                      </p:tavLst>
                                    </p:anim>
                                    <p:anim calcmode="lin" valueType="num">
                                      <p:cBhvr>
                                        <p:cTn id="29" dur="500"/>
                                        <p:tgtEl>
                                          <p:spTgt spid="15"/>
                                        </p:tgtEl>
                                        <p:attrNameLst>
                                          <p:attrName>ppt_y</p:attrName>
                                        </p:attrNameLst>
                                      </p:cBhvr>
                                      <p:tavLst>
                                        <p:tav tm="0">
                                          <p:val>
                                            <p:strVal val="ppt_y"/>
                                          </p:val>
                                        </p:tav>
                                        <p:tav tm="100000">
                                          <p:val>
                                            <p:strVal val="ppt_y-.1"/>
                                          </p:val>
                                        </p:tav>
                                      </p:tavLst>
                                    </p:anim>
                                    <p:set>
                                      <p:cBhvr>
                                        <p:cTn id="30" dur="1" fill="hold">
                                          <p:stCondLst>
                                            <p:cond delay="499"/>
                                          </p:stCondLst>
                                        </p:cTn>
                                        <p:tgtEl>
                                          <p:spTgt spid="15"/>
                                        </p:tgtEl>
                                        <p:attrNameLst>
                                          <p:attrName>style.visibility</p:attrName>
                                        </p:attrNameLst>
                                      </p:cBhvr>
                                      <p:to>
                                        <p:strVal val="hidden"/>
                                      </p:to>
                                    </p:set>
                                  </p:childTnLst>
                                </p:cTn>
                              </p:par>
                              <p:par>
                                <p:cTn id="31" presetID="42" presetClass="entr" presetSubtype="0" fill="hold" grpId="1"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anim calcmode="lin" valueType="num">
                                      <p:cBhvr>
                                        <p:cTn id="34" dur="500" fill="hold"/>
                                        <p:tgtEl>
                                          <p:spTgt spid="16"/>
                                        </p:tgtEl>
                                        <p:attrNameLst>
                                          <p:attrName>ppt_x</p:attrName>
                                        </p:attrNameLst>
                                      </p:cBhvr>
                                      <p:tavLst>
                                        <p:tav tm="0">
                                          <p:val>
                                            <p:strVal val="#ppt_x"/>
                                          </p:val>
                                        </p:tav>
                                        <p:tav tm="100000">
                                          <p:val>
                                            <p:strVal val="#ppt_x"/>
                                          </p:val>
                                        </p:tav>
                                      </p:tavLst>
                                    </p:anim>
                                    <p:anim calcmode="lin" valueType="num">
                                      <p:cBhvr>
                                        <p:cTn id="35" dur="500" fill="hold"/>
                                        <p:tgtEl>
                                          <p:spTgt spid="16"/>
                                        </p:tgtEl>
                                        <p:attrNameLst>
                                          <p:attrName>ppt_y</p:attrName>
                                        </p:attrNameLst>
                                      </p:cBhvr>
                                      <p:tavLst>
                                        <p:tav tm="0">
                                          <p:val>
                                            <p:strVal val="#ppt_y+.1"/>
                                          </p:val>
                                        </p:tav>
                                        <p:tav tm="100000">
                                          <p:val>
                                            <p:strVal val="#ppt_y"/>
                                          </p:val>
                                        </p:tav>
                                      </p:tavLst>
                                    </p:anim>
                                  </p:childTnLst>
                                </p:cTn>
                              </p:par>
                              <p:par>
                                <p:cTn id="36" presetID="47" presetClass="exit" presetSubtype="0" fill="hold" grpId="0" nodeType="withEffect">
                                  <p:stCondLst>
                                    <p:cond delay="500"/>
                                  </p:stCondLst>
                                  <p:childTnLst>
                                    <p:animEffect transition="out" filter="fade">
                                      <p:cBhvr>
                                        <p:cTn id="37" dur="500"/>
                                        <p:tgtEl>
                                          <p:spTgt spid="16"/>
                                        </p:tgtEl>
                                      </p:cBhvr>
                                    </p:animEffect>
                                    <p:anim calcmode="lin" valueType="num">
                                      <p:cBhvr>
                                        <p:cTn id="38" dur="500"/>
                                        <p:tgtEl>
                                          <p:spTgt spid="16"/>
                                        </p:tgtEl>
                                        <p:attrNameLst>
                                          <p:attrName>ppt_x</p:attrName>
                                        </p:attrNameLst>
                                      </p:cBhvr>
                                      <p:tavLst>
                                        <p:tav tm="0">
                                          <p:val>
                                            <p:strVal val="ppt_x"/>
                                          </p:val>
                                        </p:tav>
                                        <p:tav tm="100000">
                                          <p:val>
                                            <p:strVal val="ppt_x"/>
                                          </p:val>
                                        </p:tav>
                                      </p:tavLst>
                                    </p:anim>
                                    <p:anim calcmode="lin" valueType="num">
                                      <p:cBhvr>
                                        <p:cTn id="39" dur="500"/>
                                        <p:tgtEl>
                                          <p:spTgt spid="16"/>
                                        </p:tgtEl>
                                        <p:attrNameLst>
                                          <p:attrName>ppt_y</p:attrName>
                                        </p:attrNameLst>
                                      </p:cBhvr>
                                      <p:tavLst>
                                        <p:tav tm="0">
                                          <p:val>
                                            <p:strVal val="ppt_y"/>
                                          </p:val>
                                        </p:tav>
                                        <p:tav tm="100000">
                                          <p:val>
                                            <p:strVal val="ppt_y-.1"/>
                                          </p:val>
                                        </p:tav>
                                      </p:tavLst>
                                    </p:anim>
                                    <p:set>
                                      <p:cBhvr>
                                        <p:cTn id="40" dur="1" fill="hold">
                                          <p:stCondLst>
                                            <p:cond delay="499"/>
                                          </p:stCondLst>
                                        </p:cTn>
                                        <p:tgtEl>
                                          <p:spTgt spid="16"/>
                                        </p:tgtEl>
                                        <p:attrNameLst>
                                          <p:attrName>style.visibility</p:attrName>
                                        </p:attrNameLst>
                                      </p:cBhvr>
                                      <p:to>
                                        <p:strVal val="hidden"/>
                                      </p:to>
                                    </p:set>
                                  </p:childTnLst>
                                </p:cTn>
                              </p:par>
                              <p:par>
                                <p:cTn id="41" presetID="42" presetClass="entr" presetSubtype="0" fill="hold" grpId="1" nodeType="withEffect">
                                  <p:stCondLst>
                                    <p:cond delay="5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anim calcmode="lin" valueType="num">
                                      <p:cBhvr>
                                        <p:cTn id="44" dur="500" fill="hold"/>
                                        <p:tgtEl>
                                          <p:spTgt spid="17"/>
                                        </p:tgtEl>
                                        <p:attrNameLst>
                                          <p:attrName>ppt_x</p:attrName>
                                        </p:attrNameLst>
                                      </p:cBhvr>
                                      <p:tavLst>
                                        <p:tav tm="0">
                                          <p:val>
                                            <p:strVal val="#ppt_x"/>
                                          </p:val>
                                        </p:tav>
                                        <p:tav tm="100000">
                                          <p:val>
                                            <p:strVal val="#ppt_x"/>
                                          </p:val>
                                        </p:tav>
                                      </p:tavLst>
                                    </p:anim>
                                    <p:anim calcmode="lin" valueType="num">
                                      <p:cBhvr>
                                        <p:cTn id="45" dur="500" fill="hold"/>
                                        <p:tgtEl>
                                          <p:spTgt spid="17"/>
                                        </p:tgtEl>
                                        <p:attrNameLst>
                                          <p:attrName>ppt_y</p:attrName>
                                        </p:attrNameLst>
                                      </p:cBhvr>
                                      <p:tavLst>
                                        <p:tav tm="0">
                                          <p:val>
                                            <p:strVal val="#ppt_y+.1"/>
                                          </p:val>
                                        </p:tav>
                                        <p:tav tm="100000">
                                          <p:val>
                                            <p:strVal val="#ppt_y"/>
                                          </p:val>
                                        </p:tav>
                                      </p:tavLst>
                                    </p:anim>
                                  </p:childTnLst>
                                </p:cTn>
                              </p:par>
                              <p:par>
                                <p:cTn id="46" presetID="47" presetClass="exit" presetSubtype="0" fill="hold" grpId="0" nodeType="withEffect">
                                  <p:stCondLst>
                                    <p:cond delay="1000"/>
                                  </p:stCondLst>
                                  <p:childTnLst>
                                    <p:animEffect transition="out" filter="fade">
                                      <p:cBhvr>
                                        <p:cTn id="47" dur="500"/>
                                        <p:tgtEl>
                                          <p:spTgt spid="17"/>
                                        </p:tgtEl>
                                      </p:cBhvr>
                                    </p:animEffect>
                                    <p:anim calcmode="lin" valueType="num">
                                      <p:cBhvr>
                                        <p:cTn id="48" dur="500"/>
                                        <p:tgtEl>
                                          <p:spTgt spid="17"/>
                                        </p:tgtEl>
                                        <p:attrNameLst>
                                          <p:attrName>ppt_x</p:attrName>
                                        </p:attrNameLst>
                                      </p:cBhvr>
                                      <p:tavLst>
                                        <p:tav tm="0">
                                          <p:val>
                                            <p:strVal val="ppt_x"/>
                                          </p:val>
                                        </p:tav>
                                        <p:tav tm="100000">
                                          <p:val>
                                            <p:strVal val="ppt_x"/>
                                          </p:val>
                                        </p:tav>
                                      </p:tavLst>
                                    </p:anim>
                                    <p:anim calcmode="lin" valueType="num">
                                      <p:cBhvr>
                                        <p:cTn id="49" dur="500"/>
                                        <p:tgtEl>
                                          <p:spTgt spid="17"/>
                                        </p:tgtEl>
                                        <p:attrNameLst>
                                          <p:attrName>ppt_y</p:attrName>
                                        </p:attrNameLst>
                                      </p:cBhvr>
                                      <p:tavLst>
                                        <p:tav tm="0">
                                          <p:val>
                                            <p:strVal val="ppt_y"/>
                                          </p:val>
                                        </p:tav>
                                        <p:tav tm="100000">
                                          <p:val>
                                            <p:strVal val="ppt_y-.1"/>
                                          </p:val>
                                        </p:tav>
                                      </p:tavLst>
                                    </p:anim>
                                    <p:set>
                                      <p:cBhvr>
                                        <p:cTn id="50" dur="1" fill="hold">
                                          <p:stCondLst>
                                            <p:cond delay="499"/>
                                          </p:stCondLst>
                                        </p:cTn>
                                        <p:tgtEl>
                                          <p:spTgt spid="17"/>
                                        </p:tgtEl>
                                        <p:attrNameLst>
                                          <p:attrName>style.visibility</p:attrName>
                                        </p:attrNameLst>
                                      </p:cBhvr>
                                      <p:to>
                                        <p:strVal val="hidden"/>
                                      </p:to>
                                    </p:set>
                                  </p:childTnLst>
                                </p:cTn>
                              </p:par>
                              <p:par>
                                <p:cTn id="51" presetID="42" presetClass="entr" presetSubtype="0" fill="hold" grpId="1" nodeType="withEffect">
                                  <p:stCondLst>
                                    <p:cond delay="100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anim calcmode="lin" valueType="num">
                                      <p:cBhvr>
                                        <p:cTn id="54" dur="500" fill="hold"/>
                                        <p:tgtEl>
                                          <p:spTgt spid="18"/>
                                        </p:tgtEl>
                                        <p:attrNameLst>
                                          <p:attrName>ppt_x</p:attrName>
                                        </p:attrNameLst>
                                      </p:cBhvr>
                                      <p:tavLst>
                                        <p:tav tm="0">
                                          <p:val>
                                            <p:strVal val="#ppt_x"/>
                                          </p:val>
                                        </p:tav>
                                        <p:tav tm="100000">
                                          <p:val>
                                            <p:strVal val="#ppt_x"/>
                                          </p:val>
                                        </p:tav>
                                      </p:tavLst>
                                    </p:anim>
                                    <p:anim calcmode="lin" valueType="num">
                                      <p:cBhvr>
                                        <p:cTn id="55" dur="500" fill="hold"/>
                                        <p:tgtEl>
                                          <p:spTgt spid="18"/>
                                        </p:tgtEl>
                                        <p:attrNameLst>
                                          <p:attrName>ppt_y</p:attrName>
                                        </p:attrNameLst>
                                      </p:cBhvr>
                                      <p:tavLst>
                                        <p:tav tm="0">
                                          <p:val>
                                            <p:strVal val="#ppt_y+.1"/>
                                          </p:val>
                                        </p:tav>
                                        <p:tav tm="100000">
                                          <p:val>
                                            <p:strVal val="#ppt_y"/>
                                          </p:val>
                                        </p:tav>
                                      </p:tavLst>
                                    </p:anim>
                                  </p:childTnLst>
                                </p:cTn>
                              </p:par>
                              <p:par>
                                <p:cTn id="56" presetID="47" presetClass="exit" presetSubtype="0" fill="hold" grpId="0" nodeType="withEffect">
                                  <p:stCondLst>
                                    <p:cond delay="1500"/>
                                  </p:stCondLst>
                                  <p:childTnLst>
                                    <p:animEffect transition="out" filter="fade">
                                      <p:cBhvr>
                                        <p:cTn id="57" dur="500"/>
                                        <p:tgtEl>
                                          <p:spTgt spid="18"/>
                                        </p:tgtEl>
                                      </p:cBhvr>
                                    </p:animEffect>
                                    <p:anim calcmode="lin" valueType="num">
                                      <p:cBhvr>
                                        <p:cTn id="58" dur="500"/>
                                        <p:tgtEl>
                                          <p:spTgt spid="18"/>
                                        </p:tgtEl>
                                        <p:attrNameLst>
                                          <p:attrName>ppt_x</p:attrName>
                                        </p:attrNameLst>
                                      </p:cBhvr>
                                      <p:tavLst>
                                        <p:tav tm="0">
                                          <p:val>
                                            <p:strVal val="ppt_x"/>
                                          </p:val>
                                        </p:tav>
                                        <p:tav tm="100000">
                                          <p:val>
                                            <p:strVal val="ppt_x"/>
                                          </p:val>
                                        </p:tav>
                                      </p:tavLst>
                                    </p:anim>
                                    <p:anim calcmode="lin" valueType="num">
                                      <p:cBhvr>
                                        <p:cTn id="59" dur="500"/>
                                        <p:tgtEl>
                                          <p:spTgt spid="18"/>
                                        </p:tgtEl>
                                        <p:attrNameLst>
                                          <p:attrName>ppt_y</p:attrName>
                                        </p:attrNameLst>
                                      </p:cBhvr>
                                      <p:tavLst>
                                        <p:tav tm="0">
                                          <p:val>
                                            <p:strVal val="ppt_y"/>
                                          </p:val>
                                        </p:tav>
                                        <p:tav tm="100000">
                                          <p:val>
                                            <p:strVal val="ppt_y-.1"/>
                                          </p:val>
                                        </p:tav>
                                      </p:tavLst>
                                    </p:anim>
                                    <p:set>
                                      <p:cBhvr>
                                        <p:cTn id="60" dur="1" fill="hold">
                                          <p:stCondLst>
                                            <p:cond delay="499"/>
                                          </p:stCondLst>
                                        </p:cTn>
                                        <p:tgtEl>
                                          <p:spTgt spid="18"/>
                                        </p:tgtEl>
                                        <p:attrNameLst>
                                          <p:attrName>style.visibility</p:attrName>
                                        </p:attrNameLst>
                                      </p:cBhvr>
                                      <p:to>
                                        <p:strVal val="hidden"/>
                                      </p:to>
                                    </p:set>
                                  </p:childTnLst>
                                </p:cTn>
                              </p:par>
                              <p:par>
                                <p:cTn id="61" presetID="42" presetClass="entr" presetSubtype="0" fill="hold" grpId="1" nodeType="withEffect">
                                  <p:stCondLst>
                                    <p:cond delay="150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anim calcmode="lin" valueType="num">
                                      <p:cBhvr>
                                        <p:cTn id="64" dur="500" fill="hold"/>
                                        <p:tgtEl>
                                          <p:spTgt spid="19"/>
                                        </p:tgtEl>
                                        <p:attrNameLst>
                                          <p:attrName>ppt_x</p:attrName>
                                        </p:attrNameLst>
                                      </p:cBhvr>
                                      <p:tavLst>
                                        <p:tav tm="0">
                                          <p:val>
                                            <p:strVal val="#ppt_x"/>
                                          </p:val>
                                        </p:tav>
                                        <p:tav tm="100000">
                                          <p:val>
                                            <p:strVal val="#ppt_x"/>
                                          </p:val>
                                        </p:tav>
                                      </p:tavLst>
                                    </p:anim>
                                    <p:anim calcmode="lin" valueType="num">
                                      <p:cBhvr>
                                        <p:cTn id="65" dur="500" fill="hold"/>
                                        <p:tgtEl>
                                          <p:spTgt spid="19"/>
                                        </p:tgtEl>
                                        <p:attrNameLst>
                                          <p:attrName>ppt_y</p:attrName>
                                        </p:attrNameLst>
                                      </p:cBhvr>
                                      <p:tavLst>
                                        <p:tav tm="0">
                                          <p:val>
                                            <p:strVal val="#ppt_y+.1"/>
                                          </p:val>
                                        </p:tav>
                                        <p:tav tm="100000">
                                          <p:val>
                                            <p:strVal val="#ppt_y"/>
                                          </p:val>
                                        </p:tav>
                                      </p:tavLst>
                                    </p:anim>
                                  </p:childTnLst>
                                </p:cTn>
                              </p:par>
                              <p:par>
                                <p:cTn id="66" presetID="22" presetClass="exit" presetSubtype="4" fill="hold" nodeType="withEffect">
                                  <p:stCondLst>
                                    <p:cond delay="1500"/>
                                  </p:stCondLst>
                                  <p:childTnLst>
                                    <p:animEffect transition="out" filter="wipe(down)">
                                      <p:cBhvr>
                                        <p:cTn id="67" dur="500"/>
                                        <p:tgtEl>
                                          <p:spTgt spid="24"/>
                                        </p:tgtEl>
                                      </p:cBhvr>
                                    </p:animEffect>
                                    <p:set>
                                      <p:cBhvr>
                                        <p:cTn id="68" dur="1" fill="hold">
                                          <p:stCondLst>
                                            <p:cond delay="499"/>
                                          </p:stCondLst>
                                        </p:cTn>
                                        <p:tgtEl>
                                          <p:spTgt spid="24"/>
                                        </p:tgtEl>
                                        <p:attrNameLst>
                                          <p:attrName>style.visibility</p:attrName>
                                        </p:attrNameLst>
                                      </p:cBhvr>
                                      <p:to>
                                        <p:strVal val="hidden"/>
                                      </p:to>
                                    </p:set>
                                  </p:childTnLst>
                                </p:cTn>
                              </p:par>
                              <p:par>
                                <p:cTn id="69" presetID="22" presetClass="entr" presetSubtype="4" fill="hold" nodeType="withEffect">
                                  <p:stCondLst>
                                    <p:cond delay="150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path" presetSubtype="0" fill="hold" grpId="2" nodeType="clickEffect">
                                  <p:stCondLst>
                                    <p:cond delay="0"/>
                                  </p:stCondLst>
                                  <p:childTnLst>
                                    <p:animMotion origin="layout" path="M 1.94444E-6 0.19283 L 1.94444E-6 0.28403 " pathEditMode="relative" rAng="0" ptsTypes="AA">
                                      <p:cBhvr>
                                        <p:cTn id="75" dur="1500" fill="hold"/>
                                        <p:tgtEl>
                                          <p:spTgt spid="8"/>
                                        </p:tgtEl>
                                        <p:attrNameLst>
                                          <p:attrName>ppt_x</p:attrName>
                                          <p:attrName>ppt_y</p:attrName>
                                        </p:attrNameLst>
                                      </p:cBhvr>
                                      <p:rCtr x="0" y="4560"/>
                                    </p:animMotion>
                                  </p:childTnLst>
                                </p:cTn>
                              </p:par>
                              <p:par>
                                <p:cTn id="76" presetID="10" presetClass="exit" presetSubtype="0" fill="hold" grpId="0" nodeType="withEffect">
                                  <p:stCondLst>
                                    <p:cond delay="0"/>
                                  </p:stCondLst>
                                  <p:childTnLst>
                                    <p:animEffect transition="out" filter="fade">
                                      <p:cBhvr>
                                        <p:cTn id="77" dur="500"/>
                                        <p:tgtEl>
                                          <p:spTgt spid="2"/>
                                        </p:tgtEl>
                                      </p:cBhvr>
                                    </p:animEffect>
                                    <p:set>
                                      <p:cBhvr>
                                        <p:cTn id="78" dur="1" fill="hold">
                                          <p:stCondLst>
                                            <p:cond delay="499"/>
                                          </p:stCondLst>
                                        </p:cTn>
                                        <p:tgtEl>
                                          <p:spTgt spid="2"/>
                                        </p:tgtEl>
                                        <p:attrNameLst>
                                          <p:attrName>style.visibility</p:attrName>
                                        </p:attrNameLst>
                                      </p:cBhvr>
                                      <p:to>
                                        <p:strVal val="hidden"/>
                                      </p:to>
                                    </p:set>
                                  </p:childTnLst>
                                </p:cTn>
                              </p:par>
                              <p:par>
                                <p:cTn id="79" presetID="47" presetClass="exit" presetSubtype="0" fill="hold" grpId="0" nodeType="withEffect">
                                  <p:stCondLst>
                                    <p:cond delay="0"/>
                                  </p:stCondLst>
                                  <p:childTnLst>
                                    <p:animEffect transition="out" filter="fade">
                                      <p:cBhvr>
                                        <p:cTn id="80" dur="500"/>
                                        <p:tgtEl>
                                          <p:spTgt spid="19"/>
                                        </p:tgtEl>
                                      </p:cBhvr>
                                    </p:animEffect>
                                    <p:anim calcmode="lin" valueType="num">
                                      <p:cBhvr>
                                        <p:cTn id="81" dur="500"/>
                                        <p:tgtEl>
                                          <p:spTgt spid="19"/>
                                        </p:tgtEl>
                                        <p:attrNameLst>
                                          <p:attrName>ppt_x</p:attrName>
                                        </p:attrNameLst>
                                      </p:cBhvr>
                                      <p:tavLst>
                                        <p:tav tm="0">
                                          <p:val>
                                            <p:strVal val="ppt_x"/>
                                          </p:val>
                                        </p:tav>
                                        <p:tav tm="100000">
                                          <p:val>
                                            <p:strVal val="ppt_x"/>
                                          </p:val>
                                        </p:tav>
                                      </p:tavLst>
                                    </p:anim>
                                    <p:anim calcmode="lin" valueType="num">
                                      <p:cBhvr>
                                        <p:cTn id="82" dur="500"/>
                                        <p:tgtEl>
                                          <p:spTgt spid="19"/>
                                        </p:tgtEl>
                                        <p:attrNameLst>
                                          <p:attrName>ppt_y</p:attrName>
                                        </p:attrNameLst>
                                      </p:cBhvr>
                                      <p:tavLst>
                                        <p:tav tm="0">
                                          <p:val>
                                            <p:strVal val="ppt_y"/>
                                          </p:val>
                                        </p:tav>
                                        <p:tav tm="100000">
                                          <p:val>
                                            <p:strVal val="ppt_y-.1"/>
                                          </p:val>
                                        </p:tav>
                                      </p:tavLst>
                                    </p:anim>
                                    <p:set>
                                      <p:cBhvr>
                                        <p:cTn id="83" dur="1" fill="hold">
                                          <p:stCondLst>
                                            <p:cond delay="499"/>
                                          </p:stCondLst>
                                        </p:cTn>
                                        <p:tgtEl>
                                          <p:spTgt spid="19"/>
                                        </p:tgtEl>
                                        <p:attrNameLst>
                                          <p:attrName>style.visibility</p:attrName>
                                        </p:attrNameLst>
                                      </p:cBhvr>
                                      <p:to>
                                        <p:strVal val="hidden"/>
                                      </p:to>
                                    </p:set>
                                  </p:childTnLst>
                                </p:cTn>
                              </p:par>
                              <p:par>
                                <p:cTn id="84" presetID="42" presetClass="entr" presetSubtype="0" fill="hold" grpId="1" nodeType="with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anim calcmode="lin" valueType="num">
                                      <p:cBhvr>
                                        <p:cTn id="87" dur="500" fill="hold"/>
                                        <p:tgtEl>
                                          <p:spTgt spid="20"/>
                                        </p:tgtEl>
                                        <p:attrNameLst>
                                          <p:attrName>ppt_x</p:attrName>
                                        </p:attrNameLst>
                                      </p:cBhvr>
                                      <p:tavLst>
                                        <p:tav tm="0">
                                          <p:val>
                                            <p:strVal val="#ppt_x"/>
                                          </p:val>
                                        </p:tav>
                                        <p:tav tm="100000">
                                          <p:val>
                                            <p:strVal val="#ppt_x"/>
                                          </p:val>
                                        </p:tav>
                                      </p:tavLst>
                                    </p:anim>
                                    <p:anim calcmode="lin" valueType="num">
                                      <p:cBhvr>
                                        <p:cTn id="88" dur="500" fill="hold"/>
                                        <p:tgtEl>
                                          <p:spTgt spid="20"/>
                                        </p:tgtEl>
                                        <p:attrNameLst>
                                          <p:attrName>ppt_y</p:attrName>
                                        </p:attrNameLst>
                                      </p:cBhvr>
                                      <p:tavLst>
                                        <p:tav tm="0">
                                          <p:val>
                                            <p:strVal val="#ppt_y+.1"/>
                                          </p:val>
                                        </p:tav>
                                        <p:tav tm="100000">
                                          <p:val>
                                            <p:strVal val="#ppt_y"/>
                                          </p:val>
                                        </p:tav>
                                      </p:tavLst>
                                    </p:anim>
                                  </p:childTnLst>
                                </p:cTn>
                              </p:par>
                              <p:par>
                                <p:cTn id="89" presetID="10" presetClass="entr" presetSubtype="0" fill="hold" grpId="0" nodeType="withEffect">
                                  <p:stCondLst>
                                    <p:cond delay="50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500"/>
                                        <p:tgtEl>
                                          <p:spTgt spid="37"/>
                                        </p:tgtEl>
                                      </p:cBhvr>
                                    </p:animEffect>
                                  </p:childTnLst>
                                </p:cTn>
                              </p:par>
                              <p:par>
                                <p:cTn id="92" presetID="47" presetClass="exit" presetSubtype="0" fill="hold" grpId="0" nodeType="withEffect">
                                  <p:stCondLst>
                                    <p:cond delay="500"/>
                                  </p:stCondLst>
                                  <p:childTnLst>
                                    <p:animEffect transition="out" filter="fade">
                                      <p:cBhvr>
                                        <p:cTn id="93" dur="500"/>
                                        <p:tgtEl>
                                          <p:spTgt spid="20"/>
                                        </p:tgtEl>
                                      </p:cBhvr>
                                    </p:animEffect>
                                    <p:anim calcmode="lin" valueType="num">
                                      <p:cBhvr>
                                        <p:cTn id="94" dur="500"/>
                                        <p:tgtEl>
                                          <p:spTgt spid="20"/>
                                        </p:tgtEl>
                                        <p:attrNameLst>
                                          <p:attrName>ppt_x</p:attrName>
                                        </p:attrNameLst>
                                      </p:cBhvr>
                                      <p:tavLst>
                                        <p:tav tm="0">
                                          <p:val>
                                            <p:strVal val="ppt_x"/>
                                          </p:val>
                                        </p:tav>
                                        <p:tav tm="100000">
                                          <p:val>
                                            <p:strVal val="ppt_x"/>
                                          </p:val>
                                        </p:tav>
                                      </p:tavLst>
                                    </p:anim>
                                    <p:anim calcmode="lin" valueType="num">
                                      <p:cBhvr>
                                        <p:cTn id="95" dur="500"/>
                                        <p:tgtEl>
                                          <p:spTgt spid="20"/>
                                        </p:tgtEl>
                                        <p:attrNameLst>
                                          <p:attrName>ppt_y</p:attrName>
                                        </p:attrNameLst>
                                      </p:cBhvr>
                                      <p:tavLst>
                                        <p:tav tm="0">
                                          <p:val>
                                            <p:strVal val="ppt_y"/>
                                          </p:val>
                                        </p:tav>
                                        <p:tav tm="100000">
                                          <p:val>
                                            <p:strVal val="ppt_y-.1"/>
                                          </p:val>
                                        </p:tav>
                                      </p:tavLst>
                                    </p:anim>
                                    <p:set>
                                      <p:cBhvr>
                                        <p:cTn id="96" dur="1" fill="hold">
                                          <p:stCondLst>
                                            <p:cond delay="499"/>
                                          </p:stCondLst>
                                        </p:cTn>
                                        <p:tgtEl>
                                          <p:spTgt spid="20"/>
                                        </p:tgtEl>
                                        <p:attrNameLst>
                                          <p:attrName>style.visibility</p:attrName>
                                        </p:attrNameLst>
                                      </p:cBhvr>
                                      <p:to>
                                        <p:strVal val="hidden"/>
                                      </p:to>
                                    </p:set>
                                  </p:childTnLst>
                                </p:cTn>
                              </p:par>
                              <p:par>
                                <p:cTn id="97" presetID="42" presetClass="entr" presetSubtype="0" fill="hold" grpId="1" nodeType="withEffect">
                                  <p:stCondLst>
                                    <p:cond delay="500"/>
                                  </p:stCondLst>
                                  <p:childTnLst>
                                    <p:set>
                                      <p:cBhvr>
                                        <p:cTn id="98" dur="1" fill="hold">
                                          <p:stCondLst>
                                            <p:cond delay="0"/>
                                          </p:stCondLst>
                                        </p:cTn>
                                        <p:tgtEl>
                                          <p:spTgt spid="21"/>
                                        </p:tgtEl>
                                        <p:attrNameLst>
                                          <p:attrName>style.visibility</p:attrName>
                                        </p:attrNameLst>
                                      </p:cBhvr>
                                      <p:to>
                                        <p:strVal val="visible"/>
                                      </p:to>
                                    </p:set>
                                    <p:animEffect transition="in" filter="fade">
                                      <p:cBhvr>
                                        <p:cTn id="99" dur="500"/>
                                        <p:tgtEl>
                                          <p:spTgt spid="21"/>
                                        </p:tgtEl>
                                      </p:cBhvr>
                                    </p:animEffect>
                                    <p:anim calcmode="lin" valueType="num">
                                      <p:cBhvr>
                                        <p:cTn id="100" dur="500" fill="hold"/>
                                        <p:tgtEl>
                                          <p:spTgt spid="21"/>
                                        </p:tgtEl>
                                        <p:attrNameLst>
                                          <p:attrName>ppt_x</p:attrName>
                                        </p:attrNameLst>
                                      </p:cBhvr>
                                      <p:tavLst>
                                        <p:tav tm="0">
                                          <p:val>
                                            <p:strVal val="#ppt_x"/>
                                          </p:val>
                                        </p:tav>
                                        <p:tav tm="100000">
                                          <p:val>
                                            <p:strVal val="#ppt_x"/>
                                          </p:val>
                                        </p:tav>
                                      </p:tavLst>
                                    </p:anim>
                                    <p:anim calcmode="lin" valueType="num">
                                      <p:cBhvr>
                                        <p:cTn id="101" dur="500" fill="hold"/>
                                        <p:tgtEl>
                                          <p:spTgt spid="21"/>
                                        </p:tgtEl>
                                        <p:attrNameLst>
                                          <p:attrName>ppt_y</p:attrName>
                                        </p:attrNameLst>
                                      </p:cBhvr>
                                      <p:tavLst>
                                        <p:tav tm="0">
                                          <p:val>
                                            <p:strVal val="#ppt_y+.1"/>
                                          </p:val>
                                        </p:tav>
                                        <p:tav tm="100000">
                                          <p:val>
                                            <p:strVal val="#ppt_y"/>
                                          </p:val>
                                        </p:tav>
                                      </p:tavLst>
                                    </p:anim>
                                  </p:childTnLst>
                                </p:cTn>
                              </p:par>
                              <p:par>
                                <p:cTn id="102" presetID="22" presetClass="exit" presetSubtype="4" fill="hold" nodeType="withEffect">
                                  <p:stCondLst>
                                    <p:cond delay="500"/>
                                  </p:stCondLst>
                                  <p:childTnLst>
                                    <p:animEffect transition="out" filter="wipe(down)">
                                      <p:cBhvr>
                                        <p:cTn id="103" dur="500"/>
                                        <p:tgtEl>
                                          <p:spTgt spid="25"/>
                                        </p:tgtEl>
                                      </p:cBhvr>
                                    </p:animEffect>
                                    <p:set>
                                      <p:cBhvr>
                                        <p:cTn id="104" dur="1" fill="hold">
                                          <p:stCondLst>
                                            <p:cond delay="499"/>
                                          </p:stCondLst>
                                        </p:cTn>
                                        <p:tgtEl>
                                          <p:spTgt spid="25"/>
                                        </p:tgtEl>
                                        <p:attrNameLst>
                                          <p:attrName>style.visibility</p:attrName>
                                        </p:attrNameLst>
                                      </p:cBhvr>
                                      <p:to>
                                        <p:strVal val="hidden"/>
                                      </p:to>
                                    </p:set>
                                  </p:childTnLst>
                                </p:cTn>
                              </p:par>
                              <p:par>
                                <p:cTn id="105" presetID="22" presetClass="entr" presetSubtype="4" fill="hold" nodeType="withEffect">
                                  <p:stCondLst>
                                    <p:cond delay="500"/>
                                  </p:stCondLst>
                                  <p:childTnLst>
                                    <p:set>
                                      <p:cBhvr>
                                        <p:cTn id="106" dur="1" fill="hold">
                                          <p:stCondLst>
                                            <p:cond delay="0"/>
                                          </p:stCondLst>
                                        </p:cTn>
                                        <p:tgtEl>
                                          <p:spTgt spid="1026"/>
                                        </p:tgtEl>
                                        <p:attrNameLst>
                                          <p:attrName>style.visibility</p:attrName>
                                        </p:attrNameLst>
                                      </p:cBhvr>
                                      <p:to>
                                        <p:strVal val="visible"/>
                                      </p:to>
                                    </p:set>
                                    <p:animEffect transition="in" filter="wipe(down)">
                                      <p:cBhvr>
                                        <p:cTn id="107" dur="500"/>
                                        <p:tgtEl>
                                          <p:spTgt spid="1026"/>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path" presetSubtype="0" accel="50000" decel="50000" fill="hold" grpId="3" nodeType="clickEffect">
                                  <p:stCondLst>
                                    <p:cond delay="0"/>
                                  </p:stCondLst>
                                  <p:childTnLst>
                                    <p:animMotion origin="layout" path="M 1.94444E-6 0.28403 L 1.94444E-6 0.31737 " pathEditMode="relative" rAng="0" ptsTypes="AA">
                                      <p:cBhvr>
                                        <p:cTn id="111" dur="2000" fill="hold"/>
                                        <p:tgtEl>
                                          <p:spTgt spid="8"/>
                                        </p:tgtEl>
                                        <p:attrNameLst>
                                          <p:attrName>ppt_x</p:attrName>
                                          <p:attrName>ppt_y</p:attrName>
                                        </p:attrNameLst>
                                      </p:cBhvr>
                                      <p:rCtr x="0" y="1667"/>
                                    </p:animMotion>
                                  </p:childTnLst>
                                </p:cTn>
                              </p:par>
                              <p:par>
                                <p:cTn id="112" presetID="10" presetClass="exit" presetSubtype="0" fill="hold" grpId="1" nodeType="withEffect">
                                  <p:stCondLst>
                                    <p:cond delay="0"/>
                                  </p:stCondLst>
                                  <p:childTnLst>
                                    <p:animEffect transition="out" filter="fade">
                                      <p:cBhvr>
                                        <p:cTn id="113" dur="500"/>
                                        <p:tgtEl>
                                          <p:spTgt spid="37"/>
                                        </p:tgtEl>
                                      </p:cBhvr>
                                    </p:animEffect>
                                    <p:set>
                                      <p:cBhvr>
                                        <p:cTn id="114" dur="1" fill="hold">
                                          <p:stCondLst>
                                            <p:cond delay="499"/>
                                          </p:stCondLst>
                                        </p:cTn>
                                        <p:tgtEl>
                                          <p:spTgt spid="37"/>
                                        </p:tgtEl>
                                        <p:attrNameLst>
                                          <p:attrName>style.visibility</p:attrName>
                                        </p:attrNameLst>
                                      </p:cBhvr>
                                      <p:to>
                                        <p:strVal val="hidden"/>
                                      </p:to>
                                    </p:set>
                                  </p:childTnLst>
                                </p:cTn>
                              </p:par>
                              <p:par>
                                <p:cTn id="115" presetID="47" presetClass="exit" presetSubtype="0" fill="hold" grpId="0" nodeType="withEffect">
                                  <p:stCondLst>
                                    <p:cond delay="0"/>
                                  </p:stCondLst>
                                  <p:childTnLst>
                                    <p:animEffect transition="out" filter="fade">
                                      <p:cBhvr>
                                        <p:cTn id="116" dur="500"/>
                                        <p:tgtEl>
                                          <p:spTgt spid="21"/>
                                        </p:tgtEl>
                                      </p:cBhvr>
                                    </p:animEffect>
                                    <p:anim calcmode="lin" valueType="num">
                                      <p:cBhvr>
                                        <p:cTn id="117" dur="500"/>
                                        <p:tgtEl>
                                          <p:spTgt spid="21"/>
                                        </p:tgtEl>
                                        <p:attrNameLst>
                                          <p:attrName>ppt_x</p:attrName>
                                        </p:attrNameLst>
                                      </p:cBhvr>
                                      <p:tavLst>
                                        <p:tav tm="0">
                                          <p:val>
                                            <p:strVal val="ppt_x"/>
                                          </p:val>
                                        </p:tav>
                                        <p:tav tm="100000">
                                          <p:val>
                                            <p:strVal val="ppt_x"/>
                                          </p:val>
                                        </p:tav>
                                      </p:tavLst>
                                    </p:anim>
                                    <p:anim calcmode="lin" valueType="num">
                                      <p:cBhvr>
                                        <p:cTn id="118" dur="500"/>
                                        <p:tgtEl>
                                          <p:spTgt spid="21"/>
                                        </p:tgtEl>
                                        <p:attrNameLst>
                                          <p:attrName>ppt_y</p:attrName>
                                        </p:attrNameLst>
                                      </p:cBhvr>
                                      <p:tavLst>
                                        <p:tav tm="0">
                                          <p:val>
                                            <p:strVal val="ppt_y"/>
                                          </p:val>
                                        </p:tav>
                                        <p:tav tm="100000">
                                          <p:val>
                                            <p:strVal val="ppt_y-.1"/>
                                          </p:val>
                                        </p:tav>
                                      </p:tavLst>
                                    </p:anim>
                                    <p:set>
                                      <p:cBhvr>
                                        <p:cTn id="119" dur="1" fill="hold">
                                          <p:stCondLst>
                                            <p:cond delay="499"/>
                                          </p:stCondLst>
                                        </p:cTn>
                                        <p:tgtEl>
                                          <p:spTgt spid="21"/>
                                        </p:tgtEl>
                                        <p:attrNameLst>
                                          <p:attrName>style.visibility</p:attrName>
                                        </p:attrNameLst>
                                      </p:cBhvr>
                                      <p:to>
                                        <p:strVal val="hidden"/>
                                      </p:to>
                                    </p:set>
                                  </p:childTnLst>
                                </p:cTn>
                              </p:par>
                              <p:par>
                                <p:cTn id="120" presetID="42" presetClass="entr" presetSubtype="0" fill="hold" grpId="0" nodeType="with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fade">
                                      <p:cBhvr>
                                        <p:cTn id="122" dur="500"/>
                                        <p:tgtEl>
                                          <p:spTgt spid="22"/>
                                        </p:tgtEl>
                                      </p:cBhvr>
                                    </p:animEffect>
                                    <p:anim calcmode="lin" valueType="num">
                                      <p:cBhvr>
                                        <p:cTn id="123" dur="500" fill="hold"/>
                                        <p:tgtEl>
                                          <p:spTgt spid="22"/>
                                        </p:tgtEl>
                                        <p:attrNameLst>
                                          <p:attrName>ppt_x</p:attrName>
                                        </p:attrNameLst>
                                      </p:cBhvr>
                                      <p:tavLst>
                                        <p:tav tm="0">
                                          <p:val>
                                            <p:strVal val="#ppt_x"/>
                                          </p:val>
                                        </p:tav>
                                        <p:tav tm="100000">
                                          <p:val>
                                            <p:strVal val="#ppt_x"/>
                                          </p:val>
                                        </p:tav>
                                      </p:tavLst>
                                    </p:anim>
                                    <p:anim calcmode="lin" valueType="num">
                                      <p:cBhvr>
                                        <p:cTn id="124" dur="500" fill="hold"/>
                                        <p:tgtEl>
                                          <p:spTgt spid="22"/>
                                        </p:tgtEl>
                                        <p:attrNameLst>
                                          <p:attrName>ppt_y</p:attrName>
                                        </p:attrNameLst>
                                      </p:cBhvr>
                                      <p:tavLst>
                                        <p:tav tm="0">
                                          <p:val>
                                            <p:strVal val="#ppt_y+.1"/>
                                          </p:val>
                                        </p:tav>
                                        <p:tav tm="100000">
                                          <p:val>
                                            <p:strVal val="#ppt_y"/>
                                          </p:val>
                                        </p:tav>
                                      </p:tavLst>
                                    </p:anim>
                                  </p:childTnLst>
                                </p:cTn>
                              </p:par>
                              <p:par>
                                <p:cTn id="125" presetID="22" presetClass="exit" presetSubtype="4" fill="hold" nodeType="withEffect">
                                  <p:stCondLst>
                                    <p:cond delay="0"/>
                                  </p:stCondLst>
                                  <p:childTnLst>
                                    <p:animEffect transition="out" filter="wipe(down)">
                                      <p:cBhvr>
                                        <p:cTn id="126" dur="500"/>
                                        <p:tgtEl>
                                          <p:spTgt spid="1026"/>
                                        </p:tgtEl>
                                      </p:cBhvr>
                                    </p:animEffect>
                                    <p:set>
                                      <p:cBhvr>
                                        <p:cTn id="127" dur="1" fill="hold">
                                          <p:stCondLst>
                                            <p:cond delay="499"/>
                                          </p:stCondLst>
                                        </p:cTn>
                                        <p:tgtEl>
                                          <p:spTgt spid="1026"/>
                                        </p:tgtEl>
                                        <p:attrNameLst>
                                          <p:attrName>style.visibility</p:attrName>
                                        </p:attrNameLst>
                                      </p:cBhvr>
                                      <p:to>
                                        <p:strVal val="hidden"/>
                                      </p:to>
                                    </p:set>
                                  </p:childTnLst>
                                </p:cTn>
                              </p:par>
                              <p:par>
                                <p:cTn id="128" presetID="22" presetClass="entr" presetSubtype="4" fill="hold" nodeType="withEffect">
                                  <p:stCondLst>
                                    <p:cond delay="0"/>
                                  </p:stCondLst>
                                  <p:childTnLst>
                                    <p:set>
                                      <p:cBhvr>
                                        <p:cTn id="129" dur="1" fill="hold">
                                          <p:stCondLst>
                                            <p:cond delay="0"/>
                                          </p:stCondLst>
                                        </p:cTn>
                                        <p:tgtEl>
                                          <p:spTgt spid="1027"/>
                                        </p:tgtEl>
                                        <p:attrNameLst>
                                          <p:attrName>style.visibility</p:attrName>
                                        </p:attrNameLst>
                                      </p:cBhvr>
                                      <p:to>
                                        <p:strVal val="visible"/>
                                      </p:to>
                                    </p:set>
                                    <p:animEffect transition="in" filter="wipe(down)">
                                      <p:cBhvr>
                                        <p:cTn id="130" dur="500"/>
                                        <p:tgtEl>
                                          <p:spTgt spid="1027"/>
                                        </p:tgtEl>
                                      </p:cBhvr>
                                    </p:animEffect>
                                  </p:childTnLst>
                                </p:cTn>
                              </p:par>
                              <p:par>
                                <p:cTn id="131" presetID="10" presetClass="entr" presetSubtype="0" fill="hold" grpId="0" nodeType="withEffect">
                                  <p:stCondLst>
                                    <p:cond delay="500"/>
                                  </p:stCondLst>
                                  <p:childTnLst>
                                    <p:set>
                                      <p:cBhvr>
                                        <p:cTn id="132" dur="1" fill="hold">
                                          <p:stCondLst>
                                            <p:cond delay="0"/>
                                          </p:stCondLst>
                                        </p:cTn>
                                        <p:tgtEl>
                                          <p:spTgt spid="38"/>
                                        </p:tgtEl>
                                        <p:attrNameLst>
                                          <p:attrName>style.visibility</p:attrName>
                                        </p:attrNameLst>
                                      </p:cBhvr>
                                      <p:to>
                                        <p:strVal val="visible"/>
                                      </p:to>
                                    </p:set>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8" grpId="1" animBg="1"/>
      <p:bldP spid="8" grpId="2" animBg="1"/>
      <p:bldP spid="8" grpId="3" animBg="1"/>
      <p:bldP spid="14" grpId="0"/>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37" grpId="0"/>
      <p:bldP spid="37" grpId="1"/>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ways that all organisms are alike</a:t>
            </a:r>
          </a:p>
        </p:txBody>
      </p:sp>
      <p:sp>
        <p:nvSpPr>
          <p:cNvPr id="5" name="Text Placeholder 4"/>
          <p:cNvSpPr>
            <a:spLocks noGrp="1"/>
          </p:cNvSpPr>
          <p:nvPr>
            <p:ph type="body" idx="1"/>
          </p:nvPr>
        </p:nvSpPr>
        <p:spPr/>
        <p:txBody>
          <a:bodyPr>
            <a:normAutofit fontScale="92500" lnSpcReduction="20000"/>
          </a:bodyPr>
          <a:lstStyle/>
          <a:p>
            <a:r>
              <a:rPr lang="en-US" dirty="0"/>
              <a:t>Their structures: What they are made of</a:t>
            </a:r>
          </a:p>
        </p:txBody>
      </p:sp>
      <p:sp>
        <p:nvSpPr>
          <p:cNvPr id="3" name="Content Placeholder 2"/>
          <p:cNvSpPr>
            <a:spLocks noGrp="1"/>
          </p:cNvSpPr>
          <p:nvPr>
            <p:ph sz="half" idx="2"/>
          </p:nvPr>
        </p:nvSpPr>
        <p:spPr/>
        <p:txBody>
          <a:bodyPr/>
          <a:lstStyle/>
          <a:p>
            <a:r>
              <a:rPr lang="en-US" dirty="0"/>
              <a:t>All organisms are made of cells</a:t>
            </a:r>
          </a:p>
          <a:p>
            <a:r>
              <a:rPr lang="en-US" dirty="0"/>
              <a:t>All cells are made of molecules</a:t>
            </a:r>
          </a:p>
          <a:p>
            <a:r>
              <a:rPr lang="en-US" dirty="0"/>
              <a:t>All molecules are made of atoms</a:t>
            </a:r>
          </a:p>
        </p:txBody>
      </p:sp>
      <p:sp>
        <p:nvSpPr>
          <p:cNvPr id="6" name="Text Placeholder 5"/>
          <p:cNvSpPr>
            <a:spLocks noGrp="1"/>
          </p:cNvSpPr>
          <p:nvPr>
            <p:ph type="body" sz="quarter" idx="3"/>
          </p:nvPr>
        </p:nvSpPr>
        <p:spPr/>
        <p:txBody>
          <a:bodyPr/>
          <a:lstStyle/>
          <a:p>
            <a:r>
              <a:rPr lang="en-US" dirty="0"/>
              <a:t>Their functions: What they do</a:t>
            </a:r>
          </a:p>
        </p:txBody>
      </p:sp>
      <p:sp>
        <p:nvSpPr>
          <p:cNvPr id="7" name="Content Placeholder 6"/>
          <p:cNvSpPr>
            <a:spLocks noGrp="1"/>
          </p:cNvSpPr>
          <p:nvPr>
            <p:ph sz="quarter" idx="4"/>
          </p:nvPr>
        </p:nvSpPr>
        <p:spPr/>
        <p:txBody>
          <a:bodyPr/>
          <a:lstStyle/>
          <a:p>
            <a:pPr lvl="0"/>
            <a:r>
              <a:rPr lang="en-US" dirty="0"/>
              <a:t>All organisms grow</a:t>
            </a:r>
          </a:p>
          <a:p>
            <a:pPr lvl="0"/>
            <a:r>
              <a:rPr lang="en-US" dirty="0"/>
              <a:t>All organisms need and use energy</a:t>
            </a:r>
          </a:p>
          <a:p>
            <a:pPr lvl="0"/>
            <a:r>
              <a:rPr lang="en-US" dirty="0"/>
              <a:t>All organisms move and change matter</a:t>
            </a:r>
          </a:p>
          <a:p>
            <a:endParaRPr lang="en-US" dirty="0"/>
          </a:p>
        </p:txBody>
      </p:sp>
      <p:sp>
        <p:nvSpPr>
          <p:cNvPr id="4" name="Slide Number Placeholder 3"/>
          <p:cNvSpPr>
            <a:spLocks noGrp="1"/>
          </p:cNvSpPr>
          <p:nvPr>
            <p:ph type="sldNum" sz="quarter" idx="12"/>
          </p:nvPr>
        </p:nvSpPr>
        <p:spPr/>
        <p:txBody>
          <a:bodyPr/>
          <a:lstStyle/>
          <a:p>
            <a:fld id="{D3A1C050-F6FE-0E43-A9D0-F8EEADE3D1E4}" type="slidenum">
              <a:rPr lang="en-US" smtClean="0"/>
              <a:pPr/>
              <a:t>8</a:t>
            </a:fld>
            <a:endParaRPr lang="en-US"/>
          </a:p>
        </p:txBody>
      </p:sp>
    </p:spTree>
    <p:extLst>
      <p:ext uri="{BB962C8B-B14F-4D97-AF65-F5344CB8AC3E}">
        <p14:creationId xmlns:p14="http://schemas.microsoft.com/office/powerpoint/2010/main" val="1022541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questions about cells</a:t>
            </a:r>
          </a:p>
        </p:txBody>
      </p:sp>
      <p:sp>
        <p:nvSpPr>
          <p:cNvPr id="5" name="Text Placeholder 4"/>
          <p:cNvSpPr>
            <a:spLocks noGrp="1"/>
          </p:cNvSpPr>
          <p:nvPr>
            <p:ph type="body" idx="1"/>
          </p:nvPr>
        </p:nvSpPr>
        <p:spPr/>
        <p:txBody>
          <a:bodyPr/>
          <a:lstStyle/>
          <a:p>
            <a:r>
              <a:rPr lang="en-US" dirty="0"/>
              <a:t>Structure questions</a:t>
            </a:r>
          </a:p>
        </p:txBody>
      </p:sp>
      <p:sp>
        <p:nvSpPr>
          <p:cNvPr id="3" name="Content Placeholder 2"/>
          <p:cNvSpPr>
            <a:spLocks noGrp="1"/>
          </p:cNvSpPr>
          <p:nvPr>
            <p:ph sz="half" idx="2"/>
          </p:nvPr>
        </p:nvSpPr>
        <p:spPr/>
        <p:txBody>
          <a:bodyPr/>
          <a:lstStyle/>
          <a:p>
            <a:r>
              <a:rPr lang="en-US" dirty="0"/>
              <a:t>How big are cells and what do they look like?</a:t>
            </a:r>
          </a:p>
          <a:p>
            <a:r>
              <a:rPr lang="en-US" dirty="0"/>
              <a:t>What are cells made of?</a:t>
            </a:r>
          </a:p>
        </p:txBody>
      </p:sp>
      <p:sp>
        <p:nvSpPr>
          <p:cNvPr id="6" name="Text Placeholder 5"/>
          <p:cNvSpPr>
            <a:spLocks noGrp="1"/>
          </p:cNvSpPr>
          <p:nvPr>
            <p:ph type="body" sz="quarter" idx="3"/>
          </p:nvPr>
        </p:nvSpPr>
        <p:spPr/>
        <p:txBody>
          <a:bodyPr/>
          <a:lstStyle/>
          <a:p>
            <a:r>
              <a:rPr lang="en-US" dirty="0"/>
              <a:t>Function questions</a:t>
            </a:r>
          </a:p>
        </p:txBody>
      </p:sp>
      <p:sp>
        <p:nvSpPr>
          <p:cNvPr id="7" name="Content Placeholder 6"/>
          <p:cNvSpPr>
            <a:spLocks noGrp="1"/>
          </p:cNvSpPr>
          <p:nvPr>
            <p:ph sz="quarter" idx="4"/>
          </p:nvPr>
        </p:nvSpPr>
        <p:spPr/>
        <p:txBody>
          <a:bodyPr/>
          <a:lstStyle/>
          <a:p>
            <a:r>
              <a:rPr lang="en-US" dirty="0"/>
              <a:t>What do cells do?</a:t>
            </a:r>
          </a:p>
          <a:p>
            <a:r>
              <a:rPr lang="en-US" dirty="0"/>
              <a:t>How do cells do it? </a:t>
            </a:r>
          </a:p>
        </p:txBody>
      </p:sp>
      <p:sp>
        <p:nvSpPr>
          <p:cNvPr id="4" name="Slide Number Placeholder 3"/>
          <p:cNvSpPr>
            <a:spLocks noGrp="1"/>
          </p:cNvSpPr>
          <p:nvPr>
            <p:ph type="sldNum" sz="quarter" idx="12"/>
          </p:nvPr>
        </p:nvSpPr>
        <p:spPr/>
        <p:txBody>
          <a:bodyPr/>
          <a:lstStyle/>
          <a:p>
            <a:fld id="{D3A1C050-F6FE-0E43-A9D0-F8EEADE3D1E4}" type="slidenum">
              <a:rPr lang="en-US" smtClean="0"/>
              <a:pPr/>
              <a:t>9</a:t>
            </a:fld>
            <a:endParaRPr lang="en-US"/>
          </a:p>
        </p:txBody>
      </p:sp>
    </p:spTree>
    <p:extLst>
      <p:ext uri="{BB962C8B-B14F-4D97-AF65-F5344CB8AC3E}">
        <p14:creationId xmlns:p14="http://schemas.microsoft.com/office/powerpoint/2010/main" val="1418373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8731</TotalTime>
  <Words>1974</Words>
  <Application>Microsoft Macintosh PowerPoint</Application>
  <PresentationFormat>On-screen Show (4:3)</PresentationFormat>
  <Paragraphs>268</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 Narrow</vt:lpstr>
      <vt:lpstr>Calibri</vt:lpstr>
      <vt:lpstr>Office Theme</vt:lpstr>
      <vt:lpstr>Activity 2.1: Zooming Into Plants, Animals, and Decomposers</vt:lpstr>
      <vt:lpstr>PowerPoint Presentation</vt:lpstr>
      <vt:lpstr>Three Kinds of Organisms (Living Things)</vt:lpstr>
      <vt:lpstr>How are plants, animals, and decomposers alike and different?</vt:lpstr>
      <vt:lpstr>Animals are made of cells</vt:lpstr>
      <vt:lpstr>Plants are made of cells</vt:lpstr>
      <vt:lpstr>Decomposers are made of cells</vt:lpstr>
      <vt:lpstr>Some ways that all organisms are alike</vt:lpstr>
      <vt:lpstr>Some questions about cells</vt:lpstr>
      <vt:lpstr>Structure: How big are cells and what do they look like?</vt:lpstr>
      <vt:lpstr>Structure: What are cells made of?</vt:lpstr>
      <vt:lpstr>Function: What do cells do?</vt:lpstr>
      <vt:lpstr>Function: How do cells do what they do?</vt:lpstr>
      <vt:lpstr>PowerPoint Presentation</vt:lpstr>
      <vt:lpstr>Exit Ticket</vt:lpstr>
    </vt:vector>
  </TitlesOfParts>
  <Company>Michigan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Dauer</dc:creator>
  <cp:lastModifiedBy>Tompkins, Elizabeth</cp:lastModifiedBy>
  <cp:revision>101</cp:revision>
  <dcterms:created xsi:type="dcterms:W3CDTF">2013-03-07T17:02:19Z</dcterms:created>
  <dcterms:modified xsi:type="dcterms:W3CDTF">2019-09-04T13:27:38Z</dcterms:modified>
</cp:coreProperties>
</file>